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1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0D93-81F8-441A-852E-7C0F2C4422B2}" type="datetimeFigureOut">
              <a:rPr lang="fr-FR" smtClean="0"/>
              <a:t>13/09/2022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160C5-B404-49DE-8B6A-CC9B6546BA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5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Faire remplir les </a:t>
            </a:r>
            <a:r>
              <a:rPr lang="fr-FR" smtClean="0"/>
              <a:t>dossiers vert.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4375-EE74-1B43-ADD9-C3016E9127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24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hyperlink" Target="https://www.lipsu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7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2703"/>
            <a:ext cx="12198786" cy="5725297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21" name="Image 20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22" name="Image 21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23" name="Image 22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24" name="Image 23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5" name="Groupe 14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6" name="Rectangle 15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Image 26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8" name="Image 27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9" name="Image 28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30" name="Image 29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Image 30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32" name="Image 31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148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Pour faire un lien vers un autre site, une autre page ou vers une balise de la page (ancre), on utilise la balise &lt;a&gt;&lt;/a&gt;.</a:t>
            </a:r>
          </a:p>
          <a:p>
            <a:pPr>
              <a:lnSpc>
                <a:spcPct val="120000"/>
              </a:lnSpc>
            </a:pPr>
            <a:r>
              <a:rPr lang="fr-FR" dirty="0"/>
              <a:t>Elle nécessite l’attribut « href » qui contiendra l’adresse de notre lien.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Il y a deux autres attributs intéressant: 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L’attribut « </a:t>
            </a:r>
            <a:r>
              <a:rPr lang="fr-FR" dirty="0" err="1"/>
              <a:t>title</a:t>
            </a:r>
            <a:r>
              <a:rPr lang="fr-FR" dirty="0"/>
              <a:t> » qui affiche une bulle d’aide au survol du curseur de la souris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L’attribut « </a:t>
            </a:r>
            <a:r>
              <a:rPr lang="fr-FR" dirty="0" err="1"/>
              <a:t>target</a:t>
            </a:r>
            <a:r>
              <a:rPr lang="fr-FR" dirty="0"/>
              <a:t> » qui permet grâce à la valeur « _</a:t>
            </a:r>
            <a:r>
              <a:rPr lang="fr-FR" dirty="0" err="1"/>
              <a:t>blank</a:t>
            </a:r>
            <a:r>
              <a:rPr lang="fr-FR" dirty="0"/>
              <a:t> » d’ouvrir le lien dans un nouvel onglet ou une nouvelle page selon le navigateur.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E3A247-AD46-4594-8BC3-25441B146A95}"/>
              </a:ext>
            </a:extLst>
          </p:cNvPr>
          <p:cNvSpPr txBox="1"/>
          <p:nvPr/>
        </p:nvSpPr>
        <p:spPr>
          <a:xfrm>
            <a:off x="1120000" y="3223757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C'est super pour trouver des infos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"https://www.google.fr"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D79189-8163-41BD-8B85-A1E24D73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48" y="3740233"/>
            <a:ext cx="4372585" cy="4953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BC26BD-A353-4A2A-9657-157CBE077C45}"/>
              </a:ext>
            </a:extLst>
          </p:cNvPr>
          <p:cNvSpPr txBox="1"/>
          <p:nvPr/>
        </p:nvSpPr>
        <p:spPr>
          <a:xfrm>
            <a:off x="1404747" y="6108616"/>
            <a:ext cx="966430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C'est super pour trouver des infos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"https://www.google.fr"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 va sur google ?"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liens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46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Pour rediriger vers une autre page, il nous faut le « chemin » de celle-ci. Pour cela deux choix: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 chemin relatif =&gt; On donne l’adresse de notre page par rapport au fichier dans lequel on se situe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 chemin absolu =&gt; On donne l’adresse exacte de notre page en partant de la racine (commence par « / »)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marL="914400" lvl="2" indent="0">
              <a:lnSpc>
                <a:spcPct val="120000"/>
              </a:lnSpc>
              <a:buNone/>
            </a:pPr>
            <a:endParaRPr lang="fr-FR" dirty="0"/>
          </a:p>
          <a:p>
            <a:pPr marL="914400" lvl="2" indent="0">
              <a:lnSpc>
                <a:spcPct val="120000"/>
              </a:lnSpc>
              <a:buNone/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u="sng" dirty="0"/>
              <a:t>Note</a:t>
            </a:r>
            <a:r>
              <a:rPr lang="fr-FR" dirty="0"/>
              <a:t>: En relatif, on utilise « ./ » pour rester dans le répertoire courant et « ../ » pour remonté d’un niveau. Il est possible de cumuler les « ../ » pour remonté plusieurs niveaux.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F44BBB-B038-4491-9535-C928EF05F76C}"/>
              </a:ext>
            </a:extLst>
          </p:cNvPr>
          <p:cNvSpPr txBox="1"/>
          <p:nvPr/>
        </p:nvSpPr>
        <p:spPr>
          <a:xfrm>
            <a:off x="1120000" y="3121223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 super page est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maPage.html"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9D1F68-9831-4DBB-8036-01004F38144C}"/>
              </a:ext>
            </a:extLst>
          </p:cNvPr>
          <p:cNvSpPr txBox="1"/>
          <p:nvPr/>
        </p:nvSpPr>
        <p:spPr>
          <a:xfrm>
            <a:off x="1120000" y="4724598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 super page est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« C:\\dossier\maPage.html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liens (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259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Pour rediriger vers une balise de la page, </a:t>
            </a:r>
            <a:r>
              <a:rPr lang="fr-FR" b="1" u="sng" dirty="0"/>
              <a:t>ancre</a:t>
            </a:r>
            <a:r>
              <a:rPr lang="fr-FR" dirty="0"/>
              <a:t>, il faut que celle-ci ai un « </a:t>
            </a:r>
            <a:r>
              <a:rPr lang="fr-FR" dirty="0">
                <a:solidFill>
                  <a:schemeClr val="tx2"/>
                </a:solidFill>
              </a:rPr>
              <a:t>id</a:t>
            </a:r>
            <a:r>
              <a:rPr lang="fr-FR" dirty="0"/>
              <a:t> » en attribut. Sans identifiant (id) il est impossible de rediriger vers une balise.</a:t>
            </a:r>
          </a:p>
          <a:p>
            <a:pPr marL="914400" lvl="2" indent="0">
              <a:lnSpc>
                <a:spcPct val="120000"/>
              </a:lnSpc>
              <a:buNone/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6A73F2-6B68-4DA0-AB87-547C0A6641C4}"/>
              </a:ext>
            </a:extLst>
          </p:cNvPr>
          <p:cNvSpPr txBox="1"/>
          <p:nvPr/>
        </p:nvSpPr>
        <p:spPr>
          <a:xfrm>
            <a:off x="1006171" y="3800391"/>
            <a:ext cx="10461458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 de page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basDePage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basDePage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 bas de page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8EBB88-0B30-4D16-B944-5E6AC6013575}"/>
              </a:ext>
            </a:extLst>
          </p:cNvPr>
          <p:cNvSpPr txBox="1"/>
          <p:nvPr/>
        </p:nvSpPr>
        <p:spPr>
          <a:xfrm>
            <a:off x="3576341" y="5569545"/>
            <a:ext cx="5039328" cy="64633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ATTENTION !</a:t>
            </a:r>
          </a:p>
          <a:p>
            <a:r>
              <a:rPr lang="fr-FR" dirty="0">
                <a:solidFill>
                  <a:schemeClr val="bg1"/>
                </a:solidFill>
              </a:rPr>
              <a:t>Les identifiants (id) doivent </a:t>
            </a:r>
            <a:r>
              <a:rPr lang="fr-FR" b="1" u="sng" dirty="0">
                <a:solidFill>
                  <a:srgbClr val="FF0000"/>
                </a:solidFill>
              </a:rPr>
              <a:t>TOUJOUR</a:t>
            </a:r>
            <a:r>
              <a:rPr lang="fr-FR" dirty="0">
                <a:solidFill>
                  <a:schemeClr val="bg1"/>
                </a:solidFill>
              </a:rPr>
              <a:t> être unique.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liens (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4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Créez un nouveau répertoire de travail</a:t>
            </a:r>
          </a:p>
          <a:p>
            <a:pPr>
              <a:lnSpc>
                <a:spcPct val="120000"/>
              </a:lnSpc>
            </a:pPr>
            <a:r>
              <a:rPr lang="fr-FR" dirty="0"/>
              <a:t>Créez deux fichier HTML avec le HTML de base (index.html &amp; lien.html) dans le même dossier</a:t>
            </a:r>
          </a:p>
          <a:p>
            <a:pPr>
              <a:lnSpc>
                <a:spcPct val="120000"/>
              </a:lnSpc>
            </a:pPr>
            <a:r>
              <a:rPr lang="fr-FR" dirty="0"/>
              <a:t>Dans un sous-dossier, créez la page « autre.html » avec le HTML de base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48F526-D241-4AE8-9AED-6A578A99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79" y="4930107"/>
            <a:ext cx="2510641" cy="9913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(40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98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Dans le fichier « index.html », ajoutez un titre, un paragraphe avec du texte, ainsi qu’un lien vers la page « lien.html »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Dans le fichier « lien.html », créez une balise de paragraphe avec du texte ainsi qu’un lien vers la page web de votre choix.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Toujours dans « lien.html », créez une autre balise de lien qui redirige vers la page « autre.html »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Dans le fichier « autre.html », créez une balise paragraphe avec du texte ainsi qu’un lien vers la page « index.html »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fr-FR" dirty="0"/>
              <a:t>La boucle est bouclée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(40 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154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Il existe plusieurs format d’image pour nos pages web: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 PNG =&gt; Portable Network Graphics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Gère la transparence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Meilleure qualité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Plus lourd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 JPEG =&gt; Joint </a:t>
            </a:r>
            <a:r>
              <a:rPr lang="fr-FR" dirty="0" err="1"/>
              <a:t>Photographic</a:t>
            </a:r>
            <a:r>
              <a:rPr lang="fr-FR" dirty="0"/>
              <a:t> Expert Group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Plus rapide et léger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Gère 16 millions de couleurs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Ne gère pas la transparence 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 GIF =&gt; Graphics Interchange Format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1"/>
                </a:solidFill>
              </a:rPr>
              <a:t>+ Permet d’afficher des images animés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Gère moins de couleurs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>
                <a:solidFill>
                  <a:schemeClr val="accent2"/>
                </a:solidFill>
              </a:rPr>
              <a:t>- Ancien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images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3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En résumer: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Une photo =&gt; JPEG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Image transparente =&gt; PNG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Graphique =&gt; PNG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Image animée =&gt; GIF</a:t>
            </a:r>
          </a:p>
          <a:p>
            <a:pPr lvl="1"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Conseils: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Faites attention aux noms de vos images, utilisez aussi le </a:t>
            </a:r>
            <a:r>
              <a:rPr lang="fr-FR" dirty="0" err="1">
                <a:solidFill>
                  <a:schemeClr val="tx1"/>
                </a:solidFill>
              </a:rPr>
              <a:t>camelCase</a:t>
            </a:r>
            <a:r>
              <a:rPr lang="fr-FR" dirty="0">
                <a:solidFill>
                  <a:schemeClr val="tx1"/>
                </a:solidFill>
              </a:rPr>
              <a:t> ou le </a:t>
            </a:r>
            <a:r>
              <a:rPr lang="fr-FR" dirty="0" err="1">
                <a:solidFill>
                  <a:schemeClr val="tx1"/>
                </a:solidFill>
              </a:rPr>
              <a:t>snakeCase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N’utilisez pas des images qui ne vous appartiennent pas pour des projets pros</a:t>
            </a:r>
          </a:p>
          <a:p>
            <a:pPr lvl="1"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Utilisez un logiciel de retouche (</a:t>
            </a:r>
            <a:r>
              <a:rPr lang="fr-FR" dirty="0" err="1">
                <a:solidFill>
                  <a:schemeClr val="tx1"/>
                </a:solidFill>
              </a:rPr>
              <a:t>gimp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photoshop</a:t>
            </a:r>
            <a:r>
              <a:rPr lang="fr-FR" dirty="0">
                <a:solidFill>
                  <a:schemeClr val="tx1"/>
                </a:solidFill>
              </a:rPr>
              <a:t>,…) pour redimensionné vos images en amont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images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1026" name="Picture 2" descr="Naming Convention, Camel Case &amp; Kebab Case - Junior to Exper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121" y="1472371"/>
            <a:ext cx="4663887" cy="31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7343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La balise &lt;</a:t>
            </a:r>
            <a:r>
              <a:rPr lang="fr-FR" dirty="0" err="1"/>
              <a:t>img</a:t>
            </a:r>
            <a:r>
              <a:rPr lang="fr-FR" dirty="0"/>
              <a:t>&gt; permet d’insérer des images. C’est une balise </a:t>
            </a:r>
            <a:r>
              <a:rPr lang="fr-FR" dirty="0" err="1"/>
              <a:t>auto-fermante</a:t>
            </a:r>
            <a:r>
              <a:rPr lang="fr-FR" dirty="0"/>
              <a:t> de type </a:t>
            </a:r>
            <a:r>
              <a:rPr lang="fr-FR" dirty="0" err="1"/>
              <a:t>inline</a:t>
            </a:r>
            <a:r>
              <a:rPr lang="fr-FR" dirty="0"/>
              <a:t>.</a:t>
            </a:r>
          </a:p>
          <a:p>
            <a:pPr>
              <a:lnSpc>
                <a:spcPct val="120000"/>
              </a:lnSpc>
            </a:pPr>
            <a:r>
              <a:rPr lang="fr-FR" dirty="0"/>
              <a:t>Elle nécessite l’attribut « src » pour indiquer la source de l’image (soit une adresse web, soit une adresse locale)</a:t>
            </a:r>
          </a:p>
          <a:p>
            <a:pPr>
              <a:lnSpc>
                <a:spcPct val="120000"/>
              </a:lnSpc>
            </a:pPr>
            <a:r>
              <a:rPr lang="fr-FR" dirty="0"/>
              <a:t>On peux, et on doit, utiliser l’attribut « alt » pour ajouter un texte alternatif à notre image (texte de remplacement en cas de non chargement de l’image ou encore pour l’audiodescription)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AB7BC-C861-4DE6-9BFF-57F0AF51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651" y="4927516"/>
            <a:ext cx="2480213" cy="11442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E221E08-381F-46D3-8686-46211B46E03C}"/>
              </a:ext>
            </a:extLst>
          </p:cNvPr>
          <p:cNvSpPr txBox="1"/>
          <p:nvPr/>
        </p:nvSpPr>
        <p:spPr>
          <a:xfrm>
            <a:off x="1497932" y="5238033"/>
            <a:ext cx="738137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Vous connaissez l'ADRAR ?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"https://www.adrar-formation.com/sites/all/themes/adrar/logo.png"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 de l'ADRAR"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images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Créez un nouveau répertoire de travail</a:t>
            </a:r>
          </a:p>
          <a:p>
            <a:pPr>
              <a:lnSpc>
                <a:spcPct val="120000"/>
              </a:lnSpc>
            </a:pPr>
            <a:r>
              <a:rPr lang="fr-FR" dirty="0"/>
              <a:t>Créez un fichier HTML avec le HTML de base</a:t>
            </a:r>
          </a:p>
          <a:p>
            <a:pPr>
              <a:lnSpc>
                <a:spcPct val="120000"/>
              </a:lnSpc>
            </a:pPr>
            <a:r>
              <a:rPr lang="fr-FR" dirty="0"/>
              <a:t>Téléchargez une image sur internet et ajoutez là dans votre dossier</a:t>
            </a:r>
          </a:p>
          <a:p>
            <a:pPr>
              <a:lnSpc>
                <a:spcPct val="120000"/>
              </a:lnSpc>
            </a:pPr>
            <a:r>
              <a:rPr lang="fr-FR" dirty="0"/>
              <a:t>Dans le body, ajoutez un titre, votre image et du texte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D49FD2-4957-481B-8AF4-1A9EE06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66" y="4424848"/>
            <a:ext cx="1397668" cy="2303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(20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821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42" y="1644724"/>
            <a:ext cx="10233800" cy="394953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Il existe deux types de listes pour nos pages: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Les listes ordonnées =&gt; &lt;</a:t>
            </a:r>
            <a:r>
              <a:rPr lang="fr-FR" dirty="0" err="1"/>
              <a:t>ol</a:t>
            </a:r>
            <a:r>
              <a:rPr lang="fr-FR" dirty="0"/>
              <a:t>&gt;&lt;/</a:t>
            </a:r>
            <a:r>
              <a:rPr lang="fr-FR" dirty="0" err="1"/>
              <a:t>ol</a:t>
            </a:r>
            <a:r>
              <a:rPr lang="fr-FR" dirty="0"/>
              <a:t>&gt;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Les listes non-ordonnées =&gt; &lt;</a:t>
            </a:r>
            <a:r>
              <a:rPr lang="fr-FR" dirty="0" err="1"/>
              <a:t>ul</a:t>
            </a:r>
            <a:r>
              <a:rPr lang="fr-FR" dirty="0"/>
              <a:t>&gt;&lt;/</a:t>
            </a:r>
            <a:r>
              <a:rPr lang="fr-FR" dirty="0" err="1"/>
              <a:t>ul</a:t>
            </a:r>
            <a:r>
              <a:rPr lang="fr-FR" dirty="0"/>
              <a:t>&gt;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Chaque éléments de notre liste (ordonnée ou non) doit être déclarer dans une balise &lt;li&gt;&lt;/li&gt;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004E2F-2E6F-43C2-81CA-940D8284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95" y="3824287"/>
            <a:ext cx="1430254" cy="1045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2947D4-320C-44FB-9F09-972F2B936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595" y="2411930"/>
            <a:ext cx="1430254" cy="101707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E216BAD-99A7-40CA-99C3-7493CF899108}"/>
              </a:ext>
            </a:extLst>
          </p:cNvPr>
          <p:cNvSpPr txBox="1"/>
          <p:nvPr/>
        </p:nvSpPr>
        <p:spPr>
          <a:xfrm>
            <a:off x="4823215" y="5484731"/>
            <a:ext cx="280436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NODEJS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listes (block)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 descr="LOGO ADRAR 300dp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4" name="Image 13" descr="personnes-adrar-coul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5" name="Image 14" descr="bien plu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6" name="Image 15" descr="personnes-adrar-coul_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7" name="Image 16" descr="Photo 28-01-2016 21 53 0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2" name="Rectangle 21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Image 22" descr="bien plus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4" name="Image 23" descr="personnes-adrar-coul_1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5" name="Image 24" descr="personnes-adrar-coul_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6" name="Image 25" descr="LOGO ADRAR 300dpi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Image 26" descr="LOGO-ERN-GEN2017-1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8" name="Image 27" descr="redim-06.pn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20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71CEC1-6506-419D-BDB4-EB3C55E5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72961"/>
            <a:ext cx="10233800" cy="51346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Les balises sont toutes composées de </a:t>
            </a:r>
            <a:r>
              <a:rPr lang="fr-FR" u="sng" dirty="0"/>
              <a:t>chevrons</a:t>
            </a:r>
            <a:r>
              <a:rPr lang="fr-FR" dirty="0"/>
              <a:t> ouvrants « </a:t>
            </a:r>
            <a:r>
              <a:rPr lang="fr-FR" b="1" dirty="0">
                <a:solidFill>
                  <a:srgbClr val="FFC000"/>
                </a:solidFill>
              </a:rPr>
              <a:t>&lt;</a:t>
            </a:r>
            <a:r>
              <a:rPr lang="fr-FR" dirty="0"/>
              <a:t> » et fermants « </a:t>
            </a:r>
            <a:r>
              <a:rPr lang="fr-FR" b="1" dirty="0">
                <a:solidFill>
                  <a:srgbClr val="FFC000"/>
                </a:solidFill>
              </a:rPr>
              <a:t>&gt;</a:t>
            </a:r>
            <a:r>
              <a:rPr lang="fr-FR" dirty="0"/>
              <a:t> » 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Il existe deux types de balises: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Balises par </a:t>
            </a:r>
            <a:r>
              <a:rPr lang="fr-FR" u="sng" dirty="0"/>
              <a:t>paires</a:t>
            </a:r>
            <a:r>
              <a:rPr lang="fr-FR" dirty="0"/>
              <a:t>, avec une balise ouvrante et une fermante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fr-FR" dirty="0"/>
              <a:t>=&gt; </a:t>
            </a:r>
            <a:r>
              <a:rPr lang="fr-FR" dirty="0">
                <a:solidFill>
                  <a:schemeClr val="accent1"/>
                </a:solidFill>
              </a:rPr>
              <a:t>&lt;p&gt;&lt;/p&gt;, &lt;div&gt;&lt;/div&gt;, &lt;h1&gt;&lt;/h1&gt;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Balises </a:t>
            </a:r>
            <a:r>
              <a:rPr lang="fr-FR" u="sng" dirty="0"/>
              <a:t>orpheline</a:t>
            </a:r>
            <a:r>
              <a:rPr lang="fr-FR" dirty="0"/>
              <a:t>, qu’on nomme « </a:t>
            </a:r>
            <a:r>
              <a:rPr lang="fr-FR" u="sng" dirty="0" err="1"/>
              <a:t>auto-fermantes</a:t>
            </a:r>
            <a:r>
              <a:rPr lang="fr-FR" dirty="0"/>
              <a:t> », qui sont donc seules</a:t>
            </a:r>
          </a:p>
          <a:p>
            <a:pPr lvl="2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&lt;</a:t>
            </a:r>
            <a:r>
              <a:rPr lang="fr-FR" dirty="0" err="1">
                <a:solidFill>
                  <a:schemeClr val="accent1"/>
                </a:solidFill>
              </a:rPr>
              <a:t>span</a:t>
            </a:r>
            <a:r>
              <a:rPr lang="fr-FR" dirty="0">
                <a:solidFill>
                  <a:schemeClr val="accent1"/>
                </a:solidFill>
              </a:rPr>
              <a:t>&gt;, &lt;</a:t>
            </a:r>
            <a:r>
              <a:rPr lang="fr-FR" dirty="0" err="1">
                <a:solidFill>
                  <a:schemeClr val="accent1"/>
                </a:solidFill>
              </a:rPr>
              <a:t>br</a:t>
            </a:r>
            <a:r>
              <a:rPr lang="fr-FR" dirty="0">
                <a:solidFill>
                  <a:schemeClr val="accent1"/>
                </a:solidFill>
              </a:rPr>
              <a:t>&gt;</a:t>
            </a:r>
          </a:p>
          <a:p>
            <a:pPr lvl="2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fr-FR" dirty="0">
              <a:solidFill>
                <a:schemeClr val="accent3"/>
              </a:solidFill>
            </a:endParaRPr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Si des balises en contiennent d’autres, les balises contenu sont appelées « </a:t>
            </a:r>
            <a:r>
              <a:rPr lang="fr-FR" b="1" u="sng" dirty="0">
                <a:solidFill>
                  <a:schemeClr val="tx1"/>
                </a:solidFill>
              </a:rPr>
              <a:t>enfants</a:t>
            </a:r>
            <a:r>
              <a:rPr lang="fr-FR" dirty="0">
                <a:solidFill>
                  <a:schemeClr val="tx1"/>
                </a:solidFill>
              </a:rPr>
              <a:t> » et les balises conteneurs sont les « </a:t>
            </a:r>
            <a:r>
              <a:rPr lang="fr-FR" b="1" u="sng" dirty="0">
                <a:solidFill>
                  <a:schemeClr val="tx1"/>
                </a:solidFill>
              </a:rPr>
              <a:t>parents</a:t>
            </a:r>
            <a:r>
              <a:rPr lang="fr-FR" dirty="0">
                <a:solidFill>
                  <a:schemeClr val="tx1"/>
                </a:solidFill>
              </a:rPr>
              <a:t> »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5BDECDB-759B-4850-A930-0E824C60B93E}"/>
              </a:ext>
            </a:extLst>
          </p:cNvPr>
          <p:cNvSpPr txBox="1">
            <a:spLocks/>
          </p:cNvSpPr>
          <p:nvPr/>
        </p:nvSpPr>
        <p:spPr>
          <a:xfrm>
            <a:off x="838200" y="150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balises: Rappels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Rappels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1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Réutilisez le fichier HTML de la mise en pratique précédente</a:t>
            </a:r>
          </a:p>
          <a:p>
            <a:pPr>
              <a:lnSpc>
                <a:spcPct val="120000"/>
              </a:lnSpc>
            </a:pPr>
            <a:r>
              <a:rPr lang="fr-FR" dirty="0"/>
              <a:t>Ajoutez un titre et deux listes imbriquées comme dans l’exemple si dessous: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FF266F-05C2-4006-B8F6-A897F660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18" y="3688180"/>
            <a:ext cx="3282867" cy="2582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(25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62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142" y="1644724"/>
            <a:ext cx="10233800" cy="46538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/>
              <a:t>Il existe des balises, optionnelles, qui ont pour but de structurer nos pages, </a:t>
            </a:r>
            <a:r>
              <a:rPr lang="fr-FR" dirty="0" smtClean="0"/>
              <a:t>elles </a:t>
            </a:r>
            <a:r>
              <a:rPr lang="fr-FR" dirty="0"/>
              <a:t>n’ont rien de particulier si ce n’est leur nom: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&lt;header&gt;&lt;/header&gt; =&gt; Balise qui contient souvent les logos, bannières et titre de vos sites. </a:t>
            </a:r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/>
              <a:t> à ne pas la confondre avec &lt;</a:t>
            </a:r>
            <a:r>
              <a:rPr lang="fr-FR" dirty="0" err="1"/>
              <a:t>head</a:t>
            </a:r>
            <a:r>
              <a:rPr lang="fr-FR" dirty="0"/>
              <a:t>&gt; !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footer</a:t>
            </a:r>
            <a:r>
              <a:rPr lang="fr-FR" dirty="0"/>
              <a:t>&gt;&lt;/</a:t>
            </a:r>
            <a:r>
              <a:rPr lang="fr-FR" dirty="0" err="1"/>
              <a:t>footer</a:t>
            </a:r>
            <a:r>
              <a:rPr lang="fr-FR" dirty="0"/>
              <a:t>&gt; =&gt; Balise qui contient le pied de page, souvent un sous menu avec les mentions légales et formulaires de contact.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nav</a:t>
            </a:r>
            <a:r>
              <a:rPr lang="fr-FR" dirty="0"/>
              <a:t>&gt;&lt;/</a:t>
            </a:r>
            <a:r>
              <a:rPr lang="fr-FR" dirty="0" err="1"/>
              <a:t>nav</a:t>
            </a:r>
            <a:r>
              <a:rPr lang="fr-FR" dirty="0"/>
              <a:t>&gt; =&gt; Balise qui contient les liens vers les pages du site, votre menu principal.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&lt;section&gt;&lt;/section&gt; =&gt; Balise qui sert à regrouper du contenu par thème.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&lt;article&gt;&lt;/article&gt; =&gt; Balise qui contient un ensemble d’éléments.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aside</a:t>
            </a:r>
            <a:r>
              <a:rPr lang="fr-FR" dirty="0"/>
              <a:t>&gt;&lt;/</a:t>
            </a:r>
            <a:r>
              <a:rPr lang="fr-FR" dirty="0" err="1"/>
              <a:t>aside</a:t>
            </a:r>
            <a:r>
              <a:rPr lang="fr-FR" dirty="0"/>
              <a:t>&gt; =&gt; Balise qui contient des éléments complémentaires, souvent sur un coté de la page.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sémantiques (block)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1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Il existe deux types de balises 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Les balises « block » =&gt; Créer un retour à la ligne automatique et contiennent du texte ou d’autres balises (block ou </a:t>
            </a:r>
            <a:r>
              <a:rPr lang="fr-FR" dirty="0" err="1" smtClean="0"/>
              <a:t>inline</a:t>
            </a:r>
            <a:r>
              <a:rPr lang="fr-FR" dirty="0" smtClean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 smtClean="0"/>
              <a:t>    ex : &lt;p&gt; &lt;/p&gt;</a:t>
            </a: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r>
              <a:rPr lang="fr-FR" dirty="0"/>
              <a:t>Les balises « </a:t>
            </a:r>
            <a:r>
              <a:rPr lang="fr-FR" dirty="0" err="1"/>
              <a:t>inline</a:t>
            </a:r>
            <a:r>
              <a:rPr lang="fr-FR" dirty="0"/>
              <a:t> » =&gt; Pas de retour à la ligne, se trouve automatiquement à l’intérieur d’une balise block et peux contenir du texte ou des balises </a:t>
            </a:r>
            <a:r>
              <a:rPr lang="fr-FR" dirty="0" err="1"/>
              <a:t>inline</a:t>
            </a:r>
            <a:r>
              <a:rPr lang="fr-FR" dirty="0"/>
              <a:t> </a:t>
            </a:r>
            <a:r>
              <a:rPr lang="fr-FR" dirty="0" smtClean="0"/>
              <a:t>uniquement</a:t>
            </a:r>
          </a:p>
          <a:p>
            <a:pPr marL="457200" lvl="1" indent="0">
              <a:buNone/>
            </a:pPr>
            <a:r>
              <a:rPr lang="fr-FR" dirty="0" smtClean="0"/>
              <a:t>    ex </a:t>
            </a:r>
            <a:r>
              <a:rPr lang="fr-FR" dirty="0"/>
              <a:t>: </a:t>
            </a:r>
            <a:r>
              <a:rPr lang="fr-FR" dirty="0" smtClean="0"/>
              <a:t>&lt;a&gt; &lt;/a&gt;</a:t>
            </a:r>
            <a:endParaRPr lang="fr-FR" dirty="0"/>
          </a:p>
          <a:p>
            <a:pPr marL="457200" lvl="1" indent="0">
              <a:lnSpc>
                <a:spcPct val="120000"/>
              </a:lnSpc>
              <a:buNone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Block et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7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Les balises titre sont au nombres de six. Pas de panique, elle sont très simple et hiérarchisées: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&lt;h1&gt;&lt;/h1&gt; =&gt; Titre très important, souvent unique sur une page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&lt;h2&gt;&lt;/h2&gt; =&gt; Titre important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&lt;h3&gt;&lt;/h3&gt; =&gt; Titre un peu important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&lt;h4&gt;&lt;/h4&gt; 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&lt;h5&gt;&lt;/h5&gt;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&lt;h6&gt;&lt;/h6&gt;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Attention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!</a:t>
            </a:r>
            <a:r>
              <a:rPr lang="fr-FR" dirty="0"/>
              <a:t> Les balises de titre n’ont </a:t>
            </a:r>
            <a:r>
              <a:rPr lang="fr-FR" u="sng" dirty="0"/>
              <a:t>rien à voir avec la balise &lt;</a:t>
            </a:r>
            <a:r>
              <a:rPr lang="fr-FR" u="sng" dirty="0" err="1"/>
              <a:t>title</a:t>
            </a:r>
            <a:r>
              <a:rPr lang="fr-FR" u="sng" dirty="0"/>
              <a:t>&gt;</a:t>
            </a:r>
            <a:r>
              <a:rPr lang="fr-FR" dirty="0"/>
              <a:t> située dans le &lt;</a:t>
            </a:r>
            <a:r>
              <a:rPr lang="fr-FR" dirty="0" err="1"/>
              <a:t>head</a:t>
            </a:r>
            <a:r>
              <a:rPr lang="fr-FR" dirty="0"/>
              <a:t>&gt; de la page !! La balise &lt;</a:t>
            </a:r>
            <a:r>
              <a:rPr lang="fr-FR" dirty="0" err="1"/>
              <a:t>title</a:t>
            </a:r>
            <a:r>
              <a:rPr lang="fr-FR" dirty="0"/>
              <a:t>&gt; affiche le titre dans la barre du navigateur, c’est le titre de la page entière.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b="1" u="sng" dirty="0"/>
              <a:t>Note:</a:t>
            </a:r>
            <a:r>
              <a:rPr lang="fr-FR" b="1" dirty="0"/>
              <a:t> </a:t>
            </a:r>
            <a:r>
              <a:rPr lang="fr-FR" dirty="0"/>
              <a:t>Ne choisissez pas vos titre par rapport à leur mise en forme (taille du texte). </a:t>
            </a:r>
            <a:r>
              <a:rPr lang="fr-FR" u="sng" dirty="0"/>
              <a:t>Choisissez les pour leur importance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D7A740-462B-4570-9138-43F1EE223731}"/>
              </a:ext>
            </a:extLst>
          </p:cNvPr>
          <p:cNvSpPr txBox="1"/>
          <p:nvPr/>
        </p:nvSpPr>
        <p:spPr>
          <a:xfrm>
            <a:off x="5722079" y="3059668"/>
            <a:ext cx="478750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&gt;Je suis un titre important&lt;/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h3</a:t>
            </a:r>
            <a:r>
              <a:rPr lang="fr-FR" dirty="0"/>
              <a:t>&gt;Je suis clairement moins important&lt;/</a:t>
            </a:r>
            <a:r>
              <a:rPr lang="fr-FR" dirty="0">
                <a:solidFill>
                  <a:srgbClr val="00B0F0"/>
                </a:solidFill>
              </a:rPr>
              <a:t>h3</a:t>
            </a:r>
            <a:r>
              <a:rPr lang="fr-FR" dirty="0"/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titres (block)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0" name="Image 9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1" name="Image 10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2" name="Image 11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3" name="Image 12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8" name="Rectangle 17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0" name="Image 19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1" name="Image 20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2" name="Image 21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Image 22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4" name="Image 23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3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La balise de paragraphe &lt;p&gt; est la balise de base pour écrire du texte.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La touche « Entrée » de votre clavier ne permettra pas de faire un retour à la ligne dans votre paragraphe.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Pour le navigateur,							est la même chose que </a:t>
            </a:r>
          </a:p>
          <a:p>
            <a:pPr marL="0" indent="0">
              <a:lnSpc>
                <a:spcPct val="120000"/>
              </a:lnSpc>
              <a:buNone/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Pour revenir à la ligne, utilisez la balise orpheline &lt;</a:t>
            </a:r>
            <a:r>
              <a:rPr lang="fr-FR" dirty="0" err="1"/>
              <a:t>br</a:t>
            </a:r>
            <a:r>
              <a:rPr lang="fr-FR" dirty="0"/>
              <a:t>/&gt;. N’en abusez pas !</a:t>
            </a:r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D7A740-462B-4570-9138-43F1EE223731}"/>
              </a:ext>
            </a:extLst>
          </p:cNvPr>
          <p:cNvSpPr txBox="1"/>
          <p:nvPr/>
        </p:nvSpPr>
        <p:spPr>
          <a:xfrm>
            <a:off x="1823846" y="2515802"/>
            <a:ext cx="536195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&gt;Je suis un paragraphe, je suis très important ! 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77560A-8241-4257-98C7-151E6836AA8A}"/>
              </a:ext>
            </a:extLst>
          </p:cNvPr>
          <p:cNvSpPr txBox="1"/>
          <p:nvPr/>
        </p:nvSpPr>
        <p:spPr>
          <a:xfrm>
            <a:off x="3474705" y="4024799"/>
            <a:ext cx="54967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&gt;Je suis un paragraphe, je suis très important ! 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E28994-A79E-479C-9CEB-F13D0F844BA1}"/>
              </a:ext>
            </a:extLst>
          </p:cNvPr>
          <p:cNvSpPr txBox="1"/>
          <p:nvPr/>
        </p:nvSpPr>
        <p:spPr>
          <a:xfrm>
            <a:off x="2406394" y="4595363"/>
            <a:ext cx="290857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&gt;Je suis un paragraphe,</a:t>
            </a:r>
          </a:p>
          <a:p>
            <a:r>
              <a:rPr lang="fr-FR" dirty="0"/>
              <a:t> je suis très important ! 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paragraphes (block)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2" name="Image 11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3" name="Image 12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4" name="Image 13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5" name="Image 14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0" name="Rectangle 19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2" name="Image 21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3" name="Image 22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4" name="Image 23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Image 24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6" name="Image 25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89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Dans un nouveau dossier, créez un fichier « main.html » qui contiendra le HTML de base: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Créez dans le &lt;body&gt; un titre important avec un paragraphe</a:t>
            </a:r>
          </a:p>
          <a:p>
            <a:pPr>
              <a:lnSpc>
                <a:spcPct val="120000"/>
              </a:lnSpc>
            </a:pPr>
            <a:r>
              <a:rPr lang="fr-FR" dirty="0"/>
              <a:t>Créez un autre titre, moins important, avec un paragraphe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689BCA-6F31-4208-A5B5-5E0E28CDAE13}"/>
              </a:ext>
            </a:extLst>
          </p:cNvPr>
          <p:cNvSpPr txBox="1"/>
          <p:nvPr/>
        </p:nvSpPr>
        <p:spPr>
          <a:xfrm>
            <a:off x="4261569" y="2679467"/>
            <a:ext cx="3675647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&lt;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r>
              <a:rPr lang="en-US" sz="1400" dirty="0">
                <a:solidFill>
                  <a:srgbClr val="00B0F0"/>
                </a:solidFill>
              </a:rPr>
              <a:t>DOCTYPE </a:t>
            </a:r>
            <a:r>
              <a:rPr lang="en-US" sz="1400" dirty="0"/>
              <a:t>html&gt;</a:t>
            </a:r>
          </a:p>
          <a:p>
            <a:r>
              <a:rPr lang="en-US" sz="1400" dirty="0"/>
              <a:t>&lt;</a:t>
            </a:r>
            <a:r>
              <a:rPr lang="en-US" sz="1400" dirty="0">
                <a:solidFill>
                  <a:srgbClr val="00B0F0"/>
                </a:solidFill>
              </a:rPr>
              <a:t>html</a:t>
            </a:r>
            <a:r>
              <a:rPr lang="en-US" sz="1400" dirty="0"/>
              <a:t>&gt;</a:t>
            </a:r>
          </a:p>
          <a:p>
            <a:r>
              <a:rPr lang="en-US" sz="1400" dirty="0"/>
              <a:t>	&lt;</a:t>
            </a:r>
            <a:r>
              <a:rPr lang="en-US" sz="1400" dirty="0">
                <a:solidFill>
                  <a:srgbClr val="00B0F0"/>
                </a:solidFill>
              </a:rPr>
              <a:t>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		&lt;</a:t>
            </a:r>
            <a:r>
              <a:rPr lang="en-US" sz="1400" dirty="0">
                <a:solidFill>
                  <a:srgbClr val="00B0F0"/>
                </a:solidFill>
              </a:rPr>
              <a:t>meta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charset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rgbClr val="FFC000"/>
                </a:solidFill>
              </a:rPr>
              <a:t>"utf-8" </a:t>
            </a:r>
            <a:r>
              <a:rPr lang="en-US" sz="1400" dirty="0"/>
              <a:t>/&gt;</a:t>
            </a:r>
          </a:p>
          <a:p>
            <a:r>
              <a:rPr lang="en-US" sz="1400" dirty="0"/>
              <a:t>        		&lt;</a:t>
            </a:r>
            <a:r>
              <a:rPr lang="en-US" sz="1400" dirty="0">
                <a:solidFill>
                  <a:srgbClr val="00B0F0"/>
                </a:solidFill>
              </a:rPr>
              <a:t>title</a:t>
            </a:r>
            <a:r>
              <a:rPr lang="en-US" sz="1400" dirty="0"/>
              <a:t>&gt;</a:t>
            </a:r>
            <a:r>
              <a:rPr lang="en-US" sz="1400" dirty="0" err="1"/>
              <a:t>Titre</a:t>
            </a:r>
            <a:r>
              <a:rPr lang="en-US" sz="1400" dirty="0"/>
              <a:t> de ma page&lt;/</a:t>
            </a:r>
            <a:r>
              <a:rPr lang="en-US" sz="1400" dirty="0">
                <a:solidFill>
                  <a:srgbClr val="00B0F0"/>
                </a:solidFill>
              </a:rPr>
              <a:t>title</a:t>
            </a:r>
            <a:r>
              <a:rPr lang="en-US" sz="1400" dirty="0"/>
              <a:t>&gt;</a:t>
            </a:r>
          </a:p>
          <a:p>
            <a:r>
              <a:rPr lang="en-US" sz="1400" dirty="0"/>
              <a:t>    	&lt;/</a:t>
            </a:r>
            <a:r>
              <a:rPr lang="en-US" sz="1400" dirty="0">
                <a:solidFill>
                  <a:srgbClr val="00B0F0"/>
                </a:solidFill>
              </a:rPr>
              <a:t>head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    	&lt;</a:t>
            </a:r>
            <a:r>
              <a:rPr lang="en-US" sz="1400" dirty="0">
                <a:solidFill>
                  <a:srgbClr val="00B0F0"/>
                </a:solidFill>
              </a:rPr>
              <a:t>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	&lt;/</a:t>
            </a:r>
            <a:r>
              <a:rPr lang="en-US" sz="1400" dirty="0">
                <a:solidFill>
                  <a:srgbClr val="00B0F0"/>
                </a:solidFill>
              </a:rPr>
              <a:t>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</a:t>
            </a:r>
            <a:r>
              <a:rPr lang="en-US" sz="1400" dirty="0">
                <a:solidFill>
                  <a:srgbClr val="00B0F0"/>
                </a:solidFill>
              </a:rPr>
              <a:t>html</a:t>
            </a:r>
            <a:r>
              <a:rPr lang="en-US" sz="1400" dirty="0"/>
              <a:t>&gt;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(20 min)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1" name="Image 10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2" name="Image 11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3" name="Image 12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4" name="Image 13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" name="Groupe 17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9" name="Rectangle 18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0" name="Image 19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1" name="Image 20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2" name="Image 21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3" name="Image 22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Image 23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5" name="Image 24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6" name="Image 2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3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Certaines balises permettent de mettre en avant des mots au sein de vos paragraphes: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em</a:t>
            </a:r>
            <a:r>
              <a:rPr lang="fr-FR" dirty="0"/>
              <a:t>&gt;&lt;/</a:t>
            </a:r>
            <a:r>
              <a:rPr lang="fr-FR" dirty="0" err="1"/>
              <a:t>em</a:t>
            </a:r>
            <a:r>
              <a:rPr lang="fr-FR" dirty="0"/>
              <a:t>&gt; =&gt; Pour mettre du texte en </a:t>
            </a:r>
            <a:r>
              <a:rPr lang="fr-FR" i="1" dirty="0"/>
              <a:t>emphase</a:t>
            </a:r>
            <a:r>
              <a:rPr lang="fr-FR" dirty="0"/>
              <a:t> (accentuation)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&lt;</a:t>
            </a:r>
            <a:r>
              <a:rPr lang="fr-FR" dirty="0" err="1"/>
              <a:t>strong</a:t>
            </a:r>
            <a:r>
              <a:rPr lang="fr-FR" dirty="0"/>
              <a:t>&gt;&lt;/</a:t>
            </a:r>
            <a:r>
              <a:rPr lang="fr-FR" dirty="0" err="1"/>
              <a:t>strong</a:t>
            </a:r>
            <a:r>
              <a:rPr lang="fr-FR" dirty="0"/>
              <a:t>&gt; =&gt; Pour mettre du texte en </a:t>
            </a:r>
            <a:r>
              <a:rPr lang="fr-FR" b="1" dirty="0"/>
              <a:t>renforcement</a:t>
            </a:r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 lvl="1"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Encore une fois, </a:t>
            </a:r>
            <a:r>
              <a:rPr lang="fr-FR" u="sng" dirty="0"/>
              <a:t>le fond prévaut sur la forme</a:t>
            </a:r>
            <a:r>
              <a:rPr lang="fr-FR" dirty="0"/>
              <a:t>, choisissez les balises pour leur </a:t>
            </a:r>
            <a:r>
              <a:rPr lang="fr-FR" u="sng" dirty="0"/>
              <a:t>signification plutôt que</a:t>
            </a:r>
            <a:r>
              <a:rPr lang="fr-FR" dirty="0"/>
              <a:t> pour leur </a:t>
            </a:r>
            <a:r>
              <a:rPr lang="fr-FR" u="sng" dirty="0"/>
              <a:t>style</a:t>
            </a:r>
            <a:r>
              <a:rPr lang="fr-FR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344A398-6F1B-4C64-B1CB-6A2C171C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4677526"/>
            <a:ext cx="6981825" cy="3905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BC2F94D-5785-491E-ADF6-D43CD28F2E3A}"/>
              </a:ext>
            </a:extLst>
          </p:cNvPr>
          <p:cNvSpPr txBox="1"/>
          <p:nvPr/>
        </p:nvSpPr>
        <p:spPr>
          <a:xfrm>
            <a:off x="1006171" y="4055576"/>
            <a:ext cx="1046145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Ici, nous pouvons voir une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emphase</a:t>
            </a:r>
            <a:r>
              <a:rPr lang="fr-F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fr-F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par défaut avec Chrome, et un 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Accentuations (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13" name="Image 12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4" name="Image 13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5" name="Image 14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6" name="Image 15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21" name="Rectangle 20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23" name="Image 22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4" name="Image 23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5" name="Image 24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Image 25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7" name="Image 26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75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Essayez d’utiliser les balises d’accentuations sur les mots d’un texte de votre choix.</a:t>
            </a:r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u="sng" dirty="0"/>
              <a:t>Note:</a:t>
            </a:r>
            <a:r>
              <a:rPr lang="fr-FR" dirty="0"/>
              <a:t> Si vous n’avez pas d’idée, utilisez du faux texte: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dirty="0">
                <a:hlinkClick r:id="rId2"/>
              </a:rPr>
              <a:t>https://www.lipsum.com/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Mise en pratique (10 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94180" y="2888189"/>
            <a:ext cx="7475868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ED66C-C899-4B7A-9FB9-40641FDB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7676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Il existe deux balises permettant de structurer le code. Elles ne sont pas interprétées de manière spécifique et n’ont aucun sens particulier: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La balise &lt;div&gt;&lt;/div&gt;, de type block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La balise &lt;</a:t>
            </a:r>
            <a:r>
              <a:rPr lang="fr-FR" dirty="0" err="1" smtClean="0"/>
              <a:t>span</a:t>
            </a:r>
            <a:r>
              <a:rPr lang="fr-FR" dirty="0" smtClean="0"/>
              <a:t>&gt;&lt;/</a:t>
            </a:r>
            <a:r>
              <a:rPr lang="fr-FR" dirty="0" err="1" smtClean="0"/>
              <a:t>span</a:t>
            </a:r>
            <a:r>
              <a:rPr lang="fr-FR" dirty="0" smtClean="0"/>
              <a:t>&gt;, </a:t>
            </a:r>
            <a:r>
              <a:rPr lang="fr-FR" dirty="0"/>
              <a:t>de type </a:t>
            </a:r>
            <a:r>
              <a:rPr lang="fr-FR" dirty="0" err="1" smtClean="0"/>
              <a:t>inline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675503"/>
            <a:ext cx="12198786" cy="4785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728969"/>
            <a:ext cx="121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Les balises: Les universelles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6" y="11927"/>
            <a:ext cx="12192000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 descr="LOGO ADRAR 300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15" y="46931"/>
            <a:ext cx="432261" cy="57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6" y="116618"/>
            <a:ext cx="2346531" cy="435439"/>
          </a:xfrm>
          <a:prstGeom prst="rect">
            <a:avLst/>
          </a:prstGeom>
        </p:spPr>
      </p:pic>
      <p:pic>
        <p:nvPicPr>
          <p:cNvPr id="9" name="Image 8" descr="personnes-adrar-coul_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88" y="111271"/>
            <a:ext cx="346861" cy="352500"/>
          </a:xfrm>
          <a:prstGeom prst="rect">
            <a:avLst/>
          </a:prstGeom>
        </p:spPr>
      </p:pic>
      <p:pic>
        <p:nvPicPr>
          <p:cNvPr id="10" name="Image 9" descr="bien plu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47907" y="126966"/>
            <a:ext cx="1289328" cy="364658"/>
          </a:xfrm>
          <a:prstGeom prst="rect">
            <a:avLst/>
          </a:prstGeom>
        </p:spPr>
      </p:pic>
      <p:pic>
        <p:nvPicPr>
          <p:cNvPr id="11" name="Image 10" descr="personnes-adrar-coul_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3393" y="58452"/>
            <a:ext cx="510617" cy="506565"/>
          </a:xfrm>
          <a:prstGeom prst="rect">
            <a:avLst/>
          </a:prstGeom>
        </p:spPr>
      </p:pic>
      <p:pic>
        <p:nvPicPr>
          <p:cNvPr id="12" name="Image 11" descr="Photo 28-01-2016 21 53 0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/>
        </p:blipFill>
        <p:spPr>
          <a:xfrm>
            <a:off x="8012911" y="101240"/>
            <a:ext cx="393302" cy="47433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96" y="58452"/>
            <a:ext cx="1403187" cy="54724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66" y="82794"/>
            <a:ext cx="1742629" cy="4985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9598" y="-30941"/>
            <a:ext cx="12211597" cy="6448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-19598" y="-94478"/>
            <a:ext cx="12211597" cy="746449"/>
            <a:chOff x="-19598" y="-94478"/>
            <a:chExt cx="12211597" cy="746449"/>
          </a:xfrm>
        </p:grpSpPr>
        <p:sp>
          <p:nvSpPr>
            <p:cNvPr id="17" name="Rectangle 16"/>
            <p:cNvSpPr/>
            <p:nvPr/>
          </p:nvSpPr>
          <p:spPr>
            <a:xfrm>
              <a:off x="-19598" y="-30941"/>
              <a:ext cx="12211597" cy="6448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" name="Image 17" descr="bien plu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9373" y="183552"/>
              <a:ext cx="1289328" cy="364658"/>
            </a:xfrm>
            <a:prstGeom prst="rect">
              <a:avLst/>
            </a:prstGeom>
          </p:spPr>
        </p:pic>
        <p:pic>
          <p:nvPicPr>
            <p:cNvPr id="19" name="Image 18" descr="personnes-adrar-coul_1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806" y="50870"/>
              <a:ext cx="510617" cy="506565"/>
            </a:xfrm>
            <a:prstGeom prst="rect">
              <a:avLst/>
            </a:prstGeom>
          </p:spPr>
        </p:pic>
        <p:pic>
          <p:nvPicPr>
            <p:cNvPr id="20" name="Image 19" descr="personnes-adrar-coul_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8713" y="183553"/>
              <a:ext cx="346861" cy="352500"/>
            </a:xfrm>
            <a:prstGeom prst="rect">
              <a:avLst/>
            </a:prstGeom>
          </p:spPr>
        </p:pic>
        <p:pic>
          <p:nvPicPr>
            <p:cNvPr id="21" name="Image 20" descr="LOGO ADRAR 300dpi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" y="6345"/>
              <a:ext cx="432261" cy="5748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Image 21" descr="LOGO-ERN-GEN2017-1.png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245"/>
            <a:stretch/>
          </p:blipFill>
          <p:spPr>
            <a:xfrm>
              <a:off x="6744921" y="-32723"/>
              <a:ext cx="2275425" cy="669355"/>
            </a:xfrm>
            <a:prstGeom prst="rect">
              <a:avLst/>
            </a:prstGeom>
          </p:spPr>
        </p:pic>
        <p:pic>
          <p:nvPicPr>
            <p:cNvPr id="23" name="Image 22" descr="redim-06.png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400" b="26267"/>
            <a:stretch/>
          </p:blipFill>
          <p:spPr>
            <a:xfrm>
              <a:off x="10775894" y="-14434"/>
              <a:ext cx="1369060" cy="62064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2" t="22888" r="16244" b="27236"/>
            <a:stretch/>
          </p:blipFill>
          <p:spPr>
            <a:xfrm>
              <a:off x="9011015" y="-94478"/>
              <a:ext cx="1502229" cy="746449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63" b="24898"/>
            <a:stretch/>
          </p:blipFill>
          <p:spPr>
            <a:xfrm>
              <a:off x="699170" y="38062"/>
              <a:ext cx="2612643" cy="537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2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586</TotalTime>
  <Words>1148</Words>
  <Application>Microsoft Office PowerPoint</Application>
  <PresentationFormat>Grand écran</PresentationFormat>
  <Paragraphs>218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Symbol</vt:lpstr>
      <vt:lpstr>Trebuchet MS</vt:lpstr>
      <vt:lpstr>Tw Cen MT</vt:lpstr>
      <vt:lpstr>Wingdings</vt:lpstr>
      <vt:lpstr>Circuit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Calmettes</dc:creator>
  <cp:lastModifiedBy>Benoit AVENEL</cp:lastModifiedBy>
  <cp:revision>54</cp:revision>
  <dcterms:created xsi:type="dcterms:W3CDTF">2017-03-22T10:02:42Z</dcterms:created>
  <dcterms:modified xsi:type="dcterms:W3CDTF">2022-09-13T10:24:42Z</dcterms:modified>
</cp:coreProperties>
</file>