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256" r:id="rId10"/>
    <p:sldId id="320" r:id="rId11"/>
    <p:sldId id="317" r:id="rId12"/>
    <p:sldId id="321" r:id="rId13"/>
    <p:sldId id="3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0" userDrawn="1">
          <p15:clr>
            <a:srgbClr val="A4A3A4"/>
          </p15:clr>
        </p15:guide>
        <p15:guide id="7" orient="horz" pos="2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33FF"/>
    <a:srgbClr val="FF9900"/>
    <a:srgbClr val="828282"/>
    <a:srgbClr val="F26522"/>
    <a:srgbClr val="FF9966"/>
    <a:srgbClr val="CC99FF"/>
    <a:srgbClr val="FFCCFF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5" autoAdjust="0"/>
    <p:restoredTop sz="94853" autoAdjust="0"/>
  </p:normalViewPr>
  <p:slideViewPr>
    <p:cSldViewPr snapToGrid="0">
      <p:cViewPr varScale="1">
        <p:scale>
          <a:sx n="69" d="100"/>
          <a:sy n="69" d="100"/>
        </p:scale>
        <p:origin x="58" y="250"/>
      </p:cViewPr>
      <p:guideLst>
        <p:guide pos="120"/>
        <p:guide orient="horz" pos="24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C8AB8-14C1-413B-A07F-15307D2834C8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4E96A-61E8-4AD6-A0C4-12058397705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2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the model was used for, whether it was dynamic (time dependent) or strictly cross sectional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4E96A-61E8-4AD6-A0C4-1205839770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0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concentric circles, purpose of model, explanatory variables, approach, etc.  Mention that this is close to what we are proposing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4E96A-61E8-4AD6-A0C4-1205839770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32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4E96A-61E8-4AD6-A0C4-1205839770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4E96A-61E8-4AD6-A0C4-1205839770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8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4E96A-61E8-4AD6-A0C4-1205839770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3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Explain the difference in notation.  Is it relevant?  More importantly, explain why is there a difference between owner and developer regarding costs.</a:t>
                </a:r>
              </a:p>
              <a:p>
                <a:endParaRPr lang="en-GB" dirty="0"/>
              </a:p>
              <a:p>
                <a:r>
                  <a:rPr lang="en-US" sz="1400" dirty="0"/>
                  <a:t>Note that regarding the choice of selling or leasing:</a:t>
                </a:r>
              </a:p>
              <a:p>
                <a:pPr marL="628650" lvl="1" indent="-171450">
                  <a:buFont typeface="+mj-lt"/>
                  <a:buAutoNum type="romanLcPeriod"/>
                </a:pPr>
                <a:r>
                  <a:rPr lang="en-US" sz="1400" dirty="0"/>
                  <a:t> It does not depend on renewal and developing costs: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𝑣𝑖𝑡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𝐿𝑃𝑣𝑖𝑡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𝑁𝑣𝑖𝑡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𝐿𝑁𝑣𝑖𝑡</m:t>
                              </m:r>
                            </m:sub>
                          </m:sSub>
                        </m:e>
                      </m:mr>
                    </m:m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𝐶𝐴𝑃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𝑣𝑖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s-CL" sz="1400" dirty="0"/>
              </a:p>
              <a:p>
                <a:pPr marL="628650" lvl="1" indent="-171450">
                  <a:buFont typeface="+mj-lt"/>
                  <a:buAutoNum type="romanLcPeriod"/>
                </a:pPr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𝑣𝑖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</m:oMath>
                </a14:m>
                <a:r>
                  <a:rPr lang="es-CL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𝐶𝐴𝑃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s-CL" sz="1400" dirty="0"/>
                  <a:t>, </a:t>
                </a:r>
                <a:r>
                  <a:rPr lang="en-US" sz="1400" dirty="0"/>
                  <a:t>then the asset should be sold</a:t>
                </a:r>
                <a:r>
                  <a:rPr lang="es-CL" sz="1400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Explain the difference in notation.  Is it relevant?  More importantly, explain why is there a difference between owner and developer regarding costs.</a:t>
                </a:r>
              </a:p>
              <a:p>
                <a:endParaRPr lang="en-GB" dirty="0"/>
              </a:p>
              <a:p>
                <a:r>
                  <a:rPr lang="en-US" sz="1400" dirty="0"/>
                  <a:t>Note that regarding the choice of selling or leasing:</a:t>
                </a:r>
              </a:p>
              <a:p>
                <a:pPr marL="628650" lvl="1" indent="-171450">
                  <a:buFont typeface="+mj-lt"/>
                  <a:buAutoNum type="romanLcPeriod"/>
                </a:pPr>
                <a:r>
                  <a:rPr lang="en-US" sz="1400" dirty="0"/>
                  <a:t> It does not depend on renewal and developing costs: </a:t>
                </a:r>
                <a:r>
                  <a:rPr lang="en-US" sz="1400" i="0">
                    <a:latin typeface="Cambria Math" panose="02040503050406030204" pitchFamily="18" charset="0"/>
                  </a:rPr>
                  <a:t>■8(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𝜋_𝑆𝑃</a:t>
                </a:r>
                <a:r>
                  <a:rPr lang="en-US" sz="1400" i="0">
                    <a:latin typeface="Cambria Math" panose="02040503050406030204" pitchFamily="18" charset="0"/>
                  </a:rPr>
                  <a:t>𝑣𝑖𝑡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&gt;𝜋_</a:t>
                </a:r>
                <a:r>
                  <a:rPr lang="en-US" sz="1400" i="0">
                    <a:latin typeface="Cambria Math" panose="02040503050406030204" pitchFamily="18" charset="0"/>
                  </a:rPr>
                  <a:t>𝐿𝑃𝑣𝑖𝑡@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𝜋_𝑆</a:t>
                </a:r>
                <a:r>
                  <a:rPr lang="en-US" sz="1400" i="0">
                    <a:latin typeface="Cambria Math" panose="02040503050406030204" pitchFamily="18" charset="0"/>
                  </a:rPr>
                  <a:t>𝑁𝑣𝑖𝑡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&gt;𝜋_</a:t>
                </a:r>
                <a:r>
                  <a:rPr lang="en-US" sz="1400" i="0">
                    <a:latin typeface="Cambria Math" panose="02040503050406030204" pitchFamily="18" charset="0"/>
                  </a:rPr>
                  <a:t>𝐿𝑁𝑣𝑖𝑡 )</a:t>
                </a:r>
                <a:r>
                  <a:rPr lang="en-US" sz="1400" b="0" i="0">
                    <a:latin typeface="Cambria Math" panose="02040503050406030204" pitchFamily="18" charset="0"/>
                  </a:rPr>
                  <a:t>  </a:t>
                </a:r>
                <a:r>
                  <a:rPr lang="en-US" sz="14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⟺</a:t>
                </a:r>
                <a:r>
                  <a:rPr lang="en-US" sz="1400" i="0">
                    <a:latin typeface="Cambria Math" panose="02040503050406030204" pitchFamily="18" charset="0"/>
                  </a:rPr>
                  <a:t>𝑝_𝑣𝑖𝑡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sz="1400" i="0">
                    <a:latin typeface="Cambria Math" panose="02040503050406030204" pitchFamily="18" charset="0"/>
                  </a:rPr>
                  <a:t>〖𝐶𝐴𝑃〗_𝑣𝑖𝑡∗𝑝_𝑣𝑖𝑡+𝑝_𝑣𝑖(𝑡+𝑇_𝑣+1) /(1+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𝜃_</a:t>
                </a:r>
                <a:r>
                  <a:rPr lang="en-US" sz="1400" i="0">
                    <a:latin typeface="Cambria Math" panose="02040503050406030204" pitchFamily="18" charset="0"/>
                  </a:rPr>
                  <a:t>𝑡 )^(𝑇_𝑣+1) </a:t>
                </a:r>
                <a:endParaRPr lang="es-CL" sz="1400" dirty="0"/>
              </a:p>
              <a:p>
                <a:pPr marL="628650" lvl="1" indent="-171450">
                  <a:buFont typeface="+mj-lt"/>
                  <a:buAutoNum type="romanLcPeriod"/>
                </a:pPr>
                <a:r>
                  <a:rPr lang="en-US" sz="1400" dirty="0"/>
                  <a:t>If </a:t>
                </a:r>
                <a:r>
                  <a:rPr lang="en-US" sz="1400" i="0">
                    <a:latin typeface="Cambria Math" panose="02040503050406030204" pitchFamily="18" charset="0"/>
                  </a:rPr>
                  <a:t>𝑝_𝑣𝑖(𝑡+𝑇_𝑣+1) =𝑝_𝑣𝑖𝑡</a:t>
                </a:r>
                <a:r>
                  <a:rPr lang="es-CL" sz="1400" dirty="0"/>
                  <a:t> and </a:t>
                </a:r>
                <a:r>
                  <a:rPr lang="en-US" sz="1400" i="0">
                    <a:latin typeface="Cambria Math" panose="02040503050406030204" pitchFamily="18" charset="0"/>
                  </a:rPr>
                  <a:t>〖𝐶𝐴𝑃〗_𝑣𝑖𝑡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&lt;1</a:t>
                </a:r>
                <a:r>
                  <a:rPr lang="en-US" sz="1400" i="0">
                    <a:latin typeface="Cambria Math" panose="02040503050406030204" pitchFamily="18" charset="0"/>
                  </a:rPr>
                  <a:t>−1/(1+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𝜃_</a:t>
                </a:r>
                <a:r>
                  <a:rPr lang="en-US" sz="1400" i="0">
                    <a:latin typeface="Cambria Math" panose="02040503050406030204" pitchFamily="18" charset="0"/>
                  </a:rPr>
                  <a:t>𝑡 )^(𝑇_𝑣+1) </a:t>
                </a:r>
                <a:r>
                  <a:rPr lang="en-US" sz="14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&lt;1</a:t>
                </a:r>
                <a:r>
                  <a:rPr lang="es-CL" sz="1400" dirty="0"/>
                  <a:t>, </a:t>
                </a:r>
                <a:r>
                  <a:rPr lang="en-US" sz="1400" dirty="0"/>
                  <a:t>then the asset should be sold</a:t>
                </a:r>
                <a:r>
                  <a:rPr lang="es-CL" sz="1400" dirty="0"/>
                  <a:t> </a:t>
                </a:r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4E96A-61E8-4AD6-A0C4-1205839770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3B5-9C54-454E-98B2-B1E1CD48DC45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0921-F29F-4108-8B3D-0FA8E7461060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5799-08E4-4E86-8598-3C1B4078C049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0803-803D-4612-9817-2823FB5E1603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4328" y="6356350"/>
            <a:ext cx="669471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AE1-333B-40BB-9B3C-4CAA8D549D96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3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2900-9DAC-48BD-B81F-BB9490F0C3CA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2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BE31-4421-4AA7-B262-377BB11E4CED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9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A743-8118-4B28-B0F8-EE765E358783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99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03F8-2874-4638-808A-2969BE8BD49A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79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C2DF-CBFE-45A3-8E64-753A028F8D95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96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12E4-260C-4BA6-B312-9FF339609998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74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2BAD-687F-49B0-9933-325AE3FB89DD}" type="datetime1">
              <a:rPr lang="en-GB" smtClean="0"/>
              <a:t>12/01/2021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3660-CACF-4783-8D37-D51D10CE91B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7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31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26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24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3.png"/><Relationship Id="rId5" Type="http://schemas.openxmlformats.org/officeDocument/2006/relationships/image" Target="../media/image5.png"/><Relationship Id="rId10" Type="http://schemas.openxmlformats.org/officeDocument/2006/relationships/image" Target="../media/image132.png"/><Relationship Id="rId4" Type="http://schemas.openxmlformats.org/officeDocument/2006/relationships/image" Target="../media/image4.png"/><Relationship Id="rId9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46"/>
          <p:cNvSpPr txBox="1">
            <a:spLocks noChangeArrowheads="1"/>
          </p:cNvSpPr>
          <p:nvPr/>
        </p:nvSpPr>
        <p:spPr bwMode="auto">
          <a:xfrm>
            <a:off x="7187845" y="1490993"/>
            <a:ext cx="4850797" cy="4872984"/>
          </a:xfrm>
          <a:prstGeom prst="rect">
            <a:avLst/>
          </a:prstGeom>
          <a:noFill/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0" tIns="0" rIns="0" bIns="0" anchor="t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70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00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0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1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spatial modelling: What is Cube Land?</a:t>
            </a:r>
          </a:p>
        </p:txBody>
      </p:sp>
      <p:sp>
        <p:nvSpPr>
          <p:cNvPr id="5" name="Cuadro de texto 2"/>
          <p:cNvSpPr txBox="1">
            <a:spLocks noChangeArrowheads="1"/>
          </p:cNvSpPr>
          <p:nvPr/>
        </p:nvSpPr>
        <p:spPr bwMode="auto">
          <a:xfrm>
            <a:off x="8873229" y="3993734"/>
            <a:ext cx="1450716" cy="63575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1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Equilibrium between real estate supply and demand</a:t>
            </a:r>
            <a:endParaRPr lang="es-CL" sz="11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9106635" y="1763646"/>
            <a:ext cx="956692" cy="406265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 access levels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 de texto 2"/>
          <p:cNvSpPr txBox="1">
            <a:spLocks noChangeArrowheads="1"/>
          </p:cNvSpPr>
          <p:nvPr/>
        </p:nvSpPr>
        <p:spPr bwMode="auto">
          <a:xfrm>
            <a:off x="8480918" y="2631101"/>
            <a:ext cx="997519" cy="555986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agents to be located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 de texto 4"/>
          <p:cNvSpPr txBox="1">
            <a:spLocks noChangeArrowheads="1"/>
          </p:cNvSpPr>
          <p:nvPr/>
        </p:nvSpPr>
        <p:spPr bwMode="auto">
          <a:xfrm>
            <a:off x="10912815" y="2633122"/>
            <a:ext cx="914400" cy="399020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Subsidies and Taxes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 de texto 10"/>
          <p:cNvSpPr txBox="1">
            <a:spLocks noChangeArrowheads="1"/>
          </p:cNvSpPr>
          <p:nvPr/>
        </p:nvSpPr>
        <p:spPr bwMode="auto">
          <a:xfrm>
            <a:off x="9672364" y="2629571"/>
            <a:ext cx="1079853" cy="555986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Regulations on supply and location</a:t>
            </a:r>
            <a:endParaRPr lang="es-CL" sz="10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7409007" y="2626477"/>
            <a:ext cx="914400" cy="555986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Predetermined part of real estate supply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32"/>
          <p:cNvSpPr txBox="1">
            <a:spLocks noChangeArrowheads="1"/>
          </p:cNvSpPr>
          <p:nvPr/>
        </p:nvSpPr>
        <p:spPr bwMode="auto">
          <a:xfrm>
            <a:off x="11001897" y="5204642"/>
            <a:ext cx="822960" cy="399020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rents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45"/>
          <p:cNvSpPr txBox="1">
            <a:spLocks noChangeArrowheads="1"/>
          </p:cNvSpPr>
          <p:nvPr/>
        </p:nvSpPr>
        <p:spPr bwMode="auto">
          <a:xfrm>
            <a:off x="11000591" y="5603064"/>
            <a:ext cx="822207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uadro de texto 34"/>
          <p:cNvSpPr txBox="1">
            <a:spLocks noChangeArrowheads="1"/>
          </p:cNvSpPr>
          <p:nvPr/>
        </p:nvSpPr>
        <p:spPr bwMode="auto">
          <a:xfrm>
            <a:off x="9169366" y="5203805"/>
            <a:ext cx="822960" cy="399020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of agents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uadro de texto 37"/>
          <p:cNvSpPr txBox="1">
            <a:spLocks noChangeArrowheads="1"/>
          </p:cNvSpPr>
          <p:nvPr/>
        </p:nvSpPr>
        <p:spPr bwMode="auto">
          <a:xfrm>
            <a:off x="9161129" y="5603207"/>
            <a:ext cx="1097695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 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Conector recto de flecha 22"/>
          <p:cNvCxnSpPr>
            <a:cxnSpLocks/>
            <a:stCxn id="5" idx="2"/>
            <a:endCxn id="21" idx="0"/>
          </p:cNvCxnSpPr>
          <p:nvPr/>
        </p:nvCxnSpPr>
        <p:spPr>
          <a:xfrm flipH="1">
            <a:off x="9580846" y="4629485"/>
            <a:ext cx="17741" cy="5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 de texto 35"/>
          <p:cNvSpPr txBox="1">
            <a:spLocks noChangeArrowheads="1"/>
          </p:cNvSpPr>
          <p:nvPr/>
        </p:nvSpPr>
        <p:spPr bwMode="auto">
          <a:xfrm>
            <a:off x="7410245" y="5203805"/>
            <a:ext cx="865647" cy="406265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Occupied real estate supply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uadro de texto 39"/>
          <p:cNvSpPr txBox="1">
            <a:spLocks noChangeArrowheads="1"/>
          </p:cNvSpPr>
          <p:nvPr/>
        </p:nvSpPr>
        <p:spPr bwMode="auto">
          <a:xfrm>
            <a:off x="7409007" y="5610378"/>
            <a:ext cx="827855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/>
          <p:cNvCxnSpPr>
            <a:cxnSpLocks/>
            <a:stCxn id="5" idx="2"/>
            <a:endCxn id="24" idx="0"/>
          </p:cNvCxnSpPr>
          <p:nvPr/>
        </p:nvCxnSpPr>
        <p:spPr>
          <a:xfrm flipH="1">
            <a:off x="7843069" y="4629485"/>
            <a:ext cx="1755518" cy="5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cxnSpLocks/>
            <a:stCxn id="5" idx="2"/>
            <a:endCxn id="18" idx="0"/>
          </p:cNvCxnSpPr>
          <p:nvPr/>
        </p:nvCxnSpPr>
        <p:spPr>
          <a:xfrm>
            <a:off x="9598587" y="4629485"/>
            <a:ext cx="1814790" cy="5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3" idx="0"/>
            <a:endCxn id="40" idx="0"/>
          </p:cNvCxnSpPr>
          <p:nvPr/>
        </p:nvCxnSpPr>
        <p:spPr>
          <a:xfrm flipH="1">
            <a:off x="9823132" y="3194200"/>
            <a:ext cx="385742" cy="80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4" idx="2"/>
            <a:endCxn id="35" idx="2"/>
          </p:cNvCxnSpPr>
          <p:nvPr/>
        </p:nvCxnSpPr>
        <p:spPr>
          <a:xfrm>
            <a:off x="7866207" y="3182463"/>
            <a:ext cx="1005194" cy="80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0" idx="2"/>
          </p:cNvCxnSpPr>
          <p:nvPr/>
        </p:nvCxnSpPr>
        <p:spPr>
          <a:xfrm flipH="1">
            <a:off x="10276111" y="3032142"/>
            <a:ext cx="1093904" cy="95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cxnSpLocks/>
            <a:stCxn id="6" idx="2"/>
            <a:endCxn id="5" idx="0"/>
          </p:cNvCxnSpPr>
          <p:nvPr/>
        </p:nvCxnSpPr>
        <p:spPr>
          <a:xfrm>
            <a:off x="9584981" y="2169911"/>
            <a:ext cx="13606" cy="182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0494040" y="5207674"/>
            <a:ext cx="0" cy="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Elipse 33"/>
          <p:cNvSpPr/>
          <p:nvPr/>
        </p:nvSpPr>
        <p:spPr>
          <a:xfrm>
            <a:off x="10276109" y="3987431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Elipse 34"/>
          <p:cNvSpPr/>
          <p:nvPr/>
        </p:nvSpPr>
        <p:spPr>
          <a:xfrm>
            <a:off x="8871401" y="3991749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uadro de texto 245"/>
          <p:cNvSpPr txBox="1">
            <a:spLocks noChangeArrowheads="1"/>
          </p:cNvSpPr>
          <p:nvPr/>
        </p:nvSpPr>
        <p:spPr bwMode="auto">
          <a:xfrm>
            <a:off x="9130748" y="1396435"/>
            <a:ext cx="892465" cy="1883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200" b="1" dirty="0">
                <a:solidFill>
                  <a:srgbClr val="8FAADC"/>
                </a:solidFill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Cube Land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9108156" y="3997529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Elipse 37"/>
          <p:cNvSpPr/>
          <p:nvPr/>
        </p:nvSpPr>
        <p:spPr>
          <a:xfrm>
            <a:off x="9348662" y="3994942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10061870" y="3997733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9823131" y="3995130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Conector recto de flecha 40"/>
          <p:cNvCxnSpPr>
            <a:stCxn id="8" idx="2"/>
            <a:endCxn id="38" idx="0"/>
          </p:cNvCxnSpPr>
          <p:nvPr/>
        </p:nvCxnSpPr>
        <p:spPr>
          <a:xfrm>
            <a:off x="8979678" y="3187087"/>
            <a:ext cx="368985" cy="80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 de texto 35"/>
          <p:cNvSpPr txBox="1">
            <a:spLocks noChangeArrowheads="1"/>
          </p:cNvSpPr>
          <p:nvPr/>
        </p:nvSpPr>
        <p:spPr bwMode="auto">
          <a:xfrm>
            <a:off x="6099561" y="4156845"/>
            <a:ext cx="1007679" cy="406265"/>
          </a:xfrm>
          <a:prstGeom prst="rect">
            <a:avLst/>
          </a:prstGeom>
          <a:solidFill>
            <a:srgbClr val="F5FCA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system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Conector angular 42"/>
          <p:cNvCxnSpPr>
            <a:cxnSpLocks/>
            <a:stCxn id="42" idx="0"/>
            <a:endCxn id="6" idx="1"/>
          </p:cNvCxnSpPr>
          <p:nvPr/>
        </p:nvCxnSpPr>
        <p:spPr>
          <a:xfrm rot="5400000" flipH="1" flipV="1">
            <a:off x="6759985" y="1810195"/>
            <a:ext cx="2190066" cy="250323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2" idx="2"/>
          </p:cNvCxnSpPr>
          <p:nvPr/>
        </p:nvCxnSpPr>
        <p:spPr>
          <a:xfrm rot="5400000" flipH="1">
            <a:off x="7533597" y="3677922"/>
            <a:ext cx="1291191" cy="3061568"/>
          </a:xfrm>
          <a:prstGeom prst="bentConnector3">
            <a:avLst>
              <a:gd name="adj1" fmla="val -1770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11139622" y="6167377"/>
            <a:ext cx="0" cy="0"/>
          </a:xfrm>
          <a:prstGeom prst="ellipse">
            <a:avLst/>
          </a:prstGeom>
          <a:solidFill>
            <a:schemeClr val="tx1"/>
          </a:solidFill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uadro de texto 5"/>
          <p:cNvSpPr txBox="1">
            <a:spLocks noChangeArrowheads="1"/>
          </p:cNvSpPr>
          <p:nvPr/>
        </p:nvSpPr>
        <p:spPr bwMode="auto">
          <a:xfrm>
            <a:off x="9102703" y="2172377"/>
            <a:ext cx="1278006" cy="1255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 de texto 8"/>
          <p:cNvSpPr txBox="1">
            <a:spLocks noChangeArrowheads="1"/>
          </p:cNvSpPr>
          <p:nvPr/>
        </p:nvSpPr>
        <p:spPr bwMode="auto">
          <a:xfrm>
            <a:off x="8475097" y="3191654"/>
            <a:ext cx="808222" cy="1255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</a:rPr>
              <a:t>by agent category</a:t>
            </a:r>
            <a:endParaRPr lang="es-CL" sz="7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 de texto 9"/>
          <p:cNvSpPr txBox="1">
            <a:spLocks noChangeArrowheads="1"/>
          </p:cNvSpPr>
          <p:nvPr/>
        </p:nvSpPr>
        <p:spPr bwMode="auto">
          <a:xfrm>
            <a:off x="10915343" y="3037193"/>
            <a:ext cx="1092407" cy="251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 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 de texto 11"/>
          <p:cNvSpPr txBox="1">
            <a:spLocks noChangeArrowheads="1"/>
          </p:cNvSpPr>
          <p:nvPr/>
        </p:nvSpPr>
        <p:spPr bwMode="auto">
          <a:xfrm>
            <a:off x="9662143" y="3194200"/>
            <a:ext cx="1093462" cy="251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 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7"/>
          <p:cNvSpPr txBox="1">
            <a:spLocks noChangeArrowheads="1"/>
          </p:cNvSpPr>
          <p:nvPr/>
        </p:nvSpPr>
        <p:spPr bwMode="auto">
          <a:xfrm>
            <a:off x="7401027" y="3187738"/>
            <a:ext cx="913529" cy="251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B1816-9B8D-4445-8B81-38B78364547A}"/>
              </a:ext>
            </a:extLst>
          </p:cNvPr>
          <p:cNvGrpSpPr/>
          <p:nvPr/>
        </p:nvGrpSpPr>
        <p:grpSpPr>
          <a:xfrm>
            <a:off x="868554" y="2626477"/>
            <a:ext cx="5120640" cy="3315900"/>
            <a:chOff x="400620" y="3421331"/>
            <a:chExt cx="5120640" cy="3315900"/>
          </a:xfrm>
        </p:grpSpPr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854863BC-E285-4A27-94C4-872912038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0620" y="3421331"/>
              <a:ext cx="5120640" cy="3315900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400620" y="5903057"/>
              <a:ext cx="5120640" cy="834174"/>
              <a:chOff x="5521839" y="5903057"/>
              <a:chExt cx="5137099" cy="834174"/>
            </a:xfrm>
          </p:grpSpPr>
          <p:sp>
            <p:nvSpPr>
              <p:cNvPr id="17" name="Rectángulo 16"/>
              <p:cNvSpPr/>
              <p:nvPr/>
            </p:nvSpPr>
            <p:spPr>
              <a:xfrm>
                <a:off x="5521839" y="5903057"/>
                <a:ext cx="5137099" cy="834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597286" y="6018412"/>
                <a:ext cx="0" cy="0"/>
              </a:xfrm>
              <a:prstGeom prst="ellipse">
                <a:avLst/>
              </a:prstGeom>
              <a:solidFill>
                <a:schemeClr val="tx1"/>
              </a:solidFill>
              <a:ln w="10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9887938" y="6169237"/>
                <a:ext cx="0" cy="0"/>
              </a:xfrm>
              <a:prstGeom prst="ellipse">
                <a:avLst/>
              </a:prstGeom>
              <a:solidFill>
                <a:schemeClr val="tx1"/>
              </a:solidFill>
              <a:ln w="10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10658938" y="6167243"/>
                <a:ext cx="0" cy="0"/>
              </a:xfrm>
              <a:prstGeom prst="ellipse">
                <a:avLst/>
              </a:prstGeom>
              <a:solidFill>
                <a:schemeClr val="tx1"/>
              </a:solidFill>
              <a:ln w="10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5670853" y="6181644"/>
                <a:ext cx="25656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ea typeface="Calibri" panose="020F0502020204030204" pitchFamily="34" charset="0"/>
                    <a:cs typeface="Tahoma" panose="020B0604030504040204" pitchFamily="34" charset="0"/>
                  </a:rPr>
                  <a:t>Cube Land is worldwide distributed by</a:t>
                </a:r>
                <a:endParaRPr lang="en-US" sz="1200" dirty="0"/>
              </a:p>
            </p:txBody>
          </p:sp>
          <p:pic>
            <p:nvPicPr>
              <p:cNvPr id="49" name="Picture 7">
                <a:extLst>
                  <a:ext uri="{FF2B5EF4-FFF2-40B4-BE49-F238E27FC236}">
                    <a16:creationId xmlns:a16="http://schemas.microsoft.com/office/drawing/2014/main" id="{BDECC7F4-B169-4FDF-B414-EDB1F1B19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737035" y="5955783"/>
                <a:ext cx="1745671" cy="554251"/>
              </a:xfrm>
              <a:prstGeom prst="rect">
                <a:avLst/>
              </a:prstGeom>
            </p:spPr>
          </p:pic>
          <p:sp>
            <p:nvSpPr>
              <p:cNvPr id="55" name="Slide Number Placeholder 1">
                <a:extLst>
                  <a:ext uri="{FF2B5EF4-FFF2-40B4-BE49-F238E27FC236}">
                    <a16:creationId xmlns:a16="http://schemas.microsoft.com/office/drawing/2014/main" id="{1AC37F73-455C-4F85-A9C1-513D0F19F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6007" y="6539132"/>
                <a:ext cx="164592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anchor="ctr"/>
              <a:lstStyle>
                <a:lvl1pPr>
                  <a:defRPr sz="800"/>
                </a:lvl1pPr>
              </a:lstStyle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+mn-lt"/>
                  </a:rPr>
                  <a:t>©  2020 Bentley</a:t>
                </a:r>
                <a:r>
                  <a:rPr lang="en-US" sz="800" baseline="0" dirty="0">
                    <a:solidFill>
                      <a:schemeClr val="bg1">
                        <a:lumMod val="50000"/>
                      </a:schemeClr>
                    </a:solidFill>
                    <a:latin typeface="+mn-lt"/>
                  </a:rPr>
                  <a:t> Systems, Incorporated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54" name="Rectángulo 53"/>
          <p:cNvSpPr/>
          <p:nvPr/>
        </p:nvSpPr>
        <p:spPr>
          <a:xfrm>
            <a:off x="904540" y="1264355"/>
            <a:ext cx="5387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Software of a stochastic economic model that simulates and forecasts the state of the urban real estate market (land use) under user-defined scenarios, accounting for its interaction with the transportation system.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59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4328" y="6356350"/>
            <a:ext cx="669471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Rectángulo 948"/>
          <p:cNvSpPr/>
          <p:nvPr/>
        </p:nvSpPr>
        <p:spPr>
          <a:xfrm>
            <a:off x="700283" y="1496291"/>
            <a:ext cx="11395277" cy="9793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p:sp>
        <p:nvSpPr>
          <p:cNvPr id="948" name="Rectángulo 947"/>
          <p:cNvSpPr/>
          <p:nvPr/>
        </p:nvSpPr>
        <p:spPr>
          <a:xfrm>
            <a:off x="700284" y="2471437"/>
            <a:ext cx="11395276" cy="4237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D04497-413E-4EFB-8AF5-9FF9C21D56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35535"/>
                <a:ext cx="10515600" cy="408671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 deep dive: structure of decisions in </a:t>
                </a:r>
                <a:r>
                  <a:rPr lang="en-GB" sz="2400" dirty="0" smtClean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period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GB" sz="24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D04497-413E-4EFB-8AF5-9FF9C21D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35535"/>
                <a:ext cx="10515600" cy="408671"/>
              </a:xfrm>
              <a:blipFill>
                <a:blip r:embed="rId3"/>
                <a:stretch>
                  <a:fillRect l="-928" t="-20896" b="-373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9733" y="6433149"/>
            <a:ext cx="2743200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2" name="CuadroTexto 41"/>
          <p:cNvSpPr txBox="1"/>
          <p:nvPr/>
        </p:nvSpPr>
        <p:spPr>
          <a:xfrm>
            <a:off x="-10047" y="1712456"/>
            <a:ext cx="7053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 Macro-spatial level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95007" y="4103565"/>
            <a:ext cx="5233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Zonal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/>
              <p:cNvSpPr/>
              <p:nvPr/>
            </p:nvSpPr>
            <p:spPr>
              <a:xfrm>
                <a:off x="3452664" y="6172499"/>
                <a:ext cx="617858" cy="274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accent1"/>
                    </a:solidFill>
                  </a:rPr>
                  <a:t>)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chemeClr val="accent1"/>
                    </a:solidFill>
                  </a:rPr>
                  <a:t>kept </a:t>
                </a:r>
                <a:r>
                  <a:rPr lang="en-US" sz="12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Rectá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664" y="6172499"/>
                <a:ext cx="617858" cy="274947"/>
              </a:xfrm>
              <a:prstGeom prst="rect">
                <a:avLst/>
              </a:prstGeom>
              <a:blipFill>
                <a:blip r:embed="rId4"/>
                <a:stretch>
                  <a:fillRect l="-7843" t="-26667"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/>
          <p:cNvCxnSpPr>
            <a:stCxn id="1359" idx="2"/>
            <a:endCxn id="64" idx="0"/>
          </p:cNvCxnSpPr>
          <p:nvPr/>
        </p:nvCxnSpPr>
        <p:spPr>
          <a:xfrm flipH="1">
            <a:off x="2769954" y="5439985"/>
            <a:ext cx="480423" cy="74976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1359" idx="2"/>
            <a:endCxn id="65" idx="0"/>
          </p:cNvCxnSpPr>
          <p:nvPr/>
        </p:nvCxnSpPr>
        <p:spPr>
          <a:xfrm>
            <a:off x="3250377" y="5439985"/>
            <a:ext cx="511216" cy="732514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/>
              <p:cNvSpPr/>
              <p:nvPr/>
            </p:nvSpPr>
            <p:spPr>
              <a:xfrm>
                <a:off x="7451259" y="2140293"/>
                <a:ext cx="822960" cy="25648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9933FF"/>
                    </a:solidFill>
                  </a:rPr>
                  <a:t>New 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b="1" dirty="0">
                    <a:solidFill>
                      <a:srgbClr val="9933FF"/>
                    </a:solidFill>
                  </a:rPr>
                  <a:t> </a:t>
                </a:r>
                <a:r>
                  <a:rPr lang="en-US" sz="1200" dirty="0">
                    <a:solidFill>
                      <a:srgbClr val="9933FF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200" b="1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259" y="2140293"/>
                <a:ext cx="822960" cy="256480"/>
              </a:xfrm>
              <a:prstGeom prst="rect">
                <a:avLst/>
              </a:prstGeom>
              <a:blipFill>
                <a:blip r:embed="rId5"/>
                <a:stretch>
                  <a:fillRect l="-7407" t="-35714" r="-1481" b="-404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de flecha 71"/>
          <p:cNvCxnSpPr>
            <a:stCxn id="81" idx="1"/>
            <a:endCxn id="69" idx="0"/>
          </p:cNvCxnSpPr>
          <p:nvPr/>
        </p:nvCxnSpPr>
        <p:spPr>
          <a:xfrm flipH="1">
            <a:off x="7862739" y="1724299"/>
            <a:ext cx="1968136" cy="405518"/>
          </a:xfrm>
          <a:prstGeom prst="straightConnector1">
            <a:avLst/>
          </a:prstGeom>
          <a:ln w="9525">
            <a:solidFill>
              <a:srgbClr val="993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6" name="Rectángulo 1955"/>
          <p:cNvSpPr/>
          <p:nvPr/>
        </p:nvSpPr>
        <p:spPr>
          <a:xfrm>
            <a:off x="699358" y="1256466"/>
            <a:ext cx="11396202" cy="253660"/>
          </a:xfrm>
          <a:prstGeom prst="rect">
            <a:avLst/>
          </a:prstGeom>
          <a:solidFill>
            <a:srgbClr val="FFFF99"/>
          </a:solidFill>
          <a:ln>
            <a:solidFill>
              <a:srgbClr val="DC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p:sp>
        <p:nvSpPr>
          <p:cNvPr id="73" name="CuadroTexto 72"/>
          <p:cNvSpPr txBox="1"/>
          <p:nvPr/>
        </p:nvSpPr>
        <p:spPr>
          <a:xfrm>
            <a:off x="9583851" y="1269564"/>
            <a:ext cx="12741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Total of assets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374650" y="1266973"/>
            <a:ext cx="1000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New assets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3320746" y="1250070"/>
            <a:ext cx="1578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Existing assets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/>
              <p:cNvSpPr/>
              <p:nvPr/>
            </p:nvSpPr>
            <p:spPr>
              <a:xfrm>
                <a:off x="9830875" y="1559299"/>
                <a:ext cx="715338" cy="25648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9933FF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b="1" dirty="0" smtClean="0">
                    <a:solidFill>
                      <a:srgbClr val="9933FF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9933FF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200" b="1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81" name="Rectá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875" y="1559299"/>
                <a:ext cx="715338" cy="256480"/>
              </a:xfrm>
              <a:prstGeom prst="rect">
                <a:avLst/>
              </a:prstGeom>
              <a:blipFill>
                <a:blip r:embed="rId6"/>
                <a:stretch>
                  <a:fillRect l="-6838" t="-35714" r="-10256" b="-380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9" name="Rectángulo 1358"/>
              <p:cNvSpPr/>
              <p:nvPr/>
            </p:nvSpPr>
            <p:spPr>
              <a:xfrm>
                <a:off x="2953875" y="5140752"/>
                <a:ext cx="593003" cy="299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sold </a:t>
                </a:r>
                <a:r>
                  <a:rPr lang="en-US" sz="1200" dirty="0">
                    <a:solidFill>
                      <a:srgbClr val="00B05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59" name="Rectángulo 1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75" y="5140752"/>
                <a:ext cx="593003" cy="299233"/>
              </a:xfrm>
              <a:prstGeom prst="rect">
                <a:avLst/>
              </a:prstGeom>
              <a:blipFill>
                <a:blip r:embed="rId7"/>
                <a:stretch>
                  <a:fillRect l="-9278" t="-18367" b="-30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0" name="Rectángulo 1359"/>
              <p:cNvSpPr/>
              <p:nvPr/>
            </p:nvSpPr>
            <p:spPr>
              <a:xfrm>
                <a:off x="3751845" y="5146191"/>
                <a:ext cx="788215" cy="334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not </a:t>
                </a:r>
                <a:r>
                  <a:rPr lang="en-US" sz="1200" dirty="0">
                    <a:solidFill>
                      <a:srgbClr val="00B050"/>
                    </a:solidFill>
                  </a:rPr>
                  <a:t>sold 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60" name="Rectángulo 13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45" y="5146191"/>
                <a:ext cx="788215" cy="334047"/>
              </a:xfrm>
              <a:prstGeom prst="rect">
                <a:avLst/>
              </a:prstGeom>
              <a:blipFill>
                <a:blip r:embed="rId8"/>
                <a:stretch>
                  <a:fillRect l="-9231" t="-12727" r="-3077" b="-2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7" name="Conector recto de flecha 1366"/>
          <p:cNvCxnSpPr>
            <a:stCxn id="160" idx="2"/>
            <a:endCxn id="1359" idx="0"/>
          </p:cNvCxnSpPr>
          <p:nvPr/>
        </p:nvCxnSpPr>
        <p:spPr>
          <a:xfrm flipH="1">
            <a:off x="3250377" y="4383109"/>
            <a:ext cx="447315" cy="757643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8" name="Conector recto de flecha 1367"/>
          <p:cNvCxnSpPr>
            <a:stCxn id="160" idx="2"/>
            <a:endCxn id="1360" idx="0"/>
          </p:cNvCxnSpPr>
          <p:nvPr/>
        </p:nvCxnSpPr>
        <p:spPr>
          <a:xfrm>
            <a:off x="3697692" y="4383109"/>
            <a:ext cx="448261" cy="763082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6" name="Rectángulo 1585"/>
              <p:cNvSpPr/>
              <p:nvPr/>
            </p:nvSpPr>
            <p:spPr>
              <a:xfrm>
                <a:off x="3692224" y="2922604"/>
                <a:ext cx="947918" cy="40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in zone </a:t>
                </a:r>
                <a14:m>
                  <m:oMath xmlns:m="http://schemas.openxmlformats.org/officeDocument/2006/math">
                    <m:r>
                      <a:rPr lang="en-US" sz="120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6" name="Rectángulo 15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224" y="2922604"/>
                <a:ext cx="947918" cy="403187"/>
              </a:xfrm>
              <a:prstGeom prst="rect">
                <a:avLst/>
              </a:prstGeom>
              <a:blipFill>
                <a:blip r:embed="rId9"/>
                <a:stretch>
                  <a:fillRect l="-9032" t="-16418" r="-4516" b="-238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7" name="Rectángulo 1586"/>
              <p:cNvSpPr/>
              <p:nvPr/>
            </p:nvSpPr>
            <p:spPr>
              <a:xfrm>
                <a:off x="2320004" y="2913849"/>
                <a:ext cx="962407" cy="411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7" name="Rectángulo 15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04" y="2913849"/>
                <a:ext cx="962407" cy="411266"/>
              </a:xfrm>
              <a:prstGeom prst="rect">
                <a:avLst/>
              </a:prstGeom>
              <a:blipFill>
                <a:blip r:embed="rId10"/>
                <a:stretch>
                  <a:fillRect l="-7643" t="-16418" r="-4459" b="-238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8" name="Rectángulo 1587"/>
              <p:cNvSpPr/>
              <p:nvPr/>
            </p:nvSpPr>
            <p:spPr>
              <a:xfrm>
                <a:off x="5055704" y="2919298"/>
                <a:ext cx="924218" cy="40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588" name="Rectángulo 15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704" y="2919298"/>
                <a:ext cx="924218" cy="403187"/>
              </a:xfrm>
              <a:prstGeom prst="rect">
                <a:avLst/>
              </a:prstGeom>
              <a:blipFill>
                <a:blip r:embed="rId11"/>
                <a:stretch>
                  <a:fillRect l="-9211" t="-18182" r="-592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9" name="Rectángulo 1588"/>
              <p:cNvSpPr/>
              <p:nvPr/>
            </p:nvSpPr>
            <p:spPr>
              <a:xfrm>
                <a:off x="3701328" y="2144384"/>
                <a:ext cx="935155" cy="25648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b="1" dirty="0" smtClean="0"/>
                  <a:t> 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1589" name="Rectángulo 1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28" y="2144384"/>
                <a:ext cx="935155" cy="256480"/>
              </a:xfrm>
              <a:prstGeom prst="rect">
                <a:avLst/>
              </a:prstGeom>
              <a:blipFill>
                <a:blip r:embed="rId12"/>
                <a:stretch>
                  <a:fillRect l="-9091" t="-35714" r="-5195" b="-3809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0" name="Conector recto de flecha 1589"/>
          <p:cNvCxnSpPr>
            <a:stCxn id="1589" idx="2"/>
            <a:endCxn id="1586" idx="0"/>
          </p:cNvCxnSpPr>
          <p:nvPr/>
        </p:nvCxnSpPr>
        <p:spPr>
          <a:xfrm flipH="1">
            <a:off x="4166183" y="2400864"/>
            <a:ext cx="2723" cy="521740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1" name="Conector recto de flecha 1590"/>
          <p:cNvCxnSpPr>
            <a:stCxn id="1589" idx="2"/>
            <a:endCxn id="1587" idx="0"/>
          </p:cNvCxnSpPr>
          <p:nvPr/>
        </p:nvCxnSpPr>
        <p:spPr>
          <a:xfrm flipH="1">
            <a:off x="2801208" y="2400864"/>
            <a:ext cx="1367698" cy="512985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2" name="Conector recto de flecha 1591"/>
          <p:cNvCxnSpPr>
            <a:stCxn id="1589" idx="2"/>
            <a:endCxn id="1588" idx="0"/>
          </p:cNvCxnSpPr>
          <p:nvPr/>
        </p:nvCxnSpPr>
        <p:spPr>
          <a:xfrm>
            <a:off x="4168906" y="2400864"/>
            <a:ext cx="1348907" cy="518434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3" name="Conector recto de flecha 1592"/>
          <p:cNvCxnSpPr>
            <a:stCxn id="1589" idx="2"/>
          </p:cNvCxnSpPr>
          <p:nvPr/>
        </p:nvCxnSpPr>
        <p:spPr>
          <a:xfrm flipH="1">
            <a:off x="3463160" y="2400864"/>
            <a:ext cx="705746" cy="519742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4" name="Conector recto de flecha 1593"/>
          <p:cNvCxnSpPr>
            <a:stCxn id="1589" idx="2"/>
          </p:cNvCxnSpPr>
          <p:nvPr/>
        </p:nvCxnSpPr>
        <p:spPr>
          <a:xfrm>
            <a:off x="4168906" y="2400864"/>
            <a:ext cx="672624" cy="518995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Conector angular 1662"/>
          <p:cNvCxnSpPr>
            <a:stCxn id="64" idx="1"/>
            <a:endCxn id="1655" idx="1"/>
          </p:cNvCxnSpPr>
          <p:nvPr/>
        </p:nvCxnSpPr>
        <p:spPr>
          <a:xfrm rot="10800000" flipH="1">
            <a:off x="2282552" y="1686727"/>
            <a:ext cx="3486797" cy="4640492"/>
          </a:xfrm>
          <a:prstGeom prst="bentConnector3">
            <a:avLst>
              <a:gd name="adj1" fmla="val -6556"/>
            </a:avLst>
          </a:prstGeom>
          <a:ln w="952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5" name="Rectángulo 1654"/>
              <p:cNvSpPr/>
              <p:nvPr/>
            </p:nvSpPr>
            <p:spPr>
              <a:xfrm>
                <a:off x="5769350" y="1554447"/>
                <a:ext cx="816773" cy="26456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4472C4"/>
                    </a:solidFill>
                  </a:rPr>
                  <a:t>Demolished 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dirty="0">
                    <a:solidFill>
                      <a:srgbClr val="4472C4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2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1655" name="Rectángulo 16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350" y="1554447"/>
                <a:ext cx="816773" cy="264560"/>
              </a:xfrm>
              <a:prstGeom prst="rect">
                <a:avLst/>
              </a:prstGeom>
              <a:blipFill>
                <a:blip r:embed="rId13"/>
                <a:stretch>
                  <a:fillRect l="-5970" t="-32558" r="-11940" b="-372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8" name="Conector recto de flecha 1657"/>
          <p:cNvCxnSpPr>
            <a:stCxn id="1655" idx="3"/>
            <a:endCxn id="69" idx="0"/>
          </p:cNvCxnSpPr>
          <p:nvPr/>
        </p:nvCxnSpPr>
        <p:spPr>
          <a:xfrm>
            <a:off x="6586123" y="1686727"/>
            <a:ext cx="1276616" cy="443090"/>
          </a:xfrm>
          <a:prstGeom prst="straightConnector1">
            <a:avLst/>
          </a:prstGeom>
          <a:ln w="9525">
            <a:solidFill>
              <a:srgbClr val="4472C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/>
              <p:cNvSpPr/>
              <p:nvPr/>
            </p:nvSpPr>
            <p:spPr>
              <a:xfrm>
                <a:off x="2282553" y="6189745"/>
                <a:ext cx="974802" cy="274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) demolished </a:t>
                </a:r>
                <a:r>
                  <a:rPr lang="en-US" sz="12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Rectá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53" y="6189745"/>
                <a:ext cx="974802" cy="274947"/>
              </a:xfrm>
              <a:prstGeom prst="rect">
                <a:avLst/>
              </a:prstGeom>
              <a:blipFill>
                <a:blip r:embed="rId14"/>
                <a:stretch>
                  <a:fillRect l="-9375" t="-24444" r="-4375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2" name="Rectángulo 1481"/>
              <p:cNvSpPr/>
              <p:nvPr/>
            </p:nvSpPr>
            <p:spPr>
              <a:xfrm>
                <a:off x="7523083" y="4114904"/>
                <a:ext cx="683536" cy="40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2" name="Rectángulo 14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083" y="4114904"/>
                <a:ext cx="683536" cy="403187"/>
              </a:xfrm>
              <a:prstGeom prst="rect">
                <a:avLst/>
              </a:prstGeom>
              <a:blipFill>
                <a:blip r:embed="rId15"/>
                <a:stretch>
                  <a:fillRect l="-11607" t="-18182" r="-357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3" name="Rectángulo 1482"/>
              <p:cNvSpPr/>
              <p:nvPr/>
            </p:nvSpPr>
            <p:spPr>
              <a:xfrm>
                <a:off x="6308532" y="4106149"/>
                <a:ext cx="681686" cy="411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3" name="Rectángulo 14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32" y="4106149"/>
                <a:ext cx="681686" cy="411266"/>
              </a:xfrm>
              <a:prstGeom prst="rect">
                <a:avLst/>
              </a:prstGeom>
              <a:blipFill>
                <a:blip r:embed="rId16"/>
                <a:stretch>
                  <a:fillRect l="-12500" t="-16418" r="-3571" b="-238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4" name="Rectángulo 1483"/>
              <p:cNvSpPr/>
              <p:nvPr/>
            </p:nvSpPr>
            <p:spPr>
              <a:xfrm>
                <a:off x="8736584" y="4109018"/>
                <a:ext cx="675137" cy="40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4" name="Rectángulo 14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584" y="4109018"/>
                <a:ext cx="675137" cy="403187"/>
              </a:xfrm>
              <a:prstGeom prst="rect">
                <a:avLst/>
              </a:prstGeom>
              <a:blipFill>
                <a:blip r:embed="rId17"/>
                <a:stretch>
                  <a:fillRect l="-11712" t="-18182" r="-4505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5" name="Conector recto de flecha 1484"/>
          <p:cNvCxnSpPr>
            <a:stCxn id="69" idx="2"/>
            <a:endCxn id="1482" idx="0"/>
          </p:cNvCxnSpPr>
          <p:nvPr/>
        </p:nvCxnSpPr>
        <p:spPr>
          <a:xfrm>
            <a:off x="7862739" y="2396773"/>
            <a:ext cx="2112" cy="1718131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6" name="Conector recto de flecha 1485"/>
          <p:cNvCxnSpPr>
            <a:stCxn id="69" idx="2"/>
            <a:endCxn id="1483" idx="0"/>
          </p:cNvCxnSpPr>
          <p:nvPr/>
        </p:nvCxnSpPr>
        <p:spPr>
          <a:xfrm flipH="1">
            <a:off x="6649375" y="2396773"/>
            <a:ext cx="1213364" cy="1709376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7" name="Conector recto de flecha 1486"/>
          <p:cNvCxnSpPr>
            <a:stCxn id="69" idx="2"/>
            <a:endCxn id="1484" idx="0"/>
          </p:cNvCxnSpPr>
          <p:nvPr/>
        </p:nvCxnSpPr>
        <p:spPr>
          <a:xfrm>
            <a:off x="7862739" y="2396773"/>
            <a:ext cx="1211414" cy="1712245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8" name="Conector recto de flecha 1487"/>
          <p:cNvCxnSpPr>
            <a:stCxn id="69" idx="2"/>
          </p:cNvCxnSpPr>
          <p:nvPr/>
        </p:nvCxnSpPr>
        <p:spPr>
          <a:xfrm flipH="1">
            <a:off x="7199723" y="2396773"/>
            <a:ext cx="663016" cy="1490795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9" name="Conector recto de flecha 1488"/>
          <p:cNvCxnSpPr>
            <a:stCxn id="69" idx="2"/>
          </p:cNvCxnSpPr>
          <p:nvPr/>
        </p:nvCxnSpPr>
        <p:spPr>
          <a:xfrm>
            <a:off x="7862739" y="2396773"/>
            <a:ext cx="646149" cy="1501754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Rectángulo 1489"/>
              <p:cNvSpPr/>
              <p:nvPr/>
            </p:nvSpPr>
            <p:spPr>
              <a:xfrm>
                <a:off x="7139099" y="5140752"/>
                <a:ext cx="591122" cy="339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sold </a:t>
                </a:r>
                <a:r>
                  <a:rPr lang="en-US" sz="1200" dirty="0">
                    <a:solidFill>
                      <a:srgbClr val="00B05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90" name="Rectángulo 14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099" y="5140752"/>
                <a:ext cx="591122" cy="339486"/>
              </a:xfrm>
              <a:prstGeom prst="rect">
                <a:avLst/>
              </a:prstGeom>
              <a:blipFill>
                <a:blip r:embed="rId18"/>
                <a:stretch>
                  <a:fillRect l="-8247" t="-10714" b="-19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Rectángulo 1490"/>
              <p:cNvSpPr/>
              <p:nvPr/>
            </p:nvSpPr>
            <p:spPr>
              <a:xfrm>
                <a:off x="7933700" y="5140866"/>
                <a:ext cx="802884" cy="299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not </a:t>
                </a:r>
                <a:r>
                  <a:rPr lang="en-US" sz="1200" dirty="0">
                    <a:solidFill>
                      <a:srgbClr val="00B050"/>
                    </a:solidFill>
                  </a:rPr>
                  <a:t>sold 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91" name="Rectángulo 14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00" y="5140866"/>
                <a:ext cx="802884" cy="299119"/>
              </a:xfrm>
              <a:prstGeom prst="rect">
                <a:avLst/>
              </a:prstGeom>
              <a:blipFill>
                <a:blip r:embed="rId19"/>
                <a:stretch>
                  <a:fillRect l="-8333" t="-18367" r="-2273" b="-30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2" name="Conector recto de flecha 1491"/>
          <p:cNvCxnSpPr>
            <a:stCxn id="1482" idx="2"/>
            <a:endCxn id="1490" idx="0"/>
          </p:cNvCxnSpPr>
          <p:nvPr/>
        </p:nvCxnSpPr>
        <p:spPr>
          <a:xfrm flipH="1">
            <a:off x="7434660" y="4518091"/>
            <a:ext cx="430191" cy="62266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Conector recto de flecha 1492"/>
          <p:cNvCxnSpPr>
            <a:stCxn id="1482" idx="2"/>
            <a:endCxn id="1491" idx="0"/>
          </p:cNvCxnSpPr>
          <p:nvPr/>
        </p:nvCxnSpPr>
        <p:spPr>
          <a:xfrm>
            <a:off x="7864851" y="4518091"/>
            <a:ext cx="470291" cy="62277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3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961581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41D6D-FD8D-41FB-BDB7-B17536B16746}"/>
              </a:ext>
            </a:extLst>
          </p:cNvPr>
          <p:cNvSpPr/>
          <p:nvPr/>
        </p:nvSpPr>
        <p:spPr>
          <a:xfrm>
            <a:off x="11401839" y="257707"/>
            <a:ext cx="581025" cy="482016"/>
          </a:xfrm>
          <a:prstGeom prst="ellipse">
            <a:avLst/>
          </a:prstGeom>
          <a:noFill/>
          <a:ln>
            <a:solidFill>
              <a:srgbClr val="82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ángulo 159"/>
              <p:cNvSpPr/>
              <p:nvPr/>
            </p:nvSpPr>
            <p:spPr>
              <a:xfrm>
                <a:off x="3299646" y="4041694"/>
                <a:ext cx="796092" cy="341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no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) </a:t>
                </a:r>
                <a:endParaRPr lang="en-US" sz="12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for </a:t>
                </a:r>
                <a:r>
                  <a:rPr lang="en-US" sz="1200" dirty="0">
                    <a:solidFill>
                      <a:srgbClr val="C00000"/>
                    </a:solidFill>
                  </a:rPr>
                  <a:t>sale </a:t>
                </a:r>
                <a:r>
                  <a:rPr lang="en-US" sz="12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>
                    <a:solidFill>
                      <a:srgbClr val="C0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0" name="Rectángulo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46" y="4041694"/>
                <a:ext cx="796092" cy="341415"/>
              </a:xfrm>
              <a:prstGeom prst="rect">
                <a:avLst/>
              </a:prstGeom>
              <a:blipFill>
                <a:blip r:embed="rId20"/>
                <a:stretch>
                  <a:fillRect l="-8397" t="-10714" r="-1527" b="-19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ángulo 160"/>
              <p:cNvSpPr/>
              <p:nvPr/>
            </p:nvSpPr>
            <p:spPr>
              <a:xfrm>
                <a:off x="4207008" y="4050411"/>
                <a:ext cx="761251" cy="461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 err="1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) </a:t>
                </a:r>
                <a:endParaRPr lang="en-US" sz="12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0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out </a:t>
                </a:r>
                <a:r>
                  <a:rPr lang="en-US" sz="1200" dirty="0">
                    <a:solidFill>
                      <a:srgbClr val="C00000"/>
                    </a:solidFill>
                  </a:rPr>
                  <a:t>of the market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Rectángulo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08" y="4050411"/>
                <a:ext cx="761251" cy="461794"/>
              </a:xfrm>
              <a:prstGeom prst="rect">
                <a:avLst/>
              </a:prstGeom>
              <a:blipFill>
                <a:blip r:embed="rId21"/>
                <a:stretch>
                  <a:fillRect l="-7200" t="-7895" r="-8000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recto de flecha 161"/>
          <p:cNvCxnSpPr>
            <a:stCxn id="1586" idx="2"/>
            <a:endCxn id="160" idx="0"/>
          </p:cNvCxnSpPr>
          <p:nvPr/>
        </p:nvCxnSpPr>
        <p:spPr>
          <a:xfrm flipH="1">
            <a:off x="3697692" y="3325791"/>
            <a:ext cx="468491" cy="71590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86" idx="2"/>
            <a:endCxn id="161" idx="0"/>
          </p:cNvCxnSpPr>
          <p:nvPr/>
        </p:nvCxnSpPr>
        <p:spPr>
          <a:xfrm>
            <a:off x="4166183" y="3325791"/>
            <a:ext cx="421451" cy="72462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1589" idx="3"/>
            <a:endCxn id="69" idx="1"/>
          </p:cNvCxnSpPr>
          <p:nvPr/>
        </p:nvCxnSpPr>
        <p:spPr>
          <a:xfrm flipV="1">
            <a:off x="4636483" y="2314483"/>
            <a:ext cx="2814776" cy="4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Rectángulo 948"/>
          <p:cNvSpPr/>
          <p:nvPr/>
        </p:nvSpPr>
        <p:spPr>
          <a:xfrm>
            <a:off x="700283" y="1494503"/>
            <a:ext cx="11395277" cy="9793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p:sp>
        <p:nvSpPr>
          <p:cNvPr id="948" name="Rectángulo 947"/>
          <p:cNvSpPr/>
          <p:nvPr/>
        </p:nvSpPr>
        <p:spPr>
          <a:xfrm>
            <a:off x="700284" y="2471437"/>
            <a:ext cx="11395276" cy="4237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D04497-413E-4EFB-8AF5-9FF9C21D56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35535"/>
                <a:ext cx="10515600" cy="408671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 deep dive: structure of decisions in </a:t>
                </a:r>
                <a:r>
                  <a:rPr lang="en-GB" sz="2400" dirty="0" smtClean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period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GB" sz="24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D04497-413E-4EFB-8AF5-9FF9C21D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35535"/>
                <a:ext cx="10515600" cy="408671"/>
              </a:xfrm>
              <a:blipFill>
                <a:blip r:embed="rId3"/>
                <a:stretch>
                  <a:fillRect l="-928" t="-20896" b="-373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9733" y="6433149"/>
            <a:ext cx="2743200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2" name="CuadroTexto 41"/>
          <p:cNvSpPr txBox="1"/>
          <p:nvPr/>
        </p:nvSpPr>
        <p:spPr>
          <a:xfrm>
            <a:off x="-10047" y="1712456"/>
            <a:ext cx="7053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 Macro-spatial level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95007" y="4103565"/>
            <a:ext cx="5233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Zonal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/>
              <p:cNvSpPr/>
              <p:nvPr/>
            </p:nvSpPr>
            <p:spPr>
              <a:xfrm>
                <a:off x="3342386" y="6170623"/>
                <a:ext cx="617858" cy="326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accent1"/>
                    </a:solidFill>
                  </a:rPr>
                  <a:t>)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chemeClr val="accent1"/>
                    </a:solidFill>
                  </a:rPr>
                  <a:t>kept </a:t>
                </a:r>
                <a:r>
                  <a:rPr lang="en-US" sz="12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Rectá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386" y="6170623"/>
                <a:ext cx="617858" cy="326243"/>
              </a:xfrm>
              <a:prstGeom prst="rect">
                <a:avLst/>
              </a:prstGeom>
              <a:blipFill>
                <a:blip r:embed="rId4"/>
                <a:stretch>
                  <a:fillRect l="-7843" t="-14815" b="-29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/>
          <p:cNvCxnSpPr>
            <a:stCxn id="1359" idx="2"/>
            <a:endCxn id="64" idx="0"/>
          </p:cNvCxnSpPr>
          <p:nvPr/>
        </p:nvCxnSpPr>
        <p:spPr>
          <a:xfrm flipH="1">
            <a:off x="2570649" y="5463757"/>
            <a:ext cx="490266" cy="724112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1359" idx="2"/>
            <a:endCxn id="65" idx="0"/>
          </p:cNvCxnSpPr>
          <p:nvPr/>
        </p:nvCxnSpPr>
        <p:spPr>
          <a:xfrm>
            <a:off x="3060915" y="5463757"/>
            <a:ext cx="590400" cy="706866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/>
              <p:cNvSpPr/>
              <p:nvPr/>
            </p:nvSpPr>
            <p:spPr>
              <a:xfrm>
                <a:off x="6961389" y="1983358"/>
                <a:ext cx="1723114" cy="46166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9933FF"/>
                    </a:solidFill>
                  </a:rPr>
                  <a:t>New 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b="1" dirty="0">
                    <a:solidFill>
                      <a:srgbClr val="9933FF"/>
                    </a:solidFill>
                  </a:rPr>
                  <a:t> </a:t>
                </a:r>
                <a:endParaRPr lang="en-US" sz="1200" b="1" dirty="0" smtClean="0">
                  <a:solidFill>
                    <a:srgbClr val="9933FF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9933FF"/>
                    </a:solidFill>
                  </a:rPr>
                  <a:t>in </a:t>
                </a:r>
                <a:r>
                  <a:rPr lang="en-US" sz="1200" dirty="0">
                    <a:solidFill>
                      <a:srgbClr val="9933FF"/>
                    </a:solidFill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200" b="1" dirty="0" smtClean="0">
                    <a:solidFill>
                      <a:srgbClr val="9933FF"/>
                    </a:solidFill>
                  </a:rPr>
                  <a:t> </a:t>
                </a:r>
                <a:endParaRPr lang="en-US" sz="1200" i="1" dirty="0" smtClean="0">
                  <a:solidFill>
                    <a:srgbClr val="9933FF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389" y="1983358"/>
                <a:ext cx="1723114" cy="461665"/>
              </a:xfrm>
              <a:prstGeom prst="rect">
                <a:avLst/>
              </a:prstGeom>
              <a:blipFill>
                <a:blip r:embed="rId5"/>
                <a:stretch>
                  <a:fillRect l="-1767" t="-14474" b="-5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de flecha 71"/>
          <p:cNvCxnSpPr>
            <a:stCxn id="81" idx="1"/>
            <a:endCxn id="69" idx="0"/>
          </p:cNvCxnSpPr>
          <p:nvPr/>
        </p:nvCxnSpPr>
        <p:spPr>
          <a:xfrm flipH="1">
            <a:off x="7822946" y="1795124"/>
            <a:ext cx="1984956" cy="188234"/>
          </a:xfrm>
          <a:prstGeom prst="straightConnector1">
            <a:avLst/>
          </a:prstGeom>
          <a:ln w="9525">
            <a:solidFill>
              <a:srgbClr val="993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6" name="Rectángulo 1955"/>
          <p:cNvSpPr/>
          <p:nvPr/>
        </p:nvSpPr>
        <p:spPr>
          <a:xfrm>
            <a:off x="699358" y="1256466"/>
            <a:ext cx="11396202" cy="253660"/>
          </a:xfrm>
          <a:prstGeom prst="rect">
            <a:avLst/>
          </a:prstGeom>
          <a:solidFill>
            <a:srgbClr val="FFFF99"/>
          </a:solidFill>
          <a:ln>
            <a:solidFill>
              <a:srgbClr val="DC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p:sp>
        <p:nvSpPr>
          <p:cNvPr id="73" name="CuadroTexto 72"/>
          <p:cNvSpPr txBox="1"/>
          <p:nvPr/>
        </p:nvSpPr>
        <p:spPr>
          <a:xfrm>
            <a:off x="9560878" y="1293336"/>
            <a:ext cx="12741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Total of assets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351677" y="1290745"/>
            <a:ext cx="1000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New assets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3297773" y="1273842"/>
            <a:ext cx="1578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Existing assets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/>
              <p:cNvSpPr/>
              <p:nvPr/>
            </p:nvSpPr>
            <p:spPr>
              <a:xfrm>
                <a:off x="9807902" y="1564291"/>
                <a:ext cx="715338" cy="46166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9933FF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b="1" dirty="0" smtClean="0">
                    <a:solidFill>
                      <a:srgbClr val="9933FF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9933FF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200" b="1" dirty="0" smtClean="0">
                    <a:solidFill>
                      <a:srgbClr val="9933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endParaRPr lang="es-CL" sz="1200" dirty="0"/>
              </a:p>
            </p:txBody>
          </p:sp>
        </mc:Choice>
        <mc:Fallback xmlns="">
          <p:sp>
            <p:nvSpPr>
              <p:cNvPr id="81" name="Rectá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02" y="1564291"/>
                <a:ext cx="715338" cy="461665"/>
              </a:xfrm>
              <a:prstGeom prst="rect">
                <a:avLst/>
              </a:prstGeom>
              <a:blipFill>
                <a:blip r:embed="rId6"/>
                <a:stretch>
                  <a:fillRect l="-6838" t="-16000" r="-10256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9" name="Rectángulo 1358"/>
              <p:cNvSpPr/>
              <p:nvPr/>
            </p:nvSpPr>
            <p:spPr>
              <a:xfrm>
                <a:off x="2453717" y="4999628"/>
                <a:ext cx="1214396" cy="46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sold </a:t>
                </a:r>
                <a:r>
                  <a:rPr lang="en-US" sz="1200" dirty="0">
                    <a:solidFill>
                      <a:srgbClr val="00B05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rgbClr val="00B050"/>
                    </a:solidFill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𝑆𝑣𝑖𝑡</m:t>
                          </m:r>
                        </m:sub>
                      </m:sSub>
                    </m:oMath>
                  </m:oMathPara>
                </a14:m>
                <a:endParaRPr lang="es-CL" sz="1200" dirty="0"/>
              </a:p>
            </p:txBody>
          </p:sp>
        </mc:Choice>
        <mc:Fallback xmlns="">
          <p:sp>
            <p:nvSpPr>
              <p:cNvPr id="1359" name="Rectángulo 1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17" y="4999628"/>
                <a:ext cx="1214396" cy="464129"/>
              </a:xfrm>
              <a:prstGeom prst="rect">
                <a:avLst/>
              </a:prstGeom>
              <a:blipFill>
                <a:blip r:embed="rId7"/>
                <a:stretch>
                  <a:fillRect l="-4523" t="-13158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0" name="Rectángulo 1359"/>
              <p:cNvSpPr/>
              <p:nvPr/>
            </p:nvSpPr>
            <p:spPr>
              <a:xfrm>
                <a:off x="3641567" y="4999948"/>
                <a:ext cx="788215" cy="334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not </a:t>
                </a:r>
                <a:r>
                  <a:rPr lang="en-US" sz="1200" dirty="0">
                    <a:solidFill>
                      <a:srgbClr val="00B050"/>
                    </a:solidFill>
                  </a:rPr>
                  <a:t>sold 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60" name="Rectángulo 13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567" y="4999948"/>
                <a:ext cx="788215" cy="334047"/>
              </a:xfrm>
              <a:prstGeom prst="rect">
                <a:avLst/>
              </a:prstGeom>
              <a:blipFill>
                <a:blip r:embed="rId8"/>
                <a:stretch>
                  <a:fillRect l="-9231" t="-14545" r="-2308" b="-2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7" name="Conector recto de flecha 1366"/>
          <p:cNvCxnSpPr>
            <a:stCxn id="160" idx="2"/>
            <a:endCxn id="1359" idx="0"/>
          </p:cNvCxnSpPr>
          <p:nvPr/>
        </p:nvCxnSpPr>
        <p:spPr>
          <a:xfrm flipH="1">
            <a:off x="3060915" y="4486208"/>
            <a:ext cx="449307" cy="51342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8" name="Conector recto de flecha 1367"/>
          <p:cNvCxnSpPr>
            <a:stCxn id="160" idx="2"/>
            <a:endCxn id="1360" idx="0"/>
          </p:cNvCxnSpPr>
          <p:nvPr/>
        </p:nvCxnSpPr>
        <p:spPr>
          <a:xfrm>
            <a:off x="3510222" y="4486208"/>
            <a:ext cx="525453" cy="51374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6" name="Rectángulo 1585"/>
              <p:cNvSpPr/>
              <p:nvPr/>
            </p:nvSpPr>
            <p:spPr>
              <a:xfrm>
                <a:off x="3669251" y="2832061"/>
                <a:ext cx="947918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/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in zone </a:t>
                </a:r>
                <a14:m>
                  <m:oMath xmlns:m="http://schemas.openxmlformats.org/officeDocument/2006/math">
                    <m:r>
                      <a:rPr lang="en-US" sz="120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𝑣𝑖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endParaRPr lang="es-CL" sz="1200" dirty="0"/>
              </a:p>
            </p:txBody>
          </p:sp>
        </mc:Choice>
        <mc:Fallback xmlns="">
          <p:sp>
            <p:nvSpPr>
              <p:cNvPr id="1586" name="Rectángulo 15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51" y="2832061"/>
                <a:ext cx="947918" cy="634020"/>
              </a:xfrm>
              <a:prstGeom prst="rect">
                <a:avLst/>
              </a:prstGeom>
              <a:blipFill>
                <a:blip r:embed="rId9"/>
                <a:stretch>
                  <a:fillRect l="-9032" t="-8654" r="-4516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7" name="Rectángulo 1586"/>
              <p:cNvSpPr/>
              <p:nvPr/>
            </p:nvSpPr>
            <p:spPr>
              <a:xfrm>
                <a:off x="2297031" y="2827346"/>
                <a:ext cx="962407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/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200" dirty="0" smtClean="0"/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CL" sz="1200" dirty="0"/>
              </a:p>
            </p:txBody>
          </p:sp>
        </mc:Choice>
        <mc:Fallback xmlns="">
          <p:sp>
            <p:nvSpPr>
              <p:cNvPr id="1587" name="Rectángulo 15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31" y="2827346"/>
                <a:ext cx="962407" cy="634020"/>
              </a:xfrm>
              <a:prstGeom prst="rect">
                <a:avLst/>
              </a:prstGeom>
              <a:blipFill>
                <a:blip r:embed="rId10"/>
                <a:stretch>
                  <a:fillRect l="-7595" t="-8654" r="-3797" b="-2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8" name="Rectángulo 1587"/>
              <p:cNvSpPr/>
              <p:nvPr/>
            </p:nvSpPr>
            <p:spPr>
              <a:xfrm>
                <a:off x="5032731" y="2827654"/>
                <a:ext cx="924218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/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200" dirty="0" smtClean="0"/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CL" sz="1200" dirty="0"/>
              </a:p>
            </p:txBody>
          </p:sp>
        </mc:Choice>
        <mc:Fallback xmlns="">
          <p:sp>
            <p:nvSpPr>
              <p:cNvPr id="1588" name="Rectángulo 15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31" y="2827654"/>
                <a:ext cx="924218" cy="634020"/>
              </a:xfrm>
              <a:prstGeom prst="rect">
                <a:avLst/>
              </a:prstGeom>
              <a:blipFill>
                <a:blip r:embed="rId11"/>
                <a:stretch>
                  <a:fillRect l="-9934" t="-8654" r="-6623" b="-2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9" name="Rectángulo 1588"/>
              <p:cNvSpPr/>
              <p:nvPr/>
            </p:nvSpPr>
            <p:spPr>
              <a:xfrm>
                <a:off x="3678355" y="1972240"/>
                <a:ext cx="935155" cy="46166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/>
                  <a:t>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/>
                  <a:t>in period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200" b="1" dirty="0" smtClean="0"/>
                  <a:t> 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1589" name="Rectángulo 1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55" y="1972240"/>
                <a:ext cx="935155" cy="461665"/>
              </a:xfrm>
              <a:prstGeom prst="rect">
                <a:avLst/>
              </a:prstGeom>
              <a:blipFill>
                <a:blip r:embed="rId12"/>
                <a:stretch>
                  <a:fillRect l="-9091" t="-16000" r="-5195" b="-5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0" name="Conector recto de flecha 1589"/>
          <p:cNvCxnSpPr>
            <a:stCxn id="1589" idx="2"/>
            <a:endCxn id="1586" idx="0"/>
          </p:cNvCxnSpPr>
          <p:nvPr/>
        </p:nvCxnSpPr>
        <p:spPr>
          <a:xfrm flipH="1">
            <a:off x="4143210" y="2433905"/>
            <a:ext cx="2723" cy="398156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1" name="Conector recto de flecha 1590"/>
          <p:cNvCxnSpPr>
            <a:stCxn id="1589" idx="2"/>
            <a:endCxn id="1587" idx="0"/>
          </p:cNvCxnSpPr>
          <p:nvPr/>
        </p:nvCxnSpPr>
        <p:spPr>
          <a:xfrm flipH="1">
            <a:off x="2778235" y="2433905"/>
            <a:ext cx="1367698" cy="393441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2" name="Conector recto de flecha 1591"/>
          <p:cNvCxnSpPr>
            <a:stCxn id="1589" idx="2"/>
            <a:endCxn id="1588" idx="0"/>
          </p:cNvCxnSpPr>
          <p:nvPr/>
        </p:nvCxnSpPr>
        <p:spPr>
          <a:xfrm>
            <a:off x="4145933" y="2433905"/>
            <a:ext cx="1348907" cy="393749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3" name="Conector recto de flecha 1592"/>
          <p:cNvCxnSpPr>
            <a:stCxn id="1589" idx="2"/>
          </p:cNvCxnSpPr>
          <p:nvPr/>
        </p:nvCxnSpPr>
        <p:spPr>
          <a:xfrm flipH="1">
            <a:off x="3440187" y="2433905"/>
            <a:ext cx="705746" cy="511575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4" name="Conector recto de flecha 1593"/>
          <p:cNvCxnSpPr>
            <a:stCxn id="1589" idx="2"/>
          </p:cNvCxnSpPr>
          <p:nvPr/>
        </p:nvCxnSpPr>
        <p:spPr>
          <a:xfrm>
            <a:off x="4145933" y="2433905"/>
            <a:ext cx="672624" cy="510828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Conector angular 1662"/>
          <p:cNvCxnSpPr>
            <a:stCxn id="64" idx="1"/>
            <a:endCxn id="1655" idx="1"/>
          </p:cNvCxnSpPr>
          <p:nvPr/>
        </p:nvCxnSpPr>
        <p:spPr>
          <a:xfrm rot="10800000" flipH="1">
            <a:off x="1925295" y="1789717"/>
            <a:ext cx="3821082" cy="4561275"/>
          </a:xfrm>
          <a:prstGeom prst="bentConnector3">
            <a:avLst>
              <a:gd name="adj1" fmla="val -5983"/>
            </a:avLst>
          </a:prstGeom>
          <a:ln w="952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5" name="Rectángulo 1654"/>
              <p:cNvSpPr/>
              <p:nvPr/>
            </p:nvSpPr>
            <p:spPr>
              <a:xfrm>
                <a:off x="5746377" y="1558883"/>
                <a:ext cx="816773" cy="46166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4472C4"/>
                    </a:solidFill>
                  </a:rPr>
                  <a:t>Demolished 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dirty="0">
                    <a:solidFill>
                      <a:srgbClr val="4472C4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200" b="1" dirty="0" smtClean="0">
                    <a:solidFill>
                      <a:srgbClr val="4472C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endParaRPr lang="es-CL" sz="1200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1655" name="Rectángulo 16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77" y="1558883"/>
                <a:ext cx="816773" cy="461665"/>
              </a:xfrm>
              <a:prstGeom prst="rect">
                <a:avLst/>
              </a:prstGeom>
              <a:blipFill>
                <a:blip r:embed="rId13"/>
                <a:stretch>
                  <a:fillRect l="-6716" t="-16000" r="-11194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8" name="Conector recto de flecha 1657"/>
          <p:cNvCxnSpPr>
            <a:stCxn id="1655" idx="3"/>
            <a:endCxn id="69" idx="0"/>
          </p:cNvCxnSpPr>
          <p:nvPr/>
        </p:nvCxnSpPr>
        <p:spPr>
          <a:xfrm>
            <a:off x="6563150" y="1789716"/>
            <a:ext cx="1259796" cy="193642"/>
          </a:xfrm>
          <a:prstGeom prst="straightConnector1">
            <a:avLst/>
          </a:prstGeom>
          <a:ln w="9525">
            <a:solidFill>
              <a:srgbClr val="4472C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/>
              <p:cNvSpPr/>
              <p:nvPr/>
            </p:nvSpPr>
            <p:spPr>
              <a:xfrm>
                <a:off x="1925295" y="6187869"/>
                <a:ext cx="1290707" cy="326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) demolished </a:t>
                </a:r>
                <a:r>
                  <a:rPr lang="en-US" sz="12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𝐸𝑣𝑖𝑡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𝐷𝑣𝑖𝑡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Rectá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95" y="6187869"/>
                <a:ext cx="1290707" cy="326243"/>
              </a:xfrm>
              <a:prstGeom prst="rect">
                <a:avLst/>
              </a:prstGeom>
              <a:blipFill>
                <a:blip r:embed="rId14"/>
                <a:stretch>
                  <a:fillRect l="-7075" t="-16667" r="-2830" b="-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2" name="Rectángulo 1481"/>
              <p:cNvSpPr/>
              <p:nvPr/>
            </p:nvSpPr>
            <p:spPr>
              <a:xfrm>
                <a:off x="7185943" y="3963712"/>
                <a:ext cx="1260506" cy="480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𝑁𝑣𝑖𝑡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2" name="Rectángulo 14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943" y="3963712"/>
                <a:ext cx="1260506" cy="480131"/>
              </a:xfrm>
              <a:prstGeom prst="rect">
                <a:avLst/>
              </a:prstGeom>
              <a:blipFill>
                <a:blip r:embed="rId15"/>
                <a:stretch>
                  <a:fillRect l="-6280" t="-10127" r="-2415" b="-7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3" name="Rectángulo 1482"/>
              <p:cNvSpPr/>
              <p:nvPr/>
            </p:nvSpPr>
            <p:spPr>
              <a:xfrm>
                <a:off x="6285559" y="3804054"/>
                <a:ext cx="681686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83" name="Rectángulo 14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59" y="3804054"/>
                <a:ext cx="681686" cy="634020"/>
              </a:xfrm>
              <a:prstGeom prst="rect">
                <a:avLst/>
              </a:prstGeom>
              <a:blipFill>
                <a:blip r:embed="rId16"/>
                <a:stretch>
                  <a:fillRect l="-11607" t="-7692" r="-3571" b="-48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4" name="Rectángulo 1483"/>
              <p:cNvSpPr/>
              <p:nvPr/>
            </p:nvSpPr>
            <p:spPr>
              <a:xfrm>
                <a:off x="8713611" y="3802884"/>
                <a:ext cx="675137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12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84" name="Rectángulo 14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611" y="3802884"/>
                <a:ext cx="675137" cy="634020"/>
              </a:xfrm>
              <a:prstGeom prst="rect">
                <a:avLst/>
              </a:prstGeom>
              <a:blipFill>
                <a:blip r:embed="rId17"/>
                <a:stretch>
                  <a:fillRect l="-11712" t="-8654" r="-4505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5" name="Conector recto de flecha 1484"/>
          <p:cNvCxnSpPr>
            <a:stCxn id="69" idx="2"/>
            <a:endCxn id="1482" idx="0"/>
          </p:cNvCxnSpPr>
          <p:nvPr/>
        </p:nvCxnSpPr>
        <p:spPr>
          <a:xfrm flipH="1">
            <a:off x="7816196" y="2445023"/>
            <a:ext cx="6750" cy="1518689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6" name="Conector recto de flecha 1485"/>
          <p:cNvCxnSpPr>
            <a:stCxn id="69" idx="2"/>
            <a:endCxn id="1483" idx="0"/>
          </p:cNvCxnSpPr>
          <p:nvPr/>
        </p:nvCxnSpPr>
        <p:spPr>
          <a:xfrm flipH="1">
            <a:off x="6626402" y="2445023"/>
            <a:ext cx="1196544" cy="1359031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7" name="Conector recto de flecha 1486"/>
          <p:cNvCxnSpPr>
            <a:stCxn id="69" idx="2"/>
            <a:endCxn id="1484" idx="0"/>
          </p:cNvCxnSpPr>
          <p:nvPr/>
        </p:nvCxnSpPr>
        <p:spPr>
          <a:xfrm>
            <a:off x="7822946" y="2445023"/>
            <a:ext cx="1228234" cy="1357861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8" name="Conector recto de flecha 1487"/>
          <p:cNvCxnSpPr>
            <a:stCxn id="69" idx="2"/>
          </p:cNvCxnSpPr>
          <p:nvPr/>
        </p:nvCxnSpPr>
        <p:spPr>
          <a:xfrm flipH="1">
            <a:off x="7231892" y="2445023"/>
            <a:ext cx="591054" cy="1342252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9" name="Conector recto de flecha 1488"/>
          <p:cNvCxnSpPr>
            <a:stCxn id="69" idx="2"/>
          </p:cNvCxnSpPr>
          <p:nvPr/>
        </p:nvCxnSpPr>
        <p:spPr>
          <a:xfrm>
            <a:off x="7822946" y="2445023"/>
            <a:ext cx="718109" cy="1353211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Rectángulo 1489"/>
              <p:cNvSpPr/>
              <p:nvPr/>
            </p:nvSpPr>
            <p:spPr>
              <a:xfrm>
                <a:off x="6768398" y="5022079"/>
                <a:ext cx="1142329" cy="41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sold </a:t>
                </a:r>
                <a:r>
                  <a:rPr lang="en-US" sz="1200" dirty="0">
                    <a:solidFill>
                      <a:srgbClr val="00B05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rgbClr val="00B050"/>
                    </a:solidFill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𝑁𝑣𝑖𝑡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𝑣𝑖𝑡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𝑆𝑣𝑖𝑡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90" name="Rectángulo 14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98" y="5022079"/>
                <a:ext cx="1142329" cy="417718"/>
              </a:xfrm>
              <a:prstGeom prst="rect">
                <a:avLst/>
              </a:prstGeom>
              <a:blipFill>
                <a:blip r:embed="rId18"/>
                <a:stretch>
                  <a:fillRect l="-4255" t="-20588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Rectángulo 1490"/>
              <p:cNvSpPr/>
              <p:nvPr/>
            </p:nvSpPr>
            <p:spPr>
              <a:xfrm>
                <a:off x="7952082" y="5022193"/>
                <a:ext cx="802884" cy="299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 </a:t>
                </a:r>
                <a:endParaRPr lang="en-US" sz="12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00B050"/>
                    </a:solidFill>
                  </a:rPr>
                  <a:t>not </a:t>
                </a:r>
                <a:r>
                  <a:rPr lang="en-US" sz="1200" dirty="0">
                    <a:solidFill>
                      <a:srgbClr val="00B050"/>
                    </a:solidFill>
                  </a:rPr>
                  <a:t>sold in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91" name="Rectángulo 14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82" y="5022193"/>
                <a:ext cx="802884" cy="299119"/>
              </a:xfrm>
              <a:prstGeom prst="rect">
                <a:avLst/>
              </a:prstGeom>
              <a:blipFill>
                <a:blip r:embed="rId19"/>
                <a:stretch>
                  <a:fillRect l="-8333" t="-22449" r="-2273" b="-36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2" name="Conector recto de flecha 1491"/>
          <p:cNvCxnSpPr>
            <a:stCxn id="1482" idx="2"/>
            <a:endCxn id="1490" idx="0"/>
          </p:cNvCxnSpPr>
          <p:nvPr/>
        </p:nvCxnSpPr>
        <p:spPr>
          <a:xfrm flipH="1">
            <a:off x="7339563" y="4443843"/>
            <a:ext cx="476633" cy="578236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Conector recto de flecha 1492"/>
          <p:cNvCxnSpPr>
            <a:stCxn id="1482" idx="2"/>
            <a:endCxn id="1491" idx="0"/>
          </p:cNvCxnSpPr>
          <p:nvPr/>
        </p:nvCxnSpPr>
        <p:spPr>
          <a:xfrm>
            <a:off x="7816196" y="4443843"/>
            <a:ext cx="537328" cy="578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3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961581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41D6D-FD8D-41FB-BDB7-B17536B16746}"/>
              </a:ext>
            </a:extLst>
          </p:cNvPr>
          <p:cNvSpPr/>
          <p:nvPr/>
        </p:nvSpPr>
        <p:spPr>
          <a:xfrm>
            <a:off x="11401839" y="257707"/>
            <a:ext cx="581025" cy="482016"/>
          </a:xfrm>
          <a:prstGeom prst="ellipse">
            <a:avLst/>
          </a:prstGeom>
          <a:noFill/>
          <a:ln>
            <a:solidFill>
              <a:srgbClr val="82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ángulo 159"/>
              <p:cNvSpPr/>
              <p:nvPr/>
            </p:nvSpPr>
            <p:spPr>
              <a:xfrm>
                <a:off x="2799119" y="3973320"/>
                <a:ext cx="1422206" cy="512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) </a:t>
                </a:r>
                <a:endParaRPr lang="en-US" sz="12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for sale </a:t>
                </a:r>
                <a:r>
                  <a:rPr lang="en-US" sz="1200" dirty="0">
                    <a:solidFill>
                      <a:srgbClr val="C0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rgbClr val="C00000"/>
                    </a:solidFill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𝑣𝑖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0" name="Rectángulo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19" y="3973320"/>
                <a:ext cx="1422206" cy="512888"/>
              </a:xfrm>
              <a:prstGeom prst="rect">
                <a:avLst/>
              </a:prstGeom>
              <a:blipFill>
                <a:blip r:embed="rId20"/>
                <a:stretch>
                  <a:fillRect l="-2575" t="-7143"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ángulo 160"/>
              <p:cNvSpPr/>
              <p:nvPr/>
            </p:nvSpPr>
            <p:spPr>
              <a:xfrm>
                <a:off x="4417222" y="3970470"/>
                <a:ext cx="761251" cy="508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dirty="0" err="1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) </a:t>
                </a:r>
                <a:endParaRPr lang="en-US" sz="12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out </a:t>
                </a:r>
                <a:r>
                  <a:rPr lang="en-US" sz="1200" dirty="0">
                    <a:solidFill>
                      <a:srgbClr val="C00000"/>
                    </a:solidFill>
                  </a:rPr>
                  <a:t>of the market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Rectángulo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22" y="3970470"/>
                <a:ext cx="761251" cy="508129"/>
              </a:xfrm>
              <a:prstGeom prst="rect">
                <a:avLst/>
              </a:prstGeom>
              <a:blipFill>
                <a:blip r:embed="rId21"/>
                <a:stretch>
                  <a:fillRect l="-8065" t="-7143" r="-8065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recto de flecha 161"/>
          <p:cNvCxnSpPr>
            <a:stCxn id="1586" idx="2"/>
            <a:endCxn id="160" idx="0"/>
          </p:cNvCxnSpPr>
          <p:nvPr/>
        </p:nvCxnSpPr>
        <p:spPr>
          <a:xfrm flipH="1">
            <a:off x="3510222" y="3466081"/>
            <a:ext cx="632988" cy="50723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86" idx="2"/>
            <a:endCxn id="161" idx="0"/>
          </p:cNvCxnSpPr>
          <p:nvPr/>
        </p:nvCxnSpPr>
        <p:spPr>
          <a:xfrm>
            <a:off x="4143210" y="3466081"/>
            <a:ext cx="654638" cy="50438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1589" idx="3"/>
            <a:endCxn id="69" idx="1"/>
          </p:cNvCxnSpPr>
          <p:nvPr/>
        </p:nvCxnSpPr>
        <p:spPr>
          <a:xfrm>
            <a:off x="4613510" y="2203073"/>
            <a:ext cx="2347879" cy="111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ángulo 53"/>
              <p:cNvSpPr/>
              <p:nvPr/>
            </p:nvSpPr>
            <p:spPr>
              <a:xfrm>
                <a:off x="9388748" y="5737988"/>
                <a:ext cx="1945032" cy="61555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b="1" dirty="0" smtClean="0">
                    <a:solidFill>
                      <a:schemeClr val="tx1"/>
                    </a:solidFill>
                  </a:rPr>
                  <a:t> 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2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200" dirty="0" smtClean="0">
                    <a:solidFill>
                      <a:schemeClr val="tx1"/>
                    </a:solidFill>
                  </a:rPr>
                  <a:t>in zone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b="1" dirty="0" smtClean="0">
                    <a:solidFill>
                      <a:schemeClr val="tx1"/>
                    </a:solidFill>
                  </a:rPr>
                  <a:t> </a:t>
                </a:r>
                <a:endParaRPr lang="en-US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54" name="Rectá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748" y="5737988"/>
                <a:ext cx="1945032" cy="615553"/>
              </a:xfrm>
              <a:prstGeom prst="rect">
                <a:avLst/>
              </a:prstGeom>
              <a:blipFill>
                <a:blip r:embed="rId22"/>
                <a:stretch>
                  <a:fillRect t="-10891" b="-49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angular 54"/>
          <p:cNvCxnSpPr>
            <a:stCxn id="64" idx="2"/>
            <a:endCxn id="54" idx="1"/>
          </p:cNvCxnSpPr>
          <p:nvPr/>
        </p:nvCxnSpPr>
        <p:spPr>
          <a:xfrm rot="5400000" flipH="1" flipV="1">
            <a:off x="5745524" y="2870889"/>
            <a:ext cx="468347" cy="6818099"/>
          </a:xfrm>
          <a:prstGeom prst="bentConnector4">
            <a:avLst>
              <a:gd name="adj1" fmla="val -29183"/>
              <a:gd name="adj2" fmla="val 4798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>
            <a:off x="4167020" y="3461366"/>
            <a:ext cx="5221727" cy="2584398"/>
          </a:xfrm>
          <a:prstGeom prst="bentConnector3">
            <a:avLst>
              <a:gd name="adj1" fmla="val 3217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1482" idx="2"/>
            <a:endCxn id="54" idx="0"/>
          </p:cNvCxnSpPr>
          <p:nvPr/>
        </p:nvCxnSpPr>
        <p:spPr>
          <a:xfrm rot="16200000" flipH="1">
            <a:off x="8441658" y="3818381"/>
            <a:ext cx="1294145" cy="2545068"/>
          </a:xfrm>
          <a:prstGeom prst="bentConnector3">
            <a:avLst>
              <a:gd name="adj1" fmla="val 118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Rectángulo 948"/>
          <p:cNvSpPr/>
          <p:nvPr/>
        </p:nvSpPr>
        <p:spPr>
          <a:xfrm>
            <a:off x="700283" y="1494503"/>
            <a:ext cx="11395277" cy="9793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p:sp>
        <p:nvSpPr>
          <p:cNvPr id="948" name="Rectángulo 947"/>
          <p:cNvSpPr/>
          <p:nvPr/>
        </p:nvSpPr>
        <p:spPr>
          <a:xfrm>
            <a:off x="700284" y="2471437"/>
            <a:ext cx="11395276" cy="4237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D04497-413E-4EFB-8AF5-9FF9C21D56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35535"/>
                <a:ext cx="10515600" cy="408671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 deep dive: structure of decisions in </a:t>
                </a:r>
                <a:r>
                  <a:rPr lang="en-GB" sz="2400" dirty="0" smtClean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period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GB" sz="24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D04497-413E-4EFB-8AF5-9FF9C21D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35535"/>
                <a:ext cx="10515600" cy="408671"/>
              </a:xfrm>
              <a:blipFill>
                <a:blip r:embed="rId3"/>
                <a:stretch>
                  <a:fillRect l="-928" t="-20896" b="-373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9733" y="6433149"/>
            <a:ext cx="2743200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2" name="CuadroTexto 41"/>
          <p:cNvSpPr txBox="1"/>
          <p:nvPr/>
        </p:nvSpPr>
        <p:spPr>
          <a:xfrm>
            <a:off x="-10047" y="1712456"/>
            <a:ext cx="7053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 Macro-spatial level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95007" y="4103565"/>
            <a:ext cx="5233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Zonal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/>
              <p:cNvSpPr/>
              <p:nvPr/>
            </p:nvSpPr>
            <p:spPr>
              <a:xfrm>
                <a:off x="4651957" y="6125173"/>
                <a:ext cx="518970" cy="326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 smtClean="0">
                    <a:solidFill>
                      <a:schemeClr val="accent1"/>
                    </a:solidFill>
                  </a:rPr>
                  <a:t>)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chemeClr val="accent1"/>
                    </a:solidFill>
                  </a:rPr>
                  <a:t>kept </a:t>
                </a:r>
                <a:r>
                  <a:rPr lang="en-US" sz="10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Rectá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57" y="6125173"/>
                <a:ext cx="518970" cy="326243"/>
              </a:xfrm>
              <a:prstGeom prst="rect">
                <a:avLst/>
              </a:prstGeom>
              <a:blipFill>
                <a:blip r:embed="rId4"/>
                <a:stretch>
                  <a:fillRect l="-8235" t="-5660" b="-26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recto de flecha 65"/>
          <p:cNvCxnSpPr>
            <a:stCxn id="1359" idx="2"/>
            <a:endCxn id="64" idx="0"/>
          </p:cNvCxnSpPr>
          <p:nvPr/>
        </p:nvCxnSpPr>
        <p:spPr>
          <a:xfrm flipH="1">
            <a:off x="4045881" y="5418307"/>
            <a:ext cx="376062" cy="724112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1359" idx="2"/>
            <a:endCxn id="65" idx="0"/>
          </p:cNvCxnSpPr>
          <p:nvPr/>
        </p:nvCxnSpPr>
        <p:spPr>
          <a:xfrm>
            <a:off x="4421943" y="5418307"/>
            <a:ext cx="489499" cy="706866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/>
              <p:cNvSpPr/>
              <p:nvPr/>
            </p:nvSpPr>
            <p:spPr>
              <a:xfrm>
                <a:off x="7816055" y="1937908"/>
                <a:ext cx="1391139" cy="46166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9933FF"/>
                    </a:solidFill>
                  </a:rPr>
                  <a:t>New asset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000" b="1" dirty="0">
                    <a:solidFill>
                      <a:srgbClr val="9933FF"/>
                    </a:solidFill>
                  </a:rPr>
                  <a:t> </a:t>
                </a:r>
                <a:endParaRPr lang="en-US" sz="1000" b="1" dirty="0" smtClean="0">
                  <a:solidFill>
                    <a:srgbClr val="9933FF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9933FF"/>
                    </a:solidFill>
                  </a:rPr>
                  <a:t>in </a:t>
                </a:r>
                <a:r>
                  <a:rPr lang="en-US" sz="1000" dirty="0">
                    <a:solidFill>
                      <a:srgbClr val="9933FF"/>
                    </a:solidFill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1000" b="1" i="1" dirty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000" b="1" dirty="0" smtClean="0">
                    <a:solidFill>
                      <a:srgbClr val="9933FF"/>
                    </a:solidFill>
                  </a:rPr>
                  <a:t> </a:t>
                </a:r>
                <a:endParaRPr lang="en-US" sz="1000" i="1" dirty="0" smtClean="0">
                  <a:solidFill>
                    <a:srgbClr val="9933FF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55" y="1937908"/>
                <a:ext cx="1391139" cy="461665"/>
              </a:xfrm>
              <a:prstGeom prst="rect">
                <a:avLst/>
              </a:prstGeom>
              <a:blipFill>
                <a:blip r:embed="rId5"/>
                <a:stretch>
                  <a:fillRect l="-3509" t="-6579"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de flecha 71"/>
          <p:cNvCxnSpPr>
            <a:stCxn id="81" idx="1"/>
            <a:endCxn id="69" idx="0"/>
          </p:cNvCxnSpPr>
          <p:nvPr/>
        </p:nvCxnSpPr>
        <p:spPr>
          <a:xfrm flipH="1">
            <a:off x="8511625" y="1749674"/>
            <a:ext cx="1912003" cy="188234"/>
          </a:xfrm>
          <a:prstGeom prst="straightConnector1">
            <a:avLst/>
          </a:prstGeom>
          <a:ln w="9525">
            <a:solidFill>
              <a:srgbClr val="993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6" name="Rectángulo 1955"/>
          <p:cNvSpPr/>
          <p:nvPr/>
        </p:nvSpPr>
        <p:spPr>
          <a:xfrm>
            <a:off x="699358" y="1256466"/>
            <a:ext cx="11396202" cy="253660"/>
          </a:xfrm>
          <a:prstGeom prst="rect">
            <a:avLst/>
          </a:prstGeom>
          <a:solidFill>
            <a:srgbClr val="FFFF99"/>
          </a:solidFill>
          <a:ln>
            <a:solidFill>
              <a:srgbClr val="DC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endParaRPr lang="es-CL"/>
          </a:p>
        </p:txBody>
      </p:sp>
      <p:sp>
        <p:nvSpPr>
          <p:cNvPr id="73" name="CuadroTexto 72"/>
          <p:cNvSpPr txBox="1"/>
          <p:nvPr/>
        </p:nvSpPr>
        <p:spPr>
          <a:xfrm>
            <a:off x="10135249" y="1247886"/>
            <a:ext cx="12741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Total of assets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949023" y="1245295"/>
            <a:ext cx="10008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New assets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4395974" y="1251367"/>
            <a:ext cx="1578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Existing assets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/>
              <p:cNvSpPr/>
              <p:nvPr/>
            </p:nvSpPr>
            <p:spPr>
              <a:xfrm>
                <a:off x="10423628" y="1518841"/>
                <a:ext cx="572146" cy="46166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9933FF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000" b="1" dirty="0" smtClean="0">
                    <a:solidFill>
                      <a:srgbClr val="9933FF"/>
                    </a:solidFill>
                  </a:rPr>
                  <a:t> </a:t>
                </a:r>
                <a:r>
                  <a:rPr lang="en-US" sz="1000" dirty="0" smtClean="0">
                    <a:solidFill>
                      <a:srgbClr val="9933FF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000" b="1" dirty="0" smtClean="0">
                    <a:solidFill>
                      <a:srgbClr val="9933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endParaRPr lang="es-CL" sz="1000" dirty="0"/>
              </a:p>
            </p:txBody>
          </p:sp>
        </mc:Choice>
        <mc:Fallback xmlns="">
          <p:sp>
            <p:nvSpPr>
              <p:cNvPr id="81" name="Rectá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628" y="1518841"/>
                <a:ext cx="572146" cy="461665"/>
              </a:xfrm>
              <a:prstGeom prst="rect">
                <a:avLst/>
              </a:prstGeom>
              <a:blipFill>
                <a:blip r:embed="rId6"/>
                <a:stretch>
                  <a:fillRect l="-8511" t="-6579" r="-12766" b="-5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9" name="Rectángulo 1358"/>
              <p:cNvSpPr/>
              <p:nvPr/>
            </p:nvSpPr>
            <p:spPr>
              <a:xfrm>
                <a:off x="3928708" y="4954178"/>
                <a:ext cx="986470" cy="46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) </a:t>
                </a:r>
                <a:endParaRPr lang="en-US" sz="10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00B050"/>
                    </a:solidFill>
                  </a:rPr>
                  <a:t>sold </a:t>
                </a:r>
                <a:r>
                  <a:rPr lang="en-US" sz="1000" dirty="0">
                    <a:solidFill>
                      <a:srgbClr val="00B05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 smtClean="0">
                    <a:solidFill>
                      <a:srgbClr val="00B050"/>
                    </a:solidFill>
                  </a:rPr>
                  <a:t> </a:t>
                </a:r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𝑆𝑣𝑖𝑡</m:t>
                          </m:r>
                        </m:sub>
                      </m:sSub>
                    </m:oMath>
                  </m:oMathPara>
                </a14:m>
                <a:endParaRPr lang="es-CL" sz="1000" dirty="0"/>
              </a:p>
            </p:txBody>
          </p:sp>
        </mc:Choice>
        <mc:Fallback xmlns="">
          <p:sp>
            <p:nvSpPr>
              <p:cNvPr id="1359" name="Rectángulo 1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08" y="4954178"/>
                <a:ext cx="986470" cy="464129"/>
              </a:xfrm>
              <a:prstGeom prst="rect">
                <a:avLst/>
              </a:prstGeom>
              <a:blipFill>
                <a:blip r:embed="rId7"/>
                <a:stretch>
                  <a:fillRect l="-4938" t="-5263" r="-617" b="-6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0" name="Rectángulo 1359"/>
              <p:cNvSpPr/>
              <p:nvPr/>
            </p:nvSpPr>
            <p:spPr>
              <a:xfrm>
                <a:off x="4895998" y="4954498"/>
                <a:ext cx="668519" cy="334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) </a:t>
                </a:r>
                <a:endParaRPr lang="en-US" sz="10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00B050"/>
                    </a:solidFill>
                  </a:rPr>
                  <a:t>not </a:t>
                </a:r>
                <a:r>
                  <a:rPr lang="en-US" sz="1000" dirty="0">
                    <a:solidFill>
                      <a:srgbClr val="00B050"/>
                    </a:solidFill>
                  </a:rPr>
                  <a:t>sold in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60" name="Rectángulo 13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98" y="4954498"/>
                <a:ext cx="668519" cy="334047"/>
              </a:xfrm>
              <a:prstGeom prst="rect">
                <a:avLst/>
              </a:prstGeom>
              <a:blipFill>
                <a:blip r:embed="rId8"/>
                <a:stretch>
                  <a:fillRect l="-8182" t="-3636" r="-1818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7" name="Conector recto de flecha 1366"/>
          <p:cNvCxnSpPr>
            <a:stCxn id="160" idx="2"/>
            <a:endCxn id="1359" idx="0"/>
          </p:cNvCxnSpPr>
          <p:nvPr/>
        </p:nvCxnSpPr>
        <p:spPr>
          <a:xfrm flipH="1">
            <a:off x="4421943" y="4440758"/>
            <a:ext cx="340727" cy="51342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8" name="Conector recto de flecha 1367"/>
          <p:cNvCxnSpPr>
            <a:stCxn id="160" idx="2"/>
            <a:endCxn id="1360" idx="0"/>
          </p:cNvCxnSpPr>
          <p:nvPr/>
        </p:nvCxnSpPr>
        <p:spPr>
          <a:xfrm>
            <a:off x="4762670" y="4440758"/>
            <a:ext cx="467588" cy="51374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6" name="Rectángulo 1585"/>
              <p:cNvSpPr/>
              <p:nvPr/>
            </p:nvSpPr>
            <p:spPr>
              <a:xfrm>
                <a:off x="4808807" y="2786611"/>
                <a:ext cx="822209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/>
                  <a:t>Asset </a:t>
                </a:r>
                <a14:m>
                  <m:oMath xmlns:m="http://schemas.openxmlformats.org/officeDocument/2006/math">
                    <m:r>
                      <a:rPr lang="en-US" sz="10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/>
                  <a:t>in period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in zone </a:t>
                </a:r>
                <a14:m>
                  <m:oMath xmlns:m="http://schemas.openxmlformats.org/officeDocument/2006/math">
                    <m:r>
                      <a:rPr lang="en-US" sz="100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000" dirty="0" smtClean="0"/>
                  <a:t> </a:t>
                </a:r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𝑣𝑖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CL" sz="1000" dirty="0"/>
              </a:p>
            </p:txBody>
          </p:sp>
        </mc:Choice>
        <mc:Fallback xmlns="">
          <p:sp>
            <p:nvSpPr>
              <p:cNvPr id="1586" name="Rectángulo 15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07" y="2786611"/>
                <a:ext cx="822209" cy="634020"/>
              </a:xfrm>
              <a:prstGeom prst="rect">
                <a:avLst/>
              </a:prstGeom>
              <a:blipFill>
                <a:blip r:embed="rId9"/>
                <a:stretch>
                  <a:fillRect l="-5926" t="-1923" r="-2222" b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7" name="Rectángulo 1586"/>
              <p:cNvSpPr/>
              <p:nvPr/>
            </p:nvSpPr>
            <p:spPr>
              <a:xfrm>
                <a:off x="3758237" y="2781896"/>
                <a:ext cx="797629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/>
                  <a:t>Asset </a:t>
                </a:r>
                <a14:m>
                  <m:oMath xmlns:m="http://schemas.openxmlformats.org/officeDocument/2006/math">
                    <m:r>
                      <a:rPr lang="en-US" sz="10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/>
                  <a:t>in period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in zone </a:t>
                </a:r>
                <a14:m>
                  <m:oMath xmlns:m="http://schemas.openxmlformats.org/officeDocument/2006/math">
                    <m:r>
                      <a:rPr lang="en-US" sz="1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000" dirty="0" smtClean="0"/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CL" sz="1000" dirty="0"/>
              </a:p>
            </p:txBody>
          </p:sp>
        </mc:Choice>
        <mc:Fallback xmlns="">
          <p:sp>
            <p:nvSpPr>
              <p:cNvPr id="1587" name="Rectángulo 15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37" y="2781896"/>
                <a:ext cx="797629" cy="634020"/>
              </a:xfrm>
              <a:prstGeom prst="rect">
                <a:avLst/>
              </a:prstGeom>
              <a:blipFill>
                <a:blip r:embed="rId10"/>
                <a:stretch>
                  <a:fillRect l="-7692" t="-1923" r="-4615" b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8" name="Rectángulo 1587"/>
              <p:cNvSpPr/>
              <p:nvPr/>
            </p:nvSpPr>
            <p:spPr>
              <a:xfrm>
                <a:off x="5942537" y="2782204"/>
                <a:ext cx="795543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/>
                  <a:t>Asset </a:t>
                </a:r>
                <a14:m>
                  <m:oMath xmlns:m="http://schemas.openxmlformats.org/officeDocument/2006/math">
                    <m:r>
                      <a:rPr lang="en-US" sz="10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/>
                  <a:t>in period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in zone </a:t>
                </a:r>
                <a14:m>
                  <m:oMath xmlns:m="http://schemas.openxmlformats.org/officeDocument/2006/math">
                    <m:r>
                      <a:rPr lang="en-US" sz="1000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000" dirty="0" smtClean="0"/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CL" sz="1000" dirty="0"/>
              </a:p>
            </p:txBody>
          </p:sp>
        </mc:Choice>
        <mc:Fallback xmlns="">
          <p:sp>
            <p:nvSpPr>
              <p:cNvPr id="1588" name="Rectángulo 15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37" y="2782204"/>
                <a:ext cx="795543" cy="634020"/>
              </a:xfrm>
              <a:prstGeom prst="rect">
                <a:avLst/>
              </a:prstGeom>
              <a:blipFill>
                <a:blip r:embed="rId11"/>
                <a:stretch>
                  <a:fillRect l="-8462" t="-1923" r="-3846" b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9" name="Rectángulo 1588"/>
              <p:cNvSpPr/>
              <p:nvPr/>
            </p:nvSpPr>
            <p:spPr>
              <a:xfrm>
                <a:off x="4794937" y="1923392"/>
                <a:ext cx="853258" cy="468462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/>
                  <a:t>Asset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/>
                  <a:t>in period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000" b="1" dirty="0" smtClean="0"/>
                  <a:t> </a:t>
                </a:r>
                <a:endParaRPr lang="en-US" sz="1000" b="1" dirty="0"/>
              </a:p>
            </p:txBody>
          </p:sp>
        </mc:Choice>
        <mc:Fallback xmlns="">
          <p:sp>
            <p:nvSpPr>
              <p:cNvPr id="1589" name="Rectángulo 1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37" y="1923392"/>
                <a:ext cx="853258" cy="468462"/>
              </a:xfrm>
              <a:prstGeom prst="rect">
                <a:avLst/>
              </a:prstGeom>
              <a:blipFill>
                <a:blip r:embed="rId12"/>
                <a:stretch>
                  <a:fillRect l="-4286" t="-6579" r="-714" b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0" name="Conector recto de flecha 1589"/>
          <p:cNvCxnSpPr>
            <a:stCxn id="1589" idx="2"/>
            <a:endCxn id="1586" idx="0"/>
          </p:cNvCxnSpPr>
          <p:nvPr/>
        </p:nvCxnSpPr>
        <p:spPr>
          <a:xfrm flipH="1">
            <a:off x="5219912" y="2391854"/>
            <a:ext cx="1654" cy="394757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1" name="Conector recto de flecha 1590"/>
          <p:cNvCxnSpPr>
            <a:stCxn id="1589" idx="2"/>
            <a:endCxn id="1587" idx="0"/>
          </p:cNvCxnSpPr>
          <p:nvPr/>
        </p:nvCxnSpPr>
        <p:spPr>
          <a:xfrm flipH="1">
            <a:off x="4157052" y="2391854"/>
            <a:ext cx="1064514" cy="390042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2" name="Conector recto de flecha 1591"/>
          <p:cNvCxnSpPr>
            <a:stCxn id="1589" idx="2"/>
            <a:endCxn id="1588" idx="0"/>
          </p:cNvCxnSpPr>
          <p:nvPr/>
        </p:nvCxnSpPr>
        <p:spPr>
          <a:xfrm>
            <a:off x="5221566" y="2391854"/>
            <a:ext cx="1118743" cy="390350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3" name="Conector recto de flecha 1592"/>
          <p:cNvCxnSpPr>
            <a:stCxn id="1589" idx="2"/>
          </p:cNvCxnSpPr>
          <p:nvPr/>
        </p:nvCxnSpPr>
        <p:spPr>
          <a:xfrm flipH="1">
            <a:off x="4579743" y="2391854"/>
            <a:ext cx="641823" cy="508176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4" name="Conector recto de flecha 1593"/>
          <p:cNvCxnSpPr>
            <a:stCxn id="1589" idx="2"/>
          </p:cNvCxnSpPr>
          <p:nvPr/>
        </p:nvCxnSpPr>
        <p:spPr>
          <a:xfrm>
            <a:off x="5221566" y="2391854"/>
            <a:ext cx="736547" cy="507429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Conector angular 1662"/>
          <p:cNvCxnSpPr>
            <a:stCxn id="64" idx="1"/>
            <a:endCxn id="1655" idx="1"/>
          </p:cNvCxnSpPr>
          <p:nvPr/>
        </p:nvCxnSpPr>
        <p:spPr>
          <a:xfrm rot="10800000" flipH="1">
            <a:off x="3496782" y="1744267"/>
            <a:ext cx="3389152" cy="4561275"/>
          </a:xfrm>
          <a:prstGeom prst="bentConnector3">
            <a:avLst>
              <a:gd name="adj1" fmla="val -6745"/>
            </a:avLst>
          </a:prstGeom>
          <a:ln w="952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5" name="Rectángulo 1654"/>
              <p:cNvSpPr/>
              <p:nvPr/>
            </p:nvSpPr>
            <p:spPr>
              <a:xfrm>
                <a:off x="6885934" y="1513433"/>
                <a:ext cx="67739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4472C4"/>
                    </a:solidFill>
                  </a:rPr>
                  <a:t>Demolished asset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000" dirty="0">
                    <a:solidFill>
                      <a:srgbClr val="4472C4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000" b="1" dirty="0" smtClean="0">
                    <a:solidFill>
                      <a:srgbClr val="4472C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endParaRPr lang="es-CL" sz="1000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1655" name="Rectángulo 16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934" y="1513433"/>
                <a:ext cx="677398" cy="461665"/>
              </a:xfrm>
              <a:prstGeom prst="rect">
                <a:avLst/>
              </a:prstGeom>
              <a:blipFill>
                <a:blip r:embed="rId13"/>
                <a:stretch>
                  <a:fillRect l="-7207" t="-6579" r="-10811" b="-5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8" name="Conector recto de flecha 1657"/>
          <p:cNvCxnSpPr>
            <a:stCxn id="1655" idx="3"/>
            <a:endCxn id="69" idx="0"/>
          </p:cNvCxnSpPr>
          <p:nvPr/>
        </p:nvCxnSpPr>
        <p:spPr>
          <a:xfrm>
            <a:off x="7563332" y="1744266"/>
            <a:ext cx="948293" cy="193642"/>
          </a:xfrm>
          <a:prstGeom prst="straightConnector1">
            <a:avLst/>
          </a:prstGeom>
          <a:ln w="9525">
            <a:solidFill>
              <a:srgbClr val="4472C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/>
              <p:cNvSpPr/>
              <p:nvPr/>
            </p:nvSpPr>
            <p:spPr>
              <a:xfrm>
                <a:off x="3496782" y="6142419"/>
                <a:ext cx="1098198" cy="326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</a:rPr>
                  <a:t>) demolished </a:t>
                </a:r>
                <a:r>
                  <a:rPr lang="en-US" sz="1000" dirty="0">
                    <a:solidFill>
                      <a:srgbClr val="0070C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𝐸𝑣𝑖𝑡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𝐷𝑣𝑖𝑡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Rectá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82" y="6142419"/>
                <a:ext cx="1098198" cy="326243"/>
              </a:xfrm>
              <a:prstGeom prst="rect">
                <a:avLst/>
              </a:prstGeom>
              <a:blipFill>
                <a:blip r:embed="rId14"/>
                <a:stretch>
                  <a:fillRect l="-5556" t="-5660" r="-1667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2" name="Rectángulo 1481"/>
              <p:cNvSpPr/>
              <p:nvPr/>
            </p:nvSpPr>
            <p:spPr>
              <a:xfrm>
                <a:off x="8013039" y="3918262"/>
                <a:ext cx="1025277" cy="480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𝑣𝑖𝑡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𝑁𝑣𝑖𝑡</m:t>
                        </m:r>
                      </m:sub>
                    </m:sSub>
                  </m:oMath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2" name="Rectángulo 14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039" y="3918262"/>
                <a:ext cx="1025277" cy="480131"/>
              </a:xfrm>
              <a:prstGeom prst="rect">
                <a:avLst/>
              </a:prstGeom>
              <a:blipFill>
                <a:blip r:embed="rId15"/>
                <a:stretch>
                  <a:fillRect l="-7101" t="-3797" r="-4142" b="-5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3" name="Rectángulo 1482"/>
              <p:cNvSpPr/>
              <p:nvPr/>
            </p:nvSpPr>
            <p:spPr>
              <a:xfrm>
                <a:off x="7351595" y="3830650"/>
                <a:ext cx="582108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3" name="Rectángulo 14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95" y="3830650"/>
                <a:ext cx="582108" cy="634020"/>
              </a:xfrm>
              <a:prstGeom prst="rect">
                <a:avLst/>
              </a:prstGeom>
              <a:blipFill>
                <a:blip r:embed="rId16"/>
                <a:stretch>
                  <a:fillRect l="-10526" t="-1923" r="-3158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4" name="Rectángulo 1483"/>
              <p:cNvSpPr/>
              <p:nvPr/>
            </p:nvSpPr>
            <p:spPr>
              <a:xfrm>
                <a:off x="9242032" y="3829480"/>
                <a:ext cx="548901" cy="634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Asset </a:t>
                </a:r>
                <a14:m>
                  <m:oMath xmlns:m="http://schemas.openxmlformats.org/officeDocument/2006/math">
                    <m:r>
                      <a:rPr lang="en-US" sz="1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rgbClr val="C00000"/>
                    </a:solidFill>
                  </a:rPr>
                  <a:t>in period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in zone </a:t>
                </a:r>
                <a14:m>
                  <m:oMath xmlns:m="http://schemas.openxmlformats.org/officeDocument/2006/math">
                    <m:r>
                      <a:rPr lang="en-US" sz="1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0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84" name="Rectángulo 14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032" y="3829480"/>
                <a:ext cx="548901" cy="634020"/>
              </a:xfrm>
              <a:prstGeom prst="rect">
                <a:avLst/>
              </a:prstGeom>
              <a:blipFill>
                <a:blip r:embed="rId17"/>
                <a:stretch>
                  <a:fillRect l="-14444" t="-1923" r="-5556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5" name="Conector recto de flecha 1484"/>
          <p:cNvCxnSpPr>
            <a:stCxn id="69" idx="2"/>
            <a:endCxn id="1482" idx="0"/>
          </p:cNvCxnSpPr>
          <p:nvPr/>
        </p:nvCxnSpPr>
        <p:spPr>
          <a:xfrm>
            <a:off x="8511625" y="2399573"/>
            <a:ext cx="14053" cy="1518689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6" name="Conector recto de flecha 1485"/>
          <p:cNvCxnSpPr>
            <a:stCxn id="69" idx="2"/>
            <a:endCxn id="1483" idx="0"/>
          </p:cNvCxnSpPr>
          <p:nvPr/>
        </p:nvCxnSpPr>
        <p:spPr>
          <a:xfrm flipH="1">
            <a:off x="7642649" y="2399573"/>
            <a:ext cx="868976" cy="1431077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7" name="Conector recto de flecha 1486"/>
          <p:cNvCxnSpPr>
            <a:stCxn id="69" idx="2"/>
            <a:endCxn id="1484" idx="0"/>
          </p:cNvCxnSpPr>
          <p:nvPr/>
        </p:nvCxnSpPr>
        <p:spPr>
          <a:xfrm>
            <a:off x="8511625" y="2399573"/>
            <a:ext cx="1004858" cy="1429907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8" name="Conector recto de flecha 1487"/>
          <p:cNvCxnSpPr>
            <a:stCxn id="69" idx="2"/>
          </p:cNvCxnSpPr>
          <p:nvPr/>
        </p:nvCxnSpPr>
        <p:spPr>
          <a:xfrm flipH="1">
            <a:off x="8086558" y="2399573"/>
            <a:ext cx="425067" cy="1342137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9" name="Conector recto de flecha 1488"/>
          <p:cNvCxnSpPr>
            <a:stCxn id="69" idx="2"/>
          </p:cNvCxnSpPr>
          <p:nvPr/>
        </p:nvCxnSpPr>
        <p:spPr>
          <a:xfrm>
            <a:off x="8511625" y="2399573"/>
            <a:ext cx="425067" cy="1370726"/>
          </a:xfrm>
          <a:prstGeom prst="straightConnector1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Rectángulo 1489"/>
              <p:cNvSpPr/>
              <p:nvPr/>
            </p:nvSpPr>
            <p:spPr>
              <a:xfrm>
                <a:off x="7623064" y="4976628"/>
                <a:ext cx="930425" cy="480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) </a:t>
                </a:r>
                <a:endParaRPr lang="en-US" sz="10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00B050"/>
                    </a:solidFill>
                  </a:rPr>
                  <a:t>sold </a:t>
                </a:r>
                <a:r>
                  <a:rPr lang="en-US" sz="1000" dirty="0">
                    <a:solidFill>
                      <a:srgbClr val="00B05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 smtClean="0">
                    <a:solidFill>
                      <a:srgbClr val="00B050"/>
                    </a:solidFill>
                  </a:rPr>
                  <a:t> </a:t>
                </a:r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𝑁𝑣𝑖𝑡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𝑣𝑖𝑡</m:t>
                          </m:r>
                        </m:sub>
                      </m:sSub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𝑆𝑣𝑖𝑡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90" name="Rectángulo 14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64" y="4976628"/>
                <a:ext cx="930425" cy="480131"/>
              </a:xfrm>
              <a:prstGeom prst="rect">
                <a:avLst/>
              </a:prstGeom>
              <a:blipFill>
                <a:blip r:embed="rId18"/>
                <a:stretch>
                  <a:fillRect l="-5263" t="-2532" b="-5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Rectángulo 1490"/>
              <p:cNvSpPr/>
              <p:nvPr/>
            </p:nvSpPr>
            <p:spPr>
              <a:xfrm>
                <a:off x="8645923" y="4976743"/>
                <a:ext cx="645116" cy="299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rgbClr val="00B050"/>
                    </a:solidFill>
                  </a:rPr>
                  <a:t>) </a:t>
                </a:r>
                <a:endParaRPr lang="en-US" sz="1000" dirty="0" smtClean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00B050"/>
                    </a:solidFill>
                  </a:rPr>
                  <a:t>not </a:t>
                </a:r>
                <a:r>
                  <a:rPr lang="en-US" sz="1000" dirty="0">
                    <a:solidFill>
                      <a:srgbClr val="00B050"/>
                    </a:solidFill>
                  </a:rPr>
                  <a:t>sold in 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91" name="Rectángulo 14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923" y="4976743"/>
                <a:ext cx="645116" cy="299119"/>
              </a:xfrm>
              <a:prstGeom prst="rect">
                <a:avLst/>
              </a:prstGeom>
              <a:blipFill>
                <a:blip r:embed="rId19"/>
                <a:stretch>
                  <a:fillRect l="-10377" t="-8163" r="-3774" b="-32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2" name="Conector recto de flecha 1491"/>
          <p:cNvCxnSpPr>
            <a:stCxn id="1482" idx="2"/>
            <a:endCxn id="1490" idx="0"/>
          </p:cNvCxnSpPr>
          <p:nvPr/>
        </p:nvCxnSpPr>
        <p:spPr>
          <a:xfrm flipH="1">
            <a:off x="8088277" y="4398393"/>
            <a:ext cx="437401" cy="57823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Conector recto de flecha 1492"/>
          <p:cNvCxnSpPr>
            <a:stCxn id="1482" idx="2"/>
            <a:endCxn id="1491" idx="0"/>
          </p:cNvCxnSpPr>
          <p:nvPr/>
        </p:nvCxnSpPr>
        <p:spPr>
          <a:xfrm>
            <a:off x="8525678" y="4398393"/>
            <a:ext cx="442803" cy="57835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3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961581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41D6D-FD8D-41FB-BDB7-B17536B16746}"/>
              </a:ext>
            </a:extLst>
          </p:cNvPr>
          <p:cNvSpPr/>
          <p:nvPr/>
        </p:nvSpPr>
        <p:spPr>
          <a:xfrm>
            <a:off x="11401839" y="257707"/>
            <a:ext cx="581025" cy="482016"/>
          </a:xfrm>
          <a:prstGeom prst="ellipse">
            <a:avLst/>
          </a:prstGeom>
          <a:noFill/>
          <a:ln>
            <a:solidFill>
              <a:srgbClr val="82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ángulo 159"/>
              <p:cNvSpPr/>
              <p:nvPr/>
            </p:nvSpPr>
            <p:spPr>
              <a:xfrm>
                <a:off x="4196749" y="3927870"/>
                <a:ext cx="1131842" cy="512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) </a:t>
                </a:r>
                <a:endParaRPr lang="en-US" sz="10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for sale </a:t>
                </a:r>
                <a:r>
                  <a:rPr lang="en-US" sz="1000" dirty="0">
                    <a:solidFill>
                      <a:srgbClr val="C0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 smtClean="0">
                    <a:solidFill>
                      <a:srgbClr val="C00000"/>
                    </a:solidFill>
                  </a:rPr>
                  <a:t> </a:t>
                </a:r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𝑣𝑖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0" name="Rectángulo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49" y="3927870"/>
                <a:ext cx="1131842" cy="512888"/>
              </a:xfrm>
              <a:prstGeom prst="rect">
                <a:avLst/>
              </a:prstGeom>
              <a:blipFill>
                <a:blip r:embed="rId20"/>
                <a:stretch>
                  <a:fillRect l="-4301" r="-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ángulo 160"/>
              <p:cNvSpPr/>
              <p:nvPr/>
            </p:nvSpPr>
            <p:spPr>
              <a:xfrm>
                <a:off x="5506234" y="3925020"/>
                <a:ext cx="599324" cy="508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18288" rIns="0" bIns="0" anchor="ctr" anchorCtr="0"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00" dirty="0" err="1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) </a:t>
                </a:r>
                <a:endParaRPr lang="en-US" sz="1000" dirty="0" smtClean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en-US" sz="1000" dirty="0" smtClean="0">
                    <a:solidFill>
                      <a:srgbClr val="C00000"/>
                    </a:solidFill>
                  </a:rPr>
                  <a:t>out </a:t>
                </a:r>
                <a:r>
                  <a:rPr lang="en-US" sz="1000" dirty="0">
                    <a:solidFill>
                      <a:srgbClr val="C00000"/>
                    </a:solidFill>
                  </a:rPr>
                  <a:t>of the market in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Rectángulo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34" y="3925020"/>
                <a:ext cx="599324" cy="508129"/>
              </a:xfrm>
              <a:prstGeom prst="rect">
                <a:avLst/>
              </a:prstGeom>
              <a:blipFill>
                <a:blip r:embed="rId21"/>
                <a:stretch>
                  <a:fillRect l="-12121" r="-10101" b="-14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Conector recto de flecha 161"/>
          <p:cNvCxnSpPr>
            <a:stCxn id="1586" idx="2"/>
            <a:endCxn id="160" idx="0"/>
          </p:cNvCxnSpPr>
          <p:nvPr/>
        </p:nvCxnSpPr>
        <p:spPr>
          <a:xfrm flipH="1">
            <a:off x="4762670" y="3420631"/>
            <a:ext cx="457242" cy="50723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586" idx="2"/>
            <a:endCxn id="161" idx="0"/>
          </p:cNvCxnSpPr>
          <p:nvPr/>
        </p:nvCxnSpPr>
        <p:spPr>
          <a:xfrm>
            <a:off x="5219912" y="3420631"/>
            <a:ext cx="585984" cy="50438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1589" idx="3"/>
            <a:endCxn id="69" idx="1"/>
          </p:cNvCxnSpPr>
          <p:nvPr/>
        </p:nvCxnSpPr>
        <p:spPr>
          <a:xfrm>
            <a:off x="5753066" y="2157623"/>
            <a:ext cx="2347879" cy="111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/>
              <p:cNvSpPr/>
              <p:nvPr/>
            </p:nvSpPr>
            <p:spPr>
              <a:xfrm>
                <a:off x="9546661" y="2842887"/>
                <a:ext cx="2589343" cy="986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The developer chooses the zone </a:t>
                </a:r>
                <a14:m>
                  <m:oMath xmlns:m="http://schemas.openxmlformats.org/officeDocument/2006/math">
                    <m:r>
                      <a:rPr lang="en-US" sz="105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50" dirty="0">
                    <a:solidFill>
                      <a:srgbClr val="C00000"/>
                    </a:solidFill>
                  </a:rPr>
                  <a:t> that gives the highest profit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050" dirty="0">
                    <a:solidFill>
                      <a:srgbClr val="C00000"/>
                    </a:solidFill>
                  </a:rPr>
                  <a:t> to produce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0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05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𝑁𝑣𝑖𝑡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𝑆𝑁</m:t>
                              </m:r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𝑣𝑖𝑡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𝑆𝑁</m:t>
                              </m:r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𝑣𝑧𝑡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𝑆𝑁</m:t>
                                  </m:r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𝑣𝑖𝑡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𝑆𝑁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𝑣𝑧𝑡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Rectángulo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61" y="2842887"/>
                <a:ext cx="2589343" cy="986448"/>
              </a:xfrm>
              <a:prstGeom prst="rect">
                <a:avLst/>
              </a:prstGeom>
              <a:blipFill>
                <a:blip r:embed="rId22"/>
                <a:stretch>
                  <a:fillRect l="-3059" t="-3704" b="-40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/>
              <p:cNvSpPr/>
              <p:nvPr/>
            </p:nvSpPr>
            <p:spPr>
              <a:xfrm>
                <a:off x="751715" y="4401206"/>
                <a:ext cx="2386775" cy="915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050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50" dirty="0" err="1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50" dirty="0">
                    <a:solidFill>
                      <a:srgbClr val="00B050"/>
                    </a:solidFill>
                  </a:rPr>
                  <a:t>) is sold </a:t>
                </a:r>
                <a:r>
                  <a:rPr lang="en-US" sz="1050" dirty="0" smtClean="0">
                    <a:solidFill>
                      <a:srgbClr val="00B050"/>
                    </a:solidFill>
                  </a:rPr>
                  <a:t>if </a:t>
                </a:r>
                <a:r>
                  <a:rPr lang="en-US" sz="1050" dirty="0">
                    <a:solidFill>
                      <a:srgbClr val="00B050"/>
                    </a:solidFill>
                  </a:rPr>
                  <a:t>its price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>
                    <a:solidFill>
                      <a:srgbClr val="00B050"/>
                    </a:solidFill>
                  </a:rPr>
                  <a:t> </a:t>
                </a:r>
                <a:r>
                  <a:rPr lang="en-US" sz="1050" dirty="0" smtClean="0">
                    <a:solidFill>
                      <a:srgbClr val="00B050"/>
                    </a:solidFill>
                  </a:rPr>
                  <a:t>exceeds </a:t>
                </a:r>
                <a:r>
                  <a:rPr lang="en-US" sz="1050" dirty="0">
                    <a:solidFill>
                      <a:srgbClr val="00B050"/>
                    </a:solidFill>
                  </a:rPr>
                  <a:t>a </a:t>
                </a:r>
                <a:r>
                  <a:rPr lang="en-US" sz="1050" dirty="0" smtClean="0">
                    <a:solidFill>
                      <a:srgbClr val="00B050"/>
                    </a:solidFill>
                  </a:rPr>
                  <a:t>minimum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𝑆𝑣𝑖𝑡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𝑣𝑖𝑡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𝑣𝑡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𝑀𝐼𝑁</m:t>
                              </m:r>
                            </m:sup>
                          </m:sSubSup>
                        </m:e>
                      </m: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𝑣𝑖𝑡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𝑀𝐼𝑁𝑣𝑡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𝑣𝑖𝑡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𝑀𝐼𝑁𝑣𝑡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L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Rectá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5" y="4401206"/>
                <a:ext cx="2386775" cy="915124"/>
              </a:xfrm>
              <a:prstGeom prst="rect">
                <a:avLst/>
              </a:prstGeom>
              <a:blipFill>
                <a:blip r:embed="rId23"/>
                <a:stretch>
                  <a:fillRect l="-3316" t="-4000" r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ángulo 103"/>
              <p:cNvSpPr/>
              <p:nvPr/>
            </p:nvSpPr>
            <p:spPr>
              <a:xfrm>
                <a:off x="741533" y="3268272"/>
                <a:ext cx="2252961" cy="13807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050" dirty="0" smtClean="0">
                    <a:solidFill>
                      <a:srgbClr val="C00000"/>
                    </a:solidFill>
                  </a:rPr>
                  <a:t>The owner of (</a:t>
                </a:r>
                <a14:m>
                  <m:oMath xmlns:m="http://schemas.openxmlformats.org/officeDocument/2006/math">
                    <m:r>
                      <a:rPr lang="en-US" sz="105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50" dirty="0" err="1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5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50" dirty="0">
                    <a:solidFill>
                      <a:srgbClr val="C00000"/>
                    </a:solidFill>
                  </a:rPr>
                  <a:t>) puts it up for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sale </a:t>
                </a:r>
                <a:r>
                  <a:rPr lang="en-US" sz="1050" dirty="0">
                    <a:solidFill>
                      <a:srgbClr val="C00000"/>
                    </a:solidFill>
                  </a:rPr>
                  <a:t>if he makes a profit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050" dirty="0">
                    <a:solidFill>
                      <a:srgbClr val="C00000"/>
                    </a:solidFill>
                  </a:rPr>
                  <a:t> exceeding a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minimum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𝐸𝑣𝑖𝑡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𝑆𝐸</m:t>
                              </m:r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𝑣𝑖𝑡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𝑆𝐸𝑣𝑡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𝑀𝐼𝑁</m:t>
                              </m:r>
                            </m:sup>
                          </m:sSubSup>
                        </m:e>
                      </m:d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𝑆𝐸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𝑣𝑖𝑡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𝑆𝐸𝑣𝑡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𝑀𝐼𝑁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𝑆𝐸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𝑣𝑖𝑡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𝑆𝐸𝑣𝑡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𝑀𝐼𝑁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L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4" name="Rectángulo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33" y="3268272"/>
                <a:ext cx="2252961" cy="1380735"/>
              </a:xfrm>
              <a:prstGeom prst="rect">
                <a:avLst/>
              </a:prstGeom>
              <a:blipFill>
                <a:blip r:embed="rId24"/>
                <a:stretch>
                  <a:fillRect l="-3794" t="-2643" r="-4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ángulo 104"/>
          <p:cNvSpPr/>
          <p:nvPr/>
        </p:nvSpPr>
        <p:spPr>
          <a:xfrm>
            <a:off x="838200" y="2611700"/>
            <a:ext cx="1959537" cy="539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Given values obtained from the previous period (it is observed in the first modelled period)</a:t>
            </a:r>
            <a:endParaRPr lang="es-CL" sz="105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/>
              <p:cNvSpPr/>
              <p:nvPr/>
            </p:nvSpPr>
            <p:spPr>
              <a:xfrm>
                <a:off x="838200" y="5493358"/>
                <a:ext cx="2355307" cy="12151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050" dirty="0" smtClean="0">
                    <a:solidFill>
                      <a:srgbClr val="4472C4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50" dirty="0" err="1">
                    <a:solidFill>
                      <a:srgbClr val="4472C4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50" dirty="0">
                    <a:solidFill>
                      <a:srgbClr val="4472C4"/>
                    </a:solidFill>
                  </a:rPr>
                  <a:t>) is demolished depending on developer’s </a:t>
                </a:r>
                <a:r>
                  <a:rPr lang="en-US" sz="1050" dirty="0" smtClean="0">
                    <a:solidFill>
                      <a:srgbClr val="4472C4"/>
                    </a:solidFill>
                  </a:rPr>
                  <a:t>profit of building new assets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𝑣𝑖𝑡</m:t>
                          </m:r>
                        </m:sub>
                      </m:sSub>
                      <m:r>
                        <a:rPr lang="en-US" sz="12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𝐷𝐸𝑣</m:t>
                              </m:r>
                              <m: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𝐷𝐸𝑣</m:t>
                              </m:r>
                              <m: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𝑀𝐼𝑁</m:t>
                              </m:r>
                            </m:sup>
                          </m:sSubSup>
                        </m:e>
                      </m:d>
                      <m:r>
                        <a:rPr lang="en-US" sz="12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𝐷𝐸𝑣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𝐷𝐸𝑣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𝑀𝐼𝑁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𝐷𝐸𝑣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𝐷𝐸𝑣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𝑀𝐼𝑁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1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L" sz="1200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106" name="Rectá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93358"/>
                <a:ext cx="2355307" cy="1215180"/>
              </a:xfrm>
              <a:prstGeom prst="rect">
                <a:avLst/>
              </a:prstGeom>
              <a:blipFill>
                <a:blip r:embed="rId25"/>
                <a:stretch>
                  <a:fillRect l="-3627" t="-30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9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95" y="793351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04497-413E-4EFB-8AF5-9FF9C21D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8" y="305785"/>
            <a:ext cx="11642482" cy="495969"/>
          </a:xfrm>
        </p:spPr>
        <p:txBody>
          <a:bodyPr>
            <a:noAutofit/>
          </a:bodyPr>
          <a:lstStyle/>
          <a:p>
            <a:r>
              <a:rPr lang="en-GB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deep dive: model specification for selling </a:t>
            </a:r>
            <a:r>
              <a:rPr lang="en-GB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assets</a:t>
            </a:r>
            <a:endParaRPr lang="en-GB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661095" y="1351655"/>
                <a:ext cx="36499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/>
                  <a:t>Profit </a:t>
                </a:r>
                <a:r>
                  <a:rPr lang="en-US" sz="1600" b="1" dirty="0" smtClean="0"/>
                  <a:t>obtained by the owner from </a:t>
                </a:r>
                <a:r>
                  <a:rPr lang="en-US" sz="1600" b="1" dirty="0"/>
                  <a:t>selling an existing asset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in zone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600" dirty="0"/>
                  <a:t> in </a:t>
                </a:r>
                <a:r>
                  <a:rPr lang="en-US" sz="1600" dirty="0"/>
                  <a:t>period</a:t>
                </a:r>
                <a:r>
                  <a:rPr lang="es-CL" sz="1600" dirty="0"/>
                  <a:t> </a:t>
                </a: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95" y="1351655"/>
                <a:ext cx="3649909" cy="492443"/>
              </a:xfrm>
              <a:prstGeom prst="rect">
                <a:avLst/>
              </a:prstGeom>
              <a:blipFill>
                <a:blip r:embed="rId3"/>
                <a:stretch>
                  <a:fillRect l="-3339" t="-13580" r="-167" b="-234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9D61A38-C295-408A-B24F-2D48E2DF6329}"/>
              </a:ext>
            </a:extLst>
          </p:cNvPr>
          <p:cNvGrpSpPr/>
          <p:nvPr/>
        </p:nvGrpSpPr>
        <p:grpSpPr>
          <a:xfrm>
            <a:off x="5840576" y="1289320"/>
            <a:ext cx="2907759" cy="831777"/>
            <a:chOff x="3455378" y="1838427"/>
            <a:chExt cx="2907759" cy="831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/>
                <p:cNvSpPr/>
                <p:nvPr/>
              </p:nvSpPr>
              <p:spPr>
                <a:xfrm>
                  <a:off x="3455378" y="2393205"/>
                  <a:ext cx="20951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𝑣𝑖𝑡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378" y="2393205"/>
                  <a:ext cx="2095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53" r="-1163" b="-2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Llamada con línea 2 (sin borde) 14"/>
                <p:cNvSpPr/>
                <p:nvPr/>
              </p:nvSpPr>
              <p:spPr>
                <a:xfrm>
                  <a:off x="3687945" y="1838427"/>
                  <a:ext cx="822603" cy="369332"/>
                </a:xfrm>
                <a:prstGeom prst="callout2">
                  <a:avLst>
                    <a:gd name="adj1" fmla="val 62943"/>
                    <a:gd name="adj2" fmla="val 105579"/>
                    <a:gd name="adj3" fmla="val 77039"/>
                    <a:gd name="adj4" fmla="val 118135"/>
                    <a:gd name="adj5" fmla="val 147116"/>
                    <a:gd name="adj6" fmla="val 127394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Renewal cost of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s-CL" sz="1200" dirty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s-CL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s-CL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Llamada con línea 2 (sin borde)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945" y="1838427"/>
                  <a:ext cx="822603" cy="369332"/>
                </a:xfrm>
                <a:prstGeom prst="callout2">
                  <a:avLst>
                    <a:gd name="adj1" fmla="val 62943"/>
                    <a:gd name="adj2" fmla="val 105579"/>
                    <a:gd name="adj3" fmla="val 77039"/>
                    <a:gd name="adj4" fmla="val 118135"/>
                    <a:gd name="adj5" fmla="val 147116"/>
                    <a:gd name="adj6" fmla="val 127394"/>
                  </a:avLst>
                </a:prstGeom>
                <a:blipFill>
                  <a:blip r:embed="rId5"/>
                  <a:stretch>
                    <a:fillRect l="-506452" t="-83019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Llamada con línea 2 (sin borde) 40"/>
                <p:cNvSpPr/>
                <p:nvPr/>
              </p:nvSpPr>
              <p:spPr>
                <a:xfrm>
                  <a:off x="5550517" y="1845140"/>
                  <a:ext cx="812620" cy="369332"/>
                </a:xfrm>
                <a:prstGeom prst="callout2">
                  <a:avLst>
                    <a:gd name="adj1" fmla="val 55942"/>
                    <a:gd name="adj2" fmla="val -2346"/>
                    <a:gd name="adj3" fmla="val 70101"/>
                    <a:gd name="adj4" fmla="val -15689"/>
                    <a:gd name="adj5" fmla="val 141794"/>
                    <a:gd name="adj6" fmla="val -28337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Selling price of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1200" dirty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s-CL" sz="1200" dirty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s-CL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s-CL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Llamada con línea 2 (sin borde)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517" y="1845140"/>
                  <a:ext cx="812620" cy="369332"/>
                </a:xfrm>
                <a:prstGeom prst="callout2">
                  <a:avLst>
                    <a:gd name="adj1" fmla="val 55942"/>
                    <a:gd name="adj2" fmla="val -2346"/>
                    <a:gd name="adj3" fmla="val 70101"/>
                    <a:gd name="adj4" fmla="val -15689"/>
                    <a:gd name="adj5" fmla="val 141794"/>
                    <a:gd name="adj6" fmla="val -28337"/>
                  </a:avLst>
                </a:prstGeom>
                <a:blipFill>
                  <a:blip r:embed="rId6"/>
                  <a:stretch>
                    <a:fillRect t="-74074" r="-40540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4E2C9B4-9495-4074-9268-9AABBF2723E1}"/>
              </a:ext>
            </a:extLst>
          </p:cNvPr>
          <p:cNvSpPr/>
          <p:nvPr/>
        </p:nvSpPr>
        <p:spPr>
          <a:xfrm>
            <a:off x="11360665" y="319738"/>
            <a:ext cx="581025" cy="482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699799" y="2977255"/>
                <a:ext cx="364990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/>
                  <a:t>Profit </a:t>
                </a:r>
                <a:r>
                  <a:rPr lang="en-US" sz="1600" b="1" dirty="0" smtClean="0"/>
                  <a:t>obtained by the developer from </a:t>
                </a:r>
                <a:r>
                  <a:rPr lang="en-US" sz="1600" b="1" dirty="0"/>
                  <a:t>selling </a:t>
                </a:r>
                <a:r>
                  <a:rPr lang="en-US" sz="1600" b="1" dirty="0" smtClean="0"/>
                  <a:t>a new asset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in zone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600" dirty="0"/>
                  <a:t> in </a:t>
                </a:r>
                <a:r>
                  <a:rPr lang="en-US" sz="1600" dirty="0"/>
                  <a:t>period</a:t>
                </a:r>
                <a:r>
                  <a:rPr lang="es-CL" sz="1600" dirty="0"/>
                  <a:t> </a:t>
                </a: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L" sz="1600" dirty="0"/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9" y="2977255"/>
                <a:ext cx="3649909" cy="492443"/>
              </a:xfrm>
              <a:prstGeom prst="rect">
                <a:avLst/>
              </a:prstGeom>
              <a:blipFill>
                <a:blip r:embed="rId7"/>
                <a:stretch>
                  <a:fillRect l="-3506" t="-12346" b="-246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57">
            <a:extLst>
              <a:ext uri="{FF2B5EF4-FFF2-40B4-BE49-F238E27FC236}">
                <a16:creationId xmlns:a16="http://schemas.microsoft.com/office/drawing/2014/main" id="{89D61A38-C295-408A-B24F-2D48E2DF6329}"/>
              </a:ext>
            </a:extLst>
          </p:cNvPr>
          <p:cNvGrpSpPr/>
          <p:nvPr/>
        </p:nvGrpSpPr>
        <p:grpSpPr>
          <a:xfrm>
            <a:off x="5879280" y="2914920"/>
            <a:ext cx="2907759" cy="831777"/>
            <a:chOff x="3455378" y="1838427"/>
            <a:chExt cx="2907759" cy="831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/>
                <p:cNvSpPr/>
                <p:nvPr/>
              </p:nvSpPr>
              <p:spPr>
                <a:xfrm>
                  <a:off x="3455378" y="2393205"/>
                  <a:ext cx="218582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𝑣𝑖𝑡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ángulo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378" y="2393205"/>
                  <a:ext cx="218582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93" r="-1114" b="-2391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Llamada con línea 2 (sin borde) 32"/>
                <p:cNvSpPr/>
                <p:nvPr/>
              </p:nvSpPr>
              <p:spPr>
                <a:xfrm>
                  <a:off x="3455378" y="1838427"/>
                  <a:ext cx="1055171" cy="369332"/>
                </a:xfrm>
                <a:prstGeom prst="callout2">
                  <a:avLst>
                    <a:gd name="adj1" fmla="val 62943"/>
                    <a:gd name="adj2" fmla="val 105579"/>
                    <a:gd name="adj3" fmla="val 77039"/>
                    <a:gd name="adj4" fmla="val 118135"/>
                    <a:gd name="adj5" fmla="val 147116"/>
                    <a:gd name="adj6" fmla="val 127394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70C0"/>
                      </a:solidFill>
                    </a:rPr>
                    <a:t>Development </a:t>
                  </a:r>
                  <a:r>
                    <a:rPr lang="en-US" sz="1200" dirty="0">
                      <a:solidFill>
                        <a:srgbClr val="0070C0"/>
                      </a:solidFill>
                    </a:rPr>
                    <a:t>cost of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s-CL" sz="12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s-CL" sz="1200" dirty="0" smtClean="0">
                      <a:solidFill>
                        <a:srgbClr val="0070C0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s-CL" sz="1200" dirty="0" smtClean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s-CL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s-CL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Llamada con línea 2 (sin borde)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378" y="1838427"/>
                  <a:ext cx="1055171" cy="369332"/>
                </a:xfrm>
                <a:prstGeom prst="callout2">
                  <a:avLst>
                    <a:gd name="adj1" fmla="val 62943"/>
                    <a:gd name="adj2" fmla="val 105579"/>
                    <a:gd name="adj3" fmla="val 77039"/>
                    <a:gd name="adj4" fmla="val 118135"/>
                    <a:gd name="adj5" fmla="val 147116"/>
                    <a:gd name="adj6" fmla="val 127394"/>
                  </a:avLst>
                </a:prstGeom>
                <a:blipFill>
                  <a:blip r:embed="rId9"/>
                  <a:stretch>
                    <a:fillRect l="-490000" t="-83333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Llamada con línea 2 (sin borde) 33"/>
                <p:cNvSpPr/>
                <p:nvPr/>
              </p:nvSpPr>
              <p:spPr>
                <a:xfrm>
                  <a:off x="5550517" y="1845140"/>
                  <a:ext cx="812620" cy="369332"/>
                </a:xfrm>
                <a:prstGeom prst="callout2">
                  <a:avLst>
                    <a:gd name="adj1" fmla="val 55942"/>
                    <a:gd name="adj2" fmla="val -2346"/>
                    <a:gd name="adj3" fmla="val 70101"/>
                    <a:gd name="adj4" fmla="val -15689"/>
                    <a:gd name="adj5" fmla="val 141794"/>
                    <a:gd name="adj6" fmla="val -28337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Selling price of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1200" dirty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s-CL" sz="1200" dirty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s-CL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s-CL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Llamada con línea 2 (sin borde)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517" y="1845140"/>
                  <a:ext cx="812620" cy="369332"/>
                </a:xfrm>
                <a:prstGeom prst="callout2">
                  <a:avLst>
                    <a:gd name="adj1" fmla="val 55942"/>
                    <a:gd name="adj2" fmla="val -2346"/>
                    <a:gd name="adj3" fmla="val 70101"/>
                    <a:gd name="adj4" fmla="val -15689"/>
                    <a:gd name="adj5" fmla="val 141794"/>
                    <a:gd name="adj6" fmla="val -28337"/>
                  </a:avLst>
                </a:prstGeom>
                <a:blipFill>
                  <a:blip r:embed="rId10"/>
                  <a:stretch>
                    <a:fillRect t="-74074" r="-408108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616672" y="4602855"/>
                <a:ext cx="364990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/>
                  <a:t>Profit </a:t>
                </a:r>
                <a:r>
                  <a:rPr lang="en-US" sz="1600" b="1" dirty="0" smtClean="0"/>
                  <a:t>obtained by the developer from </a:t>
                </a:r>
                <a:r>
                  <a:rPr lang="en-US" sz="1600" b="1" dirty="0" smtClean="0"/>
                  <a:t>buying an existing </a:t>
                </a:r>
                <a:r>
                  <a:rPr lang="en-US" sz="1600" b="1" dirty="0" smtClean="0"/>
                  <a:t>asset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in zone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600" dirty="0"/>
                  <a:t> in </a:t>
                </a:r>
                <a:r>
                  <a:rPr lang="en-US" sz="1600" dirty="0"/>
                  <a:t>period</a:t>
                </a:r>
                <a:r>
                  <a:rPr lang="es-CL" sz="1600" dirty="0"/>
                  <a:t> </a:t>
                </a: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L" sz="1600" dirty="0" smtClean="0"/>
                  <a:t> to </a:t>
                </a:r>
                <a:r>
                  <a:rPr lang="es-CL" sz="1600" dirty="0" err="1" smtClean="0"/>
                  <a:t>demolish</a:t>
                </a:r>
                <a:r>
                  <a:rPr lang="es-CL" sz="1600" dirty="0" smtClean="0"/>
                  <a:t> </a:t>
                </a:r>
                <a:r>
                  <a:rPr lang="es-CL" sz="1600" dirty="0" err="1" smtClean="0"/>
                  <a:t>it</a:t>
                </a:r>
                <a:endParaRPr lang="es-CL" sz="1600" dirty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2" y="4602855"/>
                <a:ext cx="3649909" cy="738664"/>
              </a:xfrm>
              <a:prstGeom prst="rect">
                <a:avLst/>
              </a:prstGeom>
              <a:blipFill>
                <a:blip r:embed="rId11"/>
                <a:stretch>
                  <a:fillRect l="-3339" t="-8264" b="-165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57">
            <a:extLst>
              <a:ext uri="{FF2B5EF4-FFF2-40B4-BE49-F238E27FC236}">
                <a16:creationId xmlns:a16="http://schemas.microsoft.com/office/drawing/2014/main" id="{89D61A38-C295-408A-B24F-2D48E2DF6329}"/>
              </a:ext>
            </a:extLst>
          </p:cNvPr>
          <p:cNvGrpSpPr/>
          <p:nvPr/>
        </p:nvGrpSpPr>
        <p:grpSpPr>
          <a:xfrm>
            <a:off x="5796153" y="4454900"/>
            <a:ext cx="3890945" cy="917397"/>
            <a:chOff x="3455378" y="1752807"/>
            <a:chExt cx="3890945" cy="9173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ángulo 17"/>
                <p:cNvSpPr/>
                <p:nvPr/>
              </p:nvSpPr>
              <p:spPr>
                <a:xfrm>
                  <a:off x="3455378" y="2393205"/>
                  <a:ext cx="278258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𝑣𝑖𝑡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á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378" y="2393205"/>
                  <a:ext cx="278258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Llamada con línea 2 (sin borde) 18"/>
                <p:cNvSpPr/>
                <p:nvPr/>
              </p:nvSpPr>
              <p:spPr>
                <a:xfrm>
                  <a:off x="3455378" y="1838427"/>
                  <a:ext cx="1055171" cy="369332"/>
                </a:xfrm>
                <a:prstGeom prst="callout2">
                  <a:avLst>
                    <a:gd name="adj1" fmla="val 62943"/>
                    <a:gd name="adj2" fmla="val 105579"/>
                    <a:gd name="adj3" fmla="val 77039"/>
                    <a:gd name="adj4" fmla="val 118135"/>
                    <a:gd name="adj5" fmla="val 147116"/>
                    <a:gd name="adj6" fmla="val 127394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70C0"/>
                      </a:solidFill>
                    </a:rPr>
                    <a:t>Demolish </a:t>
                  </a:r>
                  <a:r>
                    <a:rPr lang="en-US" sz="1200" dirty="0">
                      <a:solidFill>
                        <a:srgbClr val="0070C0"/>
                      </a:solidFill>
                    </a:rPr>
                    <a:t>cost of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s-CL" sz="12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s-CL" sz="1200" dirty="0" smtClean="0">
                      <a:solidFill>
                        <a:srgbClr val="0070C0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s-CL" sz="1200" dirty="0" smtClean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s-CL" sz="1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s-CL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Llamada con línea 2 (sin borde)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378" y="1838427"/>
                  <a:ext cx="1055171" cy="369332"/>
                </a:xfrm>
                <a:prstGeom prst="callout2">
                  <a:avLst>
                    <a:gd name="adj1" fmla="val 62943"/>
                    <a:gd name="adj2" fmla="val 105579"/>
                    <a:gd name="adj3" fmla="val 77039"/>
                    <a:gd name="adj4" fmla="val 118135"/>
                    <a:gd name="adj5" fmla="val 147116"/>
                    <a:gd name="adj6" fmla="val 127394"/>
                  </a:avLst>
                </a:prstGeom>
                <a:blipFill>
                  <a:blip r:embed="rId13"/>
                  <a:stretch>
                    <a:fillRect l="-492500" t="-83019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Llamada con línea 2 (sin borde) 19"/>
                <p:cNvSpPr/>
                <p:nvPr/>
              </p:nvSpPr>
              <p:spPr>
                <a:xfrm>
                  <a:off x="6104698" y="1752807"/>
                  <a:ext cx="1241625" cy="369332"/>
                </a:xfrm>
                <a:prstGeom prst="callout2">
                  <a:avLst>
                    <a:gd name="adj1" fmla="val 55942"/>
                    <a:gd name="adj2" fmla="val -2346"/>
                    <a:gd name="adj3" fmla="val 70101"/>
                    <a:gd name="adj4" fmla="val -15689"/>
                    <a:gd name="adj5" fmla="val 141794"/>
                    <a:gd name="adj6" fmla="val -28337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70C0"/>
                      </a:solidFill>
                    </a:rPr>
                    <a:t>Average </a:t>
                  </a:r>
                  <a:r>
                    <a:rPr lang="en-US" sz="1200" dirty="0" smtClean="0">
                      <a:solidFill>
                        <a:srgbClr val="0070C0"/>
                      </a:solidFill>
                    </a:rPr>
                    <a:t>profit from selling </a:t>
                  </a:r>
                  <a:r>
                    <a:rPr lang="en-US" sz="1200" dirty="0">
                      <a:solidFill>
                        <a:srgbClr val="0070C0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s-CL" sz="1200" dirty="0">
                      <a:solidFill>
                        <a:srgbClr val="0070C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s-CL" sz="1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s-CL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0" name="Llamada con línea 2 (sin borde)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698" y="1752807"/>
                  <a:ext cx="1241625" cy="369332"/>
                </a:xfrm>
                <a:prstGeom prst="callout2">
                  <a:avLst>
                    <a:gd name="adj1" fmla="val 55942"/>
                    <a:gd name="adj2" fmla="val -2346"/>
                    <a:gd name="adj3" fmla="val 70101"/>
                    <a:gd name="adj4" fmla="val -15689"/>
                    <a:gd name="adj5" fmla="val 141794"/>
                    <a:gd name="adj6" fmla="val -28337"/>
                  </a:avLst>
                </a:prstGeom>
                <a:blipFill>
                  <a:blip r:embed="rId14"/>
                  <a:stretch>
                    <a:fillRect t="-74074" r="-410909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93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5164" y="354028"/>
            <a:ext cx="10713902" cy="5861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features of the model supporting Cube Land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933351" y="1335277"/>
            <a:ext cx="68994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Developers/consumers produce/choose properties to maximize profits/utilities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Market operates as an auction:</a:t>
            </a:r>
          </a:p>
          <a:p>
            <a:pPr marL="630238" lvl="1" indent="-173038">
              <a:buSzPct val="75000"/>
              <a:buFont typeface="Courier New" panose="02070309020205020404" pitchFamily="49" charset="0"/>
              <a:buChar char="o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Goods are quasi-unique: real estates are differentiated by location</a:t>
            </a:r>
          </a:p>
          <a:p>
            <a:pPr marL="630238" lvl="1" indent="-173038">
              <a:buSzPct val="75000"/>
              <a:buFont typeface="Courier New" panose="02070309020205020404" pitchFamily="49" charset="0"/>
              <a:buChar char="o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Consumers (households and firms) are allocated where they are maximum bidders</a:t>
            </a:r>
          </a:p>
          <a:p>
            <a:pPr marL="630238" lvl="1" indent="-173038">
              <a:buSzPct val="75000"/>
              <a:buFont typeface="Courier New" panose="02070309020205020404" pitchFamily="49" charset="0"/>
              <a:buChar char="o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Real estate prices/rents are the highest location bids</a:t>
            </a:r>
          </a:p>
          <a:p>
            <a:pPr lvl="1">
              <a:buSzPct val="75000"/>
            </a:pPr>
            <a:endParaRPr lang="en-US" sz="1400" dirty="0">
              <a:latin typeface="Trebuchet MS" panose="020B060302020202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Location decisions and prices/rents are affected by real estate development and location of other agents in the neighborhood (externalities)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  <a:cs typeface="Tahoma" panose="020B060403050404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The real estate supply consists of one part that is preserved and another that is new either with or without demolition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The real estate production is subject to economies of scale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It exists location equilibrium: “all consumers are located”. This condition also determine the total supply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400" dirty="0">
              <a:latin typeface="Trebuchet MS" panose="020B0603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Multiple interaction between supply and demand components and rents are represented in the model as shown in this figure</a:t>
            </a:r>
          </a:p>
        </p:txBody>
      </p:sp>
      <p:sp>
        <p:nvSpPr>
          <p:cNvPr id="171" name="Cuadro de texto 343"/>
          <p:cNvSpPr txBox="1">
            <a:spLocks noChangeArrowheads="1"/>
          </p:cNvSpPr>
          <p:nvPr/>
        </p:nvSpPr>
        <p:spPr bwMode="auto">
          <a:xfrm>
            <a:off x="8241976" y="3708278"/>
            <a:ext cx="2803073" cy="742223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2" name="Conector recto de flecha 171"/>
          <p:cNvCxnSpPr>
            <a:stCxn id="173" idx="0"/>
            <a:endCxn id="188" idx="2"/>
          </p:cNvCxnSpPr>
          <p:nvPr/>
        </p:nvCxnSpPr>
        <p:spPr>
          <a:xfrm flipV="1">
            <a:off x="10344444" y="3290275"/>
            <a:ext cx="3747" cy="716547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Cuadro de texto 392"/>
          <p:cNvSpPr txBox="1">
            <a:spLocks noChangeArrowheads="1"/>
          </p:cNvSpPr>
          <p:nvPr/>
        </p:nvSpPr>
        <p:spPr bwMode="auto">
          <a:xfrm>
            <a:off x="9988920" y="3915982"/>
            <a:ext cx="711049" cy="3014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Rents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4" name="Conector angular 173"/>
          <p:cNvCxnSpPr>
            <a:stCxn id="199" idx="1"/>
            <a:endCxn id="173" idx="1"/>
          </p:cNvCxnSpPr>
          <p:nvPr/>
        </p:nvCxnSpPr>
        <p:spPr>
          <a:xfrm rot="10800000" flipH="1">
            <a:off x="9174776" y="4066709"/>
            <a:ext cx="814143" cy="2202452"/>
          </a:xfrm>
          <a:prstGeom prst="bentConnector3">
            <a:avLst>
              <a:gd name="adj1" fmla="val -129210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stCxn id="187" idx="3"/>
            <a:endCxn id="218" idx="3"/>
          </p:cNvCxnSpPr>
          <p:nvPr/>
        </p:nvCxnSpPr>
        <p:spPr>
          <a:xfrm flipH="1">
            <a:off x="9896257" y="2073255"/>
            <a:ext cx="1021460" cy="2779184"/>
          </a:xfrm>
          <a:prstGeom prst="bentConnector3">
            <a:avLst>
              <a:gd name="adj1" fmla="val -22380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213" idx="1"/>
            <a:endCxn id="179" idx="2"/>
          </p:cNvCxnSpPr>
          <p:nvPr/>
        </p:nvCxnSpPr>
        <p:spPr>
          <a:xfrm rot="10800000" flipH="1" flipV="1">
            <a:off x="8378789" y="2554871"/>
            <a:ext cx="1156936" cy="3798148"/>
          </a:xfrm>
          <a:prstGeom prst="bentConnector4">
            <a:avLst>
              <a:gd name="adj1" fmla="val -31798"/>
              <a:gd name="adj2" fmla="val 108251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Cuadro de texto 343"/>
          <p:cNvSpPr txBox="1">
            <a:spLocks noChangeArrowheads="1"/>
          </p:cNvSpPr>
          <p:nvPr/>
        </p:nvSpPr>
        <p:spPr bwMode="auto">
          <a:xfrm>
            <a:off x="8241976" y="4620419"/>
            <a:ext cx="2803072" cy="1883328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Cuadro de texto 291"/>
          <p:cNvSpPr txBox="1">
            <a:spLocks noChangeArrowheads="1"/>
          </p:cNvSpPr>
          <p:nvPr/>
        </p:nvSpPr>
        <p:spPr bwMode="auto">
          <a:xfrm>
            <a:off x="9180699" y="4767495"/>
            <a:ext cx="711049" cy="2560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Cuadro de texto 292"/>
          <p:cNvSpPr txBox="1">
            <a:spLocks noChangeArrowheads="1"/>
          </p:cNvSpPr>
          <p:nvPr/>
        </p:nvSpPr>
        <p:spPr bwMode="auto">
          <a:xfrm>
            <a:off x="9180200" y="6099073"/>
            <a:ext cx="711049" cy="2539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Bids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0" name="Conector recto de flecha 179"/>
          <p:cNvCxnSpPr>
            <a:stCxn id="179" idx="0"/>
            <a:endCxn id="178" idx="2"/>
          </p:cNvCxnSpPr>
          <p:nvPr/>
        </p:nvCxnSpPr>
        <p:spPr>
          <a:xfrm flipV="1">
            <a:off x="9535725" y="5023572"/>
            <a:ext cx="499" cy="10755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Cuadro de texto 293"/>
          <p:cNvSpPr txBox="1">
            <a:spLocks noChangeArrowheads="1"/>
          </p:cNvSpPr>
          <p:nvPr/>
        </p:nvSpPr>
        <p:spPr bwMode="auto">
          <a:xfrm>
            <a:off x="10127330" y="5347445"/>
            <a:ext cx="711049" cy="406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Location equilibrium</a:t>
            </a:r>
          </a:p>
        </p:txBody>
      </p:sp>
      <p:cxnSp>
        <p:nvCxnSpPr>
          <p:cNvPr id="182" name="Conector angular 181"/>
          <p:cNvCxnSpPr>
            <a:stCxn id="181" idx="2"/>
            <a:endCxn id="179" idx="3"/>
          </p:cNvCxnSpPr>
          <p:nvPr/>
        </p:nvCxnSpPr>
        <p:spPr>
          <a:xfrm rot="5400000">
            <a:off x="9950909" y="5694099"/>
            <a:ext cx="472287" cy="59160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219" idx="3"/>
            <a:endCxn id="181" idx="0"/>
          </p:cNvCxnSpPr>
          <p:nvPr/>
        </p:nvCxnSpPr>
        <p:spPr>
          <a:xfrm>
            <a:off x="9896837" y="4937367"/>
            <a:ext cx="586018" cy="410078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uadro de texto 341"/>
          <p:cNvSpPr txBox="1">
            <a:spLocks noChangeArrowheads="1"/>
          </p:cNvSpPr>
          <p:nvPr/>
        </p:nvSpPr>
        <p:spPr bwMode="auto">
          <a:xfrm>
            <a:off x="8414665" y="4511506"/>
            <a:ext cx="609471" cy="20315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0" rIns="4572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b="1" dirty="0">
                <a:solidFill>
                  <a:srgbClr val="0070C0"/>
                </a:solidFill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endParaRPr lang="es-CL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Cuadro de texto 341"/>
          <p:cNvSpPr txBox="1">
            <a:spLocks noChangeArrowheads="1"/>
          </p:cNvSpPr>
          <p:nvPr/>
        </p:nvSpPr>
        <p:spPr bwMode="auto">
          <a:xfrm>
            <a:off x="8409056" y="3608542"/>
            <a:ext cx="437865" cy="20315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0" rIns="4572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b="1" dirty="0">
                <a:solidFill>
                  <a:srgbClr val="0070C0"/>
                </a:solidFill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Rents</a:t>
            </a:r>
            <a:endParaRPr lang="es-CL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6" name="Cuadro de texto 343"/>
          <p:cNvSpPr txBox="1">
            <a:spLocks noChangeArrowheads="1"/>
          </p:cNvSpPr>
          <p:nvPr/>
        </p:nvSpPr>
        <p:spPr bwMode="auto">
          <a:xfrm>
            <a:off x="8241976" y="1270370"/>
            <a:ext cx="2803073" cy="2238683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Cuadro de texto 322"/>
          <p:cNvSpPr txBox="1">
            <a:spLocks noChangeArrowheads="1"/>
          </p:cNvSpPr>
          <p:nvPr/>
        </p:nvSpPr>
        <p:spPr bwMode="auto">
          <a:xfrm>
            <a:off x="9792367" y="1946282"/>
            <a:ext cx="1125350" cy="2539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Real estate supply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Cuadro de texto 323"/>
          <p:cNvSpPr txBox="1">
            <a:spLocks noChangeArrowheads="1"/>
          </p:cNvSpPr>
          <p:nvPr/>
        </p:nvSpPr>
        <p:spPr bwMode="auto">
          <a:xfrm>
            <a:off x="9992667" y="3036329"/>
            <a:ext cx="711049" cy="2539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Profits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Cuadro de texto 327"/>
          <p:cNvSpPr txBox="1">
            <a:spLocks noChangeArrowheads="1"/>
          </p:cNvSpPr>
          <p:nvPr/>
        </p:nvSpPr>
        <p:spPr bwMode="auto">
          <a:xfrm>
            <a:off x="9345910" y="2329203"/>
            <a:ext cx="561907" cy="3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 </a:t>
            </a:r>
            <a:b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(if economies of scale exist)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0" name="Conector recto de flecha 189"/>
          <p:cNvCxnSpPr>
            <a:stCxn id="188" idx="0"/>
            <a:endCxn id="187" idx="2"/>
          </p:cNvCxnSpPr>
          <p:nvPr/>
        </p:nvCxnSpPr>
        <p:spPr>
          <a:xfrm flipV="1">
            <a:off x="10348191" y="2200228"/>
            <a:ext cx="6851" cy="8361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97" idx="1"/>
            <a:endCxn id="223" idx="0"/>
          </p:cNvCxnSpPr>
          <p:nvPr/>
        </p:nvCxnSpPr>
        <p:spPr>
          <a:xfrm rot="10800000" flipV="1">
            <a:off x="9302798" y="2118430"/>
            <a:ext cx="483507" cy="83325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Cuadro de texto 334"/>
          <p:cNvSpPr txBox="1">
            <a:spLocks noChangeArrowheads="1"/>
          </p:cNvSpPr>
          <p:nvPr/>
        </p:nvSpPr>
        <p:spPr bwMode="auto">
          <a:xfrm>
            <a:off x="8823495" y="2957972"/>
            <a:ext cx="711049" cy="406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Production costs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3" name="Conector recto de flecha 192"/>
          <p:cNvCxnSpPr>
            <a:stCxn id="192" idx="3"/>
            <a:endCxn id="188" idx="1"/>
          </p:cNvCxnSpPr>
          <p:nvPr/>
        </p:nvCxnSpPr>
        <p:spPr>
          <a:xfrm>
            <a:off x="9534544" y="3161128"/>
            <a:ext cx="458123" cy="21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Cuadro de texto 341"/>
          <p:cNvSpPr txBox="1">
            <a:spLocks noChangeArrowheads="1"/>
          </p:cNvSpPr>
          <p:nvPr/>
        </p:nvSpPr>
        <p:spPr bwMode="auto">
          <a:xfrm>
            <a:off x="8414665" y="1167975"/>
            <a:ext cx="609471" cy="210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0" rIns="4572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b="1" dirty="0">
                <a:solidFill>
                  <a:srgbClr val="0070C0"/>
                </a:solidFill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Supply</a:t>
            </a:r>
            <a:endParaRPr lang="es-CL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5" name="Cuadro de texto 278"/>
          <p:cNvSpPr txBox="1">
            <a:spLocks noChangeArrowheads="1"/>
          </p:cNvSpPr>
          <p:nvPr/>
        </p:nvSpPr>
        <p:spPr bwMode="auto">
          <a:xfrm>
            <a:off x="9035774" y="1907045"/>
            <a:ext cx="478866" cy="12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>
            <a:defPPr>
              <a:defRPr lang="es-CL"/>
            </a:defPPr>
            <a:lvl1pPr marR="24130" indent="-1270" algn="ctr">
              <a:lnSpc>
                <a:spcPct val="102000"/>
              </a:lnSpc>
              <a:spcAft>
                <a:spcPts val="0"/>
              </a:spcAft>
              <a:defRPr sz="70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determines</a:t>
            </a:r>
            <a:endParaRPr lang="es-CL" dirty="0"/>
          </a:p>
        </p:txBody>
      </p:sp>
      <p:sp>
        <p:nvSpPr>
          <p:cNvPr id="196" name="Rectángulo 195"/>
          <p:cNvSpPr/>
          <p:nvPr/>
        </p:nvSpPr>
        <p:spPr>
          <a:xfrm>
            <a:off x="9785724" y="2028423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Rectángulo 196"/>
          <p:cNvSpPr/>
          <p:nvPr/>
        </p:nvSpPr>
        <p:spPr>
          <a:xfrm>
            <a:off x="9786304" y="2113351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ángulo 197"/>
          <p:cNvSpPr/>
          <p:nvPr/>
        </p:nvSpPr>
        <p:spPr>
          <a:xfrm>
            <a:off x="9174197" y="6179154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Rectángulo 198"/>
          <p:cNvSpPr/>
          <p:nvPr/>
        </p:nvSpPr>
        <p:spPr>
          <a:xfrm>
            <a:off x="9174777" y="6264082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Rectángulo 199"/>
          <p:cNvSpPr/>
          <p:nvPr/>
        </p:nvSpPr>
        <p:spPr>
          <a:xfrm>
            <a:off x="10428894" y="2195000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Rectángulo 200"/>
          <p:cNvSpPr/>
          <p:nvPr/>
        </p:nvSpPr>
        <p:spPr>
          <a:xfrm>
            <a:off x="10714587" y="2192872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Rectángulo 201"/>
          <p:cNvSpPr/>
          <p:nvPr/>
        </p:nvSpPr>
        <p:spPr>
          <a:xfrm>
            <a:off x="9703243" y="5017799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Cuadro de texto 293"/>
          <p:cNvSpPr txBox="1">
            <a:spLocks noChangeArrowheads="1"/>
          </p:cNvSpPr>
          <p:nvPr/>
        </p:nvSpPr>
        <p:spPr bwMode="auto">
          <a:xfrm>
            <a:off x="9965185" y="1362220"/>
            <a:ext cx="782755" cy="336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8288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Total supply in equilibrium</a:t>
            </a:r>
          </a:p>
        </p:txBody>
      </p:sp>
      <p:sp>
        <p:nvSpPr>
          <p:cNvPr id="204" name="Cuadro de texto 327"/>
          <p:cNvSpPr txBox="1">
            <a:spLocks noChangeArrowheads="1"/>
          </p:cNvSpPr>
          <p:nvPr/>
        </p:nvSpPr>
        <p:spPr bwMode="auto">
          <a:xfrm>
            <a:off x="10379860" y="3556943"/>
            <a:ext cx="291148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" name="Cuadro de texto 327"/>
          <p:cNvSpPr txBox="1">
            <a:spLocks noChangeArrowheads="1"/>
          </p:cNvSpPr>
          <p:nvPr/>
        </p:nvSpPr>
        <p:spPr bwMode="auto">
          <a:xfrm>
            <a:off x="9576721" y="5834884"/>
            <a:ext cx="483040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6" name="Cuadro de texto 327"/>
          <p:cNvSpPr txBox="1">
            <a:spLocks noChangeArrowheads="1"/>
          </p:cNvSpPr>
          <p:nvPr/>
        </p:nvSpPr>
        <p:spPr bwMode="auto">
          <a:xfrm>
            <a:off x="8747715" y="3938905"/>
            <a:ext cx="483040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7" name="Cuadro de texto 327"/>
          <p:cNvSpPr txBox="1">
            <a:spLocks noChangeArrowheads="1"/>
          </p:cNvSpPr>
          <p:nvPr/>
        </p:nvSpPr>
        <p:spPr bwMode="auto">
          <a:xfrm>
            <a:off x="8319187" y="5016035"/>
            <a:ext cx="492501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8" name="Cuadro de texto 327"/>
          <p:cNvSpPr txBox="1">
            <a:spLocks noChangeArrowheads="1"/>
          </p:cNvSpPr>
          <p:nvPr/>
        </p:nvSpPr>
        <p:spPr bwMode="auto">
          <a:xfrm>
            <a:off x="10511670" y="5817750"/>
            <a:ext cx="463513" cy="24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met with changes in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" name="Cuadro de texto 291"/>
          <p:cNvSpPr txBox="1">
            <a:spLocks noChangeArrowheads="1"/>
          </p:cNvSpPr>
          <p:nvPr/>
        </p:nvSpPr>
        <p:spPr bwMode="auto">
          <a:xfrm>
            <a:off x="8455871" y="5352584"/>
            <a:ext cx="711049" cy="406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Location externalities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0" name="Cuadro de texto 327"/>
          <p:cNvSpPr txBox="1">
            <a:spLocks noChangeArrowheads="1"/>
          </p:cNvSpPr>
          <p:nvPr/>
        </p:nvSpPr>
        <p:spPr bwMode="auto">
          <a:xfrm>
            <a:off x="10514416" y="5036199"/>
            <a:ext cx="297154" cy="10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1" name="Cuadro de texto 327"/>
          <p:cNvSpPr txBox="1">
            <a:spLocks noChangeArrowheads="1"/>
          </p:cNvSpPr>
          <p:nvPr/>
        </p:nvSpPr>
        <p:spPr bwMode="auto">
          <a:xfrm>
            <a:off x="10394209" y="2537090"/>
            <a:ext cx="477755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" name="Cuadro de texto 327"/>
          <p:cNvSpPr txBox="1">
            <a:spLocks noChangeArrowheads="1"/>
          </p:cNvSpPr>
          <p:nvPr/>
        </p:nvSpPr>
        <p:spPr bwMode="auto">
          <a:xfrm>
            <a:off x="9603102" y="3016386"/>
            <a:ext cx="294514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" name="Cuadro de texto 291"/>
          <p:cNvSpPr txBox="1">
            <a:spLocks noChangeArrowheads="1"/>
          </p:cNvSpPr>
          <p:nvPr/>
        </p:nvSpPr>
        <p:spPr bwMode="auto">
          <a:xfrm>
            <a:off x="8378789" y="2351714"/>
            <a:ext cx="711049" cy="406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9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Supply externalities</a:t>
            </a:r>
            <a:endParaRPr lang="es-CL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4" name="Conector angular 213"/>
          <p:cNvCxnSpPr>
            <a:stCxn id="196" idx="1"/>
            <a:endCxn id="213" idx="0"/>
          </p:cNvCxnSpPr>
          <p:nvPr/>
        </p:nvCxnSpPr>
        <p:spPr>
          <a:xfrm rot="10800000" flipV="1">
            <a:off x="8734314" y="2033501"/>
            <a:ext cx="1051410" cy="31821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ector angular 214"/>
          <p:cNvCxnSpPr>
            <a:stCxn id="181" idx="3"/>
            <a:endCxn id="203" idx="3"/>
          </p:cNvCxnSpPr>
          <p:nvPr/>
        </p:nvCxnSpPr>
        <p:spPr>
          <a:xfrm flipH="1" flipV="1">
            <a:off x="10747940" y="1530696"/>
            <a:ext cx="90440" cy="4225810"/>
          </a:xfrm>
          <a:prstGeom prst="bentConnector3">
            <a:avLst>
              <a:gd name="adj1" fmla="val -509475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215"/>
          <p:cNvCxnSpPr>
            <a:stCxn id="178" idx="1"/>
            <a:endCxn id="209" idx="0"/>
          </p:cNvCxnSpPr>
          <p:nvPr/>
        </p:nvCxnSpPr>
        <p:spPr>
          <a:xfrm rot="10800000" flipV="1">
            <a:off x="8811395" y="4895532"/>
            <a:ext cx="369304" cy="45705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209" idx="2"/>
            <a:endCxn id="198" idx="1"/>
          </p:cNvCxnSpPr>
          <p:nvPr/>
        </p:nvCxnSpPr>
        <p:spPr>
          <a:xfrm rot="16200000" flipH="1">
            <a:off x="8780129" y="5790163"/>
            <a:ext cx="425335" cy="36280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ángulo 217"/>
          <p:cNvSpPr/>
          <p:nvPr/>
        </p:nvSpPr>
        <p:spPr>
          <a:xfrm>
            <a:off x="9886099" y="4847360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9" name="Rectángulo 218"/>
          <p:cNvSpPr/>
          <p:nvPr/>
        </p:nvSpPr>
        <p:spPr>
          <a:xfrm>
            <a:off x="9886679" y="4932288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Cuadro de texto 327"/>
          <p:cNvSpPr txBox="1">
            <a:spLocks noChangeArrowheads="1"/>
          </p:cNvSpPr>
          <p:nvPr/>
        </p:nvSpPr>
        <p:spPr bwMode="auto">
          <a:xfrm>
            <a:off x="8514308" y="5912172"/>
            <a:ext cx="290120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1" name="Cuadro de texto 327"/>
          <p:cNvSpPr txBox="1">
            <a:spLocks noChangeArrowheads="1"/>
          </p:cNvSpPr>
          <p:nvPr/>
        </p:nvSpPr>
        <p:spPr bwMode="auto">
          <a:xfrm>
            <a:off x="8682424" y="6525260"/>
            <a:ext cx="290120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2" name="Conector recto de flecha 221"/>
          <p:cNvCxnSpPr>
            <a:stCxn id="203" idx="2"/>
            <a:endCxn id="187" idx="0"/>
          </p:cNvCxnSpPr>
          <p:nvPr/>
        </p:nvCxnSpPr>
        <p:spPr>
          <a:xfrm flipH="1">
            <a:off x="10355042" y="1699170"/>
            <a:ext cx="1521" cy="2471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Rectángulo 222"/>
          <p:cNvSpPr/>
          <p:nvPr/>
        </p:nvSpPr>
        <p:spPr>
          <a:xfrm>
            <a:off x="9297718" y="2951688"/>
            <a:ext cx="10158" cy="10158"/>
          </a:xfrm>
          <a:prstGeom prst="rect">
            <a:avLst/>
          </a:prstGeom>
          <a:solidFill>
            <a:schemeClr val="tx1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Cuadro de texto 327"/>
          <p:cNvSpPr txBox="1">
            <a:spLocks noChangeArrowheads="1"/>
          </p:cNvSpPr>
          <p:nvPr/>
        </p:nvSpPr>
        <p:spPr bwMode="auto">
          <a:xfrm>
            <a:off x="10381984" y="4713485"/>
            <a:ext cx="291148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" name="Cuadro de texto 278"/>
          <p:cNvSpPr txBox="1">
            <a:spLocks noChangeArrowheads="1"/>
          </p:cNvSpPr>
          <p:nvPr/>
        </p:nvSpPr>
        <p:spPr bwMode="auto">
          <a:xfrm>
            <a:off x="11174543" y="1389199"/>
            <a:ext cx="478866" cy="12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>
            <a:defPPr>
              <a:defRPr lang="es-CL"/>
            </a:defPPr>
            <a:lvl1pPr marR="24130" indent="-1270" algn="ctr">
              <a:lnSpc>
                <a:spcPct val="102000"/>
              </a:lnSpc>
              <a:spcAft>
                <a:spcPts val="0"/>
              </a:spcAft>
              <a:defRPr sz="70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determines</a:t>
            </a:r>
            <a:endParaRPr lang="es-CL" dirty="0"/>
          </a:p>
        </p:txBody>
      </p:sp>
      <p:sp>
        <p:nvSpPr>
          <p:cNvPr id="226" name="Cuadro de texto 327"/>
          <p:cNvSpPr txBox="1">
            <a:spLocks noChangeArrowheads="1"/>
          </p:cNvSpPr>
          <p:nvPr/>
        </p:nvSpPr>
        <p:spPr bwMode="auto">
          <a:xfrm>
            <a:off x="10429952" y="1750707"/>
            <a:ext cx="291148" cy="11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700" dirty="0">
                <a:latin typeface="Myriad Pro Light" panose="020B04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endParaRPr lang="es-CL" sz="700" dirty="0">
              <a:latin typeface="Myriad Pro Light" panose="020B04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72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4328" y="6356350"/>
            <a:ext cx="669471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1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can Cube Land be used for?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934115" y="3742500"/>
            <a:ext cx="4819599" cy="2031325"/>
          </a:xfrm>
          <a:prstGeom prst="rect">
            <a:avLst/>
          </a:prstGeom>
          <a:solidFill>
            <a:srgbClr val="82828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Better design and appraisal of Transportation projects, policies, programs and plans by:</a:t>
            </a:r>
          </a:p>
          <a:p>
            <a:pPr marL="398463" indent="-1682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ahoma" panose="020B0604030504040204" pitchFamily="34" charset="0"/>
              </a:rPr>
              <a:t>improving the estimation of travel demand by considering different Land Use scenarios and the ability of these transport initiatives to induce relocation of households and firms.</a:t>
            </a:r>
          </a:p>
          <a:p>
            <a:pPr marL="398463" indent="-1682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ahoma" panose="020B0604030504040204" pitchFamily="34" charset="0"/>
              </a:rPr>
              <a:t>capturing their impacts on Land Use either because they yield social or private benefits and/or externalities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198349" y="2031475"/>
            <a:ext cx="119175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rebuchet MS" panose="020B0603020202020204" pitchFamily="34" charset="0"/>
              </a:rPr>
              <a:t>Real estate projects</a:t>
            </a:r>
          </a:p>
          <a:p>
            <a:r>
              <a:rPr lang="en-US" sz="1000" dirty="0">
                <a:solidFill>
                  <a:srgbClr val="FF0000"/>
                </a:solidFill>
                <a:latin typeface="Trebuchet MS" panose="020B0603020202020204" pitchFamily="34" charset="0"/>
              </a:rPr>
              <a:t>Development plans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9758149" y="2158586"/>
            <a:ext cx="188432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rebuchet MS" panose="020B0603020202020204" pitchFamily="34" charset="0"/>
              </a:rPr>
              <a:t>Real estate and location policies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8407843" y="2052279"/>
            <a:ext cx="1082488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rebuchet MS" panose="020B0603020202020204" pitchFamily="34" charset="0"/>
              </a:rPr>
              <a:t>Demographic and economic growth</a:t>
            </a:r>
          </a:p>
        </p:txBody>
      </p:sp>
      <p:sp>
        <p:nvSpPr>
          <p:cNvPr id="108" name="Cuadro de texto 246"/>
          <p:cNvSpPr txBox="1">
            <a:spLocks noChangeArrowheads="1"/>
          </p:cNvSpPr>
          <p:nvPr/>
        </p:nvSpPr>
        <p:spPr bwMode="auto">
          <a:xfrm>
            <a:off x="7119134" y="1317538"/>
            <a:ext cx="4850797" cy="5204196"/>
          </a:xfrm>
          <a:prstGeom prst="rect">
            <a:avLst/>
          </a:prstGeom>
          <a:noFill/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0" tIns="0" rIns="0" bIns="0" anchor="t" anchorCtr="0">
            <a:no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700" dirty="0">
                <a:latin typeface="Myriad Pro Ligh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" name="Cuadro de texto 2"/>
          <p:cNvSpPr txBox="1">
            <a:spLocks noChangeArrowheads="1"/>
          </p:cNvSpPr>
          <p:nvPr/>
        </p:nvSpPr>
        <p:spPr bwMode="auto">
          <a:xfrm>
            <a:off x="8706255" y="3727285"/>
            <a:ext cx="1605743" cy="63575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1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Equilibrium between real estate supply and demand</a:t>
            </a:r>
            <a:endParaRPr lang="es-CL" sz="11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Cuadro de texto 2"/>
          <p:cNvSpPr txBox="1">
            <a:spLocks noChangeArrowheads="1"/>
          </p:cNvSpPr>
          <p:nvPr/>
        </p:nvSpPr>
        <p:spPr bwMode="auto">
          <a:xfrm>
            <a:off x="9037924" y="1497197"/>
            <a:ext cx="956692" cy="406265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 access levels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Cuadro de texto 2"/>
          <p:cNvSpPr txBox="1">
            <a:spLocks noChangeArrowheads="1"/>
          </p:cNvSpPr>
          <p:nvPr/>
        </p:nvSpPr>
        <p:spPr bwMode="auto">
          <a:xfrm>
            <a:off x="8412207" y="2364652"/>
            <a:ext cx="997519" cy="555986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agents to be located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Cuadro de texto 4"/>
          <p:cNvSpPr txBox="1">
            <a:spLocks noChangeArrowheads="1"/>
          </p:cNvSpPr>
          <p:nvPr/>
        </p:nvSpPr>
        <p:spPr bwMode="auto">
          <a:xfrm>
            <a:off x="10844104" y="2366673"/>
            <a:ext cx="914400" cy="399020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Subsidies and Taxes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Cuadro de texto 10"/>
          <p:cNvSpPr txBox="1">
            <a:spLocks noChangeArrowheads="1"/>
          </p:cNvSpPr>
          <p:nvPr/>
        </p:nvSpPr>
        <p:spPr bwMode="auto">
          <a:xfrm>
            <a:off x="9603653" y="2363122"/>
            <a:ext cx="1079853" cy="555986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Regulations on supply and location</a:t>
            </a:r>
            <a:endParaRPr lang="es-CL" sz="10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Cuadro de texto 2"/>
          <p:cNvSpPr txBox="1">
            <a:spLocks noChangeArrowheads="1"/>
          </p:cNvSpPr>
          <p:nvPr/>
        </p:nvSpPr>
        <p:spPr bwMode="auto">
          <a:xfrm>
            <a:off x="7340296" y="2360028"/>
            <a:ext cx="914400" cy="555986"/>
          </a:xfrm>
          <a:prstGeom prst="rect">
            <a:avLst/>
          </a:prstGeom>
          <a:solidFill>
            <a:srgbClr val="F3E7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Predetermined part of real estate supply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Cuadro de texto 33"/>
          <p:cNvSpPr txBox="1">
            <a:spLocks noChangeArrowheads="1"/>
          </p:cNvSpPr>
          <p:nvPr/>
        </p:nvSpPr>
        <p:spPr bwMode="auto">
          <a:xfrm>
            <a:off x="10020527" y="5873689"/>
            <a:ext cx="874778" cy="249299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bids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Cuadro de texto 41"/>
          <p:cNvSpPr txBox="1">
            <a:spLocks noChangeArrowheads="1"/>
          </p:cNvSpPr>
          <p:nvPr/>
        </p:nvSpPr>
        <p:spPr bwMode="auto">
          <a:xfrm>
            <a:off x="10011567" y="6120775"/>
            <a:ext cx="1095270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Cuadro de texto 32"/>
          <p:cNvSpPr txBox="1">
            <a:spLocks noChangeArrowheads="1"/>
          </p:cNvSpPr>
          <p:nvPr/>
        </p:nvSpPr>
        <p:spPr bwMode="auto">
          <a:xfrm>
            <a:off x="10933186" y="4938193"/>
            <a:ext cx="822960" cy="399020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rents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Cuadro de texto 45"/>
          <p:cNvSpPr txBox="1">
            <a:spLocks noChangeArrowheads="1"/>
          </p:cNvSpPr>
          <p:nvPr/>
        </p:nvSpPr>
        <p:spPr bwMode="auto">
          <a:xfrm>
            <a:off x="10931880" y="5336615"/>
            <a:ext cx="822207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9" name="Conector recto de flecha 118"/>
          <p:cNvCxnSpPr>
            <a:stCxn id="132" idx="0"/>
            <a:endCxn id="115" idx="0"/>
          </p:cNvCxnSpPr>
          <p:nvPr/>
        </p:nvCxnSpPr>
        <p:spPr>
          <a:xfrm>
            <a:off x="10425330" y="4941225"/>
            <a:ext cx="6677" cy="93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Cuadro de texto 34"/>
          <p:cNvSpPr txBox="1">
            <a:spLocks noChangeArrowheads="1"/>
          </p:cNvSpPr>
          <p:nvPr/>
        </p:nvSpPr>
        <p:spPr bwMode="auto">
          <a:xfrm>
            <a:off x="9100655" y="4937356"/>
            <a:ext cx="822960" cy="399020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of agents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Cuadro de texto 37"/>
          <p:cNvSpPr txBox="1">
            <a:spLocks noChangeArrowheads="1"/>
          </p:cNvSpPr>
          <p:nvPr/>
        </p:nvSpPr>
        <p:spPr bwMode="auto">
          <a:xfrm>
            <a:off x="9092418" y="5336758"/>
            <a:ext cx="1097695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 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2" name="Conector recto de flecha 121"/>
          <p:cNvCxnSpPr>
            <a:cxnSpLocks/>
            <a:stCxn id="109" idx="2"/>
            <a:endCxn id="120" idx="0"/>
          </p:cNvCxnSpPr>
          <p:nvPr/>
        </p:nvCxnSpPr>
        <p:spPr>
          <a:xfrm>
            <a:off x="9509127" y="4363036"/>
            <a:ext cx="3008" cy="5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uadro de texto 35"/>
          <p:cNvSpPr txBox="1">
            <a:spLocks noChangeArrowheads="1"/>
          </p:cNvSpPr>
          <p:nvPr/>
        </p:nvSpPr>
        <p:spPr bwMode="auto">
          <a:xfrm>
            <a:off x="7341534" y="4937356"/>
            <a:ext cx="865647" cy="406265"/>
          </a:xfrm>
          <a:prstGeom prst="rect">
            <a:avLst/>
          </a:prstGeom>
          <a:solidFill>
            <a:srgbClr val="ED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Occupied real estate supply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Cuadro de texto 39"/>
          <p:cNvSpPr txBox="1">
            <a:spLocks noChangeArrowheads="1"/>
          </p:cNvSpPr>
          <p:nvPr/>
        </p:nvSpPr>
        <p:spPr bwMode="auto">
          <a:xfrm>
            <a:off x="7340296" y="5343929"/>
            <a:ext cx="827855" cy="25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5" name="Conector recto de flecha 124"/>
          <p:cNvCxnSpPr>
            <a:cxnSpLocks/>
            <a:stCxn id="109" idx="2"/>
            <a:endCxn id="123" idx="0"/>
          </p:cNvCxnSpPr>
          <p:nvPr/>
        </p:nvCxnSpPr>
        <p:spPr>
          <a:xfrm flipH="1">
            <a:off x="7774358" y="4363036"/>
            <a:ext cx="1734769" cy="5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cxnSpLocks/>
            <a:stCxn id="109" idx="2"/>
            <a:endCxn id="117" idx="0"/>
          </p:cNvCxnSpPr>
          <p:nvPr/>
        </p:nvCxnSpPr>
        <p:spPr>
          <a:xfrm>
            <a:off x="9509127" y="4363036"/>
            <a:ext cx="1835539" cy="5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cxnSpLocks/>
            <a:stCxn id="109" idx="2"/>
            <a:endCxn id="132" idx="0"/>
          </p:cNvCxnSpPr>
          <p:nvPr/>
        </p:nvCxnSpPr>
        <p:spPr>
          <a:xfrm>
            <a:off x="9509127" y="4363036"/>
            <a:ext cx="916203" cy="578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51" idx="0"/>
            <a:endCxn id="139" idx="0"/>
          </p:cNvCxnSpPr>
          <p:nvPr/>
        </p:nvCxnSpPr>
        <p:spPr>
          <a:xfrm flipH="1">
            <a:off x="9754421" y="2927751"/>
            <a:ext cx="385742" cy="80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14" idx="2"/>
            <a:endCxn id="134" idx="2"/>
          </p:cNvCxnSpPr>
          <p:nvPr/>
        </p:nvCxnSpPr>
        <p:spPr>
          <a:xfrm>
            <a:off x="7797496" y="2916014"/>
            <a:ext cx="1005194" cy="80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112" idx="2"/>
          </p:cNvCxnSpPr>
          <p:nvPr/>
        </p:nvCxnSpPr>
        <p:spPr>
          <a:xfrm flipH="1">
            <a:off x="10207400" y="2765693"/>
            <a:ext cx="1093904" cy="95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cxnSpLocks/>
            <a:stCxn id="110" idx="2"/>
            <a:endCxn id="109" idx="0"/>
          </p:cNvCxnSpPr>
          <p:nvPr/>
        </p:nvCxnSpPr>
        <p:spPr>
          <a:xfrm flipH="1">
            <a:off x="9509127" y="1903462"/>
            <a:ext cx="7143" cy="182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10425329" y="4941225"/>
            <a:ext cx="0" cy="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Elipse 132"/>
          <p:cNvSpPr/>
          <p:nvPr/>
        </p:nvSpPr>
        <p:spPr>
          <a:xfrm>
            <a:off x="10207398" y="3720982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Elipse 133"/>
          <p:cNvSpPr/>
          <p:nvPr/>
        </p:nvSpPr>
        <p:spPr>
          <a:xfrm>
            <a:off x="8802690" y="3725300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Cuadro de texto 245"/>
          <p:cNvSpPr txBox="1">
            <a:spLocks noChangeArrowheads="1"/>
          </p:cNvSpPr>
          <p:nvPr/>
        </p:nvSpPr>
        <p:spPr bwMode="auto">
          <a:xfrm>
            <a:off x="9062037" y="1245045"/>
            <a:ext cx="892465" cy="1883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200" b="1" dirty="0">
                <a:solidFill>
                  <a:srgbClr val="8FAADC"/>
                </a:solidFill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Cube Land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6" name="Elipse 135"/>
          <p:cNvSpPr/>
          <p:nvPr/>
        </p:nvSpPr>
        <p:spPr>
          <a:xfrm>
            <a:off x="9039445" y="3731080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Elipse 136"/>
          <p:cNvSpPr/>
          <p:nvPr/>
        </p:nvSpPr>
        <p:spPr>
          <a:xfrm>
            <a:off x="9279951" y="3728493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Elipse 137"/>
          <p:cNvSpPr/>
          <p:nvPr/>
        </p:nvSpPr>
        <p:spPr>
          <a:xfrm>
            <a:off x="9993159" y="3731284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Elipse 138"/>
          <p:cNvSpPr/>
          <p:nvPr/>
        </p:nvSpPr>
        <p:spPr>
          <a:xfrm>
            <a:off x="9754420" y="3728681"/>
            <a:ext cx="0" cy="0"/>
          </a:xfrm>
          <a:prstGeom prst="ellipse">
            <a:avLst/>
          </a:prstGeom>
          <a:solidFill>
            <a:srgbClr val="FFC000"/>
          </a:solidFill>
          <a:ln w="1016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0" name="Conector recto de flecha 139"/>
          <p:cNvCxnSpPr>
            <a:stCxn id="111" idx="2"/>
            <a:endCxn id="137" idx="0"/>
          </p:cNvCxnSpPr>
          <p:nvPr/>
        </p:nvCxnSpPr>
        <p:spPr>
          <a:xfrm>
            <a:off x="8910967" y="2920638"/>
            <a:ext cx="368985" cy="80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uadro de texto 35"/>
          <p:cNvSpPr txBox="1">
            <a:spLocks noChangeArrowheads="1"/>
          </p:cNvSpPr>
          <p:nvPr/>
        </p:nvSpPr>
        <p:spPr bwMode="auto">
          <a:xfrm>
            <a:off x="6120867" y="3890396"/>
            <a:ext cx="917662" cy="406265"/>
          </a:xfrm>
          <a:prstGeom prst="rect">
            <a:avLst/>
          </a:prstGeom>
          <a:solidFill>
            <a:srgbClr val="F5FCA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45720" rIns="45720" bIns="45720" anchor="t" anchorCtr="0">
            <a:spAutoFit/>
          </a:bodyPr>
          <a:lstStyle/>
          <a:p>
            <a:pPr marR="24130" indent="-1270" algn="ctr">
              <a:lnSpc>
                <a:spcPct val="102000"/>
              </a:lnSpc>
            </a:pPr>
            <a:r>
              <a:rPr lang="en-US" sz="10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 system</a:t>
            </a:r>
            <a:endParaRPr lang="es-CL" sz="12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2" name="Conector angular 141"/>
          <p:cNvCxnSpPr>
            <a:stCxn id="141" idx="0"/>
            <a:endCxn id="110" idx="1"/>
          </p:cNvCxnSpPr>
          <p:nvPr/>
        </p:nvCxnSpPr>
        <p:spPr>
          <a:xfrm rot="5400000" flipH="1" flipV="1">
            <a:off x="6713778" y="1566250"/>
            <a:ext cx="2190066" cy="245822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21" idx="2"/>
            <a:endCxn id="141" idx="2"/>
          </p:cNvCxnSpPr>
          <p:nvPr/>
        </p:nvCxnSpPr>
        <p:spPr>
          <a:xfrm rot="5400000" flipH="1">
            <a:off x="7464886" y="3411473"/>
            <a:ext cx="1291191" cy="3061568"/>
          </a:xfrm>
          <a:prstGeom prst="bentConnector3">
            <a:avLst>
              <a:gd name="adj1" fmla="val -1770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ipse 143"/>
          <p:cNvSpPr/>
          <p:nvPr/>
        </p:nvSpPr>
        <p:spPr>
          <a:xfrm>
            <a:off x="8474071" y="6393869"/>
            <a:ext cx="0" cy="0"/>
          </a:xfrm>
          <a:prstGeom prst="ellipse">
            <a:avLst/>
          </a:prstGeom>
          <a:solidFill>
            <a:schemeClr val="tx1"/>
          </a:solidFill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Elipse 144"/>
          <p:cNvSpPr/>
          <p:nvPr/>
        </p:nvSpPr>
        <p:spPr>
          <a:xfrm>
            <a:off x="9764723" y="6544694"/>
            <a:ext cx="0" cy="0"/>
          </a:xfrm>
          <a:prstGeom prst="ellipse">
            <a:avLst/>
          </a:prstGeom>
          <a:solidFill>
            <a:schemeClr val="tx1"/>
          </a:solidFill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Elipse 145"/>
          <p:cNvSpPr/>
          <p:nvPr/>
        </p:nvSpPr>
        <p:spPr>
          <a:xfrm>
            <a:off x="10535723" y="6542700"/>
            <a:ext cx="0" cy="0"/>
          </a:xfrm>
          <a:prstGeom prst="ellipse">
            <a:avLst/>
          </a:prstGeom>
          <a:solidFill>
            <a:schemeClr val="tx1"/>
          </a:solidFill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Elipse 146"/>
          <p:cNvSpPr/>
          <p:nvPr/>
        </p:nvSpPr>
        <p:spPr>
          <a:xfrm>
            <a:off x="11016407" y="6542834"/>
            <a:ext cx="0" cy="0"/>
          </a:xfrm>
          <a:prstGeom prst="ellipse">
            <a:avLst/>
          </a:prstGeom>
          <a:solidFill>
            <a:schemeClr val="tx1"/>
          </a:solidFill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Cuadro de texto 5"/>
          <p:cNvSpPr txBox="1">
            <a:spLocks noChangeArrowheads="1"/>
          </p:cNvSpPr>
          <p:nvPr/>
        </p:nvSpPr>
        <p:spPr bwMode="auto">
          <a:xfrm>
            <a:off x="9033992" y="1905928"/>
            <a:ext cx="1278006" cy="1255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" name="Cuadro de texto 8"/>
          <p:cNvSpPr txBox="1">
            <a:spLocks noChangeArrowheads="1"/>
          </p:cNvSpPr>
          <p:nvPr/>
        </p:nvSpPr>
        <p:spPr bwMode="auto">
          <a:xfrm>
            <a:off x="8406386" y="2925205"/>
            <a:ext cx="808222" cy="1255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</a:rPr>
              <a:t>by agent category</a:t>
            </a:r>
            <a:endParaRPr lang="es-CL" sz="7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" name="Cuadro de texto 9"/>
          <p:cNvSpPr txBox="1">
            <a:spLocks noChangeArrowheads="1"/>
          </p:cNvSpPr>
          <p:nvPr/>
        </p:nvSpPr>
        <p:spPr bwMode="auto">
          <a:xfrm>
            <a:off x="10846632" y="2770744"/>
            <a:ext cx="1092407" cy="251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 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1" name="Cuadro de texto 11"/>
          <p:cNvSpPr txBox="1">
            <a:spLocks noChangeArrowheads="1"/>
          </p:cNvSpPr>
          <p:nvPr/>
        </p:nvSpPr>
        <p:spPr bwMode="auto">
          <a:xfrm>
            <a:off x="9593432" y="2927751"/>
            <a:ext cx="1093462" cy="251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agent category, </a:t>
            </a:r>
          </a:p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2" name="Cuadro de texto 7"/>
          <p:cNvSpPr txBox="1">
            <a:spLocks noChangeArrowheads="1"/>
          </p:cNvSpPr>
          <p:nvPr/>
        </p:nvSpPr>
        <p:spPr bwMode="auto">
          <a:xfrm>
            <a:off x="7332316" y="2921289"/>
            <a:ext cx="913529" cy="2510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spAutoFit/>
          </a:bodyPr>
          <a:lstStyle/>
          <a:p>
            <a:pPr marR="24130" indent="-1270">
              <a:lnSpc>
                <a:spcPct val="102000"/>
              </a:lnSpc>
            </a:pPr>
            <a:r>
              <a:rPr lang="en-US" sz="800" dirty="0">
                <a:latin typeface="Myriad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real estate type and zone</a:t>
            </a:r>
            <a:endParaRPr lang="es-CL" sz="800" dirty="0"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130266" y="3108800"/>
            <a:ext cx="865678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rebuchet MS" panose="020B0603020202020204" pitchFamily="34" charset="0"/>
              </a:rPr>
              <a:t>Transportation infrastructure and service projects and policies</a:t>
            </a:r>
          </a:p>
        </p:txBody>
      </p:sp>
      <p:sp>
        <p:nvSpPr>
          <p:cNvPr id="153" name="Rectángulo 152"/>
          <p:cNvSpPr/>
          <p:nvPr/>
        </p:nvSpPr>
        <p:spPr>
          <a:xfrm>
            <a:off x="916306" y="1538272"/>
            <a:ext cx="4825311" cy="2031325"/>
          </a:xfrm>
          <a:prstGeom prst="rect">
            <a:avLst/>
          </a:prstGeom>
          <a:solidFill>
            <a:srgbClr val="F2652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Design and appraisal of large real estate projects, real estate project portfolio and Land Use policies, programs and plans, by considering:</a:t>
            </a:r>
          </a:p>
          <a:p>
            <a:pPr marL="3984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demographic and economic trends </a:t>
            </a:r>
          </a:p>
          <a:p>
            <a:pPr marL="3984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real estate and location externalities</a:t>
            </a:r>
          </a:p>
          <a:p>
            <a:pPr marL="3984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ahoma" panose="020B0604030504040204" pitchFamily="34" charset="0"/>
              </a:rPr>
              <a:t>zonal transportation access levels</a:t>
            </a:r>
          </a:p>
          <a:p>
            <a:pPr marL="3984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ahoma" panose="020B0604030504040204" pitchFamily="34" charset="0"/>
              </a:rPr>
              <a:t>land use regulations and incentives</a:t>
            </a:r>
          </a:p>
          <a:p>
            <a:pPr marL="3984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  <a:cs typeface="Tahoma" panose="020B0604030504040204" pitchFamily="34" charset="0"/>
              </a:rPr>
              <a:t>real estate projects in development or planned simultaneously</a:t>
            </a:r>
          </a:p>
        </p:txBody>
      </p:sp>
      <p:sp>
        <p:nvSpPr>
          <p:cNvPr id="55" name="Slide Number Placeholder 7">
            <a:extLst>
              <a:ext uri="{FF2B5EF4-FFF2-40B4-BE49-F238E27FC236}">
                <a16:creationId xmlns:a16="http://schemas.microsoft.com/office/drawing/2014/main" id="{0C60ACE4-1278-4380-9ECA-30C0C967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4328" y="6356350"/>
            <a:ext cx="669471" cy="365125"/>
          </a:xfrm>
        </p:spPr>
        <p:txBody>
          <a:bodyPr/>
          <a:lstStyle/>
          <a:p>
            <a:fld id="{7C733660-CACF-4783-8D37-D51D10CE91B4}" type="slidenum">
              <a:rPr lang="en-GB" smtClean="0"/>
              <a:t>3</a:t>
            </a:fld>
            <a:endParaRPr lang="en-GB" dirty="0"/>
          </a:p>
        </p:txBody>
      </p:sp>
      <p:sp>
        <p:nvSpPr>
          <p:cNvPr id="59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ma libre 134"/>
          <p:cNvSpPr/>
          <p:nvPr/>
        </p:nvSpPr>
        <p:spPr>
          <a:xfrm>
            <a:off x="3561927" y="1243950"/>
            <a:ext cx="1412113" cy="809130"/>
          </a:xfrm>
          <a:custGeom>
            <a:avLst/>
            <a:gdLst>
              <a:gd name="connsiteX0" fmla="*/ 4234 w 1412113"/>
              <a:gd name="connsiteY0" fmla="*/ 401970 h 809130"/>
              <a:gd name="connsiteX1" fmla="*/ 165598 w 1412113"/>
              <a:gd name="connsiteY1" fmla="*/ 79241 h 809130"/>
              <a:gd name="connsiteX2" fmla="*/ 628177 w 1412113"/>
              <a:gd name="connsiteY2" fmla="*/ 57725 h 809130"/>
              <a:gd name="connsiteX3" fmla="*/ 811057 w 1412113"/>
              <a:gd name="connsiteY3" fmla="*/ 9316 h 809130"/>
              <a:gd name="connsiteX4" fmla="*/ 1074620 w 1412113"/>
              <a:gd name="connsiteY4" fmla="*/ 9316 h 809130"/>
              <a:gd name="connsiteX5" fmla="*/ 1241363 w 1412113"/>
              <a:gd name="connsiteY5" fmla="*/ 106135 h 809130"/>
              <a:gd name="connsiteX6" fmla="*/ 1348940 w 1412113"/>
              <a:gd name="connsiteY6" fmla="*/ 385834 h 809130"/>
              <a:gd name="connsiteX7" fmla="*/ 1402728 w 1412113"/>
              <a:gd name="connsiteY7" fmla="*/ 617123 h 809130"/>
              <a:gd name="connsiteX8" fmla="*/ 1155302 w 1412113"/>
              <a:gd name="connsiteY8" fmla="*/ 805382 h 809130"/>
              <a:gd name="connsiteX9" fmla="*/ 827194 w 1412113"/>
              <a:gd name="connsiteY9" fmla="*/ 746215 h 809130"/>
              <a:gd name="connsiteX10" fmla="*/ 504464 w 1412113"/>
              <a:gd name="connsiteY10" fmla="*/ 789245 h 809130"/>
              <a:gd name="connsiteX11" fmla="*/ 181735 w 1412113"/>
              <a:gd name="connsiteY11" fmla="*/ 789245 h 809130"/>
              <a:gd name="connsiteX12" fmla="*/ 58022 w 1412113"/>
              <a:gd name="connsiteY12" fmla="*/ 595608 h 809130"/>
              <a:gd name="connsiteX13" fmla="*/ 4234 w 1412113"/>
              <a:gd name="connsiteY13" fmla="*/ 401970 h 80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2113" h="809130">
                <a:moveTo>
                  <a:pt x="4234" y="401970"/>
                </a:moveTo>
                <a:cubicBezTo>
                  <a:pt x="22163" y="315909"/>
                  <a:pt x="61608" y="136615"/>
                  <a:pt x="165598" y="79241"/>
                </a:cubicBezTo>
                <a:cubicBezTo>
                  <a:pt x="269589" y="21867"/>
                  <a:pt x="520601" y="69379"/>
                  <a:pt x="628177" y="57725"/>
                </a:cubicBezTo>
                <a:cubicBezTo>
                  <a:pt x="735753" y="46071"/>
                  <a:pt x="736650" y="17384"/>
                  <a:pt x="811057" y="9316"/>
                </a:cubicBezTo>
                <a:cubicBezTo>
                  <a:pt x="885464" y="1248"/>
                  <a:pt x="1002902" y="-6820"/>
                  <a:pt x="1074620" y="9316"/>
                </a:cubicBezTo>
                <a:cubicBezTo>
                  <a:pt x="1146338" y="25452"/>
                  <a:pt x="1195643" y="43382"/>
                  <a:pt x="1241363" y="106135"/>
                </a:cubicBezTo>
                <a:cubicBezTo>
                  <a:pt x="1287083" y="168888"/>
                  <a:pt x="1322046" y="300669"/>
                  <a:pt x="1348940" y="385834"/>
                </a:cubicBezTo>
                <a:cubicBezTo>
                  <a:pt x="1375834" y="470999"/>
                  <a:pt x="1435001" y="547198"/>
                  <a:pt x="1402728" y="617123"/>
                </a:cubicBezTo>
                <a:cubicBezTo>
                  <a:pt x="1370455" y="687048"/>
                  <a:pt x="1251224" y="783867"/>
                  <a:pt x="1155302" y="805382"/>
                </a:cubicBezTo>
                <a:cubicBezTo>
                  <a:pt x="1059380" y="826897"/>
                  <a:pt x="935667" y="748905"/>
                  <a:pt x="827194" y="746215"/>
                </a:cubicBezTo>
                <a:cubicBezTo>
                  <a:pt x="718721" y="743526"/>
                  <a:pt x="612040" y="782073"/>
                  <a:pt x="504464" y="789245"/>
                </a:cubicBezTo>
                <a:cubicBezTo>
                  <a:pt x="396888" y="796417"/>
                  <a:pt x="256142" y="821518"/>
                  <a:pt x="181735" y="789245"/>
                </a:cubicBezTo>
                <a:cubicBezTo>
                  <a:pt x="107328" y="756972"/>
                  <a:pt x="86709" y="655672"/>
                  <a:pt x="58022" y="595608"/>
                </a:cubicBezTo>
                <a:cubicBezTo>
                  <a:pt x="29335" y="535545"/>
                  <a:pt x="-13695" y="488031"/>
                  <a:pt x="4234" y="40197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2937" y="518409"/>
            <a:ext cx="12167682" cy="421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Example: Cape Town—modeling willingness to pay for location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540" y="987527"/>
            <a:ext cx="10642192" cy="96648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cxnSp>
        <p:nvCxnSpPr>
          <p:cNvPr id="124" name="15 Conector recto"/>
          <p:cNvCxnSpPr/>
          <p:nvPr/>
        </p:nvCxnSpPr>
        <p:spPr>
          <a:xfrm>
            <a:off x="4253700" y="2089299"/>
            <a:ext cx="0" cy="730748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headEnd type="triangle" w="lg" len="lg"/>
            <a:tailEnd type="none"/>
          </a:ln>
          <a:effectLst/>
        </p:spPr>
      </p:cxnSp>
      <p:cxnSp>
        <p:nvCxnSpPr>
          <p:cNvPr id="125" name="18 Conector recto"/>
          <p:cNvCxnSpPr/>
          <p:nvPr/>
        </p:nvCxnSpPr>
        <p:spPr>
          <a:xfrm>
            <a:off x="4474599" y="2106942"/>
            <a:ext cx="586550" cy="713105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headEnd type="triangle" w="lg" len="lg"/>
            <a:tailEnd type="none"/>
          </a:ln>
          <a:effectLst/>
        </p:spPr>
      </p:cxnSp>
      <p:cxnSp>
        <p:nvCxnSpPr>
          <p:cNvPr id="126" name="22 Conector recto"/>
          <p:cNvCxnSpPr/>
          <p:nvPr/>
        </p:nvCxnSpPr>
        <p:spPr>
          <a:xfrm flipH="1">
            <a:off x="3385254" y="2089299"/>
            <a:ext cx="658208" cy="730748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headEnd type="triangle" w="lg" len="lg"/>
            <a:tailEnd type="none"/>
          </a:ln>
          <a:effectLst/>
        </p:spPr>
      </p:cxnSp>
      <p:pic>
        <p:nvPicPr>
          <p:cNvPr id="127" name="Imagen 126" descr="Captura de pantalla 2017-09-21 a la(s) 11.52.3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3462" y="1371241"/>
            <a:ext cx="431999" cy="399485"/>
          </a:xfrm>
          <a:prstGeom prst="rect">
            <a:avLst/>
          </a:prstGeom>
          <a:noFill/>
        </p:spPr>
      </p:pic>
      <p:pic>
        <p:nvPicPr>
          <p:cNvPr id="128" name="Imagen 127" descr="Captura de pantalla 2017-09-21 a la(s) 12.09.27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4050" y="2877929"/>
            <a:ext cx="612000" cy="400546"/>
          </a:xfrm>
          <a:prstGeom prst="rect">
            <a:avLst/>
          </a:prstGeom>
          <a:noFill/>
        </p:spPr>
      </p:pic>
      <p:pic>
        <p:nvPicPr>
          <p:cNvPr id="129" name="Imagen 128" descr="Captura de pantalla 2017-09-21 a la(s) 12.12.48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254" y="2874154"/>
            <a:ext cx="431999" cy="403469"/>
          </a:xfrm>
          <a:prstGeom prst="rect">
            <a:avLst/>
          </a:prstGeom>
          <a:noFill/>
        </p:spPr>
      </p:pic>
      <p:pic>
        <p:nvPicPr>
          <p:cNvPr id="130" name="Imagen 129" descr="Captura de pantalla 2017-09-21 a la(s) 12.14.48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901" y="2870741"/>
            <a:ext cx="395998" cy="40688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/>
              <p:cNvSpPr txBox="1"/>
              <p:nvPr/>
            </p:nvSpPr>
            <p:spPr>
              <a:xfrm>
                <a:off x="5012728" y="1464977"/>
                <a:ext cx="504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Zone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1" name="CuadroTex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728" y="1464977"/>
                <a:ext cx="504000" cy="215444"/>
              </a:xfrm>
              <a:prstGeom prst="rect">
                <a:avLst/>
              </a:prstGeom>
              <a:blipFill>
                <a:blip r:embed="rId7"/>
                <a:stretch>
                  <a:fillRect l="-21687" t="-25000" r="-4819" b="-472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/>
              <p:cNvSpPr txBox="1"/>
              <p:nvPr/>
            </p:nvSpPr>
            <p:spPr>
              <a:xfrm>
                <a:off x="3760705" y="1793417"/>
                <a:ext cx="131576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Dwelling type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2" name="CuadroTex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05" y="1793417"/>
                <a:ext cx="1315766" cy="215444"/>
              </a:xfrm>
              <a:prstGeom prst="rect">
                <a:avLst/>
              </a:prstGeom>
              <a:blipFill>
                <a:blip r:embed="rId8"/>
                <a:stretch>
                  <a:fillRect l="-8333" t="-25000" b="-472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uadroTexto 132"/>
              <p:cNvSpPr txBox="1"/>
              <p:nvPr/>
            </p:nvSpPr>
            <p:spPr>
              <a:xfrm>
                <a:off x="3611139" y="3278202"/>
                <a:ext cx="13629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Household type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33" name="CuadroTex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139" y="3278202"/>
                <a:ext cx="1362902" cy="215444"/>
              </a:xfrm>
              <a:prstGeom prst="rect">
                <a:avLst/>
              </a:prstGeom>
              <a:blipFill>
                <a:blip r:embed="rId9"/>
                <a:stretch>
                  <a:fillRect l="-8036" t="-25714" b="-514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>
                <a:off x="1560758" y="3801583"/>
                <a:ext cx="610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h𝑣𝑖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𝑑𝑣𝑖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58" y="3801583"/>
                <a:ext cx="610036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ángulo 121"/>
          <p:cNvSpPr/>
          <p:nvPr/>
        </p:nvSpPr>
        <p:spPr>
          <a:xfrm>
            <a:off x="2514385" y="5340085"/>
            <a:ext cx="1532150" cy="8682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Building type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Built area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Lot size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Building amenities</a:t>
            </a:r>
          </a:p>
        </p:txBody>
      </p:sp>
      <p:sp>
        <p:nvSpPr>
          <p:cNvPr id="123" name="Llamada con línea 3 122"/>
          <p:cNvSpPr/>
          <p:nvPr/>
        </p:nvSpPr>
        <p:spPr>
          <a:xfrm>
            <a:off x="2562795" y="4725368"/>
            <a:ext cx="1547517" cy="536480"/>
          </a:xfrm>
          <a:prstGeom prst="borderCallout3">
            <a:avLst>
              <a:gd name="adj1" fmla="val -16033"/>
              <a:gd name="adj2" fmla="val 52626"/>
              <a:gd name="adj3" fmla="val -43160"/>
              <a:gd name="adj4" fmla="val 90943"/>
              <a:gd name="adj5" fmla="val -44492"/>
              <a:gd name="adj6" fmla="val 91689"/>
              <a:gd name="adj7" fmla="val -99239"/>
              <a:gd name="adj8" fmla="val 123046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Dwelling/Building attributes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4206541" y="5340085"/>
            <a:ext cx="1548838" cy="10553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Residential Income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Green areas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Industrial area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Retail area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Services area</a:t>
            </a:r>
          </a:p>
        </p:txBody>
      </p:sp>
      <p:sp>
        <p:nvSpPr>
          <p:cNvPr id="121" name="Llamada con línea 3 120"/>
          <p:cNvSpPr/>
          <p:nvPr/>
        </p:nvSpPr>
        <p:spPr>
          <a:xfrm>
            <a:off x="4238045" y="4725368"/>
            <a:ext cx="1548837" cy="531091"/>
          </a:xfrm>
          <a:prstGeom prst="borderCallout3">
            <a:avLst>
              <a:gd name="adj1" fmla="val -16033"/>
              <a:gd name="adj2" fmla="val 52626"/>
              <a:gd name="adj3" fmla="val -59232"/>
              <a:gd name="adj4" fmla="val 92365"/>
              <a:gd name="adj5" fmla="val -58960"/>
              <a:gd name="adj6" fmla="val 92582"/>
              <a:gd name="adj7" fmla="val -106318"/>
              <a:gd name="adj8" fmla="val 98935"/>
            </a:avLst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Neighborhood (zonal) attributes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987110" y="5340085"/>
            <a:ext cx="820175" cy="8220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Income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Size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Life cycle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Ethnicity</a:t>
            </a:r>
          </a:p>
        </p:txBody>
      </p:sp>
      <p:sp>
        <p:nvSpPr>
          <p:cNvPr id="119" name="Llamada con línea 3 118"/>
          <p:cNvSpPr/>
          <p:nvPr/>
        </p:nvSpPr>
        <p:spPr>
          <a:xfrm>
            <a:off x="1002477" y="4724008"/>
            <a:ext cx="1286156" cy="531091"/>
          </a:xfrm>
          <a:prstGeom prst="borderCallout3">
            <a:avLst>
              <a:gd name="adj1" fmla="val -16033"/>
              <a:gd name="adj2" fmla="val 52626"/>
              <a:gd name="adj3" fmla="val -37334"/>
              <a:gd name="adj4" fmla="val 114370"/>
              <a:gd name="adj5" fmla="val -36860"/>
              <a:gd name="adj6" fmla="val 113074"/>
              <a:gd name="adj7" fmla="val -100071"/>
              <a:gd name="adj8" fmla="val 172675"/>
            </a:avLst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Household attributes</a:t>
            </a:r>
          </a:p>
        </p:txBody>
      </p:sp>
      <p:sp>
        <p:nvSpPr>
          <p:cNvPr id="116" name="Rectángulo 115"/>
          <p:cNvSpPr/>
          <p:nvPr/>
        </p:nvSpPr>
        <p:spPr>
          <a:xfrm>
            <a:off x="5925609" y="5340085"/>
            <a:ext cx="2035052" cy="8682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Nº of bus/stops in zone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Travel times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Land use that can be reached in a time window</a:t>
            </a:r>
          </a:p>
        </p:txBody>
      </p:sp>
      <p:sp>
        <p:nvSpPr>
          <p:cNvPr id="117" name="Llamada con línea 3 116"/>
          <p:cNvSpPr/>
          <p:nvPr/>
        </p:nvSpPr>
        <p:spPr>
          <a:xfrm>
            <a:off x="5957928" y="4726524"/>
            <a:ext cx="1917700" cy="531091"/>
          </a:xfrm>
          <a:prstGeom prst="borderCallout3">
            <a:avLst>
              <a:gd name="adj1" fmla="val -16033"/>
              <a:gd name="adj2" fmla="val 52626"/>
              <a:gd name="adj3" fmla="val -71701"/>
              <a:gd name="adj4" fmla="val 68341"/>
              <a:gd name="adj5" fmla="val -71830"/>
              <a:gd name="adj6" fmla="val 68552"/>
              <a:gd name="adj7" fmla="val -113140"/>
              <a:gd name="adj8" fmla="val 63784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Access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6 CuadroTexto"/>
              <p:cNvSpPr txBox="1"/>
              <p:nvPr/>
            </p:nvSpPr>
            <p:spPr bwMode="auto">
              <a:xfrm>
                <a:off x="6421916" y="1476780"/>
                <a:ext cx="39699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i="1" kern="0" dirty="0">
                    <a:solidFill>
                      <a:sysClr val="windowText" lastClr="000000"/>
                    </a:solidFill>
                    <a:ea typeface="MS PGothic" charset="0"/>
                    <a:cs typeface="MS PGothic" charset="0"/>
                  </a:rPr>
                  <a:t>Location rule: </a:t>
                </a:r>
              </a:p>
              <a:p>
                <a:pPr>
                  <a:defRPr/>
                </a:pPr>
                <a:r>
                  <a:rPr lang="en-US" b="1" kern="0" dirty="0">
                    <a:solidFill>
                      <a:prstClr val="black"/>
                    </a:solidFill>
                    <a:ea typeface="MS PGothic" charset="0"/>
                    <a:cs typeface="MS PGothic" charset="0"/>
                  </a:rPr>
                  <a:t>h is located in (</a:t>
                </a:r>
                <a:r>
                  <a:rPr lang="en-US" b="1" kern="0" dirty="0" err="1">
                    <a:solidFill>
                      <a:prstClr val="black"/>
                    </a:solidFill>
                    <a:ea typeface="MS PGothic" charset="0"/>
                    <a:cs typeface="MS PGothic" charset="0"/>
                  </a:rPr>
                  <a:t>v,i</a:t>
                </a:r>
                <a:r>
                  <a:rPr lang="en-US" b="1" kern="0" dirty="0">
                    <a:solidFill>
                      <a:prstClr val="black"/>
                    </a:solidFill>
                    <a:ea typeface="MS PGothic" charset="0"/>
                    <a:cs typeface="MS PGothic" charset="0"/>
                  </a:rPr>
                  <a:t>)  if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PGothic" charset="0"/>
                        <a:cs typeface="MS PGothic" charset="0"/>
                      </a:rPr>
                      <m:t>𝐵</m:t>
                    </m:r>
                    <m:r>
                      <a:rPr lang="en-US" i="1" kern="0" baseline="-25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PGothic" charset="0"/>
                        <a:cs typeface="MS PGothic" charset="0"/>
                      </a:rPr>
                      <m:t>h𝑣𝑖</m:t>
                    </m:r>
                  </m:oMath>
                </a14:m>
                <a:r>
                  <a:rPr lang="en-US" kern="0" baseline="-25000" dirty="0">
                    <a:solidFill>
                      <a:sysClr val="windowText" lastClr="000000"/>
                    </a:solidFill>
                    <a:ea typeface="MS PGothic" charset="0"/>
                    <a:cs typeface="MS PGothic" charset="0"/>
                  </a:rPr>
                  <a:t> </a:t>
                </a:r>
                <a:r>
                  <a:rPr lang="en-US" kern="0" dirty="0">
                    <a:solidFill>
                      <a:sysClr val="windowText" lastClr="000000"/>
                    </a:solidFill>
                    <a:ea typeface="MS PGothic" charset="0"/>
                    <a:cs typeface="MS PGothic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PGothic" charset="0"/>
                        <a:cs typeface="MS PGothic" charset="0"/>
                      </a:rPr>
                      <m:t>𝑀𝑎𝑥</m:t>
                    </m:r>
                    <m:r>
                      <a:rPr lang="en-US" i="1" kern="0" baseline="-25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PGothic" charset="0"/>
                        <a:cs typeface="MS PGothic" charset="0"/>
                      </a:rPr>
                      <m:t>𝑔</m:t>
                    </m:r>
                    <m:r>
                      <a:rPr lang="en-US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PGothic" charset="0"/>
                        <a:cs typeface="MS PGothic" charset="0"/>
                      </a:rPr>
                      <m:t>𝐵</m:t>
                    </m:r>
                    <m:r>
                      <a:rPr lang="en-US" i="1" kern="0" baseline="-25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PGothic" charset="0"/>
                        <a:cs typeface="MS PGothic" charset="0"/>
                      </a:rPr>
                      <m:t>𝑔𝑣𝑖</m:t>
                    </m:r>
                  </m:oMath>
                </a14:m>
                <a:endParaRPr lang="en-US" kern="0" dirty="0">
                  <a:solidFill>
                    <a:sysClr val="windowText" lastClr="000000"/>
                  </a:solidFill>
                  <a:ea typeface="MS PGothic" charset="0"/>
                  <a:cs typeface="MS PGothic" charset="0"/>
                </a:endParaRPr>
              </a:p>
            </p:txBody>
          </p:sp>
        </mc:Choice>
        <mc:Fallback xmlns="">
          <p:sp>
            <p:nvSpPr>
              <p:cNvPr id="134" name="6 CuadroTexto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916" y="1476780"/>
                <a:ext cx="3969973" cy="646331"/>
              </a:xfrm>
              <a:prstGeom prst="rect">
                <a:avLst/>
              </a:prstGeom>
              <a:blipFill>
                <a:blip r:embed="rId11"/>
                <a:stretch>
                  <a:fillRect l="-1227" t="-4717" b="-141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ángulo 137"/>
              <p:cNvSpPr/>
              <p:nvPr/>
            </p:nvSpPr>
            <p:spPr>
              <a:xfrm>
                <a:off x="6283623" y="2520457"/>
                <a:ext cx="4686732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h𝑣𝑖</m:t>
                                  </m:r>
                                </m:sub>
                              </m:sSub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h𝑣𝑖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h𝑣𝑖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8" name="Rectángulo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23" y="2520457"/>
                <a:ext cx="4686732" cy="7648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uadroTexto 138"/>
          <p:cNvSpPr txBox="1"/>
          <p:nvPr/>
        </p:nvSpPr>
        <p:spPr>
          <a:xfrm>
            <a:off x="1091903" y="1527586"/>
            <a:ext cx="12475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Residential 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ángulo 139"/>
              <p:cNvSpPr/>
              <p:nvPr/>
            </p:nvSpPr>
            <p:spPr>
              <a:xfrm>
                <a:off x="9085185" y="3535597"/>
                <a:ext cx="2061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h𝑣𝑖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h𝑣𝑖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h𝑣𝑖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0" name="Rectángulo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85" y="3535597"/>
                <a:ext cx="2061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2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5</a:t>
            </a:fld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38430" y="2077513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38430" y="4134698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12486" y="2077512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14709" y="4133153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6592" y="2077512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8815" y="4133153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2049948" y="1629499"/>
            <a:ext cx="142872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income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5457479" y="1625848"/>
            <a:ext cx="156177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income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036389" y="1622155"/>
            <a:ext cx="147264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income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565986" y="2854645"/>
            <a:ext cx="67710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observed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76710" y="4840558"/>
            <a:ext cx="68929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modelled</a:t>
            </a:r>
            <a:endParaRPr lang="en-US" sz="14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838200" y="365125"/>
            <a:ext cx="10515600" cy="58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Cape Town Cube Land model: residential location estimates by zone (5,000 zones)</a:t>
            </a: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6</a:t>
            </a:fld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38430" y="2077513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28380" y="4134698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12486" y="2077512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12486" y="4134698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6592" y="2077512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6592" y="4134698"/>
            <a:ext cx="2651760" cy="176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2488610" y="1625848"/>
            <a:ext cx="5312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Trade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5909655" y="1625848"/>
            <a:ext cx="7341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181522" y="1625848"/>
            <a:ext cx="303480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and Social Services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565986" y="2854645"/>
            <a:ext cx="67710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observed</a:t>
            </a:r>
            <a:endParaRPr lang="en-US" sz="1400" dirty="0"/>
          </a:p>
        </p:txBody>
      </p:sp>
      <p:sp>
        <p:nvSpPr>
          <p:cNvPr id="14" name="Rectángulo 13"/>
          <p:cNvSpPr/>
          <p:nvPr/>
        </p:nvSpPr>
        <p:spPr>
          <a:xfrm>
            <a:off x="576710" y="4840558"/>
            <a:ext cx="68929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modelled</a:t>
            </a:r>
            <a:endParaRPr lang="en-US" sz="14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838200" y="365125"/>
            <a:ext cx="10712380" cy="58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Cape Town Cube Land model: employment location estimates by zone (5,000 zones)</a:t>
            </a: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Elipse 3"/>
          <p:cNvSpPr>
            <a:spLocks noChangeAspect="1"/>
          </p:cNvSpPr>
          <p:nvPr/>
        </p:nvSpPr>
        <p:spPr>
          <a:xfrm>
            <a:off x="1218560" y="2593973"/>
            <a:ext cx="2468880" cy="2468880"/>
          </a:xfrm>
          <a:prstGeom prst="ellipse">
            <a:avLst/>
          </a:prstGeom>
          <a:gradFill flip="none" rotWithShape="1">
            <a:gsLst>
              <a:gs pos="39000">
                <a:srgbClr val="FF6600"/>
              </a:gs>
              <a:gs pos="8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 rot="15749565">
            <a:off x="2305335" y="3975594"/>
            <a:ext cx="334973" cy="60055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/>
          <p:cNvSpPr/>
          <p:nvPr/>
        </p:nvSpPr>
        <p:spPr>
          <a:xfrm rot="15770403">
            <a:off x="2378762" y="4359081"/>
            <a:ext cx="287317" cy="59885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 rot="10330548">
            <a:off x="2816390" y="3602425"/>
            <a:ext cx="348556" cy="77064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 rot="15770403">
            <a:off x="2236786" y="3560380"/>
            <a:ext cx="348556" cy="60055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 rot="10330548">
            <a:off x="3248808" y="3965122"/>
            <a:ext cx="353812" cy="34519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ortar rectángulo de esquina sencilla 9"/>
          <p:cNvSpPr/>
          <p:nvPr/>
        </p:nvSpPr>
        <p:spPr>
          <a:xfrm rot="21142592">
            <a:off x="3198564" y="3552969"/>
            <a:ext cx="348624" cy="365256"/>
          </a:xfrm>
          <a:prstGeom prst="snip1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10"/>
          <p:cNvCxnSpPr/>
          <p:nvPr/>
        </p:nvCxnSpPr>
        <p:spPr>
          <a:xfrm>
            <a:off x="3602002" y="3737974"/>
            <a:ext cx="308120" cy="22013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602002" y="3733269"/>
            <a:ext cx="82809" cy="54515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905806" y="3944424"/>
            <a:ext cx="46555" cy="30163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684811" y="4237632"/>
            <a:ext cx="267550" cy="3236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416908" y="3530366"/>
            <a:ext cx="477065" cy="34584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417974" y="3482449"/>
            <a:ext cx="422019" cy="4900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3840164" y="3482449"/>
            <a:ext cx="57013" cy="39485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630136" y="3492956"/>
            <a:ext cx="397587" cy="17866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943574" y="3137223"/>
            <a:ext cx="84148" cy="53439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40703" y="3069817"/>
            <a:ext cx="89433" cy="42313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540703" y="3069817"/>
            <a:ext cx="402871" cy="6740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 rot="10330548">
            <a:off x="2049839" y="3108707"/>
            <a:ext cx="348556" cy="54024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3" name="Conector recto 22"/>
          <p:cNvCxnSpPr/>
          <p:nvPr/>
        </p:nvCxnSpPr>
        <p:spPr>
          <a:xfrm>
            <a:off x="1630046" y="3560978"/>
            <a:ext cx="397587" cy="17866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027723" y="3739641"/>
            <a:ext cx="99253" cy="74151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30046" y="3560978"/>
            <a:ext cx="132284" cy="97657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1762330" y="4481152"/>
            <a:ext cx="364645" cy="5639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 rot="15770403">
            <a:off x="1617689" y="4360217"/>
            <a:ext cx="285133" cy="7909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ectángulo 27"/>
          <p:cNvSpPr/>
          <p:nvPr/>
        </p:nvSpPr>
        <p:spPr>
          <a:xfrm rot="15710409">
            <a:off x="2651332" y="3134746"/>
            <a:ext cx="257669" cy="60396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ángulo 28"/>
          <p:cNvSpPr/>
          <p:nvPr/>
        </p:nvSpPr>
        <p:spPr>
          <a:xfrm rot="15710409">
            <a:off x="3350390" y="2996325"/>
            <a:ext cx="256064" cy="67616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Rectángulo 29"/>
          <p:cNvSpPr/>
          <p:nvPr/>
        </p:nvSpPr>
        <p:spPr>
          <a:xfrm rot="15710409">
            <a:off x="2619119" y="2846516"/>
            <a:ext cx="240695" cy="60396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ángulo 30"/>
          <p:cNvSpPr/>
          <p:nvPr/>
        </p:nvSpPr>
        <p:spPr>
          <a:xfrm rot="15710409">
            <a:off x="3312704" y="2710818"/>
            <a:ext cx="242708" cy="67616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2" name="Conector recto 31"/>
          <p:cNvCxnSpPr/>
          <p:nvPr/>
        </p:nvCxnSpPr>
        <p:spPr>
          <a:xfrm>
            <a:off x="1174868" y="3375843"/>
            <a:ext cx="385322" cy="17866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561757" y="3554506"/>
            <a:ext cx="128539" cy="98304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1174868" y="3375843"/>
            <a:ext cx="166803" cy="121081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1339513" y="4537548"/>
            <a:ext cx="348624" cy="4910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158219" y="3283426"/>
            <a:ext cx="382483" cy="18340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451732" y="3048240"/>
            <a:ext cx="88971" cy="4185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1068786" y="2843198"/>
            <a:ext cx="89433" cy="44022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068786" y="2843198"/>
            <a:ext cx="382945" cy="20504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046650" y="2717989"/>
            <a:ext cx="450393" cy="24560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497043" y="2965749"/>
            <a:ext cx="422019" cy="6740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1002377" y="2527483"/>
            <a:ext cx="44273" cy="19050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002377" y="2529337"/>
            <a:ext cx="81184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814220" y="2527483"/>
            <a:ext cx="104842" cy="50567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ortar rectángulo de esquina sencilla 44"/>
          <p:cNvSpPr/>
          <p:nvPr/>
        </p:nvSpPr>
        <p:spPr>
          <a:xfrm rot="15733734">
            <a:off x="1970731" y="2678562"/>
            <a:ext cx="348625" cy="365256"/>
          </a:xfrm>
          <a:prstGeom prst="snip1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1883265" y="2482172"/>
            <a:ext cx="385321" cy="4531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2091408" y="2603005"/>
            <a:ext cx="199584" cy="1726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1940522" y="2620267"/>
            <a:ext cx="150886" cy="1920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883265" y="2527483"/>
            <a:ext cx="57257" cy="28481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268586" y="2482172"/>
            <a:ext cx="22406" cy="12306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 rot="15690779">
            <a:off x="2931639" y="4413968"/>
            <a:ext cx="282855" cy="3506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Rectángulo 51"/>
          <p:cNvSpPr/>
          <p:nvPr/>
        </p:nvSpPr>
        <p:spPr>
          <a:xfrm rot="10330548">
            <a:off x="3890997" y="2831691"/>
            <a:ext cx="348556" cy="77064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Rectángulo 52"/>
          <p:cNvSpPr/>
          <p:nvPr/>
        </p:nvSpPr>
        <p:spPr>
          <a:xfrm rot="10330548">
            <a:off x="3994202" y="3682554"/>
            <a:ext cx="348556" cy="52088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4" name="Conector recto 53"/>
          <p:cNvCxnSpPr/>
          <p:nvPr/>
        </p:nvCxnSpPr>
        <p:spPr>
          <a:xfrm>
            <a:off x="2368739" y="2665941"/>
            <a:ext cx="49504" cy="33027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368739" y="2663784"/>
            <a:ext cx="601989" cy="2337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2970728" y="2687154"/>
            <a:ext cx="44109" cy="23734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2418243" y="2924497"/>
            <a:ext cx="596594" cy="7495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353879" y="2593554"/>
            <a:ext cx="601989" cy="2337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332302" y="2475699"/>
            <a:ext cx="25820" cy="12186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2332302" y="2415284"/>
            <a:ext cx="579456" cy="604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2911758" y="2415284"/>
            <a:ext cx="44109" cy="20649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 rot="10207885">
            <a:off x="3034537" y="2370244"/>
            <a:ext cx="348556" cy="51126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Conector recto 62"/>
          <p:cNvCxnSpPr/>
          <p:nvPr/>
        </p:nvCxnSpPr>
        <p:spPr>
          <a:xfrm>
            <a:off x="3404419" y="2341654"/>
            <a:ext cx="79833" cy="50154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3479937" y="2805099"/>
            <a:ext cx="265392" cy="3809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3403465" y="2341654"/>
            <a:ext cx="265392" cy="793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3668858" y="2349589"/>
            <a:ext cx="78630" cy="45551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 rot="15743615">
            <a:off x="3504150" y="4169833"/>
            <a:ext cx="286827" cy="68050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Rectángulo 67"/>
          <p:cNvSpPr/>
          <p:nvPr/>
        </p:nvSpPr>
        <p:spPr>
          <a:xfrm rot="10330548">
            <a:off x="4062481" y="4278753"/>
            <a:ext cx="346327" cy="28685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9" name="Conector recto 68"/>
          <p:cNvCxnSpPr/>
          <p:nvPr/>
        </p:nvCxnSpPr>
        <p:spPr>
          <a:xfrm>
            <a:off x="3753961" y="2356409"/>
            <a:ext cx="76471" cy="44075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3753961" y="2356409"/>
            <a:ext cx="358175" cy="1104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3830432" y="2756181"/>
            <a:ext cx="342117" cy="3809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4112136" y="2367451"/>
            <a:ext cx="60412" cy="38873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ítulo 1"/>
          <p:cNvSpPr txBox="1">
            <a:spLocks/>
          </p:cNvSpPr>
          <p:nvPr/>
        </p:nvSpPr>
        <p:spPr>
          <a:xfrm>
            <a:off x="838200" y="365125"/>
            <a:ext cx="10515600" cy="58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Second example: sale price model of residential apartments in Santiago </a:t>
            </a:r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sp>
        <p:nvSpPr>
          <p:cNvPr id="86" name="Rectángulo 85"/>
          <p:cNvSpPr/>
          <p:nvPr/>
        </p:nvSpPr>
        <p:spPr>
          <a:xfrm rot="15710409">
            <a:off x="4432740" y="2607821"/>
            <a:ext cx="188818" cy="50686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ángulo 86"/>
          <p:cNvSpPr/>
          <p:nvPr/>
        </p:nvSpPr>
        <p:spPr>
          <a:xfrm rot="15710409">
            <a:off x="4305266" y="3070978"/>
            <a:ext cx="242708" cy="20804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ángulo 87"/>
          <p:cNvSpPr/>
          <p:nvPr/>
        </p:nvSpPr>
        <p:spPr>
          <a:xfrm rot="15710409">
            <a:off x="4592384" y="3031662"/>
            <a:ext cx="242708" cy="20815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ángulo 88"/>
          <p:cNvSpPr/>
          <p:nvPr/>
        </p:nvSpPr>
        <p:spPr>
          <a:xfrm rot="15710409">
            <a:off x="4525915" y="3188410"/>
            <a:ext cx="173358" cy="50686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0" name="Conector recto 89"/>
          <p:cNvCxnSpPr/>
          <p:nvPr/>
        </p:nvCxnSpPr>
        <p:spPr>
          <a:xfrm>
            <a:off x="4193615" y="2356409"/>
            <a:ext cx="62048" cy="38511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V="1">
            <a:off x="4193615" y="2306809"/>
            <a:ext cx="510860" cy="4960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V="1">
            <a:off x="4255663" y="2667077"/>
            <a:ext cx="502125" cy="71561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697306" y="2310192"/>
            <a:ext cx="56123" cy="36369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 rot="21130122">
            <a:off x="4419881" y="3636443"/>
            <a:ext cx="208393" cy="50686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" name="Rectángulo 105"/>
          <p:cNvSpPr/>
          <p:nvPr/>
        </p:nvSpPr>
        <p:spPr>
          <a:xfrm rot="21130122">
            <a:off x="4707742" y="3592425"/>
            <a:ext cx="213106" cy="506867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7" name="Rectángulo 106"/>
          <p:cNvSpPr/>
          <p:nvPr/>
        </p:nvSpPr>
        <p:spPr>
          <a:xfrm rot="10330548">
            <a:off x="4486857" y="4205547"/>
            <a:ext cx="499016" cy="28685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Rectángulo 107"/>
          <p:cNvSpPr/>
          <p:nvPr/>
        </p:nvSpPr>
        <p:spPr>
          <a:xfrm rot="15770403">
            <a:off x="1667009" y="4740231"/>
            <a:ext cx="285133" cy="79096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9" name="Rectángulo 108"/>
          <p:cNvSpPr/>
          <p:nvPr/>
        </p:nvSpPr>
        <p:spPr>
          <a:xfrm rot="15770403">
            <a:off x="2425328" y="4747461"/>
            <a:ext cx="285133" cy="58112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0" name="Rectángulo 109"/>
          <p:cNvSpPr/>
          <p:nvPr/>
        </p:nvSpPr>
        <p:spPr>
          <a:xfrm rot="15737324">
            <a:off x="3353343" y="4358198"/>
            <a:ext cx="285133" cy="111271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1" name="Rectángulo 110"/>
          <p:cNvSpPr/>
          <p:nvPr/>
        </p:nvSpPr>
        <p:spPr>
          <a:xfrm rot="10330548">
            <a:off x="4122380" y="4616516"/>
            <a:ext cx="913766" cy="28685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2" name="Conector recto 111"/>
          <p:cNvCxnSpPr/>
          <p:nvPr/>
        </p:nvCxnSpPr>
        <p:spPr>
          <a:xfrm>
            <a:off x="718386" y="3202277"/>
            <a:ext cx="385322" cy="17866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1100578" y="3375842"/>
            <a:ext cx="161252" cy="121549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711017" y="3202277"/>
            <a:ext cx="202188" cy="143816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 flipV="1">
            <a:off x="911047" y="4591334"/>
            <a:ext cx="348624" cy="4910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707492" y="3102298"/>
            <a:ext cx="366792" cy="18112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982989" y="2826687"/>
            <a:ext cx="93672" cy="46426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657067" y="2775230"/>
            <a:ext cx="50425" cy="32706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657068" y="2780319"/>
            <a:ext cx="333289" cy="3764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601692" y="2527483"/>
            <a:ext cx="32831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 flipV="1">
            <a:off x="607978" y="2527483"/>
            <a:ext cx="28623" cy="1540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H="1" flipV="1">
            <a:off x="636602" y="2681521"/>
            <a:ext cx="326325" cy="3646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H="1" flipV="1">
            <a:off x="923449" y="2518529"/>
            <a:ext cx="33028" cy="19775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/>
          <p:cNvSpPr/>
          <p:nvPr/>
        </p:nvSpPr>
        <p:spPr>
          <a:xfrm rot="10330548">
            <a:off x="952127" y="4705989"/>
            <a:ext cx="346327" cy="28685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8" name="Rectángulo 147"/>
          <p:cNvSpPr/>
          <p:nvPr/>
        </p:nvSpPr>
        <p:spPr>
          <a:xfrm rot="10330548">
            <a:off x="1001705" y="5072265"/>
            <a:ext cx="346327" cy="28685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ángulo 148"/>
              <p:cNvSpPr/>
              <p:nvPr/>
            </p:nvSpPr>
            <p:spPr>
              <a:xfrm>
                <a:off x="6932180" y="3112941"/>
                <a:ext cx="2558978" cy="281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 baseline="-25000" dirty="0">
                              <a:latin typeface="Cambria Math" panose="02040503050406030204" pitchFamily="18" charset="0"/>
                            </a:rPr>
                            <m:t>𝑣𝑖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ctángulo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180" y="3112941"/>
                <a:ext cx="2558978" cy="281167"/>
              </a:xfrm>
              <a:prstGeom prst="rect">
                <a:avLst/>
              </a:prstGeom>
              <a:blipFill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ángulo 150"/>
          <p:cNvSpPr/>
          <p:nvPr/>
        </p:nvSpPr>
        <p:spPr>
          <a:xfrm>
            <a:off x="7446543" y="4655419"/>
            <a:ext cx="1548838" cy="10553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Residential density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Green areas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Industrial area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Retail area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Services area</a:t>
            </a:r>
          </a:p>
        </p:txBody>
      </p:sp>
      <p:sp>
        <p:nvSpPr>
          <p:cNvPr id="152" name="Llamada con línea 3 151"/>
          <p:cNvSpPr/>
          <p:nvPr/>
        </p:nvSpPr>
        <p:spPr>
          <a:xfrm>
            <a:off x="7426243" y="4041857"/>
            <a:ext cx="1990754" cy="531091"/>
          </a:xfrm>
          <a:prstGeom prst="borderCallout3">
            <a:avLst>
              <a:gd name="adj1" fmla="val -16033"/>
              <a:gd name="adj2" fmla="val 52626"/>
              <a:gd name="adj3" fmla="val -65507"/>
              <a:gd name="adj4" fmla="val 51350"/>
              <a:gd name="adj5" fmla="val -65627"/>
              <a:gd name="adj6" fmla="val 51254"/>
              <a:gd name="adj7" fmla="val -117299"/>
              <a:gd name="adj8" fmla="val 44004"/>
            </a:avLst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Egocentric neighborhood attributes</a:t>
            </a:r>
          </a:p>
        </p:txBody>
      </p:sp>
      <p:sp>
        <p:nvSpPr>
          <p:cNvPr id="153" name="Rectángulo 152"/>
          <p:cNvSpPr/>
          <p:nvPr/>
        </p:nvSpPr>
        <p:spPr>
          <a:xfrm>
            <a:off x="9480203" y="4683750"/>
            <a:ext cx="2035052" cy="10205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Distance to the closest Metro station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Travel times to CBD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No of transit stops in the egocentric neighborhood</a:t>
            </a:r>
          </a:p>
        </p:txBody>
      </p:sp>
      <p:sp>
        <p:nvSpPr>
          <p:cNvPr id="154" name="Llamada con línea 3 153"/>
          <p:cNvSpPr/>
          <p:nvPr/>
        </p:nvSpPr>
        <p:spPr>
          <a:xfrm>
            <a:off x="9484168" y="4041858"/>
            <a:ext cx="1917700" cy="531091"/>
          </a:xfrm>
          <a:prstGeom prst="borderCallout3">
            <a:avLst>
              <a:gd name="adj1" fmla="val -16033"/>
              <a:gd name="adj2" fmla="val 52626"/>
              <a:gd name="adj3" fmla="val -45709"/>
              <a:gd name="adj4" fmla="val 11631"/>
              <a:gd name="adj5" fmla="val -45875"/>
              <a:gd name="adj6" fmla="val 11492"/>
              <a:gd name="adj7" fmla="val -121376"/>
              <a:gd name="adj8" fmla="val -30277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Access attributes</a:t>
            </a:r>
          </a:p>
        </p:txBody>
      </p:sp>
      <p:sp>
        <p:nvSpPr>
          <p:cNvPr id="156" name="Rectángulo 155"/>
          <p:cNvSpPr/>
          <p:nvPr/>
        </p:nvSpPr>
        <p:spPr>
          <a:xfrm>
            <a:off x="5611012" y="4684926"/>
            <a:ext cx="1532150" cy="12507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Built area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No of bedrooms and bathrooms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No of apartments in the building</a:t>
            </a:r>
          </a:p>
          <a:p>
            <a:pPr marL="92075" indent="-92075">
              <a:buFont typeface="Arial"/>
              <a:buChar char="•"/>
            </a:pPr>
            <a:r>
              <a:rPr lang="en-US" sz="1400" i="1" dirty="0">
                <a:solidFill>
                  <a:srgbClr val="000000"/>
                </a:solidFill>
              </a:rPr>
              <a:t>Building amenities</a:t>
            </a:r>
          </a:p>
        </p:txBody>
      </p:sp>
      <p:sp>
        <p:nvSpPr>
          <p:cNvPr id="157" name="Llamada con línea 3 156"/>
          <p:cNvSpPr/>
          <p:nvPr/>
        </p:nvSpPr>
        <p:spPr>
          <a:xfrm>
            <a:off x="5623638" y="4042377"/>
            <a:ext cx="1735435" cy="536480"/>
          </a:xfrm>
          <a:prstGeom prst="borderCallout3">
            <a:avLst>
              <a:gd name="adj1" fmla="val -16033"/>
              <a:gd name="adj2" fmla="val 52626"/>
              <a:gd name="adj3" fmla="val -43160"/>
              <a:gd name="adj4" fmla="val 90943"/>
              <a:gd name="adj5" fmla="val -44492"/>
              <a:gd name="adj6" fmla="val 91689"/>
              <a:gd name="adj7" fmla="val -117875"/>
              <a:gd name="adj8" fmla="val 134448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Apartment/Building attributes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5522671" y="1284867"/>
            <a:ext cx="289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Hedonic regression model 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6638610" y="1721665"/>
            <a:ext cx="289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8176007" y="2207454"/>
            <a:ext cx="289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model </a:t>
            </a:r>
          </a:p>
        </p:txBody>
      </p:sp>
    </p:spTree>
    <p:extLst>
      <p:ext uri="{BB962C8B-B14F-4D97-AF65-F5344CB8AC3E}">
        <p14:creationId xmlns:p14="http://schemas.microsoft.com/office/powerpoint/2010/main" val="5938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3660-CACF-4783-8D37-D51D10CE91B4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077" y="1953766"/>
            <a:ext cx="6747468" cy="4737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706" y="2000896"/>
            <a:ext cx="4480560" cy="3318072"/>
          </a:xfrm>
          <a:prstGeom prst="rect">
            <a:avLst/>
          </a:prstGeom>
          <a:noFill/>
          <a:ln w="31750" cmpd="sng">
            <a:solidFill>
              <a:schemeClr val="accent1"/>
            </a:solidFill>
          </a:ln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8200" y="365125"/>
            <a:ext cx="10515600" cy="58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Identifying real estate development locations with the model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49F4B5F9-92C1-44D8-8951-C9B979D6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40" y="1084175"/>
            <a:ext cx="10449260" cy="0"/>
          </a:xfrm>
          <a:prstGeom prst="line">
            <a:avLst/>
          </a:prstGeom>
          <a:noFill/>
          <a:ln w="19050">
            <a:solidFill>
              <a:srgbClr val="F2652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3125335" y="2000896"/>
            <a:ext cx="4378371" cy="1318568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125337" y="4039087"/>
            <a:ext cx="4435523" cy="1279881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apecio 23"/>
          <p:cNvSpPr/>
          <p:nvPr/>
        </p:nvSpPr>
        <p:spPr>
          <a:xfrm rot="16200000">
            <a:off x="3914055" y="1543400"/>
            <a:ext cx="2800928" cy="4271751"/>
          </a:xfrm>
          <a:prstGeom prst="trapezoid">
            <a:avLst>
              <a:gd name="adj" fmla="val 3879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14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DD90-1AFF-4855-BB9A-631F409C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326" y="1705707"/>
            <a:ext cx="5905988" cy="1969477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New Approach to Modelling Real Estate Markets</a:t>
            </a:r>
            <a:endParaRPr lang="en-GB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83BA57-89A0-4242-AADB-8E756763A098}"/>
              </a:ext>
            </a:extLst>
          </p:cNvPr>
          <p:cNvSpPr txBox="1">
            <a:spLocks/>
          </p:cNvSpPr>
          <p:nvPr/>
        </p:nvSpPr>
        <p:spPr>
          <a:xfrm>
            <a:off x="9042503" y="5136329"/>
            <a:ext cx="2274625" cy="358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October 2020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435C97-DADC-42AE-8929-DB9DAF6AAADA}"/>
              </a:ext>
            </a:extLst>
          </p:cNvPr>
          <p:cNvCxnSpPr>
            <a:cxnSpLocks/>
          </p:cNvCxnSpPr>
          <p:nvPr/>
        </p:nvCxnSpPr>
        <p:spPr>
          <a:xfrm>
            <a:off x="1737325" y="1502800"/>
            <a:ext cx="57800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3A8D920-93AD-483D-9426-A701E71DD0BE}"/>
              </a:ext>
            </a:extLst>
          </p:cNvPr>
          <p:cNvSpPr/>
          <p:nvPr/>
        </p:nvSpPr>
        <p:spPr>
          <a:xfrm rot="5400000">
            <a:off x="-2974978" y="2974977"/>
            <a:ext cx="6858003" cy="908049"/>
          </a:xfrm>
          <a:prstGeom prst="rect">
            <a:avLst/>
          </a:prstGeom>
          <a:solidFill>
            <a:srgbClr val="F265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52580D-B857-4803-B79B-FBC73B50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25" y="2923947"/>
            <a:ext cx="5076713" cy="408334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 bottoms-up construction of cap rates</a:t>
            </a:r>
          </a:p>
          <a:p>
            <a:pPr algn="l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031FA42-68C9-4C8D-B2C6-86F5A86C98C5}"/>
              </a:ext>
            </a:extLst>
          </p:cNvPr>
          <p:cNvSpPr txBox="1">
            <a:spLocks/>
          </p:cNvSpPr>
          <p:nvPr/>
        </p:nvSpPr>
        <p:spPr>
          <a:xfrm>
            <a:off x="1737325" y="3225347"/>
            <a:ext cx="5076713" cy="40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Theoretical context </a:t>
            </a:r>
          </a:p>
        </p:txBody>
      </p:sp>
    </p:spTree>
    <p:extLst>
      <p:ext uri="{BB962C8B-B14F-4D97-AF65-F5344CB8AC3E}">
        <p14:creationId xmlns:p14="http://schemas.microsoft.com/office/powerpoint/2010/main" val="18039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38201</TotalTime>
  <Words>1659</Words>
  <Application>Microsoft Office PowerPoint</Application>
  <PresentationFormat>Panorámica</PresentationFormat>
  <Paragraphs>374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Cambria Math</vt:lpstr>
      <vt:lpstr>Courier New</vt:lpstr>
      <vt:lpstr>Myriad Pro</vt:lpstr>
      <vt:lpstr>Myriad Pro Light</vt:lpstr>
      <vt:lpstr>Tahoma</vt:lpstr>
      <vt:lpstr>Times New Roman</vt:lpstr>
      <vt:lpstr>Trebuchet MS</vt:lpstr>
      <vt:lpstr>Verdana</vt:lpstr>
      <vt:lpstr>Office Theme</vt:lpstr>
      <vt:lpstr>Previous spatial modelling: What is Cube Land?</vt:lpstr>
      <vt:lpstr>Key features of the model supporting Cube Land</vt:lpstr>
      <vt:lpstr>What can Cube Land be used for?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New Approach to Modelling Real Estate Markets</vt:lpstr>
      <vt:lpstr>Model deep dive: structure of decisions in period t</vt:lpstr>
      <vt:lpstr>Model deep dive: structure of decisions in period t</vt:lpstr>
      <vt:lpstr>Model deep dive: structure of decisions in period t</vt:lpstr>
      <vt:lpstr>Model deep dive: model specification for selling 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analítica para la modelización de mercados inmobiliarios</dc:title>
  <dc:creator>Diego P. Iribarren</dc:creator>
  <cp:lastModifiedBy>Pedro</cp:lastModifiedBy>
  <cp:revision>653</cp:revision>
  <dcterms:created xsi:type="dcterms:W3CDTF">2020-06-11T13:01:56Z</dcterms:created>
  <dcterms:modified xsi:type="dcterms:W3CDTF">2021-01-12T19:18:53Z</dcterms:modified>
</cp:coreProperties>
</file>