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2" d="100"/>
          <a:sy n="62" d="100"/>
        </p:scale>
        <p:origin x="5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3608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Shape 1"/>
          <p:cNvSpPr/>
          <p:nvPr/>
        </p:nvSpPr>
        <p:spPr>
          <a:xfrm>
            <a:off x="0" y="0"/>
            <a:ext cx="14630400" cy="8229600"/>
          </a:xfrm>
          <a:prstGeom prst="rect">
            <a:avLst/>
          </a:prstGeom>
          <a:solidFill>
            <a:srgbClr val="241631"/>
          </a:solidFill>
          <a:ln/>
        </p:spPr>
      </p:sp>
      <p:sp>
        <p:nvSpPr>
          <p:cNvPr id="2" name="Shape 0"/>
          <p:cNvSpPr/>
          <p:nvPr/>
        </p:nvSpPr>
        <p:spPr>
          <a:xfrm>
            <a:off x="-7621" y="0"/>
            <a:ext cx="14630400" cy="8229600"/>
          </a:xfrm>
          <a:prstGeom prst="rect">
            <a:avLst/>
          </a:prstGeom>
          <a:solidFill>
            <a:srgbClr val="110C17"/>
          </a:solidFill>
          <a:ln/>
        </p:spPr>
      </p:sp>
      <p:pic>
        <p:nvPicPr>
          <p:cNvPr id="4" name="Image 0" descr="preencoded.png"/>
          <p:cNvPicPr>
            <a:picLocks noChangeAspect="1"/>
          </p:cNvPicPr>
          <p:nvPr/>
        </p:nvPicPr>
        <p:blipFill>
          <a:blip r:embed="rId3"/>
          <a:stretch>
            <a:fillRect/>
          </a:stretch>
        </p:blipFill>
        <p:spPr>
          <a:xfrm>
            <a:off x="-7621" y="0"/>
            <a:ext cx="5803985" cy="8229600"/>
          </a:xfrm>
          <a:prstGeom prst="rect">
            <a:avLst/>
          </a:prstGeom>
        </p:spPr>
      </p:pic>
      <p:sp>
        <p:nvSpPr>
          <p:cNvPr id="5" name="Text 2"/>
          <p:cNvSpPr/>
          <p:nvPr/>
        </p:nvSpPr>
        <p:spPr>
          <a:xfrm>
            <a:off x="6315787" y="252958"/>
            <a:ext cx="7477601" cy="958215"/>
          </a:xfrm>
          <a:prstGeom prst="rect">
            <a:avLst/>
          </a:prstGeom>
          <a:noFill/>
          <a:ln/>
        </p:spPr>
        <p:txBody>
          <a:bodyPr wrap="none" rtlCol="0" anchor="t"/>
          <a:lstStyle/>
          <a:p>
            <a:pPr lvl="3">
              <a:lnSpc>
                <a:spcPts val="7545"/>
              </a:lnSpc>
            </a:pPr>
            <a:r>
              <a:rPr lang="en-US" sz="6036" b="1" dirty="0" err="1" smtClean="0">
                <a:solidFill>
                  <a:srgbClr val="FF726D"/>
                </a:solidFill>
                <a:latin typeface="Algerian" panose="04020705040A02060702" pitchFamily="82" charset="0"/>
                <a:ea typeface="Inconsolata" pitchFamily="34" charset="-122"/>
                <a:cs typeface="Inconsolata" pitchFamily="34" charset="-120"/>
              </a:rPr>
              <a:t>Modelo</a:t>
            </a:r>
            <a:r>
              <a:rPr lang="en-US" sz="6036" b="1" dirty="0" smtClean="0">
                <a:solidFill>
                  <a:srgbClr val="FF726D"/>
                </a:solidFill>
                <a:latin typeface="Algerian" panose="04020705040A02060702" pitchFamily="82" charset="0"/>
                <a:ea typeface="Inconsolata" pitchFamily="34" charset="-122"/>
                <a:cs typeface="Inconsolata" pitchFamily="34" charset="-120"/>
              </a:rPr>
              <a:t> </a:t>
            </a:r>
            <a:r>
              <a:rPr lang="en-US" sz="6036" b="1" dirty="0">
                <a:solidFill>
                  <a:srgbClr val="FF726D"/>
                </a:solidFill>
                <a:latin typeface="Algerian" panose="04020705040A02060702" pitchFamily="82" charset="0"/>
                <a:ea typeface="Inconsolata" pitchFamily="34" charset="-122"/>
                <a:cs typeface="Inconsolata" pitchFamily="34" charset="-120"/>
              </a:rPr>
              <a:t>OSI</a:t>
            </a:r>
            <a:endParaRPr lang="en-US" sz="6036" dirty="0">
              <a:latin typeface="Algerian" panose="04020705040A02060702" pitchFamily="82" charset="0"/>
            </a:endParaRPr>
          </a:p>
        </p:txBody>
      </p:sp>
      <p:sp>
        <p:nvSpPr>
          <p:cNvPr id="6" name="Text 3"/>
          <p:cNvSpPr/>
          <p:nvPr/>
        </p:nvSpPr>
        <p:spPr>
          <a:xfrm>
            <a:off x="6315786" y="1207418"/>
            <a:ext cx="7477601" cy="1777008"/>
          </a:xfrm>
          <a:prstGeom prst="rect">
            <a:avLst/>
          </a:prstGeom>
          <a:noFill/>
          <a:ln/>
        </p:spPr>
        <p:txBody>
          <a:bodyPr wrap="square" rtlCol="0" anchor="t"/>
          <a:lstStyle/>
          <a:p>
            <a:pPr marL="0" indent="0" algn="just">
              <a:lnSpc>
                <a:spcPts val="2799"/>
              </a:lnSpc>
              <a:buNone/>
            </a:pPr>
            <a:r>
              <a:rPr lang="en-US" sz="2800" dirty="0">
                <a:solidFill>
                  <a:srgbClr val="DAD1E6"/>
                </a:solidFill>
                <a:latin typeface="Arial" panose="020B0604020202020204" pitchFamily="34" charset="0"/>
                <a:ea typeface="Fira Sans" pitchFamily="34" charset="-122"/>
                <a:cs typeface="Arial" panose="020B0604020202020204" pitchFamily="34" charset="0"/>
              </a:rPr>
              <a:t>El Modelo OSI (Modelo de Interconexión de Sistemas Abiertos) es un marco conceptual utilizado para describir el funcionamiento de una red de comunicaciones. Consta de siete capas que definen los procesos necesarios para que dos dispositivos puedan comunicarse a través de una red.</a:t>
            </a:r>
            <a:endParaRPr lang="en-US" sz="2800" dirty="0">
              <a:latin typeface="Arial" panose="020B0604020202020204" pitchFamily="34" charset="0"/>
              <a:cs typeface="Arial" panose="020B0604020202020204" pitchFamily="34" charset="0"/>
            </a:endParaRPr>
          </a:p>
        </p:txBody>
      </p:sp>
      <p:sp>
        <p:nvSpPr>
          <p:cNvPr id="7" name="Rectángulo 6"/>
          <p:cNvSpPr/>
          <p:nvPr/>
        </p:nvSpPr>
        <p:spPr>
          <a:xfrm>
            <a:off x="6152826" y="7108047"/>
            <a:ext cx="8121111" cy="852407"/>
          </a:xfrm>
          <a:prstGeom prst="rect">
            <a:avLst/>
          </a:prstGeom>
          <a:ln w="57150">
            <a:solidFill>
              <a:srgbClr val="FF0000"/>
            </a:solidFill>
          </a:ln>
          <a:effectLst>
            <a:innerShdw blurRad="63500" dist="50800" dir="13500000">
              <a:prstClr val="black">
                <a:alpha val="50000"/>
              </a:prstClr>
            </a:innerShdw>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s-ES" sz="2800" b="1" dirty="0" smtClean="0">
                <a:solidFill>
                  <a:schemeClr val="tx1"/>
                </a:solidFill>
                <a:latin typeface="Arial" panose="020B0604020202020204" pitchFamily="34" charset="0"/>
                <a:cs typeface="Arial" panose="020B0604020202020204" pitchFamily="34" charset="0"/>
              </a:rPr>
              <a:t>CARLOS FERNANDO ANCHUNDIA PARRAGA</a:t>
            </a:r>
            <a:endParaRPr lang="es-EC" sz="2800" b="1" dirty="0">
              <a:solidFill>
                <a:schemeClr val="tx1"/>
              </a:solidFill>
              <a:latin typeface="Arial" panose="020B0604020202020204" pitchFamily="34" charset="0"/>
              <a:cs typeface="Arial" panose="020B0604020202020204" pitchFamily="34" charset="0"/>
            </a:endParaRPr>
          </a:p>
        </p:txBody>
      </p:sp>
      <p:sp>
        <p:nvSpPr>
          <p:cNvPr id="8" name="Text 2"/>
          <p:cNvSpPr/>
          <p:nvPr/>
        </p:nvSpPr>
        <p:spPr>
          <a:xfrm>
            <a:off x="5176432" y="3635692"/>
            <a:ext cx="7477601" cy="958215"/>
          </a:xfrm>
          <a:prstGeom prst="rect">
            <a:avLst/>
          </a:prstGeom>
          <a:noFill/>
          <a:ln/>
        </p:spPr>
        <p:txBody>
          <a:bodyPr wrap="none" rtlCol="0" anchor="t"/>
          <a:lstStyle/>
          <a:p>
            <a:pPr lvl="3">
              <a:lnSpc>
                <a:spcPts val="7545"/>
              </a:lnSpc>
            </a:pPr>
            <a:r>
              <a:rPr lang="en-US" sz="3200" b="1" dirty="0" smtClean="0">
                <a:solidFill>
                  <a:srgbClr val="FF726D"/>
                </a:solidFill>
                <a:latin typeface="Algerian" panose="04020705040A02060702" pitchFamily="82" charset="0"/>
                <a:ea typeface="Inconsolata" pitchFamily="34" charset="-122"/>
                <a:cs typeface="Inconsolata" pitchFamily="34" charset="-120"/>
              </a:rPr>
              <a:t>POR QUÉ SE CREO EL  </a:t>
            </a:r>
            <a:r>
              <a:rPr lang="en-US" sz="3200" b="1" dirty="0" err="1" smtClean="0">
                <a:solidFill>
                  <a:srgbClr val="FF726D"/>
                </a:solidFill>
                <a:latin typeface="Algerian" panose="04020705040A02060702" pitchFamily="82" charset="0"/>
                <a:ea typeface="Inconsolata" pitchFamily="34" charset="-122"/>
                <a:cs typeface="Inconsolata" pitchFamily="34" charset="-120"/>
              </a:rPr>
              <a:t>Modelo</a:t>
            </a:r>
            <a:r>
              <a:rPr lang="en-US" sz="3200" b="1" dirty="0" smtClean="0">
                <a:solidFill>
                  <a:srgbClr val="FF726D"/>
                </a:solidFill>
                <a:latin typeface="Algerian" panose="04020705040A02060702" pitchFamily="82" charset="0"/>
                <a:ea typeface="Inconsolata" pitchFamily="34" charset="-122"/>
                <a:cs typeface="Inconsolata" pitchFamily="34" charset="-120"/>
              </a:rPr>
              <a:t> OSI?</a:t>
            </a:r>
            <a:endParaRPr lang="en-US" sz="3200" dirty="0">
              <a:latin typeface="Algerian" panose="04020705040A02060702" pitchFamily="82" charset="0"/>
            </a:endParaRPr>
          </a:p>
        </p:txBody>
      </p:sp>
      <p:sp>
        <p:nvSpPr>
          <p:cNvPr id="9" name="Text 10"/>
          <p:cNvSpPr/>
          <p:nvPr/>
        </p:nvSpPr>
        <p:spPr>
          <a:xfrm>
            <a:off x="7559464" y="4569314"/>
            <a:ext cx="5288631" cy="2285086"/>
          </a:xfrm>
          <a:prstGeom prst="rect">
            <a:avLst/>
          </a:prstGeom>
          <a:noFill/>
          <a:ln/>
        </p:spPr>
        <p:txBody>
          <a:bodyPr wrap="square" rtlCol="0" anchor="t"/>
          <a:lstStyle/>
          <a:p>
            <a:pPr>
              <a:lnSpc>
                <a:spcPts val="2799"/>
              </a:lnSpc>
            </a:pPr>
            <a:r>
              <a:rPr lang="es-ES" sz="2800" dirty="0" smtClean="0">
                <a:solidFill>
                  <a:srgbClr val="DAD1E6"/>
                </a:solidFill>
                <a:latin typeface="Fira Sans" pitchFamily="34" charset="0"/>
                <a:ea typeface="Fira Sans" pitchFamily="34" charset="-122"/>
                <a:cs typeface="Fira Sans" pitchFamily="34" charset="-120"/>
              </a:rPr>
              <a:t>El </a:t>
            </a:r>
            <a:r>
              <a:rPr lang="es-ES" sz="2800" dirty="0">
                <a:solidFill>
                  <a:srgbClr val="DAD1E6"/>
                </a:solidFill>
                <a:latin typeface="Fira Sans" pitchFamily="34" charset="0"/>
                <a:ea typeface="Fira Sans" pitchFamily="34" charset="-122"/>
                <a:cs typeface="Fira Sans" pitchFamily="34" charset="-120"/>
              </a:rPr>
              <a:t>modelo OSI fue creado para </a:t>
            </a:r>
            <a:r>
              <a:rPr lang="es-ES" sz="2800" dirty="0" smtClean="0">
                <a:solidFill>
                  <a:srgbClr val="DAD1E6"/>
                </a:solidFill>
                <a:latin typeface="Fira Sans" pitchFamily="34" charset="0"/>
                <a:ea typeface="Fira Sans" pitchFamily="34" charset="-122"/>
                <a:cs typeface="Fira Sans" pitchFamily="34" charset="-120"/>
              </a:rPr>
              <a:t>expandir </a:t>
            </a:r>
            <a:r>
              <a:rPr lang="es-ES" sz="2800" dirty="0">
                <a:solidFill>
                  <a:srgbClr val="DAD1E6"/>
                </a:solidFill>
                <a:latin typeface="Fira Sans" pitchFamily="34" charset="0"/>
                <a:ea typeface="Fira Sans" pitchFamily="34" charset="-122"/>
                <a:cs typeface="Fira Sans" pitchFamily="34" charset="-120"/>
              </a:rPr>
              <a:t>y simplificar la comunicación entre dispositivos de diferentes fabricantes en redes de computadoras.</a:t>
            </a:r>
            <a:endParaRPr lang="en-US" sz="2800" dirty="0"/>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Shape 1"/>
          <p:cNvSpPr/>
          <p:nvPr/>
        </p:nvSpPr>
        <p:spPr>
          <a:xfrm>
            <a:off x="0" y="0"/>
            <a:ext cx="14630400" cy="8229600"/>
          </a:xfrm>
          <a:prstGeom prst="rect">
            <a:avLst/>
          </a:prstGeom>
          <a:solidFill>
            <a:srgbClr val="241631"/>
          </a:solidFill>
          <a:ln/>
        </p:spPr>
      </p:sp>
      <p:sp>
        <p:nvSpPr>
          <p:cNvPr id="2" name="Shape 0"/>
          <p:cNvSpPr/>
          <p:nvPr/>
        </p:nvSpPr>
        <p:spPr>
          <a:xfrm>
            <a:off x="0" y="-15498"/>
            <a:ext cx="14630400" cy="8229600"/>
          </a:xfrm>
          <a:prstGeom prst="rect">
            <a:avLst/>
          </a:prstGeom>
          <a:solidFill>
            <a:srgbClr val="110C17"/>
          </a:solidFill>
          <a:ln/>
        </p:spPr>
      </p:sp>
      <p:sp>
        <p:nvSpPr>
          <p:cNvPr id="4" name="Text 2"/>
          <p:cNvSpPr/>
          <p:nvPr/>
        </p:nvSpPr>
        <p:spPr>
          <a:xfrm>
            <a:off x="2037993" y="821174"/>
            <a:ext cx="6387465" cy="694373"/>
          </a:xfrm>
          <a:prstGeom prst="rect">
            <a:avLst/>
          </a:prstGeom>
          <a:noFill/>
          <a:ln/>
        </p:spPr>
        <p:txBody>
          <a:bodyPr wrap="none" rtlCol="0" anchor="t"/>
          <a:lstStyle/>
          <a:p>
            <a:pPr lvl="3">
              <a:lnSpc>
                <a:spcPts val="5468"/>
              </a:lnSpc>
            </a:pPr>
            <a:r>
              <a:rPr lang="en-US" sz="4374" b="1" dirty="0">
                <a:solidFill>
                  <a:srgbClr val="FF726D"/>
                </a:solidFill>
                <a:latin typeface="Algerian" panose="04020705040A02060702" pitchFamily="82" charset="0"/>
                <a:ea typeface="Inconsolata" pitchFamily="34" charset="-122"/>
                <a:cs typeface="Inconsolata" pitchFamily="34" charset="-120"/>
              </a:rPr>
              <a:t>Historia del Modelo OSI</a:t>
            </a:r>
            <a:endParaRPr lang="en-US" sz="4374" dirty="0">
              <a:latin typeface="Algerian" panose="04020705040A02060702" pitchFamily="82" charset="0"/>
            </a:endParaRPr>
          </a:p>
        </p:txBody>
      </p:sp>
      <p:sp>
        <p:nvSpPr>
          <p:cNvPr id="5" name="Shape 3"/>
          <p:cNvSpPr/>
          <p:nvPr/>
        </p:nvSpPr>
        <p:spPr>
          <a:xfrm>
            <a:off x="2037993" y="4861798"/>
            <a:ext cx="10554414" cy="27742"/>
          </a:xfrm>
          <a:prstGeom prst="rect">
            <a:avLst/>
          </a:prstGeom>
          <a:solidFill>
            <a:srgbClr val="FF6680"/>
          </a:solidFill>
          <a:ln/>
        </p:spPr>
      </p:sp>
      <p:sp>
        <p:nvSpPr>
          <p:cNvPr id="6" name="Shape 4"/>
          <p:cNvSpPr/>
          <p:nvPr/>
        </p:nvSpPr>
        <p:spPr>
          <a:xfrm>
            <a:off x="4607183" y="4084201"/>
            <a:ext cx="27742" cy="777597"/>
          </a:xfrm>
          <a:prstGeom prst="rect">
            <a:avLst/>
          </a:prstGeom>
          <a:solidFill>
            <a:srgbClr val="FF6680"/>
          </a:solidFill>
          <a:ln/>
        </p:spPr>
      </p:sp>
      <p:sp>
        <p:nvSpPr>
          <p:cNvPr id="7" name="Shape 5"/>
          <p:cNvSpPr/>
          <p:nvPr/>
        </p:nvSpPr>
        <p:spPr>
          <a:xfrm>
            <a:off x="4371142" y="4611886"/>
            <a:ext cx="499943" cy="499943"/>
          </a:xfrm>
          <a:prstGeom prst="roundRect">
            <a:avLst>
              <a:gd name="adj" fmla="val 13333"/>
            </a:avLst>
          </a:prstGeom>
          <a:solidFill>
            <a:srgbClr val="382748"/>
          </a:solidFill>
          <a:ln/>
        </p:spPr>
      </p:sp>
      <p:sp>
        <p:nvSpPr>
          <p:cNvPr id="8" name="Text 6"/>
          <p:cNvSpPr/>
          <p:nvPr/>
        </p:nvSpPr>
        <p:spPr>
          <a:xfrm>
            <a:off x="4537710" y="4653558"/>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9" name="Text 7"/>
          <p:cNvSpPr/>
          <p:nvPr/>
        </p:nvSpPr>
        <p:spPr>
          <a:xfrm>
            <a:off x="3232309" y="1959888"/>
            <a:ext cx="2777490" cy="347186"/>
          </a:xfrm>
          <a:prstGeom prst="rect">
            <a:avLst/>
          </a:prstGeom>
          <a:noFill/>
          <a:ln/>
        </p:spPr>
        <p:txBody>
          <a:bodyPr wrap="none" rtlCol="0" anchor="t"/>
          <a:lstStyle/>
          <a:p>
            <a:pPr marL="0" indent="0" algn="ctr">
              <a:lnSpc>
                <a:spcPts val="2734"/>
              </a:lnSpc>
              <a:buNone/>
            </a:pPr>
            <a:r>
              <a:rPr lang="en-US" sz="2800" b="1" dirty="0">
                <a:solidFill>
                  <a:srgbClr val="FF726D"/>
                </a:solidFill>
                <a:latin typeface="Algerian" panose="04020705040A02060702" pitchFamily="82" charset="0"/>
                <a:ea typeface="Inconsolata" pitchFamily="34" charset="-122"/>
                <a:cs typeface="Inconsolata" pitchFamily="34" charset="-120"/>
              </a:rPr>
              <a:t>1977</a:t>
            </a:r>
            <a:endParaRPr lang="en-US" sz="2187" dirty="0">
              <a:latin typeface="Algerian" panose="04020705040A02060702" pitchFamily="82" charset="0"/>
            </a:endParaRPr>
          </a:p>
        </p:txBody>
      </p:sp>
      <p:sp>
        <p:nvSpPr>
          <p:cNvPr id="10" name="Text 8"/>
          <p:cNvSpPr/>
          <p:nvPr/>
        </p:nvSpPr>
        <p:spPr>
          <a:xfrm>
            <a:off x="2260163" y="2440305"/>
            <a:ext cx="4721781" cy="1421606"/>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La ISO (Organización Internacional de Normalización) comienza a desarrollar el Modelo OSI para estandarizar las comunicaciones de red.</a:t>
            </a:r>
            <a:endParaRPr lang="en-US" sz="2000" dirty="0"/>
          </a:p>
        </p:txBody>
      </p:sp>
      <p:sp>
        <p:nvSpPr>
          <p:cNvPr id="11" name="Shape 9"/>
          <p:cNvSpPr/>
          <p:nvPr/>
        </p:nvSpPr>
        <p:spPr>
          <a:xfrm>
            <a:off x="7301329" y="4861798"/>
            <a:ext cx="27742" cy="777597"/>
          </a:xfrm>
          <a:prstGeom prst="rect">
            <a:avLst/>
          </a:prstGeom>
          <a:solidFill>
            <a:srgbClr val="FF6680"/>
          </a:solidFill>
          <a:ln/>
        </p:spPr>
      </p:sp>
      <p:sp>
        <p:nvSpPr>
          <p:cNvPr id="12" name="Shape 10"/>
          <p:cNvSpPr/>
          <p:nvPr/>
        </p:nvSpPr>
        <p:spPr>
          <a:xfrm>
            <a:off x="7065288" y="4611886"/>
            <a:ext cx="499943" cy="499943"/>
          </a:xfrm>
          <a:prstGeom prst="roundRect">
            <a:avLst>
              <a:gd name="adj" fmla="val 13333"/>
            </a:avLst>
          </a:prstGeom>
          <a:solidFill>
            <a:srgbClr val="382748"/>
          </a:solidFill>
          <a:ln/>
        </p:spPr>
      </p:sp>
      <p:sp>
        <p:nvSpPr>
          <p:cNvPr id="13" name="Text 11"/>
          <p:cNvSpPr/>
          <p:nvPr/>
        </p:nvSpPr>
        <p:spPr>
          <a:xfrm>
            <a:off x="7231856" y="4653558"/>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4" name="Text 12"/>
          <p:cNvSpPr/>
          <p:nvPr/>
        </p:nvSpPr>
        <p:spPr>
          <a:xfrm>
            <a:off x="5926455" y="5861685"/>
            <a:ext cx="2777490" cy="347186"/>
          </a:xfrm>
          <a:prstGeom prst="rect">
            <a:avLst/>
          </a:prstGeom>
          <a:noFill/>
          <a:ln/>
        </p:spPr>
        <p:txBody>
          <a:bodyPr wrap="none" rtlCol="0" anchor="t"/>
          <a:lstStyle/>
          <a:p>
            <a:pPr marL="0" indent="0" algn="ctr">
              <a:lnSpc>
                <a:spcPts val="2734"/>
              </a:lnSpc>
              <a:buNone/>
            </a:pPr>
            <a:r>
              <a:rPr lang="en-US" sz="2800" b="1" dirty="0">
                <a:solidFill>
                  <a:srgbClr val="FF726D"/>
                </a:solidFill>
                <a:latin typeface="Algerian" panose="04020705040A02060702" pitchFamily="82" charset="0"/>
                <a:ea typeface="Inconsolata" pitchFamily="34" charset="-122"/>
                <a:cs typeface="Inconsolata" pitchFamily="34" charset="-120"/>
              </a:rPr>
              <a:t>1983</a:t>
            </a:r>
            <a:endParaRPr lang="en-US" sz="2187" dirty="0">
              <a:latin typeface="Algerian" panose="04020705040A02060702" pitchFamily="82" charset="0"/>
            </a:endParaRPr>
          </a:p>
        </p:txBody>
      </p:sp>
      <p:sp>
        <p:nvSpPr>
          <p:cNvPr id="15" name="Text 13"/>
          <p:cNvSpPr/>
          <p:nvPr/>
        </p:nvSpPr>
        <p:spPr>
          <a:xfrm>
            <a:off x="4954310" y="6342102"/>
            <a:ext cx="4721781" cy="1066205"/>
          </a:xfrm>
          <a:prstGeom prst="rect">
            <a:avLst/>
          </a:prstGeom>
          <a:noFill/>
          <a:ln/>
        </p:spPr>
        <p:txBody>
          <a:bodyPr wrap="square" rtlCol="0" anchor="t"/>
          <a:lstStyle/>
          <a:p>
            <a:pPr marL="0" indent="0" algn="just">
              <a:lnSpc>
                <a:spcPts val="2799"/>
              </a:lnSpc>
              <a:buNone/>
            </a:pPr>
            <a:r>
              <a:rPr lang="en-US" sz="2000" dirty="0" smtClean="0">
                <a:solidFill>
                  <a:srgbClr val="DAD1E6"/>
                </a:solidFill>
                <a:latin typeface="Fira Sans" pitchFamily="34" charset="0"/>
                <a:ea typeface="Fira Sans" pitchFamily="34" charset="-122"/>
                <a:cs typeface="Fira Sans" pitchFamily="34" charset="-120"/>
              </a:rPr>
              <a:t>La </a:t>
            </a:r>
            <a:r>
              <a:rPr lang="en-US" sz="2000" dirty="0" err="1" smtClean="0">
                <a:solidFill>
                  <a:srgbClr val="DAD1E6"/>
                </a:solidFill>
                <a:latin typeface="Fira Sans" pitchFamily="34" charset="0"/>
                <a:ea typeface="Fira Sans" pitchFamily="34" charset="-122"/>
                <a:cs typeface="Fira Sans" pitchFamily="34" charset="-120"/>
              </a:rPr>
              <a:t>organizacion</a:t>
            </a:r>
            <a:r>
              <a:rPr lang="en-US" sz="2000" dirty="0" smtClean="0">
                <a:solidFill>
                  <a:srgbClr val="DAD1E6"/>
                </a:solidFill>
                <a:latin typeface="Fira Sans" pitchFamily="34" charset="0"/>
                <a:ea typeface="Fira Sans" pitchFamily="34" charset="-122"/>
                <a:cs typeface="Fira Sans" pitchFamily="34" charset="-120"/>
              </a:rPr>
              <a:t> </a:t>
            </a:r>
            <a:r>
              <a:rPr lang="en-US" sz="2000" dirty="0" err="1" smtClean="0">
                <a:solidFill>
                  <a:srgbClr val="DAD1E6"/>
                </a:solidFill>
                <a:latin typeface="Fira Sans" pitchFamily="34" charset="0"/>
                <a:ea typeface="Fira Sans" pitchFamily="34" charset="-122"/>
                <a:cs typeface="Fira Sans" pitchFamily="34" charset="-120"/>
              </a:rPr>
              <a:t>internacional</a:t>
            </a:r>
            <a:r>
              <a:rPr lang="en-US" sz="2000" dirty="0" smtClean="0">
                <a:solidFill>
                  <a:srgbClr val="DAD1E6"/>
                </a:solidFill>
                <a:latin typeface="Fira Sans" pitchFamily="34" charset="0"/>
                <a:ea typeface="Fira Sans" pitchFamily="34" charset="-122"/>
                <a:cs typeface="Fira Sans" pitchFamily="34" charset="-120"/>
              </a:rPr>
              <a:t> de </a:t>
            </a:r>
            <a:r>
              <a:rPr lang="en-US" sz="2000" dirty="0" err="1" smtClean="0">
                <a:solidFill>
                  <a:srgbClr val="DAD1E6"/>
                </a:solidFill>
                <a:latin typeface="Fira Sans" pitchFamily="34" charset="0"/>
                <a:ea typeface="Fira Sans" pitchFamily="34" charset="-122"/>
                <a:cs typeface="Fira Sans" pitchFamily="34" charset="-120"/>
              </a:rPr>
              <a:t>normalizacion</a:t>
            </a:r>
            <a:r>
              <a:rPr lang="en-US" sz="2000" dirty="0" smtClean="0">
                <a:solidFill>
                  <a:srgbClr val="DAD1E6"/>
                </a:solidFill>
                <a:latin typeface="Fira Sans" pitchFamily="34" charset="0"/>
                <a:ea typeface="Fira Sans" pitchFamily="34" charset="-122"/>
                <a:cs typeface="Fira Sans" pitchFamily="34" charset="-120"/>
              </a:rPr>
              <a:t> </a:t>
            </a:r>
            <a:r>
              <a:rPr lang="en-US" sz="2000" dirty="0" err="1" smtClean="0">
                <a:solidFill>
                  <a:srgbClr val="DAD1E6"/>
                </a:solidFill>
                <a:latin typeface="Fira Sans" pitchFamily="34" charset="0"/>
                <a:ea typeface="Fira Sans" pitchFamily="34" charset="-122"/>
                <a:cs typeface="Fira Sans" pitchFamily="34" charset="-120"/>
              </a:rPr>
              <a:t>publico</a:t>
            </a:r>
            <a:r>
              <a:rPr lang="en-US" sz="2000" dirty="0" smtClean="0">
                <a:solidFill>
                  <a:srgbClr val="DAD1E6"/>
                </a:solidFill>
                <a:latin typeface="Fira Sans" pitchFamily="34" charset="0"/>
                <a:ea typeface="Fira Sans" pitchFamily="34" charset="-122"/>
                <a:cs typeface="Fira Sans" pitchFamily="34" charset="-120"/>
              </a:rPr>
              <a:t> </a:t>
            </a:r>
            <a:r>
              <a:rPr lang="en-US" sz="2000" dirty="0">
                <a:solidFill>
                  <a:srgbClr val="DAD1E6"/>
                </a:solidFill>
                <a:latin typeface="Fira Sans" pitchFamily="34" charset="0"/>
                <a:ea typeface="Fira Sans" pitchFamily="34" charset="-122"/>
                <a:cs typeface="Fira Sans" pitchFamily="34" charset="-120"/>
              </a:rPr>
              <a:t>la primera versión del Modelo OSI, estableciendo las siete capas que lo conforman.</a:t>
            </a:r>
            <a:endParaRPr lang="en-US" sz="2000" dirty="0"/>
          </a:p>
        </p:txBody>
      </p:sp>
      <p:sp>
        <p:nvSpPr>
          <p:cNvPr id="16" name="Shape 14"/>
          <p:cNvSpPr/>
          <p:nvPr/>
        </p:nvSpPr>
        <p:spPr>
          <a:xfrm>
            <a:off x="9995475" y="4084201"/>
            <a:ext cx="27742" cy="777597"/>
          </a:xfrm>
          <a:prstGeom prst="rect">
            <a:avLst/>
          </a:prstGeom>
          <a:solidFill>
            <a:srgbClr val="FF6680"/>
          </a:solidFill>
          <a:ln/>
        </p:spPr>
      </p:sp>
      <p:sp>
        <p:nvSpPr>
          <p:cNvPr id="17" name="Shape 15"/>
          <p:cNvSpPr/>
          <p:nvPr/>
        </p:nvSpPr>
        <p:spPr>
          <a:xfrm>
            <a:off x="9759434" y="4611886"/>
            <a:ext cx="499943" cy="499943"/>
          </a:xfrm>
          <a:prstGeom prst="roundRect">
            <a:avLst>
              <a:gd name="adj" fmla="val 13333"/>
            </a:avLst>
          </a:prstGeom>
          <a:solidFill>
            <a:srgbClr val="382748"/>
          </a:solidFill>
          <a:ln/>
        </p:spPr>
      </p:sp>
      <p:sp>
        <p:nvSpPr>
          <p:cNvPr id="18" name="Text 16"/>
          <p:cNvSpPr/>
          <p:nvPr/>
        </p:nvSpPr>
        <p:spPr>
          <a:xfrm>
            <a:off x="9926002" y="4653558"/>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9" name="Text 17"/>
          <p:cNvSpPr/>
          <p:nvPr/>
        </p:nvSpPr>
        <p:spPr>
          <a:xfrm>
            <a:off x="8620601" y="1959888"/>
            <a:ext cx="2777490" cy="347186"/>
          </a:xfrm>
          <a:prstGeom prst="rect">
            <a:avLst/>
          </a:prstGeom>
          <a:noFill/>
          <a:ln/>
        </p:spPr>
        <p:txBody>
          <a:bodyPr wrap="none" rtlCol="0" anchor="t"/>
          <a:lstStyle/>
          <a:p>
            <a:pPr marL="0" indent="0" algn="ctr">
              <a:lnSpc>
                <a:spcPts val="2734"/>
              </a:lnSpc>
              <a:buNone/>
            </a:pPr>
            <a:r>
              <a:rPr lang="en-US" sz="2400" b="1" dirty="0">
                <a:solidFill>
                  <a:srgbClr val="FF726D"/>
                </a:solidFill>
                <a:latin typeface="Algerian" panose="04020705040A02060702" pitchFamily="82" charset="0"/>
                <a:ea typeface="Inconsolata" pitchFamily="34" charset="-122"/>
                <a:cs typeface="Inconsolata" pitchFamily="34" charset="-120"/>
              </a:rPr>
              <a:t>Hoy</a:t>
            </a:r>
            <a:endParaRPr lang="en-US" sz="2187" dirty="0">
              <a:latin typeface="Algerian" panose="04020705040A02060702" pitchFamily="82" charset="0"/>
            </a:endParaRPr>
          </a:p>
        </p:txBody>
      </p:sp>
      <p:sp>
        <p:nvSpPr>
          <p:cNvPr id="20" name="Text 18"/>
          <p:cNvSpPr/>
          <p:nvPr/>
        </p:nvSpPr>
        <p:spPr>
          <a:xfrm>
            <a:off x="7648456" y="2440305"/>
            <a:ext cx="5246134" cy="1421606"/>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El Modelo OSI sigue siendo una referencia importante en el diseño y la implementación de redes de comunicación, aunque TCP/IP se ha convertido en el protocolo predominante.</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Shape 1"/>
          <p:cNvSpPr/>
          <p:nvPr/>
        </p:nvSpPr>
        <p:spPr>
          <a:xfrm>
            <a:off x="0" y="0"/>
            <a:ext cx="14630400" cy="8229600"/>
          </a:xfrm>
          <a:prstGeom prst="rect">
            <a:avLst/>
          </a:prstGeom>
          <a:solidFill>
            <a:srgbClr val="241631"/>
          </a:solidFill>
          <a:ln/>
        </p:spPr>
      </p:sp>
      <p:sp>
        <p:nvSpPr>
          <p:cNvPr id="2" name="Shape 0"/>
          <p:cNvSpPr/>
          <p:nvPr/>
        </p:nvSpPr>
        <p:spPr>
          <a:xfrm>
            <a:off x="0" y="-15498"/>
            <a:ext cx="14630400" cy="8229600"/>
          </a:xfrm>
          <a:prstGeom prst="rect">
            <a:avLst/>
          </a:prstGeom>
          <a:solidFill>
            <a:srgbClr val="110C17"/>
          </a:solidFill>
          <a:ln/>
        </p:spPr>
      </p:sp>
      <p:pic>
        <p:nvPicPr>
          <p:cNvPr id="4" name="Image 0" descr="preencoded.png"/>
          <p:cNvPicPr>
            <a:picLocks noChangeAspect="1"/>
          </p:cNvPicPr>
          <p:nvPr/>
        </p:nvPicPr>
        <p:blipFill>
          <a:blip r:embed="rId3"/>
          <a:stretch>
            <a:fillRect/>
          </a:stretch>
        </p:blipFill>
        <p:spPr>
          <a:xfrm>
            <a:off x="-7621" y="0"/>
            <a:ext cx="3955851" cy="8229600"/>
          </a:xfrm>
          <a:prstGeom prst="rect">
            <a:avLst/>
          </a:prstGeom>
        </p:spPr>
      </p:pic>
      <p:sp>
        <p:nvSpPr>
          <p:cNvPr id="5" name="Text 2"/>
          <p:cNvSpPr/>
          <p:nvPr/>
        </p:nvSpPr>
        <p:spPr>
          <a:xfrm>
            <a:off x="4490799" y="1693307"/>
            <a:ext cx="5554980" cy="694373"/>
          </a:xfrm>
          <a:prstGeom prst="rect">
            <a:avLst/>
          </a:prstGeom>
          <a:noFill/>
          <a:ln/>
        </p:spPr>
        <p:txBody>
          <a:bodyPr wrap="none" rtlCol="0" anchor="t"/>
          <a:lstStyle/>
          <a:p>
            <a:pPr lvl="5">
              <a:lnSpc>
                <a:spcPts val="5468"/>
              </a:lnSpc>
            </a:pPr>
            <a:r>
              <a:rPr lang="en-US" sz="4374" b="1" dirty="0">
                <a:solidFill>
                  <a:srgbClr val="FF726D"/>
                </a:solidFill>
                <a:latin typeface="Algerian" panose="04020705040A02060702" pitchFamily="82" charset="0"/>
                <a:ea typeface="Inconsolata" pitchFamily="34" charset="-122"/>
                <a:cs typeface="Inconsolata" pitchFamily="34" charset="-120"/>
              </a:rPr>
              <a:t>Capa Física</a:t>
            </a:r>
            <a:endParaRPr lang="en-US" sz="4374" dirty="0">
              <a:latin typeface="Algerian" panose="04020705040A02060702" pitchFamily="82" charset="0"/>
            </a:endParaRPr>
          </a:p>
        </p:txBody>
      </p:sp>
      <p:sp>
        <p:nvSpPr>
          <p:cNvPr id="6" name="Shape 3"/>
          <p:cNvSpPr/>
          <p:nvPr/>
        </p:nvSpPr>
        <p:spPr>
          <a:xfrm>
            <a:off x="4490799" y="2894528"/>
            <a:ext cx="499943" cy="499943"/>
          </a:xfrm>
          <a:prstGeom prst="roundRect">
            <a:avLst>
              <a:gd name="adj" fmla="val 13333"/>
            </a:avLst>
          </a:prstGeom>
          <a:solidFill>
            <a:srgbClr val="382748"/>
          </a:solidFill>
          <a:ln/>
        </p:spPr>
      </p:sp>
      <p:sp>
        <p:nvSpPr>
          <p:cNvPr id="7" name="Text 4"/>
          <p:cNvSpPr/>
          <p:nvPr/>
        </p:nvSpPr>
        <p:spPr>
          <a:xfrm>
            <a:off x="4657368" y="2936200"/>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8" name="Text 5"/>
          <p:cNvSpPr/>
          <p:nvPr/>
        </p:nvSpPr>
        <p:spPr>
          <a:xfrm>
            <a:off x="5212913" y="2970848"/>
            <a:ext cx="2777490" cy="347186"/>
          </a:xfrm>
          <a:prstGeom prst="rect">
            <a:avLst/>
          </a:prstGeom>
          <a:noFill/>
          <a:ln/>
        </p:spPr>
        <p:txBody>
          <a:bodyPr wrap="none" rtlCol="0" anchor="t"/>
          <a:lstStyle/>
          <a:p>
            <a:pPr marL="0" indent="0">
              <a:lnSpc>
                <a:spcPts val="2734"/>
              </a:lnSpc>
              <a:buNone/>
            </a:pPr>
            <a:r>
              <a:rPr lang="en-US" sz="2187" b="1" dirty="0">
                <a:solidFill>
                  <a:srgbClr val="FF726D"/>
                </a:solidFill>
                <a:latin typeface="Algerian" panose="04020705040A02060702" pitchFamily="82" charset="0"/>
                <a:ea typeface="Inconsolata" pitchFamily="34" charset="-122"/>
                <a:cs typeface="Inconsolata" pitchFamily="34" charset="-120"/>
              </a:rPr>
              <a:t>Transmisión de Bits</a:t>
            </a:r>
            <a:endParaRPr lang="en-US" sz="2187" dirty="0">
              <a:latin typeface="Algerian" panose="04020705040A02060702" pitchFamily="82" charset="0"/>
            </a:endParaRPr>
          </a:p>
        </p:txBody>
      </p:sp>
      <p:sp>
        <p:nvSpPr>
          <p:cNvPr id="9" name="Text 6"/>
          <p:cNvSpPr/>
          <p:nvPr/>
        </p:nvSpPr>
        <p:spPr>
          <a:xfrm>
            <a:off x="5212913" y="3451265"/>
            <a:ext cx="3820001"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La capa física se encarga de la transmisión de bits sin procesar a través del medio físico, como cables, fibra óptica o señales </a:t>
            </a:r>
            <a:r>
              <a:rPr lang="en-US" sz="1750" dirty="0" err="1">
                <a:solidFill>
                  <a:srgbClr val="DAD1E6"/>
                </a:solidFill>
                <a:latin typeface="Fira Sans" pitchFamily="34" charset="0"/>
                <a:ea typeface="Fira Sans" pitchFamily="34" charset="-122"/>
                <a:cs typeface="Fira Sans" pitchFamily="34" charset="-120"/>
              </a:rPr>
              <a:t>inalámbricas</a:t>
            </a:r>
            <a:r>
              <a:rPr lang="en-US" sz="1750" dirty="0" smtClean="0">
                <a:solidFill>
                  <a:srgbClr val="DAD1E6"/>
                </a:solidFill>
                <a:latin typeface="Fira Sans" pitchFamily="34" charset="0"/>
                <a:ea typeface="Fira Sans" pitchFamily="34" charset="-122"/>
                <a:cs typeface="Fira Sans" pitchFamily="34" charset="-120"/>
              </a:rPr>
              <a:t>.</a:t>
            </a:r>
          </a:p>
          <a:p>
            <a:pPr marL="0" indent="0">
              <a:lnSpc>
                <a:spcPts val="2799"/>
              </a:lnSpc>
              <a:buNone/>
            </a:pPr>
            <a:endParaRPr lang="en-US" sz="1750" dirty="0"/>
          </a:p>
        </p:txBody>
      </p:sp>
      <p:sp>
        <p:nvSpPr>
          <p:cNvPr id="14" name="Shape 11"/>
          <p:cNvSpPr/>
          <p:nvPr/>
        </p:nvSpPr>
        <p:spPr>
          <a:xfrm>
            <a:off x="4490799" y="5268635"/>
            <a:ext cx="499943" cy="499943"/>
          </a:xfrm>
          <a:prstGeom prst="roundRect">
            <a:avLst>
              <a:gd name="adj" fmla="val 13333"/>
            </a:avLst>
          </a:prstGeom>
          <a:solidFill>
            <a:srgbClr val="382748"/>
          </a:solidFill>
          <a:ln/>
        </p:spPr>
      </p:sp>
      <p:sp>
        <p:nvSpPr>
          <p:cNvPr id="15" name="Text 12"/>
          <p:cNvSpPr/>
          <p:nvPr/>
        </p:nvSpPr>
        <p:spPr>
          <a:xfrm>
            <a:off x="4657368" y="5310307"/>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rPr>
              <a:t>2</a:t>
            </a:r>
            <a:endParaRPr lang="en-US" sz="2624" dirty="0"/>
          </a:p>
        </p:txBody>
      </p:sp>
      <p:sp>
        <p:nvSpPr>
          <p:cNvPr id="16" name="Text 13"/>
          <p:cNvSpPr/>
          <p:nvPr/>
        </p:nvSpPr>
        <p:spPr>
          <a:xfrm>
            <a:off x="5212913" y="5344954"/>
            <a:ext cx="3609499" cy="347186"/>
          </a:xfrm>
          <a:prstGeom prst="rect">
            <a:avLst/>
          </a:prstGeom>
          <a:noFill/>
          <a:ln/>
        </p:spPr>
        <p:txBody>
          <a:bodyPr wrap="none" rtlCol="0" anchor="t"/>
          <a:lstStyle/>
          <a:p>
            <a:pPr marL="0" indent="0">
              <a:lnSpc>
                <a:spcPts val="2734"/>
              </a:lnSpc>
              <a:buNone/>
            </a:pPr>
            <a:r>
              <a:rPr lang="en-US" sz="2187" b="1" dirty="0">
                <a:solidFill>
                  <a:srgbClr val="FF726D"/>
                </a:solidFill>
                <a:latin typeface="Algerian" panose="04020705040A02060702" pitchFamily="82" charset="0"/>
                <a:ea typeface="Inconsolata" pitchFamily="34" charset="-122"/>
                <a:cs typeface="Inconsolata" pitchFamily="34" charset="-120"/>
              </a:rPr>
              <a:t>EJEMPLO: Conexión Ethernet</a:t>
            </a:r>
            <a:endParaRPr lang="en-US" sz="2187" dirty="0">
              <a:latin typeface="Algerian" panose="04020705040A02060702" pitchFamily="82" charset="0"/>
            </a:endParaRPr>
          </a:p>
        </p:txBody>
      </p:sp>
      <p:sp>
        <p:nvSpPr>
          <p:cNvPr id="17" name="Text 14"/>
          <p:cNvSpPr/>
          <p:nvPr/>
        </p:nvSpPr>
        <p:spPr>
          <a:xfrm>
            <a:off x="5212913" y="5825371"/>
            <a:ext cx="8584287"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La capa física en una red Ethernet define los estándares para </a:t>
            </a:r>
            <a:r>
              <a:rPr lang="en-US" sz="1750" dirty="0" err="1">
                <a:solidFill>
                  <a:srgbClr val="DAD1E6"/>
                </a:solidFill>
                <a:latin typeface="Fira Sans" pitchFamily="34" charset="0"/>
                <a:ea typeface="Fira Sans" pitchFamily="34" charset="-122"/>
                <a:cs typeface="Fira Sans" pitchFamily="34" charset="-120"/>
              </a:rPr>
              <a:t>los</a:t>
            </a:r>
            <a:r>
              <a:rPr lang="en-US" sz="1750" dirty="0">
                <a:solidFill>
                  <a:srgbClr val="DAD1E6"/>
                </a:solidFill>
                <a:latin typeface="Fira Sans" pitchFamily="34" charset="0"/>
                <a:ea typeface="Fira Sans" pitchFamily="34" charset="-122"/>
                <a:cs typeface="Fira Sans" pitchFamily="34" charset="-120"/>
              </a:rPr>
              <a:t> </a:t>
            </a:r>
            <a:r>
              <a:rPr lang="en-US" sz="1750" dirty="0" smtClean="0">
                <a:solidFill>
                  <a:srgbClr val="DAD1E6"/>
                </a:solidFill>
                <a:latin typeface="Fira Sans" pitchFamily="34" charset="0"/>
                <a:ea typeface="Fira Sans" pitchFamily="34" charset="-122"/>
                <a:cs typeface="Fira Sans" pitchFamily="34" charset="-120"/>
              </a:rPr>
              <a:t>cables</a:t>
            </a:r>
            <a:r>
              <a:rPr lang="en-US" sz="1750" dirty="0">
                <a:solidFill>
                  <a:srgbClr val="DAD1E6"/>
                </a:solidFill>
                <a:latin typeface="Fira Sans" pitchFamily="34" charset="0"/>
                <a:ea typeface="Fira Sans" pitchFamily="34" charset="-122"/>
                <a:cs typeface="Fira Sans" pitchFamily="34" charset="-120"/>
              </a:rPr>
              <a:t>.</a:t>
            </a:r>
            <a:endParaRPr lang="en-US" sz="1750"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Shape 1"/>
          <p:cNvSpPr/>
          <p:nvPr/>
        </p:nvSpPr>
        <p:spPr>
          <a:xfrm>
            <a:off x="0" y="0"/>
            <a:ext cx="14630400" cy="8229600"/>
          </a:xfrm>
          <a:prstGeom prst="rect">
            <a:avLst/>
          </a:prstGeom>
          <a:solidFill>
            <a:srgbClr val="241631"/>
          </a:solidFill>
          <a:ln/>
        </p:spPr>
      </p:sp>
      <p:sp>
        <p:nvSpPr>
          <p:cNvPr id="2" name="Shape 0"/>
          <p:cNvSpPr/>
          <p:nvPr/>
        </p:nvSpPr>
        <p:spPr>
          <a:xfrm>
            <a:off x="0" y="-15498"/>
            <a:ext cx="14630400" cy="8229600"/>
          </a:xfrm>
          <a:prstGeom prst="rect">
            <a:avLst/>
          </a:prstGeom>
          <a:solidFill>
            <a:srgbClr val="110C17"/>
          </a:solidFill>
          <a:ln/>
        </p:spPr>
      </p:sp>
      <p:sp>
        <p:nvSpPr>
          <p:cNvPr id="4" name="Text 2"/>
          <p:cNvSpPr/>
          <p:nvPr/>
        </p:nvSpPr>
        <p:spPr>
          <a:xfrm>
            <a:off x="2037993" y="1865471"/>
            <a:ext cx="6387465" cy="694373"/>
          </a:xfrm>
          <a:prstGeom prst="rect">
            <a:avLst/>
          </a:prstGeom>
          <a:noFill/>
          <a:ln/>
        </p:spPr>
        <p:txBody>
          <a:bodyPr wrap="none" rtlCol="0" anchor="t"/>
          <a:lstStyle/>
          <a:p>
            <a:pPr lvl="3">
              <a:lnSpc>
                <a:spcPts val="5468"/>
              </a:lnSpc>
            </a:pPr>
            <a:r>
              <a:rPr lang="en-US" sz="4374" b="1" dirty="0">
                <a:solidFill>
                  <a:srgbClr val="FF726D"/>
                </a:solidFill>
                <a:latin typeface="Algerian" panose="04020705040A02060702" pitchFamily="82" charset="0"/>
                <a:ea typeface="Inconsolata" pitchFamily="34" charset="-122"/>
                <a:cs typeface="Inconsolata" pitchFamily="34" charset="-120"/>
              </a:rPr>
              <a:t>Capa de Enlace de Datos</a:t>
            </a:r>
            <a:endParaRPr lang="en-US" sz="4374" dirty="0">
              <a:latin typeface="Algerian" panose="04020705040A02060702" pitchFamily="82" charset="0"/>
            </a:endParaRPr>
          </a:p>
        </p:txBody>
      </p:sp>
      <p:sp>
        <p:nvSpPr>
          <p:cNvPr id="5" name="Text 3"/>
          <p:cNvSpPr/>
          <p:nvPr/>
        </p:nvSpPr>
        <p:spPr>
          <a:xfrm>
            <a:off x="2037993" y="3115270"/>
            <a:ext cx="3156347" cy="694373"/>
          </a:xfrm>
          <a:prstGeom prst="rect">
            <a:avLst/>
          </a:prstGeom>
          <a:noFill/>
          <a:ln/>
        </p:spPr>
        <p:txBody>
          <a:bodyPr wrap="square" rtlCol="0" anchor="t"/>
          <a:lstStyle/>
          <a:p>
            <a:pPr marL="0" indent="0">
              <a:lnSpc>
                <a:spcPts val="2734"/>
              </a:lnSpc>
              <a:buNone/>
            </a:pPr>
            <a:r>
              <a:rPr lang="en-US" sz="2187" b="1" dirty="0">
                <a:solidFill>
                  <a:srgbClr val="FF726D"/>
                </a:solidFill>
                <a:latin typeface="Algerian" panose="04020705040A02060702" pitchFamily="82" charset="0"/>
                <a:ea typeface="Inconsolata" pitchFamily="34" charset="-122"/>
                <a:cs typeface="Inconsolata" pitchFamily="34" charset="-120"/>
              </a:rPr>
              <a:t>Control de Acceso al Medio</a:t>
            </a:r>
            <a:endParaRPr lang="en-US" sz="2187" dirty="0">
              <a:latin typeface="Algerian" panose="04020705040A02060702" pitchFamily="82" charset="0"/>
            </a:endParaRPr>
          </a:p>
        </p:txBody>
      </p:sp>
      <p:sp>
        <p:nvSpPr>
          <p:cNvPr id="6" name="Text 4"/>
          <p:cNvSpPr/>
          <p:nvPr/>
        </p:nvSpPr>
        <p:spPr>
          <a:xfrm>
            <a:off x="2037993" y="4031813"/>
            <a:ext cx="4719268" cy="1777008"/>
          </a:xfrm>
          <a:prstGeom prst="rect">
            <a:avLst/>
          </a:prstGeom>
          <a:noFill/>
          <a:ln/>
        </p:spPr>
        <p:txBody>
          <a:bodyPr wrap="square" rtlCol="0" anchor="t"/>
          <a:lstStyle/>
          <a:p>
            <a:pPr>
              <a:lnSpc>
                <a:spcPts val="2799"/>
              </a:lnSpc>
            </a:pPr>
            <a:r>
              <a:rPr lang="es-ES" sz="2000" dirty="0" smtClean="0">
                <a:solidFill>
                  <a:srgbClr val="DAD1E6"/>
                </a:solidFill>
                <a:latin typeface="Fira Sans" pitchFamily="34" charset="0"/>
                <a:ea typeface="Fira Sans" pitchFamily="34" charset="-122"/>
                <a:cs typeface="Fira Sans" pitchFamily="34" charset="-120"/>
              </a:rPr>
              <a:t>Organiza </a:t>
            </a:r>
            <a:r>
              <a:rPr lang="es-ES" sz="2000" dirty="0">
                <a:solidFill>
                  <a:srgbClr val="DAD1E6"/>
                </a:solidFill>
                <a:latin typeface="Fira Sans" pitchFamily="34" charset="0"/>
                <a:ea typeface="Fira Sans" pitchFamily="34" charset="-122"/>
                <a:cs typeface="Fira Sans" pitchFamily="34" charset="-120"/>
              </a:rPr>
              <a:t>los datos en tramas y proporciona mecanismos para controlar errores y regular el flujo de datos, asegurando una transmisión confiable y eficiente a través del medio físico, como cables o conexiones inalámbricas.</a:t>
            </a:r>
            <a:endParaRPr lang="en-US" sz="2000" dirty="0"/>
          </a:p>
        </p:txBody>
      </p:sp>
      <p:sp>
        <p:nvSpPr>
          <p:cNvPr id="9" name="Text 7"/>
          <p:cNvSpPr/>
          <p:nvPr/>
        </p:nvSpPr>
        <p:spPr>
          <a:xfrm>
            <a:off x="9449872" y="3115270"/>
            <a:ext cx="3156347" cy="694373"/>
          </a:xfrm>
          <a:prstGeom prst="rect">
            <a:avLst/>
          </a:prstGeom>
          <a:noFill/>
          <a:ln/>
        </p:spPr>
        <p:txBody>
          <a:bodyPr wrap="square" rtlCol="0" anchor="t"/>
          <a:lstStyle/>
          <a:p>
            <a:pPr marL="0" indent="0">
              <a:lnSpc>
                <a:spcPts val="2734"/>
              </a:lnSpc>
              <a:buNone/>
            </a:pPr>
            <a:r>
              <a:rPr lang="en-US" sz="2187" b="1" dirty="0">
                <a:solidFill>
                  <a:srgbClr val="FF726D"/>
                </a:solidFill>
                <a:latin typeface="Algerian" panose="04020705040A02060702" pitchFamily="82" charset="0"/>
                <a:ea typeface="Inconsolata" pitchFamily="34" charset="-122"/>
                <a:cs typeface="Inconsolata" pitchFamily="34" charset="-120"/>
              </a:rPr>
              <a:t>EJEMPLO</a:t>
            </a:r>
            <a:r>
              <a:rPr lang="en-US" sz="2187" b="1" dirty="0" smtClean="0">
                <a:solidFill>
                  <a:srgbClr val="FF726D"/>
                </a:solidFill>
                <a:latin typeface="Algerian" panose="04020705040A02060702" pitchFamily="82" charset="0"/>
                <a:ea typeface="Inconsolata" pitchFamily="34" charset="-122"/>
                <a:cs typeface="Inconsolata" pitchFamily="34" charset="-120"/>
              </a:rPr>
              <a:t>:</a:t>
            </a:r>
            <a:endParaRPr lang="en-US" sz="2187" dirty="0">
              <a:latin typeface="Algerian" panose="04020705040A02060702" pitchFamily="82" charset="0"/>
            </a:endParaRPr>
          </a:p>
        </p:txBody>
      </p:sp>
      <p:sp>
        <p:nvSpPr>
          <p:cNvPr id="10" name="Text 8"/>
          <p:cNvSpPr/>
          <p:nvPr/>
        </p:nvSpPr>
        <p:spPr>
          <a:xfrm>
            <a:off x="9449872" y="4031813"/>
            <a:ext cx="3156347" cy="2132409"/>
          </a:xfrm>
          <a:prstGeom prst="rect">
            <a:avLst/>
          </a:prstGeom>
          <a:noFill/>
          <a:ln/>
        </p:spPr>
        <p:txBody>
          <a:bodyPr wrap="square" rtlCol="0" anchor="t"/>
          <a:lstStyle/>
          <a:p>
            <a:pPr>
              <a:lnSpc>
                <a:spcPts val="2799"/>
              </a:lnSpc>
            </a:pPr>
            <a:r>
              <a:rPr lang="es-ES" sz="2000" dirty="0" smtClean="0">
                <a:solidFill>
                  <a:schemeClr val="bg2"/>
                </a:solidFill>
                <a:latin typeface="Fira Sans"/>
                <a:ea typeface="Fira Sans"/>
              </a:rPr>
              <a:t>Conectar la  </a:t>
            </a:r>
            <a:r>
              <a:rPr lang="es-ES" sz="2000" dirty="0">
                <a:solidFill>
                  <a:schemeClr val="bg2"/>
                </a:solidFill>
                <a:latin typeface="Fira Sans"/>
                <a:ea typeface="Fira Sans"/>
              </a:rPr>
              <a:t>computadora a una impresora con un cable Ethernet para imprimir</a:t>
            </a:r>
            <a:endParaRPr lang="en-US" sz="2000" dirty="0">
              <a:solidFill>
                <a:schemeClr val="bg2"/>
              </a:solidFill>
              <a:latin typeface="Fira Sans"/>
              <a:ea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Shape 1"/>
          <p:cNvSpPr/>
          <p:nvPr/>
        </p:nvSpPr>
        <p:spPr>
          <a:xfrm>
            <a:off x="0" y="0"/>
            <a:ext cx="14630400" cy="8229600"/>
          </a:xfrm>
          <a:prstGeom prst="rect">
            <a:avLst/>
          </a:prstGeom>
          <a:solidFill>
            <a:srgbClr val="241631"/>
          </a:solidFill>
          <a:ln/>
        </p:spPr>
      </p:sp>
      <p:sp>
        <p:nvSpPr>
          <p:cNvPr id="2" name="Shape 0"/>
          <p:cNvSpPr/>
          <p:nvPr/>
        </p:nvSpPr>
        <p:spPr>
          <a:xfrm>
            <a:off x="0" y="-66554"/>
            <a:ext cx="14630400" cy="8229600"/>
          </a:xfrm>
          <a:prstGeom prst="rect">
            <a:avLst/>
          </a:prstGeom>
          <a:solidFill>
            <a:srgbClr val="110C17"/>
          </a:solidFill>
          <a:ln/>
        </p:spPr>
      </p:sp>
      <p:sp>
        <p:nvSpPr>
          <p:cNvPr id="4" name="Text 2"/>
          <p:cNvSpPr/>
          <p:nvPr/>
        </p:nvSpPr>
        <p:spPr>
          <a:xfrm>
            <a:off x="2037993" y="1087993"/>
            <a:ext cx="5554980" cy="694373"/>
          </a:xfrm>
          <a:prstGeom prst="rect">
            <a:avLst/>
          </a:prstGeom>
          <a:noFill/>
          <a:ln/>
        </p:spPr>
        <p:txBody>
          <a:bodyPr wrap="none" rtlCol="0" anchor="t"/>
          <a:lstStyle/>
          <a:p>
            <a:pPr lvl="7">
              <a:lnSpc>
                <a:spcPts val="5468"/>
              </a:lnSpc>
            </a:pPr>
            <a:r>
              <a:rPr lang="en-US" sz="4374" b="1" dirty="0">
                <a:solidFill>
                  <a:srgbClr val="FF726D"/>
                </a:solidFill>
                <a:latin typeface="Algerian" panose="04020705040A02060702" pitchFamily="82" charset="0"/>
                <a:ea typeface="Inconsolata" pitchFamily="34" charset="-122"/>
                <a:cs typeface="Inconsolata" pitchFamily="34" charset="-120"/>
              </a:rPr>
              <a:t>Capa de Red</a:t>
            </a:r>
            <a:endParaRPr lang="en-US" sz="4374" dirty="0">
              <a:latin typeface="Algerian" panose="04020705040A02060702" pitchFamily="82" charset="0"/>
            </a:endParaRPr>
          </a:p>
        </p:txBody>
      </p:sp>
      <p:sp>
        <p:nvSpPr>
          <p:cNvPr id="5" name="Shape 3"/>
          <p:cNvSpPr/>
          <p:nvPr/>
        </p:nvSpPr>
        <p:spPr>
          <a:xfrm>
            <a:off x="2037993" y="2226707"/>
            <a:ext cx="5166122" cy="2346365"/>
          </a:xfrm>
          <a:prstGeom prst="roundRect">
            <a:avLst>
              <a:gd name="adj" fmla="val 2841"/>
            </a:avLst>
          </a:prstGeom>
          <a:solidFill>
            <a:srgbClr val="382748"/>
          </a:solidFill>
          <a:ln/>
        </p:spPr>
      </p:sp>
      <p:sp>
        <p:nvSpPr>
          <p:cNvPr id="6" name="Text 4"/>
          <p:cNvSpPr/>
          <p:nvPr/>
        </p:nvSpPr>
        <p:spPr>
          <a:xfrm>
            <a:off x="2260163" y="2448878"/>
            <a:ext cx="2777490" cy="347186"/>
          </a:xfrm>
          <a:prstGeom prst="rect">
            <a:avLst/>
          </a:prstGeom>
          <a:noFill/>
          <a:ln/>
        </p:spPr>
        <p:txBody>
          <a:bodyPr wrap="none" rtlCol="0" anchor="t"/>
          <a:lstStyle/>
          <a:p>
            <a:pPr lvl="2">
              <a:lnSpc>
                <a:spcPts val="2734"/>
              </a:lnSpc>
            </a:pPr>
            <a:r>
              <a:rPr lang="en-US" sz="2187" b="1" dirty="0">
                <a:solidFill>
                  <a:srgbClr val="FF726D"/>
                </a:solidFill>
                <a:latin typeface="Algerian" panose="04020705040A02060702" pitchFamily="82" charset="0"/>
                <a:ea typeface="Inconsolata" pitchFamily="34" charset="-122"/>
                <a:cs typeface="Inconsolata" pitchFamily="34" charset="-120"/>
              </a:rPr>
              <a:t>Enrutamiento</a:t>
            </a:r>
            <a:endParaRPr lang="en-US" sz="2187" dirty="0">
              <a:latin typeface="Algerian" panose="04020705040A02060702" pitchFamily="82" charset="0"/>
            </a:endParaRPr>
          </a:p>
        </p:txBody>
      </p:sp>
      <p:sp>
        <p:nvSpPr>
          <p:cNvPr id="7" name="Text 5"/>
          <p:cNvSpPr/>
          <p:nvPr/>
        </p:nvSpPr>
        <p:spPr>
          <a:xfrm>
            <a:off x="2260163" y="2929295"/>
            <a:ext cx="4721781" cy="1421606"/>
          </a:xfrm>
          <a:prstGeom prst="rect">
            <a:avLst/>
          </a:prstGeom>
          <a:noFill/>
          <a:ln/>
        </p:spPr>
        <p:txBody>
          <a:bodyPr wrap="square" rtlCol="0" anchor="t"/>
          <a:lstStyle/>
          <a:p>
            <a:pPr marL="0" indent="0">
              <a:lnSpc>
                <a:spcPts val="2799"/>
              </a:lnSpc>
              <a:buNone/>
            </a:pPr>
            <a:r>
              <a:rPr lang="en-US" sz="2000" dirty="0">
                <a:solidFill>
                  <a:srgbClr val="DAD1E6"/>
                </a:solidFill>
                <a:latin typeface="Fira Sans" pitchFamily="34" charset="0"/>
                <a:ea typeface="Fira Sans" pitchFamily="34" charset="-122"/>
                <a:cs typeface="Fira Sans" pitchFamily="34" charset="-120"/>
              </a:rPr>
              <a:t>La capa de red es responsable de enrutar los paquetes de datos a través de la red, determinando la mejor ruta entre el origen y el destino.</a:t>
            </a:r>
            <a:endParaRPr lang="en-US" sz="2000" dirty="0"/>
          </a:p>
        </p:txBody>
      </p:sp>
      <p:sp>
        <p:nvSpPr>
          <p:cNvPr id="11" name="Shape 9"/>
          <p:cNvSpPr/>
          <p:nvPr/>
        </p:nvSpPr>
        <p:spPr>
          <a:xfrm>
            <a:off x="7964448" y="2226707"/>
            <a:ext cx="5166122" cy="2346365"/>
          </a:xfrm>
          <a:prstGeom prst="roundRect">
            <a:avLst>
              <a:gd name="adj" fmla="val 2841"/>
            </a:avLst>
          </a:prstGeom>
          <a:solidFill>
            <a:srgbClr val="382748"/>
          </a:solidFill>
          <a:ln/>
        </p:spPr>
      </p:sp>
      <p:sp>
        <p:nvSpPr>
          <p:cNvPr id="12" name="Text 10"/>
          <p:cNvSpPr/>
          <p:nvPr/>
        </p:nvSpPr>
        <p:spPr>
          <a:xfrm>
            <a:off x="9089827" y="2562037"/>
            <a:ext cx="2915364" cy="347186"/>
          </a:xfrm>
          <a:prstGeom prst="rect">
            <a:avLst/>
          </a:prstGeom>
          <a:noFill/>
          <a:ln/>
        </p:spPr>
        <p:txBody>
          <a:bodyPr wrap="none" rtlCol="0" anchor="t"/>
          <a:lstStyle/>
          <a:p>
            <a:pPr lvl="1">
              <a:lnSpc>
                <a:spcPts val="2734"/>
              </a:lnSpc>
            </a:pPr>
            <a:r>
              <a:rPr lang="en-US" sz="2187" b="1" dirty="0">
                <a:solidFill>
                  <a:srgbClr val="FF726D"/>
                </a:solidFill>
                <a:latin typeface="Algerian" panose="04020705040A02060702" pitchFamily="82" charset="0"/>
                <a:ea typeface="Inconsolata" pitchFamily="34" charset="-122"/>
                <a:cs typeface="Inconsolata" pitchFamily="34" charset="-120"/>
              </a:rPr>
              <a:t>EJEMPLO: </a:t>
            </a:r>
            <a:endParaRPr lang="en-US" sz="2187" dirty="0">
              <a:latin typeface="Algerian" panose="04020705040A02060702" pitchFamily="82" charset="0"/>
            </a:endParaRPr>
          </a:p>
        </p:txBody>
      </p:sp>
      <p:sp>
        <p:nvSpPr>
          <p:cNvPr id="13" name="Text 11"/>
          <p:cNvSpPr/>
          <p:nvPr/>
        </p:nvSpPr>
        <p:spPr>
          <a:xfrm>
            <a:off x="8408789" y="3159215"/>
            <a:ext cx="4721781" cy="1421606"/>
          </a:xfrm>
          <a:prstGeom prst="rect">
            <a:avLst/>
          </a:prstGeom>
          <a:noFill/>
          <a:ln/>
        </p:spPr>
        <p:txBody>
          <a:bodyPr wrap="square" rtlCol="0" anchor="t"/>
          <a:lstStyle/>
          <a:p>
            <a:pPr>
              <a:lnSpc>
                <a:spcPts val="2799"/>
              </a:lnSpc>
            </a:pPr>
            <a:r>
              <a:rPr lang="es-ES" sz="2000" dirty="0" smtClean="0">
                <a:solidFill>
                  <a:srgbClr val="DAD1E6"/>
                </a:solidFill>
                <a:latin typeface="Fira Sans" pitchFamily="34" charset="0"/>
                <a:ea typeface="Fira Sans" pitchFamily="34" charset="-122"/>
                <a:cs typeface="Fira Sans" pitchFamily="34" charset="-120"/>
              </a:rPr>
              <a:t>Ingresar a </a:t>
            </a:r>
            <a:r>
              <a:rPr lang="es-ES" sz="2000" dirty="0">
                <a:solidFill>
                  <a:srgbClr val="DAD1E6"/>
                </a:solidFill>
                <a:latin typeface="Fira Sans" pitchFamily="34" charset="0"/>
                <a:ea typeface="Fira Sans" pitchFamily="34" charset="-122"/>
                <a:cs typeface="Fira Sans" pitchFamily="34" charset="-120"/>
              </a:rPr>
              <a:t>una dirección web en el </a:t>
            </a:r>
            <a:r>
              <a:rPr lang="es-ES" sz="2000" dirty="0" smtClean="0">
                <a:solidFill>
                  <a:srgbClr val="DAD1E6"/>
                </a:solidFill>
                <a:latin typeface="Fira Sans" pitchFamily="34" charset="0"/>
                <a:ea typeface="Fira Sans" pitchFamily="34" charset="-122"/>
                <a:cs typeface="Fira Sans" pitchFamily="34" charset="-120"/>
              </a:rPr>
              <a:t>navegador.</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Shape 1"/>
          <p:cNvSpPr/>
          <p:nvPr/>
        </p:nvSpPr>
        <p:spPr>
          <a:xfrm>
            <a:off x="0" y="0"/>
            <a:ext cx="14630400" cy="8229600"/>
          </a:xfrm>
          <a:prstGeom prst="rect">
            <a:avLst/>
          </a:prstGeom>
          <a:solidFill>
            <a:srgbClr val="241631"/>
          </a:solidFill>
          <a:ln/>
        </p:spPr>
      </p:sp>
      <p:sp>
        <p:nvSpPr>
          <p:cNvPr id="2" name="Shape 0"/>
          <p:cNvSpPr/>
          <p:nvPr/>
        </p:nvSpPr>
        <p:spPr>
          <a:xfrm>
            <a:off x="0" y="0"/>
            <a:ext cx="14630400" cy="8229600"/>
          </a:xfrm>
          <a:prstGeom prst="rect">
            <a:avLst/>
          </a:prstGeom>
          <a:solidFill>
            <a:srgbClr val="110C17"/>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934760"/>
            <a:ext cx="5554980" cy="694373"/>
          </a:xfrm>
          <a:prstGeom prst="rect">
            <a:avLst/>
          </a:prstGeom>
          <a:noFill/>
          <a:ln/>
        </p:spPr>
        <p:txBody>
          <a:bodyPr wrap="none" rtlCol="0" anchor="t"/>
          <a:lstStyle/>
          <a:p>
            <a:pPr lvl="3">
              <a:lnSpc>
                <a:spcPts val="5468"/>
              </a:lnSpc>
            </a:pPr>
            <a:r>
              <a:rPr lang="en-US" sz="4374" b="1" dirty="0">
                <a:solidFill>
                  <a:srgbClr val="FF726D"/>
                </a:solidFill>
                <a:latin typeface="Algerian" panose="04020705040A02060702" pitchFamily="82" charset="0"/>
                <a:ea typeface="Inconsolata" pitchFamily="34" charset="-122"/>
                <a:cs typeface="Inconsolata" pitchFamily="34" charset="-120"/>
              </a:rPr>
              <a:t>Capa de Transporte</a:t>
            </a:r>
            <a:endParaRPr lang="en-US" sz="4374" dirty="0">
              <a:latin typeface="Algerian" panose="04020705040A02060702" pitchFamily="82" charset="0"/>
            </a:endParaRPr>
          </a:p>
        </p:txBody>
      </p:sp>
      <p:pic>
        <p:nvPicPr>
          <p:cNvPr id="6" name="Image 1" descr="preencoded.png"/>
          <p:cNvPicPr>
            <a:picLocks noChangeAspect="1"/>
          </p:cNvPicPr>
          <p:nvPr/>
        </p:nvPicPr>
        <p:blipFill>
          <a:blip r:embed="rId4"/>
          <a:stretch>
            <a:fillRect/>
          </a:stretch>
        </p:blipFill>
        <p:spPr>
          <a:xfrm>
            <a:off x="4490799" y="1962388"/>
            <a:ext cx="1110972" cy="1777484"/>
          </a:xfrm>
          <a:prstGeom prst="rect">
            <a:avLst/>
          </a:prstGeom>
        </p:spPr>
      </p:pic>
      <p:sp>
        <p:nvSpPr>
          <p:cNvPr id="7" name="Text 3"/>
          <p:cNvSpPr/>
          <p:nvPr/>
        </p:nvSpPr>
        <p:spPr>
          <a:xfrm>
            <a:off x="5935028" y="2184559"/>
            <a:ext cx="2777490" cy="347186"/>
          </a:xfrm>
          <a:prstGeom prst="rect">
            <a:avLst/>
          </a:prstGeom>
          <a:noFill/>
          <a:ln/>
        </p:spPr>
        <p:txBody>
          <a:bodyPr wrap="none" rtlCol="0" anchor="t"/>
          <a:lstStyle/>
          <a:p>
            <a:pPr marL="0" indent="0" algn="l">
              <a:lnSpc>
                <a:spcPts val="2734"/>
              </a:lnSpc>
              <a:buNone/>
            </a:pPr>
            <a:r>
              <a:rPr lang="en-US" sz="2400" b="1" dirty="0">
                <a:solidFill>
                  <a:srgbClr val="FF726D"/>
                </a:solidFill>
                <a:latin typeface="Algerian" panose="04020705040A02060702" pitchFamily="82" charset="0"/>
                <a:ea typeface="Inconsolata" pitchFamily="34" charset="-122"/>
                <a:cs typeface="Inconsolata" pitchFamily="34" charset="-120"/>
              </a:rPr>
              <a:t>Flujo de Datos</a:t>
            </a:r>
            <a:endParaRPr lang="en-US" sz="2400" dirty="0">
              <a:latin typeface="Algerian" panose="04020705040A02060702" pitchFamily="82" charset="0"/>
            </a:endParaRPr>
          </a:p>
        </p:txBody>
      </p:sp>
      <p:sp>
        <p:nvSpPr>
          <p:cNvPr id="8" name="Text 4"/>
          <p:cNvSpPr/>
          <p:nvPr/>
        </p:nvSpPr>
        <p:spPr>
          <a:xfrm>
            <a:off x="5935028" y="2664976"/>
            <a:ext cx="7862173" cy="710803"/>
          </a:xfrm>
          <a:prstGeom prst="rect">
            <a:avLst/>
          </a:prstGeom>
          <a:noFill/>
          <a:ln/>
        </p:spPr>
        <p:txBody>
          <a:bodyPr wrap="square" rtlCol="0" anchor="t"/>
          <a:lstStyle/>
          <a:p>
            <a:pPr marL="0" indent="0" algn="l">
              <a:lnSpc>
                <a:spcPts val="2799"/>
              </a:lnSpc>
              <a:buNone/>
            </a:pPr>
            <a:r>
              <a:rPr lang="en-US" sz="2000" dirty="0">
                <a:solidFill>
                  <a:srgbClr val="DAD1E6"/>
                </a:solidFill>
                <a:latin typeface="Fira Sans" pitchFamily="34" charset="0"/>
                <a:ea typeface="Fira Sans" pitchFamily="34" charset="-122"/>
                <a:cs typeface="Fira Sans" pitchFamily="34" charset="-120"/>
              </a:rPr>
              <a:t>La capa de transporte se encarga de controlar el flujo de datos entre los dispositivos, asegurando la entrega completa y en orden.</a:t>
            </a:r>
            <a:endParaRPr lang="en-US" sz="2000" dirty="0"/>
          </a:p>
        </p:txBody>
      </p:sp>
      <p:pic>
        <p:nvPicPr>
          <p:cNvPr id="9" name="Image 2" descr="preencoded.png"/>
          <p:cNvPicPr>
            <a:picLocks noChangeAspect="1"/>
          </p:cNvPicPr>
          <p:nvPr/>
        </p:nvPicPr>
        <p:blipFill>
          <a:blip r:embed="rId5"/>
          <a:stretch>
            <a:fillRect/>
          </a:stretch>
        </p:blipFill>
        <p:spPr>
          <a:xfrm>
            <a:off x="4490799" y="3739872"/>
            <a:ext cx="1110972" cy="1777484"/>
          </a:xfrm>
          <a:prstGeom prst="rect">
            <a:avLst/>
          </a:prstGeom>
        </p:spPr>
      </p:pic>
      <p:sp>
        <p:nvSpPr>
          <p:cNvPr id="13" name="Text 7"/>
          <p:cNvSpPr/>
          <p:nvPr/>
        </p:nvSpPr>
        <p:spPr>
          <a:xfrm>
            <a:off x="5949850" y="4064436"/>
            <a:ext cx="2777490" cy="347186"/>
          </a:xfrm>
          <a:prstGeom prst="rect">
            <a:avLst/>
          </a:prstGeom>
          <a:noFill/>
          <a:ln/>
        </p:spPr>
        <p:txBody>
          <a:bodyPr wrap="none" rtlCol="0" anchor="t"/>
          <a:lstStyle/>
          <a:p>
            <a:pPr marL="0" indent="0" algn="l">
              <a:lnSpc>
                <a:spcPts val="2734"/>
              </a:lnSpc>
              <a:buNone/>
            </a:pPr>
            <a:r>
              <a:rPr lang="en-US" sz="2400" b="1" dirty="0">
                <a:solidFill>
                  <a:srgbClr val="FF726D"/>
                </a:solidFill>
                <a:latin typeface="Algerian" panose="04020705040A02060702" pitchFamily="82" charset="0"/>
                <a:ea typeface="Inconsolata" pitchFamily="34" charset="-122"/>
                <a:cs typeface="Inconsolata" pitchFamily="34" charset="-120"/>
              </a:rPr>
              <a:t>EJEMPLO: TCP y UDP</a:t>
            </a:r>
            <a:endParaRPr lang="en-US" sz="2400" dirty="0">
              <a:latin typeface="Algerian" panose="04020705040A02060702" pitchFamily="82" charset="0"/>
            </a:endParaRPr>
          </a:p>
        </p:txBody>
      </p:sp>
      <p:sp>
        <p:nvSpPr>
          <p:cNvPr id="14" name="Text 8"/>
          <p:cNvSpPr/>
          <p:nvPr/>
        </p:nvSpPr>
        <p:spPr>
          <a:xfrm>
            <a:off x="5949850" y="4485918"/>
            <a:ext cx="7862173" cy="710803"/>
          </a:xfrm>
          <a:prstGeom prst="rect">
            <a:avLst/>
          </a:prstGeom>
          <a:noFill/>
          <a:ln/>
        </p:spPr>
        <p:txBody>
          <a:bodyPr wrap="square" rtlCol="0" anchor="t"/>
          <a:lstStyle/>
          <a:p>
            <a:pPr>
              <a:lnSpc>
                <a:spcPts val="2799"/>
              </a:lnSpc>
            </a:pPr>
            <a:r>
              <a:rPr lang="es-ES" sz="2000" dirty="0">
                <a:solidFill>
                  <a:srgbClr val="DAD1E6"/>
                </a:solidFill>
                <a:latin typeface="Fira Sans" pitchFamily="34" charset="0"/>
                <a:ea typeface="Fira Sans" pitchFamily="34" charset="-122"/>
                <a:cs typeface="Fira Sans" pitchFamily="34" charset="-120"/>
              </a:rPr>
              <a:t>Cuando </a:t>
            </a:r>
            <a:r>
              <a:rPr lang="es-ES" sz="2000" dirty="0" smtClean="0">
                <a:solidFill>
                  <a:srgbClr val="DAD1E6"/>
                </a:solidFill>
                <a:latin typeface="Fira Sans" pitchFamily="34" charset="0"/>
                <a:ea typeface="Fira Sans" pitchFamily="34" charset="-122"/>
                <a:cs typeface="Fira Sans" pitchFamily="34" charset="-120"/>
              </a:rPr>
              <a:t>envía </a:t>
            </a:r>
            <a:r>
              <a:rPr lang="es-ES" sz="2000" dirty="0">
                <a:solidFill>
                  <a:srgbClr val="DAD1E6"/>
                </a:solidFill>
                <a:latin typeface="Fira Sans" pitchFamily="34" charset="0"/>
                <a:ea typeface="Fira Sans" pitchFamily="34" charset="-122"/>
                <a:cs typeface="Fira Sans" pitchFamily="34" charset="-120"/>
              </a:rPr>
              <a:t>un mensaje de texto</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Shape 1"/>
          <p:cNvSpPr/>
          <p:nvPr/>
        </p:nvSpPr>
        <p:spPr>
          <a:xfrm>
            <a:off x="0" y="0"/>
            <a:ext cx="14630400" cy="8229600"/>
          </a:xfrm>
          <a:prstGeom prst="rect">
            <a:avLst/>
          </a:prstGeom>
          <a:solidFill>
            <a:srgbClr val="241631"/>
          </a:solidFill>
          <a:ln/>
        </p:spPr>
      </p:sp>
      <p:sp>
        <p:nvSpPr>
          <p:cNvPr id="2" name="Shape 0"/>
          <p:cNvSpPr/>
          <p:nvPr/>
        </p:nvSpPr>
        <p:spPr>
          <a:xfrm>
            <a:off x="0" y="86270"/>
            <a:ext cx="14630400" cy="8229600"/>
          </a:xfrm>
          <a:prstGeom prst="rect">
            <a:avLst/>
          </a:prstGeom>
          <a:solidFill>
            <a:srgbClr val="110C17"/>
          </a:solidFill>
          <a:ln/>
        </p:spPr>
      </p:sp>
      <p:sp>
        <p:nvSpPr>
          <p:cNvPr id="4" name="Text 2"/>
          <p:cNvSpPr/>
          <p:nvPr/>
        </p:nvSpPr>
        <p:spPr>
          <a:xfrm>
            <a:off x="2037993" y="2032040"/>
            <a:ext cx="5554980" cy="694373"/>
          </a:xfrm>
          <a:prstGeom prst="rect">
            <a:avLst/>
          </a:prstGeom>
          <a:noFill/>
          <a:ln/>
        </p:spPr>
        <p:txBody>
          <a:bodyPr wrap="none" rtlCol="0" anchor="t"/>
          <a:lstStyle/>
          <a:p>
            <a:pPr lvl="6">
              <a:lnSpc>
                <a:spcPts val="5468"/>
              </a:lnSpc>
            </a:pPr>
            <a:r>
              <a:rPr lang="en-US" sz="4374" b="1" dirty="0">
                <a:solidFill>
                  <a:srgbClr val="FF726D"/>
                </a:solidFill>
                <a:latin typeface="Algerian" panose="04020705040A02060702" pitchFamily="82" charset="0"/>
                <a:ea typeface="Inconsolata" pitchFamily="34" charset="-122"/>
                <a:cs typeface="Inconsolata" pitchFamily="34" charset="-120"/>
              </a:rPr>
              <a:t>Capa de Sesión</a:t>
            </a:r>
            <a:endParaRPr lang="en-US" sz="4374" dirty="0">
              <a:latin typeface="Algerian" panose="04020705040A02060702" pitchFamily="82" charset="0"/>
            </a:endParaRPr>
          </a:p>
        </p:txBody>
      </p:sp>
      <p:pic>
        <p:nvPicPr>
          <p:cNvPr id="5" name="Image 0" descr="preencoded.png"/>
          <p:cNvPicPr>
            <a:picLocks noChangeAspect="1"/>
          </p:cNvPicPr>
          <p:nvPr/>
        </p:nvPicPr>
        <p:blipFill>
          <a:blip r:embed="rId3"/>
          <a:stretch>
            <a:fillRect/>
          </a:stretch>
        </p:blipFill>
        <p:spPr>
          <a:xfrm>
            <a:off x="2037993" y="3170753"/>
            <a:ext cx="555427" cy="555427"/>
          </a:xfrm>
          <a:prstGeom prst="rect">
            <a:avLst/>
          </a:prstGeom>
        </p:spPr>
      </p:pic>
      <p:sp>
        <p:nvSpPr>
          <p:cNvPr id="6" name="Text 3"/>
          <p:cNvSpPr/>
          <p:nvPr/>
        </p:nvSpPr>
        <p:spPr>
          <a:xfrm>
            <a:off x="2037993" y="3948351"/>
            <a:ext cx="3295888" cy="694373"/>
          </a:xfrm>
          <a:prstGeom prst="rect">
            <a:avLst/>
          </a:prstGeom>
          <a:noFill/>
          <a:ln/>
        </p:spPr>
        <p:txBody>
          <a:bodyPr wrap="square" rtlCol="0" anchor="t"/>
          <a:lstStyle/>
          <a:p>
            <a:pPr marL="0" indent="0" algn="l">
              <a:lnSpc>
                <a:spcPts val="2734"/>
              </a:lnSpc>
              <a:buNone/>
            </a:pPr>
            <a:r>
              <a:rPr lang="en-US" sz="2400" b="1" dirty="0">
                <a:solidFill>
                  <a:srgbClr val="FF726D"/>
                </a:solidFill>
                <a:latin typeface="Algerian" panose="04020705040A02060702" pitchFamily="82" charset="0"/>
                <a:ea typeface="Inconsolata" pitchFamily="34" charset="-122"/>
                <a:cs typeface="Inconsolata" pitchFamily="34" charset="-120"/>
              </a:rPr>
              <a:t>Establecimiento de Sesión</a:t>
            </a:r>
            <a:endParaRPr lang="en-US" sz="2400" dirty="0">
              <a:latin typeface="Algerian" panose="04020705040A02060702" pitchFamily="82" charset="0"/>
            </a:endParaRPr>
          </a:p>
        </p:txBody>
      </p:sp>
      <p:sp>
        <p:nvSpPr>
          <p:cNvPr id="7" name="Text 4"/>
          <p:cNvSpPr/>
          <p:nvPr/>
        </p:nvSpPr>
        <p:spPr>
          <a:xfrm>
            <a:off x="2037993" y="4775954"/>
            <a:ext cx="3295888" cy="1421606"/>
          </a:xfrm>
          <a:prstGeom prst="rect">
            <a:avLst/>
          </a:prstGeom>
          <a:noFill/>
          <a:ln/>
        </p:spPr>
        <p:txBody>
          <a:bodyPr wrap="square" rtlCol="0" anchor="t"/>
          <a:lstStyle/>
          <a:p>
            <a:pPr marL="0" indent="0" algn="l">
              <a:lnSpc>
                <a:spcPts val="2799"/>
              </a:lnSpc>
              <a:buNone/>
            </a:pPr>
            <a:r>
              <a:rPr lang="en-US" sz="2000" dirty="0">
                <a:solidFill>
                  <a:srgbClr val="DAD1E6"/>
                </a:solidFill>
                <a:latin typeface="Fira Sans" pitchFamily="34" charset="0"/>
                <a:ea typeface="Fira Sans" pitchFamily="34" charset="-122"/>
                <a:cs typeface="Fira Sans" pitchFamily="34" charset="-120"/>
              </a:rPr>
              <a:t>La capa de sesión establece, mantiene y sincroniza la comunicación entre los dispositivos.</a:t>
            </a:r>
            <a:endParaRPr lang="en-US" sz="2000" dirty="0"/>
          </a:p>
        </p:txBody>
      </p:sp>
      <p:pic>
        <p:nvPicPr>
          <p:cNvPr id="8" name="Image 1" descr="preencoded.png"/>
          <p:cNvPicPr>
            <a:picLocks noChangeAspect="1"/>
          </p:cNvPicPr>
          <p:nvPr/>
        </p:nvPicPr>
        <p:blipFill>
          <a:blip r:embed="rId4"/>
          <a:stretch>
            <a:fillRect/>
          </a:stretch>
        </p:blipFill>
        <p:spPr>
          <a:xfrm>
            <a:off x="10363123" y="3170752"/>
            <a:ext cx="555427" cy="555427"/>
          </a:xfrm>
          <a:prstGeom prst="rect">
            <a:avLst/>
          </a:prstGeom>
        </p:spPr>
      </p:pic>
      <p:sp>
        <p:nvSpPr>
          <p:cNvPr id="9" name="Text 5"/>
          <p:cNvSpPr/>
          <p:nvPr/>
        </p:nvSpPr>
        <p:spPr>
          <a:xfrm>
            <a:off x="9529805" y="3929136"/>
            <a:ext cx="2777490" cy="347186"/>
          </a:xfrm>
          <a:prstGeom prst="rect">
            <a:avLst/>
          </a:prstGeom>
          <a:noFill/>
          <a:ln/>
        </p:spPr>
        <p:txBody>
          <a:bodyPr wrap="none" rtlCol="0" anchor="t"/>
          <a:lstStyle/>
          <a:p>
            <a:pPr marL="0" indent="0" algn="l">
              <a:lnSpc>
                <a:spcPts val="2734"/>
              </a:lnSpc>
              <a:buNone/>
            </a:pPr>
            <a:r>
              <a:rPr lang="en-US" sz="2400" b="1" dirty="0">
                <a:solidFill>
                  <a:srgbClr val="FF726D"/>
                </a:solidFill>
                <a:latin typeface="Algerian" panose="04020705040A02060702" pitchFamily="82" charset="0"/>
                <a:ea typeface="Inconsolata" pitchFamily="34" charset="-122"/>
                <a:cs typeface="Inconsolata" pitchFamily="34" charset="-120"/>
              </a:rPr>
              <a:t>Sincronización</a:t>
            </a:r>
            <a:endParaRPr lang="en-US" sz="2400" dirty="0">
              <a:latin typeface="Algerian" panose="04020705040A02060702" pitchFamily="82" charset="0"/>
            </a:endParaRPr>
          </a:p>
        </p:txBody>
      </p:sp>
      <p:sp>
        <p:nvSpPr>
          <p:cNvPr id="10" name="Text 6"/>
          <p:cNvSpPr/>
          <p:nvPr/>
        </p:nvSpPr>
        <p:spPr>
          <a:xfrm>
            <a:off x="9529805" y="4636612"/>
            <a:ext cx="3938222" cy="1066205"/>
          </a:xfrm>
          <a:prstGeom prst="rect">
            <a:avLst/>
          </a:prstGeom>
          <a:noFill/>
          <a:ln/>
        </p:spPr>
        <p:txBody>
          <a:bodyPr wrap="square" rtlCol="0" anchor="t"/>
          <a:lstStyle/>
          <a:p>
            <a:pPr>
              <a:lnSpc>
                <a:spcPts val="2799"/>
              </a:lnSpc>
            </a:pPr>
            <a:r>
              <a:rPr lang="en-US" sz="2000" dirty="0">
                <a:solidFill>
                  <a:srgbClr val="DAD1E6"/>
                </a:solidFill>
                <a:latin typeface="Fira Sans" pitchFamily="34" charset="0"/>
                <a:ea typeface="Fira Sans" pitchFamily="34" charset="-122"/>
                <a:cs typeface="Fira Sans" pitchFamily="34" charset="-120"/>
              </a:rPr>
              <a:t>Permite que los dispositivos se sincronicen, </a:t>
            </a:r>
            <a:r>
              <a:rPr lang="en-US" sz="2000" dirty="0" err="1">
                <a:solidFill>
                  <a:srgbClr val="DAD1E6"/>
                </a:solidFill>
                <a:latin typeface="Fira Sans" pitchFamily="34" charset="0"/>
                <a:ea typeface="Fira Sans" pitchFamily="34" charset="-122"/>
                <a:cs typeface="Fira Sans" pitchFamily="34" charset="-120"/>
              </a:rPr>
              <a:t>por</a:t>
            </a:r>
            <a:r>
              <a:rPr lang="en-US" sz="2000" dirty="0">
                <a:solidFill>
                  <a:srgbClr val="DAD1E6"/>
                </a:solidFill>
                <a:latin typeface="Fira Sans" pitchFamily="34" charset="0"/>
                <a:ea typeface="Fira Sans" pitchFamily="34" charset="-122"/>
                <a:cs typeface="Fira Sans" pitchFamily="34" charset="-120"/>
              </a:rPr>
              <a:t> </a:t>
            </a:r>
            <a:r>
              <a:rPr lang="en-US" sz="2000" dirty="0" err="1" smtClean="0">
                <a:solidFill>
                  <a:srgbClr val="DAD1E6"/>
                </a:solidFill>
                <a:latin typeface="Fira Sans" pitchFamily="34" charset="0"/>
                <a:ea typeface="Fira Sans" pitchFamily="34" charset="-122"/>
                <a:cs typeface="Fira Sans" pitchFamily="34" charset="-120"/>
              </a:rPr>
              <a:t>ejemplo</a:t>
            </a:r>
            <a:r>
              <a:rPr lang="en-US" sz="2000" dirty="0" smtClean="0">
                <a:solidFill>
                  <a:srgbClr val="DAD1E6"/>
                </a:solidFill>
                <a:latin typeface="Fira Sans" pitchFamily="34" charset="0"/>
                <a:ea typeface="Fira Sans" pitchFamily="34" charset="-122"/>
                <a:cs typeface="Fira Sans" pitchFamily="34" charset="-120"/>
              </a:rPr>
              <a:t> </a:t>
            </a:r>
            <a:r>
              <a:rPr lang="en-US" sz="2000" dirty="0" err="1" smtClean="0">
                <a:solidFill>
                  <a:srgbClr val="DAD1E6"/>
                </a:solidFill>
                <a:latin typeface="Fira Sans" pitchFamily="34" charset="0"/>
                <a:ea typeface="Fira Sans" pitchFamily="34" charset="-122"/>
                <a:cs typeface="Fira Sans" pitchFamily="34" charset="-120"/>
              </a:rPr>
              <a:t>cuando</a:t>
            </a:r>
            <a:r>
              <a:rPr lang="en-US" sz="2000" dirty="0" smtClean="0">
                <a:solidFill>
                  <a:srgbClr val="DAD1E6"/>
                </a:solidFill>
                <a:latin typeface="Fira Sans" pitchFamily="34" charset="0"/>
                <a:ea typeface="Fira Sans" pitchFamily="34" charset="-122"/>
                <a:cs typeface="Fira Sans" pitchFamily="34" charset="-120"/>
              </a:rPr>
              <a:t> </a:t>
            </a:r>
            <a:r>
              <a:rPr lang="pt-BR" sz="2000" dirty="0" smtClean="0">
                <a:solidFill>
                  <a:srgbClr val="DAD1E6"/>
                </a:solidFill>
                <a:latin typeface="Fira Sans" pitchFamily="34" charset="0"/>
                <a:ea typeface="Fira Sans" pitchFamily="34" charset="-122"/>
                <a:cs typeface="Fira Sans" pitchFamily="34" charset="-120"/>
              </a:rPr>
              <a:t>conectas </a:t>
            </a:r>
            <a:r>
              <a:rPr lang="pt-BR" sz="2000" dirty="0" err="1" smtClean="0">
                <a:solidFill>
                  <a:srgbClr val="DAD1E6"/>
                </a:solidFill>
                <a:latin typeface="Fira Sans" pitchFamily="34" charset="0"/>
                <a:ea typeface="Fira Sans" pitchFamily="34" charset="-122"/>
                <a:cs typeface="Fira Sans" pitchFamily="34" charset="-120"/>
              </a:rPr>
              <a:t>un</a:t>
            </a:r>
            <a:r>
              <a:rPr lang="pt-BR" sz="2000" dirty="0" smtClean="0">
                <a:solidFill>
                  <a:srgbClr val="DAD1E6"/>
                </a:solidFill>
                <a:latin typeface="Fira Sans" pitchFamily="34" charset="0"/>
                <a:ea typeface="Fira Sans" pitchFamily="34" charset="-122"/>
                <a:cs typeface="Fira Sans" pitchFamily="34" charset="-120"/>
              </a:rPr>
              <a:t> </a:t>
            </a:r>
            <a:r>
              <a:rPr lang="pt-BR" sz="2000" dirty="0" err="1">
                <a:solidFill>
                  <a:srgbClr val="DAD1E6"/>
                </a:solidFill>
                <a:latin typeface="Fira Sans" pitchFamily="34" charset="0"/>
                <a:ea typeface="Fira Sans" pitchFamily="34" charset="-122"/>
                <a:cs typeface="Fira Sans" pitchFamily="34" charset="-120"/>
              </a:rPr>
              <a:t>teléfono</a:t>
            </a:r>
            <a:r>
              <a:rPr lang="pt-BR" sz="2000" dirty="0">
                <a:solidFill>
                  <a:srgbClr val="DAD1E6"/>
                </a:solidFill>
                <a:latin typeface="Fira Sans" pitchFamily="34" charset="0"/>
                <a:ea typeface="Fira Sans" pitchFamily="34" charset="-122"/>
                <a:cs typeface="Fira Sans" pitchFamily="34" charset="-120"/>
              </a:rPr>
              <a:t> inteligente a </a:t>
            </a:r>
            <a:r>
              <a:rPr lang="pt-BR" sz="2000" dirty="0" smtClean="0">
                <a:solidFill>
                  <a:srgbClr val="DAD1E6"/>
                </a:solidFill>
                <a:latin typeface="Fira Sans" pitchFamily="34" charset="0"/>
                <a:ea typeface="Fira Sans" pitchFamily="34" charset="-122"/>
                <a:cs typeface="Fira Sans" pitchFamily="34" charset="-120"/>
              </a:rPr>
              <a:t>uma </a:t>
            </a:r>
            <a:r>
              <a:rPr lang="pt-BR" sz="2000" dirty="0" err="1" smtClean="0">
                <a:solidFill>
                  <a:srgbClr val="DAD1E6"/>
                </a:solidFill>
                <a:latin typeface="Fira Sans" pitchFamily="34" charset="0"/>
                <a:ea typeface="Fira Sans" pitchFamily="34" charset="-122"/>
                <a:cs typeface="Fira Sans" pitchFamily="34" charset="-120"/>
              </a:rPr>
              <a:t>computadora</a:t>
            </a:r>
            <a:r>
              <a:rPr lang="pt-BR" sz="2000" dirty="0" smtClean="0">
                <a:solidFill>
                  <a:srgbClr val="DAD1E6"/>
                </a:solidFill>
                <a:latin typeface="Fira Sans" pitchFamily="34" charset="0"/>
                <a:ea typeface="Fira Sans" pitchFamily="34" charset="-122"/>
                <a:cs typeface="Fira Sans" pitchFamily="34" charset="-120"/>
              </a:rPr>
              <a:t> </a:t>
            </a:r>
            <a:r>
              <a:rPr lang="pt-BR" sz="2000" dirty="0">
                <a:solidFill>
                  <a:srgbClr val="DAD1E6"/>
                </a:solidFill>
                <a:latin typeface="Fira Sans" pitchFamily="34" charset="0"/>
                <a:ea typeface="Fira Sans" pitchFamily="34" charset="-122"/>
                <a:cs typeface="Fira Sans" pitchFamily="34" charset="-120"/>
              </a:rPr>
              <a:t>para transferir música, fotos o </a:t>
            </a:r>
            <a:r>
              <a:rPr lang="pt-BR" sz="2000" dirty="0" err="1">
                <a:solidFill>
                  <a:srgbClr val="DAD1E6"/>
                </a:solidFill>
                <a:latin typeface="Fira Sans" pitchFamily="34" charset="0"/>
                <a:ea typeface="Fira Sans" pitchFamily="34" charset="-122"/>
                <a:cs typeface="Fira Sans" pitchFamily="34" charset="-120"/>
              </a:rPr>
              <a:t>archivos</a:t>
            </a:r>
            <a:r>
              <a:rPr lang="pt-BR" sz="2000" dirty="0">
                <a:solidFill>
                  <a:srgbClr val="DAD1E6"/>
                </a:solidFill>
                <a:latin typeface="Fira Sans" pitchFamily="34" charset="0"/>
                <a:ea typeface="Fira Sans" pitchFamily="34" charset="-122"/>
                <a:cs typeface="Fira Sans" pitchFamily="34" charset="-120"/>
              </a:rPr>
              <a:t>.</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Shape 1"/>
          <p:cNvSpPr/>
          <p:nvPr/>
        </p:nvSpPr>
        <p:spPr>
          <a:xfrm>
            <a:off x="0" y="0"/>
            <a:ext cx="14630400" cy="8229600"/>
          </a:xfrm>
          <a:prstGeom prst="rect">
            <a:avLst/>
          </a:prstGeom>
          <a:solidFill>
            <a:srgbClr val="241631"/>
          </a:solidFill>
          <a:ln/>
        </p:spPr>
      </p:sp>
      <p:sp>
        <p:nvSpPr>
          <p:cNvPr id="2" name="Shape 0"/>
          <p:cNvSpPr/>
          <p:nvPr/>
        </p:nvSpPr>
        <p:spPr>
          <a:xfrm>
            <a:off x="0" y="45285"/>
            <a:ext cx="14630400" cy="8229600"/>
          </a:xfrm>
          <a:prstGeom prst="rect">
            <a:avLst/>
          </a:prstGeom>
          <a:solidFill>
            <a:srgbClr val="110C17"/>
          </a:solidFill>
          <a:ln/>
        </p:spPr>
      </p:sp>
      <p:sp>
        <p:nvSpPr>
          <p:cNvPr id="4" name="Text 2"/>
          <p:cNvSpPr/>
          <p:nvPr/>
        </p:nvSpPr>
        <p:spPr>
          <a:xfrm>
            <a:off x="2874903" y="255848"/>
            <a:ext cx="9164598" cy="694373"/>
          </a:xfrm>
          <a:prstGeom prst="rect">
            <a:avLst/>
          </a:prstGeom>
          <a:noFill/>
          <a:ln/>
        </p:spPr>
        <p:txBody>
          <a:bodyPr wrap="none" rtlCol="0" anchor="t"/>
          <a:lstStyle/>
          <a:p>
            <a:pPr marL="0" indent="0" algn="ctr">
              <a:lnSpc>
                <a:spcPts val="5468"/>
              </a:lnSpc>
              <a:buNone/>
            </a:pPr>
            <a:r>
              <a:rPr lang="en-US" sz="4374" b="1" dirty="0">
                <a:solidFill>
                  <a:srgbClr val="FF726D"/>
                </a:solidFill>
                <a:latin typeface="Algerian" panose="04020705040A02060702" pitchFamily="82" charset="0"/>
                <a:ea typeface="Inconsolata" pitchFamily="34" charset="-122"/>
                <a:cs typeface="Inconsolata" pitchFamily="34" charset="-120"/>
              </a:rPr>
              <a:t>Capa de </a:t>
            </a:r>
            <a:r>
              <a:rPr lang="en-US" sz="4374" b="1" dirty="0" smtClean="0">
                <a:solidFill>
                  <a:srgbClr val="FF726D"/>
                </a:solidFill>
                <a:latin typeface="Algerian" panose="04020705040A02060702" pitchFamily="82" charset="0"/>
                <a:ea typeface="Inconsolata" pitchFamily="34" charset="-122"/>
                <a:cs typeface="Inconsolata" pitchFamily="34" charset="-120"/>
              </a:rPr>
              <a:t>Presentación</a:t>
            </a:r>
            <a:endParaRPr lang="en-US" sz="4374" dirty="0">
              <a:latin typeface="Algerian" panose="04020705040A02060702" pitchFamily="82" charset="0"/>
            </a:endParaRPr>
          </a:p>
        </p:txBody>
      </p:sp>
      <p:sp>
        <p:nvSpPr>
          <p:cNvPr id="6" name="Text 4"/>
          <p:cNvSpPr/>
          <p:nvPr/>
        </p:nvSpPr>
        <p:spPr>
          <a:xfrm>
            <a:off x="3192652" y="1206069"/>
            <a:ext cx="8846850" cy="710803"/>
          </a:xfrm>
          <a:prstGeom prst="rect">
            <a:avLst/>
          </a:prstGeom>
          <a:noFill/>
          <a:ln/>
        </p:spPr>
        <p:txBody>
          <a:bodyPr wrap="square" rtlCol="0" anchor="t"/>
          <a:lstStyle/>
          <a:p>
            <a:pPr>
              <a:lnSpc>
                <a:spcPts val="2799"/>
              </a:lnSpc>
            </a:pPr>
            <a:r>
              <a:rPr lang="es-ES" sz="2000" dirty="0">
                <a:solidFill>
                  <a:srgbClr val="DAD1E6"/>
                </a:solidFill>
                <a:latin typeface="Fira Sans" pitchFamily="34" charset="0"/>
                <a:ea typeface="Fira Sans" pitchFamily="34" charset="-122"/>
                <a:cs typeface="Fira Sans" pitchFamily="34" charset="-120"/>
              </a:rPr>
              <a:t>La capa de Presentación en el modelo OSI convierte datos para que sean entendibles por las aplicaciones, abordando cifrado, compresión y garantizando compatibilidad entre emisor y receptor, sin importar las diferencias internas de datos entre dispositivos.</a:t>
            </a:r>
            <a:endParaRPr lang="en-US" sz="2000" dirty="0"/>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47" y="2913681"/>
            <a:ext cx="5811864" cy="5160935"/>
          </a:xfrm>
          <a:prstGeom prst="rect">
            <a:avLst/>
          </a:prstGeom>
        </p:spPr>
      </p:pic>
      <p:sp>
        <p:nvSpPr>
          <p:cNvPr id="8" name="Text 4"/>
          <p:cNvSpPr/>
          <p:nvPr/>
        </p:nvSpPr>
        <p:spPr>
          <a:xfrm>
            <a:off x="8821161" y="4479010"/>
            <a:ext cx="3295888" cy="858377"/>
          </a:xfrm>
          <a:prstGeom prst="rect">
            <a:avLst/>
          </a:prstGeom>
          <a:noFill/>
          <a:ln/>
        </p:spPr>
        <p:txBody>
          <a:bodyPr wrap="square" rtlCol="0" anchor="t"/>
          <a:lstStyle/>
          <a:p>
            <a:pPr>
              <a:lnSpc>
                <a:spcPts val="2799"/>
              </a:lnSpc>
            </a:pPr>
            <a:r>
              <a:rPr lang="es-ES" sz="2000" dirty="0">
                <a:solidFill>
                  <a:srgbClr val="DAD1E6"/>
                </a:solidFill>
                <a:latin typeface="Fira Sans" pitchFamily="34" charset="0"/>
                <a:ea typeface="Fira Sans" pitchFamily="34" charset="-122"/>
                <a:cs typeface="Fira Sans" pitchFamily="34" charset="-120"/>
              </a:rPr>
              <a:t>crear una presentación en PowerPoint</a:t>
            </a:r>
            <a:endParaRPr lang="en-US" sz="2000" dirty="0"/>
          </a:p>
        </p:txBody>
      </p:sp>
      <p:sp>
        <p:nvSpPr>
          <p:cNvPr id="9" name="Text 5"/>
          <p:cNvSpPr/>
          <p:nvPr/>
        </p:nvSpPr>
        <p:spPr>
          <a:xfrm>
            <a:off x="8821161" y="4160085"/>
            <a:ext cx="2777490" cy="347186"/>
          </a:xfrm>
          <a:prstGeom prst="rect">
            <a:avLst/>
          </a:prstGeom>
          <a:noFill/>
          <a:ln/>
        </p:spPr>
        <p:txBody>
          <a:bodyPr wrap="none" rtlCol="0" anchor="t"/>
          <a:lstStyle/>
          <a:p>
            <a:pPr marL="0" indent="0" algn="l">
              <a:lnSpc>
                <a:spcPts val="2734"/>
              </a:lnSpc>
              <a:buNone/>
            </a:pPr>
            <a:r>
              <a:rPr lang="en-US" sz="2400" b="1" dirty="0" err="1" smtClean="0">
                <a:solidFill>
                  <a:srgbClr val="FF726D"/>
                </a:solidFill>
                <a:latin typeface="Algerian" panose="04020705040A02060702" pitchFamily="82" charset="0"/>
                <a:ea typeface="Inconsolata" pitchFamily="34" charset="-122"/>
              </a:rPr>
              <a:t>jemeplo</a:t>
            </a:r>
            <a:endParaRPr lang="en-US" sz="2400" dirty="0">
              <a:latin typeface="Algerian" panose="04020705040A02060702" pitchFamily="82" charset="0"/>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3" name="Shape 1"/>
          <p:cNvSpPr/>
          <p:nvPr/>
        </p:nvSpPr>
        <p:spPr>
          <a:xfrm>
            <a:off x="0" y="0"/>
            <a:ext cx="14630400" cy="8229600"/>
          </a:xfrm>
          <a:prstGeom prst="rect">
            <a:avLst/>
          </a:prstGeom>
          <a:solidFill>
            <a:srgbClr val="241631"/>
          </a:solidFill>
          <a:ln/>
        </p:spPr>
      </p:sp>
      <p:sp>
        <p:nvSpPr>
          <p:cNvPr id="2" name="Shape 0"/>
          <p:cNvSpPr/>
          <p:nvPr/>
        </p:nvSpPr>
        <p:spPr>
          <a:xfrm>
            <a:off x="0" y="-15498"/>
            <a:ext cx="14630400" cy="8229600"/>
          </a:xfrm>
          <a:prstGeom prst="rect">
            <a:avLst/>
          </a:prstGeom>
          <a:solidFill>
            <a:srgbClr val="110C17"/>
          </a:solidFill>
          <a:ln/>
        </p:spPr>
      </p:sp>
      <p:sp>
        <p:nvSpPr>
          <p:cNvPr id="5" name="Text 2"/>
          <p:cNvSpPr/>
          <p:nvPr/>
        </p:nvSpPr>
        <p:spPr>
          <a:xfrm>
            <a:off x="833199" y="1337905"/>
            <a:ext cx="5554980" cy="694373"/>
          </a:xfrm>
          <a:prstGeom prst="rect">
            <a:avLst/>
          </a:prstGeom>
          <a:noFill/>
          <a:ln/>
        </p:spPr>
        <p:txBody>
          <a:bodyPr wrap="none" rtlCol="0" anchor="t"/>
          <a:lstStyle/>
          <a:p>
            <a:pPr lvl="3">
              <a:lnSpc>
                <a:spcPts val="5468"/>
              </a:lnSpc>
            </a:pPr>
            <a:r>
              <a:rPr lang="en-US" sz="4374" b="1" dirty="0">
                <a:solidFill>
                  <a:srgbClr val="FF726D"/>
                </a:solidFill>
                <a:latin typeface="Algerian" panose="04020705040A02060702" pitchFamily="82" charset="0"/>
                <a:ea typeface="Inconsolata" pitchFamily="34" charset="-122"/>
                <a:cs typeface="Inconsolata" pitchFamily="34" charset="-120"/>
              </a:rPr>
              <a:t>Capa de Aplicación</a:t>
            </a:r>
            <a:endParaRPr lang="en-US" sz="4374" dirty="0">
              <a:latin typeface="Algerian" panose="04020705040A02060702" pitchFamily="82" charset="0"/>
            </a:endParaRPr>
          </a:p>
        </p:txBody>
      </p:sp>
      <p:sp>
        <p:nvSpPr>
          <p:cNvPr id="6" name="Shape 3"/>
          <p:cNvSpPr/>
          <p:nvPr/>
        </p:nvSpPr>
        <p:spPr>
          <a:xfrm>
            <a:off x="833199" y="2539127"/>
            <a:ext cx="499943" cy="499943"/>
          </a:xfrm>
          <a:prstGeom prst="roundRect">
            <a:avLst>
              <a:gd name="adj" fmla="val 13333"/>
            </a:avLst>
          </a:prstGeom>
          <a:solidFill>
            <a:srgbClr val="382748"/>
          </a:solidFill>
          <a:ln/>
        </p:spPr>
      </p:sp>
      <p:sp>
        <p:nvSpPr>
          <p:cNvPr id="7" name="Text 4"/>
          <p:cNvSpPr/>
          <p:nvPr/>
        </p:nvSpPr>
        <p:spPr>
          <a:xfrm>
            <a:off x="999768" y="2580799"/>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8" name="Text 5"/>
          <p:cNvSpPr/>
          <p:nvPr/>
        </p:nvSpPr>
        <p:spPr>
          <a:xfrm>
            <a:off x="1555313" y="2615446"/>
            <a:ext cx="2777490" cy="347186"/>
          </a:xfrm>
          <a:prstGeom prst="rect">
            <a:avLst/>
          </a:prstGeom>
          <a:noFill/>
          <a:ln/>
        </p:spPr>
        <p:txBody>
          <a:bodyPr wrap="none" rtlCol="0" anchor="t"/>
          <a:lstStyle/>
          <a:p>
            <a:pPr marL="0" indent="0">
              <a:lnSpc>
                <a:spcPts val="2734"/>
              </a:lnSpc>
              <a:buNone/>
            </a:pPr>
            <a:r>
              <a:rPr lang="en-US" sz="2187" b="1" dirty="0">
                <a:solidFill>
                  <a:srgbClr val="FF726D"/>
                </a:solidFill>
                <a:latin typeface="Algerian" panose="04020705040A02060702" pitchFamily="82" charset="0"/>
                <a:ea typeface="Inconsolata" pitchFamily="34" charset="-122"/>
                <a:cs typeface="Inconsolata" pitchFamily="34" charset="-120"/>
              </a:rPr>
              <a:t>Interfaz con Usuario</a:t>
            </a:r>
            <a:endParaRPr lang="en-US" sz="2187" dirty="0">
              <a:latin typeface="Algerian" panose="04020705040A02060702" pitchFamily="82" charset="0"/>
            </a:endParaRPr>
          </a:p>
        </p:txBody>
      </p:sp>
      <p:sp>
        <p:nvSpPr>
          <p:cNvPr id="9" name="Text 6"/>
          <p:cNvSpPr/>
          <p:nvPr/>
        </p:nvSpPr>
        <p:spPr>
          <a:xfrm>
            <a:off x="1555313" y="3095863"/>
            <a:ext cx="3820001" cy="2132409"/>
          </a:xfrm>
          <a:prstGeom prst="rect">
            <a:avLst/>
          </a:prstGeom>
          <a:noFill/>
          <a:ln/>
        </p:spPr>
        <p:txBody>
          <a:bodyPr wrap="square" rtlCol="0" anchor="t"/>
          <a:lstStyle/>
          <a:p>
            <a:pPr marL="0" indent="0">
              <a:lnSpc>
                <a:spcPts val="2799"/>
              </a:lnSpc>
              <a:buNone/>
            </a:pPr>
            <a:r>
              <a:rPr lang="en-US" sz="2000" dirty="0">
                <a:solidFill>
                  <a:srgbClr val="DAD1E6"/>
                </a:solidFill>
                <a:latin typeface="Fira Sans" pitchFamily="34" charset="0"/>
                <a:ea typeface="Fira Sans" pitchFamily="34" charset="-122"/>
                <a:cs typeface="Fira Sans" pitchFamily="34" charset="-120"/>
              </a:rPr>
              <a:t>La capa de aplicación interactúa directamente con las aplicaciones de usuario final, como navegadores web, clientes de correo electrónico y aplicaciones de transferencia de archivos.</a:t>
            </a:r>
            <a:endParaRPr lang="en-US" sz="2000" dirty="0"/>
          </a:p>
        </p:txBody>
      </p:sp>
      <p:sp>
        <p:nvSpPr>
          <p:cNvPr id="11" name="Text 8"/>
          <p:cNvSpPr/>
          <p:nvPr/>
        </p:nvSpPr>
        <p:spPr>
          <a:xfrm>
            <a:off x="5764054" y="2580799"/>
            <a:ext cx="166688" cy="416481"/>
          </a:xfrm>
          <a:prstGeom prst="rect">
            <a:avLst/>
          </a:prstGeom>
          <a:noFill/>
          <a:ln/>
        </p:spPr>
        <p:txBody>
          <a:bodyPr wrap="none" rtlCol="0" anchor="t"/>
          <a:lstStyle/>
          <a:p>
            <a:pPr marL="0" indent="0" algn="ctr">
              <a:lnSpc>
                <a:spcPts val="3281"/>
              </a:lnSpc>
              <a:buNone/>
            </a:pPr>
            <a:endParaRPr lang="en-US" sz="2624" dirty="0"/>
          </a:p>
        </p:txBody>
      </p:sp>
      <p:sp>
        <p:nvSpPr>
          <p:cNvPr id="14" name="Shape 11"/>
          <p:cNvSpPr/>
          <p:nvPr/>
        </p:nvSpPr>
        <p:spPr>
          <a:xfrm>
            <a:off x="833199" y="5624036"/>
            <a:ext cx="499943" cy="499943"/>
          </a:xfrm>
          <a:prstGeom prst="roundRect">
            <a:avLst>
              <a:gd name="adj" fmla="val 13333"/>
            </a:avLst>
          </a:prstGeom>
          <a:solidFill>
            <a:srgbClr val="382748"/>
          </a:solidFill>
          <a:ln/>
        </p:spPr>
      </p:sp>
      <p:sp>
        <p:nvSpPr>
          <p:cNvPr id="15" name="Text 12"/>
          <p:cNvSpPr/>
          <p:nvPr/>
        </p:nvSpPr>
        <p:spPr>
          <a:xfrm>
            <a:off x="999768" y="5665708"/>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6" name="Text 13"/>
          <p:cNvSpPr/>
          <p:nvPr/>
        </p:nvSpPr>
        <p:spPr>
          <a:xfrm>
            <a:off x="1555313" y="5700355"/>
            <a:ext cx="3054191" cy="347186"/>
          </a:xfrm>
          <a:prstGeom prst="rect">
            <a:avLst/>
          </a:prstGeom>
          <a:noFill/>
          <a:ln/>
        </p:spPr>
        <p:txBody>
          <a:bodyPr wrap="none" rtlCol="0" anchor="t"/>
          <a:lstStyle/>
          <a:p>
            <a:pPr marL="0" indent="0">
              <a:lnSpc>
                <a:spcPts val="2734"/>
              </a:lnSpc>
              <a:buNone/>
            </a:pPr>
            <a:r>
              <a:rPr lang="en-US" sz="2187" b="1" dirty="0">
                <a:solidFill>
                  <a:srgbClr val="FF726D"/>
                </a:solidFill>
                <a:latin typeface="Algerian" panose="04020705040A02060702" pitchFamily="82" charset="0"/>
                <a:ea typeface="Inconsolata" pitchFamily="34" charset="-122"/>
                <a:cs typeface="Inconsolata" pitchFamily="34" charset="-120"/>
              </a:rPr>
              <a:t>EJEMPLO: Navegador Web</a:t>
            </a:r>
            <a:endParaRPr lang="en-US" sz="2187" dirty="0">
              <a:latin typeface="Algerian" panose="04020705040A02060702" pitchFamily="82" charset="0"/>
            </a:endParaRPr>
          </a:p>
        </p:txBody>
      </p:sp>
      <p:sp>
        <p:nvSpPr>
          <p:cNvPr id="17" name="Text 14"/>
          <p:cNvSpPr/>
          <p:nvPr/>
        </p:nvSpPr>
        <p:spPr>
          <a:xfrm>
            <a:off x="1555313" y="6180773"/>
            <a:ext cx="4832866" cy="710803"/>
          </a:xfrm>
          <a:prstGeom prst="rect">
            <a:avLst/>
          </a:prstGeom>
          <a:noFill/>
          <a:ln/>
        </p:spPr>
        <p:txBody>
          <a:bodyPr wrap="square" rtlCol="0" anchor="t"/>
          <a:lstStyle/>
          <a:p>
            <a:pPr>
              <a:lnSpc>
                <a:spcPts val="2799"/>
              </a:lnSpc>
            </a:pPr>
            <a:r>
              <a:rPr lang="es-ES" sz="2000" dirty="0" smtClean="0">
                <a:solidFill>
                  <a:srgbClr val="DAD1E6"/>
                </a:solidFill>
                <a:latin typeface="Fira Sans" pitchFamily="34" charset="0"/>
                <a:ea typeface="Fira Sans" pitchFamily="34" charset="-122"/>
                <a:cs typeface="Fira Sans" pitchFamily="34" charset="-120"/>
              </a:rPr>
              <a:t>Al </a:t>
            </a:r>
            <a:r>
              <a:rPr lang="es-ES" sz="2000" dirty="0">
                <a:solidFill>
                  <a:srgbClr val="DAD1E6"/>
                </a:solidFill>
                <a:latin typeface="Fira Sans" pitchFamily="34" charset="0"/>
                <a:ea typeface="Fira Sans" pitchFamily="34" charset="-122"/>
                <a:cs typeface="Fira Sans" pitchFamily="34" charset="-120"/>
              </a:rPr>
              <a:t>usar una aplicación de gestión de tareas como </a:t>
            </a:r>
            <a:r>
              <a:rPr lang="es-ES" sz="2000" dirty="0" err="1" smtClean="0">
                <a:solidFill>
                  <a:srgbClr val="DAD1E6"/>
                </a:solidFill>
                <a:latin typeface="Fira Sans" pitchFamily="34" charset="0"/>
                <a:ea typeface="Fira Sans" pitchFamily="34" charset="-122"/>
                <a:cs typeface="Fira Sans" pitchFamily="34" charset="-120"/>
              </a:rPr>
              <a:t>Trello</a:t>
            </a:r>
            <a:r>
              <a:rPr lang="es-ES" sz="2000" dirty="0" smtClean="0">
                <a:solidFill>
                  <a:srgbClr val="DAD1E6"/>
                </a:solidFill>
                <a:latin typeface="Fira Sans" pitchFamily="34" charset="0"/>
                <a:ea typeface="Fira Sans" pitchFamily="34" charset="-122"/>
                <a:cs typeface="Fira Sans" pitchFamily="34" charset="-120"/>
              </a:rPr>
              <a:t>.</a:t>
            </a:r>
            <a:endParaRPr lang="en-US" sz="2000" dirty="0"/>
          </a:p>
        </p:txBody>
      </p:sp>
      <p:pic>
        <p:nvPicPr>
          <p:cNvPr id="18" name="Imagen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4892" y="2458585"/>
            <a:ext cx="7589075" cy="561415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516</Words>
  <Application>Microsoft Office PowerPoint</Application>
  <PresentationFormat>Personalizado</PresentationFormat>
  <Paragraphs>62</Paragraphs>
  <Slides>9</Slides>
  <Notes>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Algerian</vt:lpstr>
      <vt:lpstr>Arial</vt:lpstr>
      <vt:lpstr>Calibri</vt:lpstr>
      <vt:lpstr>Fira Sans</vt:lpstr>
      <vt:lpstr>Inconsolata</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Cuenta Microsoft</cp:lastModifiedBy>
  <cp:revision>19</cp:revision>
  <dcterms:created xsi:type="dcterms:W3CDTF">2024-05-16T00:29:32Z</dcterms:created>
  <dcterms:modified xsi:type="dcterms:W3CDTF">2024-05-16T20:01:27Z</dcterms:modified>
</cp:coreProperties>
</file>