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72" r:id="rId8"/>
    <p:sldId id="267" r:id="rId9"/>
    <p:sldId id="273" r:id="rId10"/>
    <p:sldId id="271" r:id="rId11"/>
    <p:sldId id="261" r:id="rId12"/>
    <p:sldId id="274" r:id="rId13"/>
    <p:sldId id="263" r:id="rId14"/>
    <p:sldId id="265" r:id="rId15"/>
    <p:sldId id="266" r:id="rId16"/>
    <p:sldId id="264" r:id="rId17"/>
    <p:sldId id="277" r:id="rId18"/>
    <p:sldId id="278" r:id="rId19"/>
    <p:sldId id="276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05" autoAdjust="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237F1B1-2D6F-4CA0-BCCA-AF8E331FC0B4}" type="datetimeFigureOut">
              <a:rPr lang="en-GB"/>
              <a:pPr>
                <a:defRPr/>
              </a:pPr>
              <a:t>18/05/2013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888C7A0-1B18-4E07-A818-2B91E1885A67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3739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D237B5-F4EB-4FCD-99C7-234C7BE3E672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 userDrawn="1"/>
        </p:nvSpPr>
        <p:spPr>
          <a:xfrm>
            <a:off x="827088" y="692150"/>
            <a:ext cx="7451725" cy="54371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29000">
                <a:srgbClr val="D4DEFF"/>
              </a:gs>
              <a:gs pos="92000">
                <a:srgbClr val="D4DEFF"/>
              </a:gs>
              <a:gs pos="100000">
                <a:srgbClr val="96AB9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556792"/>
            <a:ext cx="7452000" cy="14700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B0725-21B6-440E-BE22-889359908806}" type="datetimeFigureOut">
              <a:rPr lang="en-GB"/>
              <a:pPr>
                <a:defRPr/>
              </a:pPr>
              <a:t>18/05/2013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BCFE8-7D35-4096-B9E1-FE50112904AF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654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F406D-4544-4D76-9EAD-D8E002591B41}" type="datetimeFigureOut">
              <a:rPr lang="en-GB"/>
              <a:pPr>
                <a:defRPr/>
              </a:pPr>
              <a:t>18/05/2013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36CA7-B93E-45AF-AC94-D937333A5F5B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1510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E6CCB-FAF3-4211-AA30-F18A96B9C5E0}" type="datetimeFigureOut">
              <a:rPr lang="en-GB"/>
              <a:pPr>
                <a:defRPr/>
              </a:pPr>
              <a:t>18/05/2013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82E6E-97B3-4CE0-81B2-F8EA1FDD8FEB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38634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6"/>
          <p:cNvGrpSpPr>
            <a:grpSpLocks/>
          </p:cNvGrpSpPr>
          <p:nvPr userDrawn="1"/>
        </p:nvGrpSpPr>
        <p:grpSpPr bwMode="auto">
          <a:xfrm>
            <a:off x="0" y="0"/>
            <a:ext cx="9144000" cy="6875463"/>
            <a:chOff x="0" y="0"/>
            <a:chExt cx="9144000" cy="6876000"/>
          </a:xfrm>
        </p:grpSpPr>
        <p:pic>
          <p:nvPicPr>
            <p:cNvPr id="5" name="Picture 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7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tângulo 5"/>
            <p:cNvSpPr/>
            <p:nvPr userDrawn="1"/>
          </p:nvSpPr>
          <p:spPr>
            <a:xfrm>
              <a:off x="827088" y="692204"/>
              <a:ext cx="7451725" cy="543602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29000">
                  <a:srgbClr val="D4DEFF"/>
                </a:gs>
                <a:gs pos="92000">
                  <a:srgbClr val="D4DEFF"/>
                </a:gs>
                <a:gs pos="100000">
                  <a:srgbClr val="96AB94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7452000" cy="108012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556793"/>
            <a:ext cx="7452000" cy="4536504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0CE71-B1E4-4088-ADD8-3BF7884D29AA}" type="datetimeFigureOut">
              <a:rPr lang="en-GB"/>
              <a:pPr>
                <a:defRPr/>
              </a:pPr>
              <a:t>18/05/2013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6D9F1-641E-47F4-91B8-E35478EA2815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64259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40E6E-5894-45CB-8CB2-F9ED6E692CEB}" type="datetimeFigureOut">
              <a:rPr lang="en-GB"/>
              <a:pPr>
                <a:defRPr/>
              </a:pPr>
              <a:t>18/05/2013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64E4B-30F3-48BD-918D-27FC2A867691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39630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213D9-D22F-4455-A9C9-222F79BEA4C4}" type="datetimeFigureOut">
              <a:rPr lang="en-GB"/>
              <a:pPr>
                <a:defRPr/>
              </a:pPr>
              <a:t>18/05/2013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7EBF1-0F90-45C7-93A1-A5A14725BE29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83366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9656F-096C-4E19-8419-A7C00BBA24ED}" type="datetimeFigureOut">
              <a:rPr lang="en-GB"/>
              <a:pPr>
                <a:defRPr/>
              </a:pPr>
              <a:t>18/05/2013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A8DED-1CAD-41FC-94BE-00175DBDD0F1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99660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 userDrawn="1"/>
        </p:nvSpPr>
        <p:spPr>
          <a:xfrm>
            <a:off x="827088" y="692150"/>
            <a:ext cx="7451725" cy="54371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29000">
                <a:srgbClr val="D4DEFF"/>
              </a:gs>
              <a:gs pos="92000">
                <a:srgbClr val="D4DEFF"/>
              </a:gs>
              <a:gs pos="100000">
                <a:srgbClr val="96AB9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7452000" cy="9989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36BCA-E177-4F4C-B623-99E21C11B586}" type="datetimeFigureOut">
              <a:rPr lang="en-GB"/>
              <a:pPr>
                <a:defRPr/>
              </a:pPr>
              <a:t>18/05/2013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C9FF4-8C81-4B7A-B3E2-1C61C26A95E2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65175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5055A-EDFE-4814-BF0C-7698E8C532C6}" type="datetimeFigureOut">
              <a:rPr lang="en-GB"/>
              <a:pPr>
                <a:defRPr/>
              </a:pPr>
              <a:t>18/05/2013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03E820-C153-45C1-9470-DE95A158C6A9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18477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16154-09CA-4EF7-86C4-EFD67C5BC735}" type="datetimeFigureOut">
              <a:rPr lang="en-GB"/>
              <a:pPr>
                <a:defRPr/>
              </a:pPr>
              <a:t>18/05/2013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0024E-D160-4DFE-878F-4BD158CFF3F1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59978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01E5-498F-41A6-8044-0169F6FC7CD8}" type="datetimeFigureOut">
              <a:rPr lang="en-GB"/>
              <a:pPr>
                <a:defRPr/>
              </a:pPr>
              <a:t>18/05/2013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5442C-6203-4B99-A2E2-EDD57F202E67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43987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upo 6"/>
          <p:cNvGrpSpPr>
            <a:grpSpLocks/>
          </p:cNvGrpSpPr>
          <p:nvPr userDrawn="1"/>
        </p:nvGrpSpPr>
        <p:grpSpPr bwMode="auto">
          <a:xfrm>
            <a:off x="0" y="9525"/>
            <a:ext cx="9144000" cy="6875463"/>
            <a:chOff x="0" y="0"/>
            <a:chExt cx="9144000" cy="6876000"/>
          </a:xfrm>
        </p:grpSpPr>
        <p:pic>
          <p:nvPicPr>
            <p:cNvPr id="1032" name="Picture 3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7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tângulo 8"/>
            <p:cNvSpPr/>
            <p:nvPr userDrawn="1"/>
          </p:nvSpPr>
          <p:spPr>
            <a:xfrm>
              <a:off x="827088" y="692204"/>
              <a:ext cx="7451725" cy="543602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29000">
                  <a:srgbClr val="D4DEFF"/>
                </a:gs>
                <a:gs pos="92000">
                  <a:srgbClr val="D4DEFF"/>
                </a:gs>
                <a:gs pos="100000">
                  <a:srgbClr val="96AB94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827088" y="692150"/>
            <a:ext cx="74517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7088" y="1600200"/>
            <a:ext cx="74517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1032B5D-FB52-4F65-B249-EE68540E897A}" type="datetimeFigureOut">
              <a:rPr lang="en-GB"/>
              <a:pPr>
                <a:defRPr/>
              </a:pPr>
              <a:t>18/05/2013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599B3AD-4B78-4DEE-A766-2F75A4F82E1D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19" r:id="rId3"/>
    <p:sldLayoutId id="2147483720" r:id="rId4"/>
    <p:sldLayoutId id="2147483721" r:id="rId5"/>
    <p:sldLayoutId id="2147483729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C00000"/>
          </a:solidFill>
          <a:latin typeface="Roboto" pitchFamily="2" charset="0"/>
          <a:ea typeface="Roboto" pitchFamily="2" charset="0"/>
          <a:cs typeface="Roboto" pitchFamily="2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00000"/>
          </a:solidFill>
          <a:latin typeface="Roboto" pitchFamily="2" charset="0"/>
          <a:ea typeface="Roboto" pitchFamily="2" charset="0"/>
          <a:cs typeface="Roboto" pitchFamily="2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00000"/>
          </a:solidFill>
          <a:latin typeface="Roboto" pitchFamily="2" charset="0"/>
          <a:ea typeface="Roboto" pitchFamily="2" charset="0"/>
          <a:cs typeface="Roboto" pitchFamily="2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00000"/>
          </a:solidFill>
          <a:latin typeface="Roboto" pitchFamily="2" charset="0"/>
          <a:ea typeface="Roboto" pitchFamily="2" charset="0"/>
          <a:cs typeface="Roboto" pitchFamily="2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00000"/>
          </a:solidFill>
          <a:latin typeface="Roboto" pitchFamily="2" charset="0"/>
          <a:ea typeface="Roboto" pitchFamily="2" charset="0"/>
          <a:cs typeface="Roboto" pitchFamily="2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3200" kern="1200">
          <a:solidFill>
            <a:srgbClr val="17375E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–"/>
        <a:defRPr sz="2800" kern="1200">
          <a:solidFill>
            <a:srgbClr val="17375E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17375E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17375E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17375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1.png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ctrTitle"/>
          </p:nvPr>
        </p:nvSpPr>
        <p:spPr>
          <a:xfrm>
            <a:off x="827088" y="1844675"/>
            <a:ext cx="7451725" cy="1470025"/>
          </a:xfrm>
        </p:spPr>
        <p:txBody>
          <a:bodyPr/>
          <a:lstStyle/>
          <a:p>
            <a:r>
              <a:rPr lang="pt-BR" smtClean="0"/>
              <a:t>Cardápio Digital</a:t>
            </a:r>
            <a:br>
              <a:rPr lang="pt-BR" smtClean="0"/>
            </a:br>
            <a:r>
              <a:rPr lang="pt-BR" smtClean="0"/>
              <a:t>para restaurante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500438"/>
            <a:ext cx="6400800" cy="2063750"/>
          </a:xfrm>
        </p:spPr>
        <p:txBody>
          <a:bodyPr/>
          <a:lstStyle/>
          <a:p>
            <a:pPr>
              <a:defRPr/>
            </a:pP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Caroline Guedes de Lima</a:t>
            </a:r>
          </a:p>
          <a:p>
            <a:pPr>
              <a:defRPr/>
            </a:pP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Fernando Dantas Machado</a:t>
            </a:r>
          </a:p>
          <a:p>
            <a:pPr>
              <a:defRPr/>
            </a:pP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Gabriel Keiti Harada Dantas</a:t>
            </a:r>
          </a:p>
          <a:p>
            <a:pPr>
              <a:defRPr/>
            </a:pPr>
            <a:r>
              <a:rPr lang="pt-BR" sz="2000" dirty="0" err="1" smtClean="0">
                <a:solidFill>
                  <a:schemeClr val="accent1">
                    <a:lumMod val="75000"/>
                  </a:schemeClr>
                </a:solidFill>
              </a:rPr>
              <a:t>Kássia</a:t>
            </a: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 Satie </a:t>
            </a:r>
            <a:r>
              <a:rPr lang="pt-BR" sz="2000" dirty="0" err="1" smtClean="0">
                <a:solidFill>
                  <a:schemeClr val="accent1">
                    <a:lumMod val="75000"/>
                  </a:schemeClr>
                </a:solidFill>
              </a:rPr>
              <a:t>Yoshicava</a:t>
            </a:r>
            <a:endParaRPr lang="pt-BR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Monica Mayumi Gushiken</a:t>
            </a:r>
            <a:endParaRPr lang="pt-B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ítulo 1"/>
          <p:cNvSpPr>
            <a:spLocks noGrp="1"/>
          </p:cNvSpPr>
          <p:nvPr>
            <p:ph type="title"/>
          </p:nvPr>
        </p:nvSpPr>
        <p:spPr>
          <a:xfrm>
            <a:off x="827088" y="692150"/>
            <a:ext cx="7451725" cy="1081088"/>
          </a:xfrm>
        </p:spPr>
        <p:txBody>
          <a:bodyPr/>
          <a:lstStyle/>
          <a:p>
            <a:r>
              <a:rPr lang="pt-BR" dirty="0" smtClean="0"/>
              <a:t>Justificativas</a:t>
            </a:r>
          </a:p>
        </p:txBody>
      </p:sp>
      <p:sp>
        <p:nvSpPr>
          <p:cNvPr id="11268" name="Espaço Reservado para Conteúdo 2"/>
          <p:cNvSpPr>
            <a:spLocks noGrp="1"/>
          </p:cNvSpPr>
          <p:nvPr>
            <p:ph idx="1"/>
          </p:nvPr>
        </p:nvSpPr>
        <p:spPr>
          <a:xfrm>
            <a:off x="827088" y="1987575"/>
            <a:ext cx="5113337" cy="4249737"/>
          </a:xfrm>
        </p:spPr>
        <p:txBody>
          <a:bodyPr/>
          <a:lstStyle/>
          <a:p>
            <a:r>
              <a:rPr lang="pt-BR" sz="2400" dirty="0" smtClean="0"/>
              <a:t>Diminuir erros de comunicação;</a:t>
            </a:r>
          </a:p>
          <a:p>
            <a:endParaRPr lang="pt-BR" sz="2400" dirty="0" smtClean="0"/>
          </a:p>
          <a:p>
            <a:r>
              <a:rPr lang="pt-BR" sz="2400" dirty="0" smtClean="0"/>
              <a:t>Diminuir tempo de espera;</a:t>
            </a:r>
          </a:p>
          <a:p>
            <a:endParaRPr lang="pt-BR" sz="2400" dirty="0" smtClean="0"/>
          </a:p>
          <a:p>
            <a:r>
              <a:rPr lang="pt-BR" sz="2400" dirty="0" smtClean="0"/>
              <a:t>Maior controle da conta pelo cliente;</a:t>
            </a:r>
          </a:p>
          <a:p>
            <a:endParaRPr lang="pt-BR" sz="2400" dirty="0" smtClean="0"/>
          </a:p>
          <a:p>
            <a:r>
              <a:rPr lang="pt-BR" sz="2400" dirty="0" smtClean="0"/>
              <a:t>Atrair novos clientes.</a:t>
            </a:r>
          </a:p>
        </p:txBody>
      </p:sp>
      <p:pic>
        <p:nvPicPr>
          <p:cNvPr id="11271" name="Picture 18" descr="http://1.bp.blogspot.com/-rTTvi4C4WZk/UANKTnpWrfI/AAAAAAAACGg/0dtmuM3DeVY/s1600/0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861048"/>
            <a:ext cx="2027237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984" y="1916832"/>
            <a:ext cx="121104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8651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827088" y="692150"/>
            <a:ext cx="7451725" cy="1081088"/>
          </a:xfrm>
        </p:spPr>
        <p:txBody>
          <a:bodyPr/>
          <a:lstStyle/>
          <a:p>
            <a:r>
              <a:rPr lang="pt-BR" smtClean="0"/>
              <a:t>Solução Proposta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>
          <a:xfrm>
            <a:off x="827088" y="1773238"/>
            <a:ext cx="7451725" cy="576262"/>
          </a:xfrm>
        </p:spPr>
        <p:txBody>
          <a:bodyPr/>
          <a:lstStyle/>
          <a:p>
            <a:r>
              <a:rPr lang="pt-BR" sz="2400" smtClean="0"/>
              <a:t>Cardápio Digital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851275" y="2133600"/>
            <a:ext cx="4321175" cy="37846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Char char="•"/>
              <a:defRPr/>
            </a:pPr>
            <a:r>
              <a:rPr lang="pt-BR" sz="24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Aplicativo nativo;</a:t>
            </a:r>
          </a:p>
          <a:p>
            <a:pPr lvl="1">
              <a:buFont typeface="Arial" pitchFamily="34" charset="0"/>
              <a:buChar char="•"/>
              <a:defRPr/>
            </a:pPr>
            <a:endParaRPr lang="pt-BR" sz="24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 lvl="1">
              <a:buFont typeface="Arial" pitchFamily="34" charset="0"/>
              <a:buChar char="•"/>
              <a:defRPr/>
            </a:pPr>
            <a:r>
              <a:rPr lang="pt-BR" sz="24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Dispositivo: </a:t>
            </a:r>
            <a:r>
              <a:rPr lang="pt-BR" sz="2400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tablets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;</a:t>
            </a:r>
          </a:p>
          <a:p>
            <a:pPr lvl="1">
              <a:buFont typeface="Arial" pitchFamily="34" charset="0"/>
              <a:buChar char="•"/>
              <a:defRPr/>
            </a:pPr>
            <a:endParaRPr lang="pt-BR" sz="24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 lvl="1">
              <a:buFont typeface="Arial" pitchFamily="34" charset="0"/>
              <a:buChar char="•"/>
              <a:defRPr/>
            </a:pPr>
            <a:r>
              <a:rPr lang="pt-BR" sz="24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Sistema Operacional: </a:t>
            </a:r>
            <a:r>
              <a:rPr lang="pt-BR" sz="2400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Android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3.0 ou superior;</a:t>
            </a:r>
          </a:p>
          <a:p>
            <a:pPr lvl="1">
              <a:buFont typeface="Arial" pitchFamily="34" charset="0"/>
              <a:buChar char="•"/>
              <a:defRPr/>
            </a:pPr>
            <a:endParaRPr lang="pt-BR" sz="24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 lvl="1">
              <a:buFont typeface="Arial" pitchFamily="34" charset="0"/>
              <a:buChar char="•"/>
              <a:defRPr/>
            </a:pPr>
            <a:r>
              <a:rPr lang="pt-BR" sz="24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Visa automatizar o fluxo de atendimento do cliente no restaurante.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clrChange>
              <a:clrFrom>
                <a:srgbClr val="BCCDB3"/>
              </a:clrFrom>
              <a:clrTo>
                <a:srgbClr val="BCCDB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686206"/>
            <a:ext cx="2808312" cy="18020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>
          <a:xfrm>
            <a:off x="827088" y="692150"/>
            <a:ext cx="7451725" cy="1081088"/>
          </a:xfrm>
        </p:spPr>
        <p:txBody>
          <a:bodyPr/>
          <a:lstStyle/>
          <a:p>
            <a:r>
              <a:rPr lang="pt-BR" smtClean="0"/>
              <a:t>Funcionalidades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>
          <a:xfrm>
            <a:off x="827088" y="1700213"/>
            <a:ext cx="7451725" cy="4392612"/>
          </a:xfrm>
        </p:spPr>
        <p:txBody>
          <a:bodyPr/>
          <a:lstStyle/>
          <a:p>
            <a:r>
              <a:rPr lang="pt-BR" sz="2800" dirty="0" smtClean="0"/>
              <a:t>Sistema Bilíngue</a:t>
            </a:r>
          </a:p>
          <a:p>
            <a:pPr lvl="1"/>
            <a:r>
              <a:rPr lang="pt-BR" sz="2400" dirty="0" smtClean="0"/>
              <a:t>Disponível em Português e </a:t>
            </a:r>
            <a:r>
              <a:rPr lang="pt-BR" sz="2400" dirty="0" smtClean="0"/>
              <a:t>Inglês.</a:t>
            </a:r>
            <a:endParaRPr lang="pt-BR" sz="2400" dirty="0" smtClean="0"/>
          </a:p>
          <a:p>
            <a:r>
              <a:rPr lang="pt-BR" sz="2800" dirty="0" smtClean="0"/>
              <a:t>Cardápio</a:t>
            </a:r>
          </a:p>
          <a:p>
            <a:pPr lvl="1"/>
            <a:r>
              <a:rPr lang="pt-BR" sz="2400" dirty="0" smtClean="0"/>
              <a:t>Visualizar </a:t>
            </a:r>
            <a:r>
              <a:rPr lang="pt-BR" sz="2400" dirty="0" smtClean="0"/>
              <a:t>Cardápio;</a:t>
            </a:r>
            <a:endParaRPr lang="pt-BR" sz="2400" dirty="0"/>
          </a:p>
          <a:p>
            <a:pPr lvl="1"/>
            <a:r>
              <a:rPr lang="pt-BR" sz="2400" dirty="0" smtClean="0"/>
              <a:t>Visualizar os dez pratos ou porções mais </a:t>
            </a:r>
            <a:r>
              <a:rPr lang="pt-BR" sz="2400" dirty="0" smtClean="0"/>
              <a:t>pedidos.</a:t>
            </a:r>
            <a:endParaRPr lang="pt-BR" sz="2400" dirty="0" smtClean="0"/>
          </a:p>
          <a:p>
            <a:r>
              <a:rPr lang="pt-BR" sz="2800" dirty="0" smtClean="0"/>
              <a:t>Pedido</a:t>
            </a:r>
          </a:p>
          <a:p>
            <a:pPr lvl="1"/>
            <a:r>
              <a:rPr lang="pt-BR" sz="2400" dirty="0" smtClean="0"/>
              <a:t>Fazer </a:t>
            </a:r>
            <a:r>
              <a:rPr lang="pt-BR" sz="2400" dirty="0" smtClean="0"/>
              <a:t>pedido;</a:t>
            </a:r>
            <a:endParaRPr lang="pt-BR" sz="2400" dirty="0" smtClean="0"/>
          </a:p>
          <a:p>
            <a:pPr lvl="1"/>
            <a:r>
              <a:rPr lang="pt-BR" sz="2400" dirty="0" smtClean="0"/>
              <a:t>Consultar situação do </a:t>
            </a:r>
            <a:r>
              <a:rPr lang="pt-BR" sz="2400" dirty="0" smtClean="0"/>
              <a:t>pedido.</a:t>
            </a:r>
            <a:endParaRPr lang="pt-BR" sz="2400" dirty="0" smtClean="0"/>
          </a:p>
          <a:p>
            <a:endParaRPr lang="pt-BR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>
          <a:xfrm>
            <a:off x="827088" y="692150"/>
            <a:ext cx="7451725" cy="1081088"/>
          </a:xfrm>
        </p:spPr>
        <p:txBody>
          <a:bodyPr/>
          <a:lstStyle/>
          <a:p>
            <a:r>
              <a:rPr lang="pt-BR" smtClean="0"/>
              <a:t>Funcionalidades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>
          <a:xfrm>
            <a:off x="827088" y="1700213"/>
            <a:ext cx="7451725" cy="4392612"/>
          </a:xfrm>
        </p:spPr>
        <p:txBody>
          <a:bodyPr/>
          <a:lstStyle/>
          <a:p>
            <a:r>
              <a:rPr lang="pt-BR" sz="2800" dirty="0" smtClean="0"/>
              <a:t>Conta</a:t>
            </a:r>
          </a:p>
          <a:p>
            <a:pPr lvl="1"/>
            <a:r>
              <a:rPr lang="pt-BR" sz="2400" dirty="0" smtClean="0"/>
              <a:t>Consultar conta </a:t>
            </a:r>
            <a:r>
              <a:rPr lang="pt-BR" sz="2400" dirty="0" smtClean="0"/>
              <a:t>parcial;</a:t>
            </a:r>
            <a:endParaRPr lang="pt-BR" sz="2400" dirty="0" smtClean="0"/>
          </a:p>
          <a:p>
            <a:pPr lvl="1"/>
            <a:r>
              <a:rPr lang="pt-BR" sz="2400" dirty="0" smtClean="0"/>
              <a:t>Encerrar </a:t>
            </a:r>
            <a:r>
              <a:rPr lang="pt-BR" sz="2400" dirty="0" smtClean="0"/>
              <a:t>conta.</a:t>
            </a:r>
            <a:endParaRPr lang="pt-BR" sz="2400" dirty="0" smtClean="0"/>
          </a:p>
          <a:p>
            <a:r>
              <a:rPr lang="pt-BR" sz="2800" dirty="0" smtClean="0"/>
              <a:t>Outras Ações</a:t>
            </a:r>
          </a:p>
          <a:p>
            <a:pPr lvl="1"/>
            <a:r>
              <a:rPr lang="pt-BR" sz="2400" dirty="0" smtClean="0"/>
              <a:t>Chamar o </a:t>
            </a:r>
            <a:r>
              <a:rPr lang="pt-BR" sz="2400" dirty="0" smtClean="0"/>
              <a:t>garçom;</a:t>
            </a:r>
            <a:endParaRPr lang="pt-BR" sz="2400" dirty="0" smtClean="0"/>
          </a:p>
          <a:p>
            <a:pPr lvl="1"/>
            <a:r>
              <a:rPr lang="pt-BR" sz="2400" dirty="0" smtClean="0"/>
              <a:t>Curtir prato ou </a:t>
            </a:r>
            <a:r>
              <a:rPr lang="pt-BR" sz="2400" dirty="0" smtClean="0"/>
              <a:t>estabelecimento;</a:t>
            </a:r>
            <a:endParaRPr lang="pt-BR" sz="2400" dirty="0" smtClean="0"/>
          </a:p>
          <a:p>
            <a:pPr lvl="1"/>
            <a:r>
              <a:rPr lang="pt-BR" sz="2400" dirty="0" smtClean="0"/>
              <a:t>Realizar o </a:t>
            </a:r>
            <a:r>
              <a:rPr lang="pt-BR" sz="2400" i="1" dirty="0" smtClean="0"/>
              <a:t>check-in </a:t>
            </a:r>
            <a:r>
              <a:rPr lang="pt-BR" sz="2400" dirty="0" smtClean="0"/>
              <a:t>no </a:t>
            </a:r>
            <a:r>
              <a:rPr lang="pt-BR" sz="2400" dirty="0" smtClean="0"/>
              <a:t>estabelecimento;</a:t>
            </a:r>
            <a:endParaRPr lang="pt-BR" sz="2400" dirty="0" smtClean="0"/>
          </a:p>
          <a:p>
            <a:pPr lvl="1"/>
            <a:r>
              <a:rPr lang="pt-BR" sz="2400" dirty="0" smtClean="0"/>
              <a:t>Avaliar o </a:t>
            </a:r>
            <a:r>
              <a:rPr lang="pt-BR" sz="2400" dirty="0" smtClean="0"/>
              <a:t>estabelecimento.</a:t>
            </a:r>
            <a:endParaRPr lang="pt-BR" sz="2400" dirty="0" smtClean="0"/>
          </a:p>
          <a:p>
            <a:endParaRPr lang="pt-BR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>
          <a:xfrm>
            <a:off x="827088" y="692150"/>
            <a:ext cx="7451725" cy="1081088"/>
          </a:xfrm>
        </p:spPr>
        <p:txBody>
          <a:bodyPr/>
          <a:lstStyle/>
          <a:p>
            <a:r>
              <a:rPr lang="pt-BR" smtClean="0"/>
              <a:t>Diferenciais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>
          <a:xfrm>
            <a:off x="1187301" y="2025997"/>
            <a:ext cx="4968875" cy="3851275"/>
          </a:xfrm>
        </p:spPr>
        <p:txBody>
          <a:bodyPr/>
          <a:lstStyle/>
          <a:p>
            <a:r>
              <a:rPr lang="pt-BR" sz="2400" dirty="0" smtClean="0"/>
              <a:t>Divisão de produtos consumidos por pessoa;</a:t>
            </a:r>
          </a:p>
          <a:p>
            <a:endParaRPr lang="pt-BR" sz="2400" dirty="0" smtClean="0"/>
          </a:p>
          <a:p>
            <a:r>
              <a:rPr lang="pt-BR" sz="2400" dirty="0" smtClean="0"/>
              <a:t>Cliente consulta status do seu pedido;</a:t>
            </a:r>
          </a:p>
          <a:p>
            <a:endParaRPr lang="pt-BR" sz="2400" dirty="0" smtClean="0"/>
          </a:p>
          <a:p>
            <a:r>
              <a:rPr lang="pt-BR" sz="2400" dirty="0" smtClean="0"/>
              <a:t>Permite escolha de outro idioma;</a:t>
            </a:r>
          </a:p>
        </p:txBody>
      </p:sp>
      <p:pic>
        <p:nvPicPr>
          <p:cNvPr id="15364" name="Picture 2" descr="http://img193.exs.cx/img193/6960/img01655j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69" b="28426"/>
          <a:stretch>
            <a:fillRect/>
          </a:stretch>
        </p:blipFill>
        <p:spPr bwMode="auto">
          <a:xfrm>
            <a:off x="5945168" y="1772816"/>
            <a:ext cx="1748477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65" name="Grupo 4"/>
          <p:cNvGrpSpPr>
            <a:grpSpLocks/>
          </p:cNvGrpSpPr>
          <p:nvPr/>
        </p:nvGrpSpPr>
        <p:grpSpPr bwMode="auto">
          <a:xfrm>
            <a:off x="6129269" y="4692982"/>
            <a:ext cx="1481856" cy="680234"/>
            <a:chOff x="1187624" y="2852937"/>
            <a:chExt cx="2174297" cy="1008112"/>
          </a:xfrm>
        </p:grpSpPr>
        <p:sp>
          <p:nvSpPr>
            <p:cNvPr id="6" name="Elipse 5"/>
            <p:cNvSpPr/>
            <p:nvPr/>
          </p:nvSpPr>
          <p:spPr>
            <a:xfrm>
              <a:off x="2340947" y="2852937"/>
              <a:ext cx="1008370" cy="10081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pic>
          <p:nvPicPr>
            <p:cNvPr id="15370" name="Picture 4" descr="http://images04.olx.com.br/ui/18/12/78/1360062297_479320478_1-Traducao-de-documentos-tecnicos-InglesPortugues-PortuguesIngles-Campo-Grande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2852937"/>
              <a:ext cx="2174297" cy="1008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0" name="Picture 2" descr="https://upload.wikimedia.org/wikipedia/pt/thumb/4/48/Mundial-2014-Brasil-1.svg/200px-Mundial-2014-Brasil-1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156" y="3145333"/>
            <a:ext cx="952500" cy="114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>
          <a:xfrm>
            <a:off x="827088" y="692150"/>
            <a:ext cx="7451725" cy="1081088"/>
          </a:xfrm>
        </p:spPr>
        <p:txBody>
          <a:bodyPr/>
          <a:lstStyle/>
          <a:p>
            <a:r>
              <a:rPr lang="pt-BR" dirty="0" smtClean="0"/>
              <a:t>Diferenciais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>
          <a:xfrm>
            <a:off x="1331640" y="1844824"/>
            <a:ext cx="4896544" cy="4032448"/>
          </a:xfrm>
        </p:spPr>
        <p:txBody>
          <a:bodyPr/>
          <a:lstStyle/>
          <a:p>
            <a:r>
              <a:rPr lang="pt-BR" sz="2400" dirty="0" smtClean="0"/>
              <a:t>Lista de produtos mais pedidos;</a:t>
            </a:r>
          </a:p>
          <a:p>
            <a:endParaRPr lang="pt-BR" sz="2400" dirty="0" smtClean="0"/>
          </a:p>
          <a:p>
            <a:r>
              <a:rPr lang="pt-BR" sz="2400" dirty="0" smtClean="0"/>
              <a:t>Escolha </a:t>
            </a:r>
            <a:r>
              <a:rPr lang="pt-BR" sz="2400" dirty="0"/>
              <a:t>de opção nos produtos que possuem variações;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Integração com redes sociais.</a:t>
            </a:r>
          </a:p>
        </p:txBody>
      </p:sp>
      <p:pic>
        <p:nvPicPr>
          <p:cNvPr id="15366" name="Picture 6" descr="http://us.123rf.com/400wm/400/400/mariusz_prusaczyk/mariusz_prusaczyk1203/mariusz_prusaczyk120300452/12964573-3d-ranking-top-10-cube-text-on-white-background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97" b="31804"/>
          <a:stretch>
            <a:fillRect/>
          </a:stretch>
        </p:blipFill>
        <p:spPr bwMode="auto">
          <a:xfrm>
            <a:off x="6378079" y="2204864"/>
            <a:ext cx="1728192" cy="44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12" descr="http://sys2.sbgf.org.br/portal/images/stories/faceboo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297" y="4356522"/>
            <a:ext cx="728241" cy="72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14" descr="https://si0.twimg.com/profile_images/1683433603/foursquare-twit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174" y="4356521"/>
            <a:ext cx="725584" cy="72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8091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>
          <a:xfrm>
            <a:off x="827088" y="692150"/>
            <a:ext cx="7451725" cy="1081088"/>
          </a:xfrm>
        </p:spPr>
        <p:txBody>
          <a:bodyPr/>
          <a:lstStyle/>
          <a:p>
            <a:r>
              <a:rPr lang="pt-BR" dirty="0" smtClean="0"/>
              <a:t>Diferenciais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>
          <a:xfrm>
            <a:off x="1331640" y="1844824"/>
            <a:ext cx="4896544" cy="4032448"/>
          </a:xfrm>
        </p:spPr>
        <p:txBody>
          <a:bodyPr/>
          <a:lstStyle/>
          <a:p>
            <a:r>
              <a:rPr lang="pt-BR" sz="2400" dirty="0" smtClean="0"/>
              <a:t>Lista de produtos mais pedidos;</a:t>
            </a:r>
          </a:p>
          <a:p>
            <a:endParaRPr lang="pt-BR" sz="2400" dirty="0" smtClean="0"/>
          </a:p>
          <a:p>
            <a:r>
              <a:rPr lang="pt-BR" sz="2400" dirty="0" smtClean="0"/>
              <a:t>Escolha </a:t>
            </a:r>
            <a:r>
              <a:rPr lang="pt-BR" sz="2400" dirty="0"/>
              <a:t>de opção nos produtos que possuem variações;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Integração com redes sociais.</a:t>
            </a:r>
          </a:p>
        </p:txBody>
      </p:sp>
      <p:pic>
        <p:nvPicPr>
          <p:cNvPr id="15366" name="Picture 6" descr="http://us.123rf.com/400wm/400/400/mariusz_prusaczyk/mariusz_prusaczyk1203/mariusz_prusaczyk120300452/12964573-3d-ranking-top-10-cube-text-on-white-background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97" b="31804"/>
          <a:stretch>
            <a:fillRect/>
          </a:stretch>
        </p:blipFill>
        <p:spPr bwMode="auto">
          <a:xfrm>
            <a:off x="6378079" y="2204864"/>
            <a:ext cx="1728192" cy="44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12" descr="http://sys2.sbgf.org.br/portal/images/stories/faceboo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297" y="4356522"/>
            <a:ext cx="728241" cy="72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14" descr="https://si0.twimg.com/profile_images/1683433603/foursquare-twitt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174" y="4356521"/>
            <a:ext cx="725584" cy="72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2771800" y="2205038"/>
            <a:ext cx="3678006" cy="2232025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</a:rPr>
              <a:t>Dúvidas?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491880" y="2391271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Finalização</a:t>
            </a:r>
            <a:endParaRPr lang="pt-BR" sz="2400" dirty="0">
              <a:solidFill>
                <a:schemeClr val="bg1"/>
              </a:solidFill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2987824" y="2934001"/>
            <a:ext cx="31683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"/>
          <p:cNvSpPr/>
          <p:nvPr>
            <p:custDataLst>
              <p:custData r:id="rId1"/>
            </p:custDataLst>
          </p:nvPr>
        </p:nvSpPr>
        <p:spPr>
          <a:xfrm>
            <a:off x="3275856" y="3947096"/>
            <a:ext cx="1106592" cy="34599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Não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/>
          <p:cNvSpPr/>
          <p:nvPr>
            <p:custDataLst>
              <p:custData r:id="rId2"/>
            </p:custDataLst>
          </p:nvPr>
        </p:nvSpPr>
        <p:spPr>
          <a:xfrm>
            <a:off x="4932040" y="3947096"/>
            <a:ext cx="1106592" cy="34599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Sim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AutoShape 2" descr="data:image/png;base64,iVBORw0KGgoAAAANSUhEUgAAADAAAAAwCAYAAABXAvmHAAAEBUlEQVRoQ+2YW4hNURjH57jfUyhKKV5cwosHKfGiPEiRMm4NmqTBvBhFTWZIUXhxmaTJJcNQouRBeSElD17Q4IVSikLJ/X78/qe1a9v2bZ21ppmpverf6ey91rf+/+9b37fW2qWaPt5KfZx/TSGgpyNYRKCIgKMHiiWU5MByuTyIdyvM+8ulUumHo7Njh3dbBBCwlBn3mll3I+BanxEA+TGQvQgmGNKv+K1FxDvfIrolAghogmg9+GQIj+C3HQGHer0AyE+F5FmgHPhtCPfnVzlQh4inPkV4jwACjkBwEfgcITqc/zcR0NhrBUB+IeQk4CcoR4jKWQNBIyJu+RLhLQKQHwqpM2AG+JZAcAjPu8B6RHz1IcKngDoI7YxZOlGeWkoHEKA8cW5eBOD98TDpAOOAklVJq8oTbqpISmol9xuwFhGvXRX4EtAsQkAkRf4tuGIIi6OeLQdjzTOJ60DAvh4XgPdnQ+IUkDP+GA93QW5VmBz9Ovmv/FCE+gEl+Ub6PXAR4RQBSGl8G1gAvhgiWiJPwLrg/GPORed4Ns0IUNdh4DZooF+0YuXW5CpgMTNpd/1uPKqJ8wrQ3INBEwJu5GYc6Vi1ALxaWcdgihEQmM4rQP0l4BlQQgfHDistLgI2MdN28DEyo40ADR0JDiPgpBVz07kqAXh/kvG+Jv/lKGCAcYKi8MJWRLUCVP50WYkLu20ExFnLUZcelWOrZi0A789hhnagkilEWyBgDYQq0WGMvHwehKtQeJzKqlDPmPs2CqwEmHJ4ggnmgqBsJgnQktChTgJ0iFPCJwlQN5XVe2CzzfXTVsAyJtDy0WEtqXbLk1paj0D4PjCT/1oqcVGTAHHRYa8ZAVfzRiG3ALw42nhRCay6n9bSzkJp41RWlciK3vs8ImwEbMPgFuPdNNuyKYEvQ1HSs4lABLN2XUXpOAKOehOA97VZaQ3rzB8tm9F5lMS6Nm4AlRygKQdOA103sz6vKOF1V1AUtMmltlwRQMBBrCwB0WtinPGgCq2GQCUHGK8ldQGkJXHYlu4M1xm/w1kAk8/HyDEgMkkJGJ5HAh4zeW34IXb0mWV6jghomAqBRG/Fzp00EakRMGVTN6dZJqxZDtF7LZfnYFeIrETtB5NBsKyybGm5PgT6kpG47LIErMRAK1DNz0q+fxweQ1TCci1ZY0h9tTe0IuBSktpEg3hfm9UeoK9rWYkXZ19LINyCPSHL8+H3ipy+6rUgQpvcfy1NQAu9datK2nFtiLj0VRQ6ESBnWgkQ+QagE2c13nMhHYxVFHVcb0OArqRWAkbRex5Q4mXVfh9k42xoT1BBuIuAD1YCuouRb7s2VcH33F7sFQK8uNHBSBEBB+d5GVpEwIsbHYz8BcdDOEDnrCn1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585858"/>
              </a:clrFrom>
              <a:clrTo>
                <a:srgbClr val="58585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418978"/>
            <a:ext cx="3810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845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feelthebass.files.wordpress.com/2011/04/thats-all-fol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92321"/>
            <a:ext cx="7488832" cy="564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672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>
          <a:xfrm>
            <a:off x="827088" y="692150"/>
            <a:ext cx="7451725" cy="1081088"/>
          </a:xfrm>
        </p:spPr>
        <p:txBody>
          <a:bodyPr/>
          <a:lstStyle/>
          <a:p>
            <a:r>
              <a:rPr lang="pt-BR" dirty="0" smtClean="0"/>
              <a:t>Agenda</a:t>
            </a:r>
          </a:p>
        </p:txBody>
      </p:sp>
      <p:sp>
        <p:nvSpPr>
          <p:cNvPr id="6147" name="Espaço Reservado para Conteúdo 2"/>
          <p:cNvSpPr>
            <a:spLocks noGrp="1"/>
          </p:cNvSpPr>
          <p:nvPr>
            <p:ph idx="1"/>
          </p:nvPr>
        </p:nvSpPr>
        <p:spPr>
          <a:xfrm>
            <a:off x="1476350" y="1700808"/>
            <a:ext cx="3743722" cy="41764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2400" dirty="0" smtClean="0"/>
              <a:t>Introdução</a:t>
            </a:r>
            <a:endParaRPr lang="pt-BR" sz="2400" dirty="0" smtClean="0"/>
          </a:p>
          <a:p>
            <a:pPr>
              <a:lnSpc>
                <a:spcPct val="150000"/>
              </a:lnSpc>
            </a:pPr>
            <a:r>
              <a:rPr lang="pt-BR" sz="2400" dirty="0" smtClean="0"/>
              <a:t>Cenário Atual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Fluxo Atual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Fluxo Proposto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Justificativas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Solução Proposta</a:t>
            </a:r>
          </a:p>
        </p:txBody>
      </p:sp>
      <p:pic>
        <p:nvPicPr>
          <p:cNvPr id="6148" name="Picture 4" descr="http://1.bp.blogspot.com/-fRQzMlt3H2A/Ta-Sh1kR8JI/AAAAAAAAASA/WTQwjN5EHjI/s1600/Agen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132856"/>
            <a:ext cx="2593007" cy="259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>
          <a:xfrm>
            <a:off x="827088" y="692150"/>
            <a:ext cx="7451725" cy="1081088"/>
          </a:xfrm>
        </p:spPr>
        <p:txBody>
          <a:bodyPr/>
          <a:lstStyle/>
          <a:p>
            <a:r>
              <a:rPr lang="pt-BR" smtClean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088" y="1773238"/>
            <a:ext cx="5040312" cy="4319587"/>
          </a:xfrm>
        </p:spPr>
        <p:txBody>
          <a:bodyPr/>
          <a:lstStyle/>
          <a:p>
            <a:pPr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Indústria alimentícia: 7 bilhões de bocas a serem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alimentadas</a:t>
            </a:r>
            <a:r>
              <a:rPr lang="pt-BR" sz="2400" baseline="300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Font typeface="Arial" charset="0"/>
              <a:buNone/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Restaurantes: dentro do mercado brasileiro de médias e pequenas empresas, estão entre  os mais numerosos</a:t>
            </a:r>
            <a:r>
              <a:rPr lang="pt-BR" sz="2400" baseline="300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 marL="0" indent="0">
              <a:buFont typeface="Arial" charset="0"/>
              <a:buNone/>
              <a:defRPr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Sistemas informatizados: ferramentas de apoio.</a:t>
            </a:r>
          </a:p>
          <a:p>
            <a:pPr>
              <a:defRPr/>
            </a:pPr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2" descr="https://encrypted-tbn1.gstatic.com/images?q=tbn:ANd9GcShtbrdeGc2nTeMnGNugYdRckupYV1yTvMF7eqfPhnxOPIUOB4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179" y="2420888"/>
            <a:ext cx="2131142" cy="2131142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2" name="CaixaDeTexto 1"/>
          <p:cNvSpPr txBox="1"/>
          <p:nvPr/>
        </p:nvSpPr>
        <p:spPr>
          <a:xfrm>
            <a:off x="899592" y="6176337"/>
            <a:ext cx="710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CANAL EXECUTIVO: UOL. Disponível em: &lt;http://www2.uol.com.br/canalexecutivo/notas12/140620123.htm&gt;</a:t>
            </a:r>
            <a:endParaRPr lang="pt-B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sz="1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MARICATO, Percival. Como montar e administrar bares e restaurantes. 6 ed. São Paulo: Senac, 2001.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>
          <a:xfrm>
            <a:off x="827088" y="692150"/>
            <a:ext cx="7451725" cy="1081088"/>
          </a:xfrm>
        </p:spPr>
        <p:txBody>
          <a:bodyPr/>
          <a:lstStyle/>
          <a:p>
            <a:r>
              <a:rPr lang="pt-BR" smtClean="0"/>
              <a:t>Cenário Atual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>
          <a:xfrm>
            <a:off x="3635375" y="2060575"/>
            <a:ext cx="4429125" cy="3673475"/>
          </a:xfrm>
        </p:spPr>
        <p:txBody>
          <a:bodyPr/>
          <a:lstStyle/>
          <a:p>
            <a:pPr algn="just"/>
            <a:r>
              <a:rPr lang="pt-BR" sz="2400" dirty="0" smtClean="0"/>
              <a:t>Tempo elevado de espera no atendimento em geral;</a:t>
            </a:r>
          </a:p>
          <a:p>
            <a:pPr algn="just"/>
            <a:endParaRPr lang="pt-BR" sz="2400" dirty="0" smtClean="0"/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O cliente dá mais valor à qualidade do serviço prestado do que o preço pago.</a:t>
            </a:r>
          </a:p>
          <a:p>
            <a:endParaRPr lang="pt-BR" sz="2400" dirty="0" smtClean="0"/>
          </a:p>
        </p:txBody>
      </p:sp>
      <p:pic>
        <p:nvPicPr>
          <p:cNvPr id="8196" name="Picture 2" descr="http://cursosgratis.blog.br/wp-content/uploads/2011/10/GAROM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3716338"/>
            <a:ext cx="19621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7" name="Grupo 4"/>
          <p:cNvGrpSpPr>
            <a:grpSpLocks/>
          </p:cNvGrpSpPr>
          <p:nvPr/>
        </p:nvGrpSpPr>
        <p:grpSpPr bwMode="auto">
          <a:xfrm>
            <a:off x="1835150" y="1800225"/>
            <a:ext cx="1223963" cy="1196975"/>
            <a:chOff x="1575208" y="1735512"/>
            <a:chExt cx="1584176" cy="1584176"/>
          </a:xfrm>
        </p:grpSpPr>
        <p:sp>
          <p:nvSpPr>
            <p:cNvPr id="6" name="Elipse 5"/>
            <p:cNvSpPr/>
            <p:nvPr/>
          </p:nvSpPr>
          <p:spPr>
            <a:xfrm>
              <a:off x="1616302" y="1844766"/>
              <a:ext cx="1477331" cy="14392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pic>
          <p:nvPicPr>
            <p:cNvPr id="8199" name="Picture 4" descr="http://www.walmart.com.br/arquivos/ids/340178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5208" y="1735512"/>
              <a:ext cx="1584176" cy="1584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ctrTitle"/>
          </p:nvPr>
        </p:nvSpPr>
        <p:spPr>
          <a:xfrm>
            <a:off x="827088" y="2708275"/>
            <a:ext cx="7451725" cy="1470025"/>
          </a:xfrm>
        </p:spPr>
        <p:txBody>
          <a:bodyPr/>
          <a:lstStyle/>
          <a:p>
            <a:r>
              <a:rPr lang="pt-BR" dirty="0" smtClean="0"/>
              <a:t>Fluxo Atual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827584" y="712788"/>
            <a:ext cx="7488832" cy="5452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930275" y="892175"/>
            <a:ext cx="1295400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1600" dirty="0">
                <a:latin typeface="+mn-lt"/>
              </a:rPr>
              <a:t>Recepção</a:t>
            </a:r>
          </a:p>
        </p:txBody>
      </p:sp>
      <p:pic>
        <p:nvPicPr>
          <p:cNvPr id="1638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8" y="1312863"/>
            <a:ext cx="455612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5068888"/>
            <a:ext cx="495300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338" y="712788"/>
            <a:ext cx="2489200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7196138" y="769938"/>
            <a:ext cx="1019175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1600" dirty="0">
                <a:latin typeface="+mn-lt"/>
              </a:rPr>
              <a:t>Cozinha / Bar</a:t>
            </a:r>
          </a:p>
        </p:txBody>
      </p:sp>
      <p:pic>
        <p:nvPicPr>
          <p:cNvPr id="1024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138" y="4870450"/>
            <a:ext cx="876300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7261225" y="4527550"/>
            <a:ext cx="7366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1600" dirty="0">
                <a:latin typeface="+mn-lt"/>
              </a:rPr>
              <a:t>Caixa</a:t>
            </a:r>
          </a:p>
        </p:txBody>
      </p:sp>
      <p:pic>
        <p:nvPicPr>
          <p:cNvPr id="18445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3257550"/>
            <a:ext cx="4191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6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38" y="3257550"/>
            <a:ext cx="4238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1" name="table"/>
          <p:cNvSpPr>
            <a:spLocks noEditPoints="1" noChangeArrowheads="1"/>
          </p:cNvSpPr>
          <p:nvPr/>
        </p:nvSpPr>
        <p:spPr bwMode="auto">
          <a:xfrm>
            <a:off x="3675063" y="2249488"/>
            <a:ext cx="1809750" cy="1809750"/>
          </a:xfrm>
          <a:custGeom>
            <a:avLst/>
            <a:gdLst>
              <a:gd name="T0" fmla="*/ 75814701 w 21600"/>
              <a:gd name="T1" fmla="*/ 0 h 21600"/>
              <a:gd name="T2" fmla="*/ 151629401 w 21600"/>
              <a:gd name="T3" fmla="*/ 75814701 h 21600"/>
              <a:gd name="T4" fmla="*/ 75814701 w 21600"/>
              <a:gd name="T5" fmla="*/ 151629401 h 21600"/>
              <a:gd name="T6" fmla="*/ 0 w 21600"/>
              <a:gd name="T7" fmla="*/ 75814701 h 21600"/>
              <a:gd name="T8" fmla="*/ 0 60000 65536"/>
              <a:gd name="T9" fmla="*/ 0 60000 65536"/>
              <a:gd name="T10" fmla="*/ 0 60000 65536"/>
              <a:gd name="T11" fmla="*/ 0 60000 65536"/>
              <a:gd name="T12" fmla="*/ 4015 w 21600"/>
              <a:gd name="T13" fmla="*/ 4491 h 21600"/>
              <a:gd name="T14" fmla="*/ 17622 w 21600"/>
              <a:gd name="T15" fmla="*/ 1712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7641" y="17591"/>
                </a:moveTo>
                <a:lnTo>
                  <a:pt x="18067" y="17165"/>
                </a:lnTo>
                <a:lnTo>
                  <a:pt x="18443" y="16689"/>
                </a:lnTo>
                <a:lnTo>
                  <a:pt x="18794" y="16162"/>
                </a:lnTo>
                <a:lnTo>
                  <a:pt x="19144" y="15661"/>
                </a:lnTo>
                <a:lnTo>
                  <a:pt x="19420" y="15135"/>
                </a:lnTo>
                <a:lnTo>
                  <a:pt x="19645" y="14584"/>
                </a:lnTo>
                <a:lnTo>
                  <a:pt x="19871" y="13982"/>
                </a:lnTo>
                <a:lnTo>
                  <a:pt x="20071" y="13406"/>
                </a:lnTo>
                <a:lnTo>
                  <a:pt x="20297" y="13456"/>
                </a:lnTo>
                <a:lnTo>
                  <a:pt x="20472" y="13456"/>
                </a:lnTo>
                <a:lnTo>
                  <a:pt x="20648" y="13406"/>
                </a:lnTo>
                <a:lnTo>
                  <a:pt x="20823" y="13331"/>
                </a:lnTo>
                <a:lnTo>
                  <a:pt x="20948" y="13206"/>
                </a:lnTo>
                <a:lnTo>
                  <a:pt x="21099" y="13080"/>
                </a:lnTo>
                <a:lnTo>
                  <a:pt x="21149" y="12905"/>
                </a:lnTo>
                <a:lnTo>
                  <a:pt x="21299" y="12704"/>
                </a:lnTo>
                <a:lnTo>
                  <a:pt x="21425" y="12253"/>
                </a:lnTo>
                <a:lnTo>
                  <a:pt x="21550" y="11727"/>
                </a:lnTo>
                <a:lnTo>
                  <a:pt x="21600" y="11276"/>
                </a:lnTo>
                <a:lnTo>
                  <a:pt x="21600" y="10800"/>
                </a:lnTo>
                <a:lnTo>
                  <a:pt x="21600" y="10324"/>
                </a:lnTo>
                <a:lnTo>
                  <a:pt x="21550" y="9823"/>
                </a:lnTo>
                <a:lnTo>
                  <a:pt x="21425" y="9347"/>
                </a:lnTo>
                <a:lnTo>
                  <a:pt x="21299" y="8896"/>
                </a:lnTo>
                <a:lnTo>
                  <a:pt x="21149" y="8695"/>
                </a:lnTo>
                <a:lnTo>
                  <a:pt x="21099" y="8520"/>
                </a:lnTo>
                <a:lnTo>
                  <a:pt x="20948" y="8344"/>
                </a:lnTo>
                <a:lnTo>
                  <a:pt x="20823" y="8269"/>
                </a:lnTo>
                <a:lnTo>
                  <a:pt x="20648" y="8169"/>
                </a:lnTo>
                <a:lnTo>
                  <a:pt x="20472" y="8144"/>
                </a:lnTo>
                <a:lnTo>
                  <a:pt x="20297" y="8144"/>
                </a:lnTo>
                <a:lnTo>
                  <a:pt x="20071" y="8169"/>
                </a:lnTo>
                <a:lnTo>
                  <a:pt x="19871" y="7618"/>
                </a:lnTo>
                <a:lnTo>
                  <a:pt x="19645" y="7016"/>
                </a:lnTo>
                <a:lnTo>
                  <a:pt x="19420" y="6490"/>
                </a:lnTo>
                <a:lnTo>
                  <a:pt x="19144" y="5939"/>
                </a:lnTo>
                <a:lnTo>
                  <a:pt x="18794" y="5438"/>
                </a:lnTo>
                <a:lnTo>
                  <a:pt x="18443" y="4961"/>
                </a:lnTo>
                <a:lnTo>
                  <a:pt x="18067" y="4460"/>
                </a:lnTo>
                <a:lnTo>
                  <a:pt x="17691" y="4034"/>
                </a:lnTo>
                <a:lnTo>
                  <a:pt x="17215" y="3608"/>
                </a:lnTo>
                <a:lnTo>
                  <a:pt x="16739" y="3232"/>
                </a:lnTo>
                <a:lnTo>
                  <a:pt x="16263" y="2832"/>
                </a:lnTo>
                <a:lnTo>
                  <a:pt x="15686" y="2506"/>
                </a:lnTo>
                <a:lnTo>
                  <a:pt x="15185" y="2205"/>
                </a:lnTo>
                <a:lnTo>
                  <a:pt x="14609" y="1929"/>
                </a:lnTo>
                <a:lnTo>
                  <a:pt x="14032" y="1704"/>
                </a:lnTo>
                <a:lnTo>
                  <a:pt x="13431" y="1503"/>
                </a:lnTo>
                <a:lnTo>
                  <a:pt x="13481" y="1278"/>
                </a:lnTo>
                <a:lnTo>
                  <a:pt x="13481" y="1103"/>
                </a:lnTo>
                <a:lnTo>
                  <a:pt x="13431" y="952"/>
                </a:lnTo>
                <a:lnTo>
                  <a:pt x="13356" y="777"/>
                </a:lnTo>
                <a:lnTo>
                  <a:pt x="13256" y="626"/>
                </a:lnTo>
                <a:lnTo>
                  <a:pt x="13080" y="526"/>
                </a:lnTo>
                <a:lnTo>
                  <a:pt x="12930" y="426"/>
                </a:lnTo>
                <a:lnTo>
                  <a:pt x="12704" y="301"/>
                </a:lnTo>
                <a:lnTo>
                  <a:pt x="12278" y="175"/>
                </a:lnTo>
                <a:lnTo>
                  <a:pt x="11802" y="25"/>
                </a:lnTo>
                <a:lnTo>
                  <a:pt x="11276" y="0"/>
                </a:lnTo>
                <a:lnTo>
                  <a:pt x="10825" y="0"/>
                </a:lnTo>
                <a:lnTo>
                  <a:pt x="10324" y="0"/>
                </a:lnTo>
                <a:lnTo>
                  <a:pt x="9848" y="25"/>
                </a:lnTo>
                <a:lnTo>
                  <a:pt x="9347" y="175"/>
                </a:lnTo>
                <a:lnTo>
                  <a:pt x="8921" y="301"/>
                </a:lnTo>
                <a:lnTo>
                  <a:pt x="8695" y="426"/>
                </a:lnTo>
                <a:lnTo>
                  <a:pt x="8545" y="526"/>
                </a:lnTo>
                <a:lnTo>
                  <a:pt x="8394" y="626"/>
                </a:lnTo>
                <a:lnTo>
                  <a:pt x="8269" y="777"/>
                </a:lnTo>
                <a:lnTo>
                  <a:pt x="8169" y="952"/>
                </a:lnTo>
                <a:lnTo>
                  <a:pt x="8144" y="1103"/>
                </a:lnTo>
                <a:lnTo>
                  <a:pt x="8144" y="1278"/>
                </a:lnTo>
                <a:lnTo>
                  <a:pt x="8219" y="1503"/>
                </a:lnTo>
                <a:lnTo>
                  <a:pt x="7618" y="1704"/>
                </a:lnTo>
                <a:lnTo>
                  <a:pt x="7066" y="1929"/>
                </a:lnTo>
                <a:lnTo>
                  <a:pt x="6490" y="2205"/>
                </a:lnTo>
                <a:lnTo>
                  <a:pt x="5939" y="2456"/>
                </a:lnTo>
                <a:lnTo>
                  <a:pt x="5438" y="2781"/>
                </a:lnTo>
                <a:lnTo>
                  <a:pt x="4961" y="3132"/>
                </a:lnTo>
                <a:lnTo>
                  <a:pt x="4485" y="3533"/>
                </a:lnTo>
                <a:lnTo>
                  <a:pt x="4059" y="3959"/>
                </a:lnTo>
                <a:lnTo>
                  <a:pt x="3633" y="4385"/>
                </a:lnTo>
                <a:lnTo>
                  <a:pt x="3232" y="4861"/>
                </a:lnTo>
                <a:lnTo>
                  <a:pt x="2857" y="5387"/>
                </a:lnTo>
                <a:lnTo>
                  <a:pt x="2506" y="5889"/>
                </a:lnTo>
                <a:lnTo>
                  <a:pt x="2205" y="6465"/>
                </a:lnTo>
                <a:lnTo>
                  <a:pt x="1955" y="7016"/>
                </a:lnTo>
                <a:lnTo>
                  <a:pt x="1729" y="7568"/>
                </a:lnTo>
                <a:lnTo>
                  <a:pt x="1529" y="8169"/>
                </a:lnTo>
                <a:lnTo>
                  <a:pt x="1303" y="8144"/>
                </a:lnTo>
                <a:lnTo>
                  <a:pt x="1128" y="8144"/>
                </a:lnTo>
                <a:lnTo>
                  <a:pt x="977" y="8169"/>
                </a:lnTo>
                <a:lnTo>
                  <a:pt x="802" y="8269"/>
                </a:lnTo>
                <a:lnTo>
                  <a:pt x="652" y="8344"/>
                </a:lnTo>
                <a:lnTo>
                  <a:pt x="526" y="8520"/>
                </a:lnTo>
                <a:lnTo>
                  <a:pt x="451" y="8695"/>
                </a:lnTo>
                <a:lnTo>
                  <a:pt x="326" y="8896"/>
                </a:lnTo>
                <a:lnTo>
                  <a:pt x="200" y="9347"/>
                </a:lnTo>
                <a:lnTo>
                  <a:pt x="50" y="9823"/>
                </a:lnTo>
                <a:lnTo>
                  <a:pt x="0" y="10324"/>
                </a:lnTo>
                <a:lnTo>
                  <a:pt x="0" y="10800"/>
                </a:lnTo>
                <a:lnTo>
                  <a:pt x="0" y="11276"/>
                </a:lnTo>
                <a:lnTo>
                  <a:pt x="50" y="11727"/>
                </a:lnTo>
                <a:lnTo>
                  <a:pt x="200" y="12253"/>
                </a:lnTo>
                <a:lnTo>
                  <a:pt x="326" y="12704"/>
                </a:lnTo>
                <a:lnTo>
                  <a:pt x="451" y="12905"/>
                </a:lnTo>
                <a:lnTo>
                  <a:pt x="526" y="13080"/>
                </a:lnTo>
                <a:lnTo>
                  <a:pt x="652" y="13206"/>
                </a:lnTo>
                <a:lnTo>
                  <a:pt x="802" y="13331"/>
                </a:lnTo>
                <a:lnTo>
                  <a:pt x="977" y="13406"/>
                </a:lnTo>
                <a:lnTo>
                  <a:pt x="1128" y="13456"/>
                </a:lnTo>
                <a:lnTo>
                  <a:pt x="1303" y="13456"/>
                </a:lnTo>
                <a:lnTo>
                  <a:pt x="1529" y="13406"/>
                </a:lnTo>
                <a:lnTo>
                  <a:pt x="1729" y="13982"/>
                </a:lnTo>
                <a:lnTo>
                  <a:pt x="1955" y="14584"/>
                </a:lnTo>
                <a:lnTo>
                  <a:pt x="2255" y="15135"/>
                </a:lnTo>
                <a:lnTo>
                  <a:pt x="2556" y="15736"/>
                </a:lnTo>
                <a:lnTo>
                  <a:pt x="2907" y="16263"/>
                </a:lnTo>
                <a:lnTo>
                  <a:pt x="3283" y="16764"/>
                </a:lnTo>
                <a:lnTo>
                  <a:pt x="3684" y="17240"/>
                </a:lnTo>
                <a:lnTo>
                  <a:pt x="4110" y="17741"/>
                </a:lnTo>
                <a:lnTo>
                  <a:pt x="4535" y="18117"/>
                </a:lnTo>
                <a:lnTo>
                  <a:pt x="5012" y="18493"/>
                </a:lnTo>
                <a:lnTo>
                  <a:pt x="5463" y="18844"/>
                </a:lnTo>
                <a:lnTo>
                  <a:pt x="5989" y="19144"/>
                </a:lnTo>
                <a:lnTo>
                  <a:pt x="6490" y="19420"/>
                </a:lnTo>
                <a:lnTo>
                  <a:pt x="7066" y="19645"/>
                </a:lnTo>
                <a:lnTo>
                  <a:pt x="7618" y="19921"/>
                </a:lnTo>
                <a:lnTo>
                  <a:pt x="8219" y="20071"/>
                </a:lnTo>
                <a:lnTo>
                  <a:pt x="8144" y="20297"/>
                </a:lnTo>
                <a:lnTo>
                  <a:pt x="8144" y="20472"/>
                </a:lnTo>
                <a:lnTo>
                  <a:pt x="8169" y="20648"/>
                </a:lnTo>
                <a:lnTo>
                  <a:pt x="8269" y="20823"/>
                </a:lnTo>
                <a:lnTo>
                  <a:pt x="8394" y="20948"/>
                </a:lnTo>
                <a:lnTo>
                  <a:pt x="8545" y="21074"/>
                </a:lnTo>
                <a:lnTo>
                  <a:pt x="8695" y="21149"/>
                </a:lnTo>
                <a:lnTo>
                  <a:pt x="8921" y="21299"/>
                </a:lnTo>
                <a:lnTo>
                  <a:pt x="9347" y="21425"/>
                </a:lnTo>
                <a:lnTo>
                  <a:pt x="9848" y="21550"/>
                </a:lnTo>
                <a:lnTo>
                  <a:pt x="10324" y="21600"/>
                </a:lnTo>
                <a:lnTo>
                  <a:pt x="10825" y="21600"/>
                </a:lnTo>
                <a:lnTo>
                  <a:pt x="11276" y="21600"/>
                </a:lnTo>
                <a:lnTo>
                  <a:pt x="11802" y="21550"/>
                </a:lnTo>
                <a:lnTo>
                  <a:pt x="12278" y="21425"/>
                </a:lnTo>
                <a:lnTo>
                  <a:pt x="12704" y="21299"/>
                </a:lnTo>
                <a:lnTo>
                  <a:pt x="12930" y="21149"/>
                </a:lnTo>
                <a:lnTo>
                  <a:pt x="13080" y="21074"/>
                </a:lnTo>
                <a:lnTo>
                  <a:pt x="13256" y="20948"/>
                </a:lnTo>
                <a:lnTo>
                  <a:pt x="13356" y="20823"/>
                </a:lnTo>
                <a:lnTo>
                  <a:pt x="13431" y="20648"/>
                </a:lnTo>
                <a:lnTo>
                  <a:pt x="13481" y="20472"/>
                </a:lnTo>
                <a:lnTo>
                  <a:pt x="13481" y="20297"/>
                </a:lnTo>
                <a:lnTo>
                  <a:pt x="13431" y="20071"/>
                </a:lnTo>
                <a:lnTo>
                  <a:pt x="14032" y="19871"/>
                </a:lnTo>
                <a:lnTo>
                  <a:pt x="14609" y="19645"/>
                </a:lnTo>
                <a:lnTo>
                  <a:pt x="15135" y="19395"/>
                </a:lnTo>
                <a:lnTo>
                  <a:pt x="15686" y="19094"/>
                </a:lnTo>
                <a:lnTo>
                  <a:pt x="16213" y="18768"/>
                </a:lnTo>
                <a:lnTo>
                  <a:pt x="16739" y="18393"/>
                </a:lnTo>
                <a:lnTo>
                  <a:pt x="17165" y="18017"/>
                </a:lnTo>
                <a:lnTo>
                  <a:pt x="17641" y="17591"/>
                </a:lnTo>
                <a:close/>
              </a:path>
              <a:path w="21600" h="21600" extrusionOk="0">
                <a:moveTo>
                  <a:pt x="13431" y="1503"/>
                </a:moveTo>
                <a:lnTo>
                  <a:pt x="13080" y="1428"/>
                </a:lnTo>
                <a:lnTo>
                  <a:pt x="12780" y="1378"/>
                </a:lnTo>
                <a:lnTo>
                  <a:pt x="12479" y="1278"/>
                </a:lnTo>
                <a:lnTo>
                  <a:pt x="12128" y="1253"/>
                </a:lnTo>
                <a:lnTo>
                  <a:pt x="11802" y="1203"/>
                </a:lnTo>
                <a:lnTo>
                  <a:pt x="11477" y="1203"/>
                </a:lnTo>
                <a:lnTo>
                  <a:pt x="11151" y="1153"/>
                </a:lnTo>
                <a:lnTo>
                  <a:pt x="10825" y="1153"/>
                </a:lnTo>
                <a:lnTo>
                  <a:pt x="10449" y="1153"/>
                </a:lnTo>
                <a:lnTo>
                  <a:pt x="10174" y="1203"/>
                </a:lnTo>
                <a:lnTo>
                  <a:pt x="9798" y="1203"/>
                </a:lnTo>
                <a:lnTo>
                  <a:pt x="9472" y="1253"/>
                </a:lnTo>
                <a:lnTo>
                  <a:pt x="9171" y="1278"/>
                </a:lnTo>
                <a:lnTo>
                  <a:pt x="8820" y="1378"/>
                </a:lnTo>
                <a:lnTo>
                  <a:pt x="8545" y="1428"/>
                </a:lnTo>
                <a:lnTo>
                  <a:pt x="8219" y="1503"/>
                </a:lnTo>
                <a:moveTo>
                  <a:pt x="1529" y="8169"/>
                </a:moveTo>
                <a:lnTo>
                  <a:pt x="1453" y="8520"/>
                </a:lnTo>
                <a:lnTo>
                  <a:pt x="1403" y="8820"/>
                </a:lnTo>
                <a:lnTo>
                  <a:pt x="1303" y="9121"/>
                </a:lnTo>
                <a:lnTo>
                  <a:pt x="1253" y="9447"/>
                </a:lnTo>
                <a:lnTo>
                  <a:pt x="1228" y="9823"/>
                </a:lnTo>
                <a:lnTo>
                  <a:pt x="1228" y="10098"/>
                </a:lnTo>
                <a:lnTo>
                  <a:pt x="1178" y="10449"/>
                </a:lnTo>
                <a:lnTo>
                  <a:pt x="1178" y="10800"/>
                </a:lnTo>
                <a:lnTo>
                  <a:pt x="1178" y="11126"/>
                </a:lnTo>
                <a:lnTo>
                  <a:pt x="1228" y="11502"/>
                </a:lnTo>
                <a:lnTo>
                  <a:pt x="1228" y="11777"/>
                </a:lnTo>
                <a:lnTo>
                  <a:pt x="1253" y="12128"/>
                </a:lnTo>
                <a:lnTo>
                  <a:pt x="1303" y="12429"/>
                </a:lnTo>
                <a:lnTo>
                  <a:pt x="1403" y="12755"/>
                </a:lnTo>
                <a:lnTo>
                  <a:pt x="1453" y="13080"/>
                </a:lnTo>
                <a:lnTo>
                  <a:pt x="1529" y="13406"/>
                </a:lnTo>
                <a:moveTo>
                  <a:pt x="13431" y="20071"/>
                </a:moveTo>
                <a:lnTo>
                  <a:pt x="13080" y="20172"/>
                </a:lnTo>
                <a:lnTo>
                  <a:pt x="12780" y="20222"/>
                </a:lnTo>
                <a:lnTo>
                  <a:pt x="12479" y="20297"/>
                </a:lnTo>
                <a:lnTo>
                  <a:pt x="12128" y="20347"/>
                </a:lnTo>
                <a:lnTo>
                  <a:pt x="11802" y="20397"/>
                </a:lnTo>
                <a:lnTo>
                  <a:pt x="11477" y="20397"/>
                </a:lnTo>
                <a:lnTo>
                  <a:pt x="11151" y="20447"/>
                </a:lnTo>
                <a:lnTo>
                  <a:pt x="10825" y="20447"/>
                </a:lnTo>
                <a:lnTo>
                  <a:pt x="10449" y="20447"/>
                </a:lnTo>
                <a:lnTo>
                  <a:pt x="10174" y="20397"/>
                </a:lnTo>
                <a:lnTo>
                  <a:pt x="9798" y="20397"/>
                </a:lnTo>
                <a:lnTo>
                  <a:pt x="9472" y="20347"/>
                </a:lnTo>
                <a:lnTo>
                  <a:pt x="9171" y="20297"/>
                </a:lnTo>
                <a:lnTo>
                  <a:pt x="8820" y="20222"/>
                </a:lnTo>
                <a:lnTo>
                  <a:pt x="8545" y="20172"/>
                </a:lnTo>
                <a:lnTo>
                  <a:pt x="8219" y="20071"/>
                </a:lnTo>
                <a:moveTo>
                  <a:pt x="20071" y="13406"/>
                </a:moveTo>
                <a:lnTo>
                  <a:pt x="20172" y="13080"/>
                </a:lnTo>
                <a:lnTo>
                  <a:pt x="20222" y="12755"/>
                </a:lnTo>
                <a:lnTo>
                  <a:pt x="20297" y="12429"/>
                </a:lnTo>
                <a:lnTo>
                  <a:pt x="20347" y="12128"/>
                </a:lnTo>
                <a:lnTo>
                  <a:pt x="20397" y="11777"/>
                </a:lnTo>
                <a:lnTo>
                  <a:pt x="20447" y="11502"/>
                </a:lnTo>
                <a:lnTo>
                  <a:pt x="20447" y="11126"/>
                </a:lnTo>
                <a:lnTo>
                  <a:pt x="20447" y="10800"/>
                </a:lnTo>
                <a:lnTo>
                  <a:pt x="20447" y="10449"/>
                </a:lnTo>
                <a:lnTo>
                  <a:pt x="20447" y="10098"/>
                </a:lnTo>
                <a:lnTo>
                  <a:pt x="20397" y="9823"/>
                </a:lnTo>
                <a:lnTo>
                  <a:pt x="20347" y="9447"/>
                </a:lnTo>
                <a:lnTo>
                  <a:pt x="20297" y="9121"/>
                </a:lnTo>
                <a:lnTo>
                  <a:pt x="20222" y="8820"/>
                </a:lnTo>
                <a:lnTo>
                  <a:pt x="20172" y="8520"/>
                </a:lnTo>
                <a:lnTo>
                  <a:pt x="20071" y="8169"/>
                </a:lnTo>
              </a:path>
            </a:pathLst>
          </a:cu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pt-BR"/>
          </a:p>
        </p:txBody>
      </p:sp>
      <p:pic>
        <p:nvPicPr>
          <p:cNvPr id="10252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475" y="1338263"/>
            <a:ext cx="4445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952128">
            <a:off x="5548313" y="5214938"/>
            <a:ext cx="460375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4" name="Picture 1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738" y="5276850"/>
            <a:ext cx="54292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2" name="Picture 1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032913">
            <a:off x="5713413" y="5230813"/>
            <a:ext cx="46355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63" y="1804988"/>
            <a:ext cx="600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5484813" y="2266950"/>
            <a:ext cx="782637" cy="3905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/>
              <a:t>Conta</a:t>
            </a:r>
            <a:endParaRPr lang="pt-BR" dirty="0"/>
          </a:p>
        </p:txBody>
      </p:sp>
      <p:pic>
        <p:nvPicPr>
          <p:cNvPr id="16403" name="Picture 1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4059238"/>
            <a:ext cx="409575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13" y="3378200"/>
            <a:ext cx="49212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2673350" y="1874838"/>
            <a:ext cx="1001713" cy="3238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/>
              <a:t>Recepção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942138" y="2852738"/>
            <a:ext cx="1273175" cy="3016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/>
              <a:t>Atendimento</a:t>
            </a:r>
          </a:p>
        </p:txBody>
      </p:sp>
      <p:sp>
        <p:nvSpPr>
          <p:cNvPr id="7" name="Retângulo 6"/>
          <p:cNvSpPr/>
          <p:nvPr/>
        </p:nvSpPr>
        <p:spPr>
          <a:xfrm>
            <a:off x="6942138" y="3257550"/>
            <a:ext cx="1273175" cy="2857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/>
              <a:t>Pedido</a:t>
            </a:r>
          </a:p>
        </p:txBody>
      </p:sp>
      <p:sp>
        <p:nvSpPr>
          <p:cNvPr id="8" name="Retângulo 7"/>
          <p:cNvSpPr/>
          <p:nvPr/>
        </p:nvSpPr>
        <p:spPr>
          <a:xfrm>
            <a:off x="5778500" y="857250"/>
            <a:ext cx="1417638" cy="2921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/>
              <a:t>Preparação</a:t>
            </a:r>
          </a:p>
        </p:txBody>
      </p:sp>
      <p:sp>
        <p:nvSpPr>
          <p:cNvPr id="9" name="Retângulo 8"/>
          <p:cNvSpPr/>
          <p:nvPr/>
        </p:nvSpPr>
        <p:spPr>
          <a:xfrm>
            <a:off x="3995738" y="1749425"/>
            <a:ext cx="1054100" cy="2873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/>
              <a:t>Consumo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37558E-6 L -2.22222E-6 0.178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0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17831 L 0.18889 0.1364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4" y="-2105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28585E-6 L 0.20382 -0.048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1" y="-2405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0.06591 C 0.004 0.08487 0.01719 0.11124 0.02917 0.12326 C 0.03108 0.12511 0.03351 0.12558 0.03542 0.12743 C 0.05365 0.14431 0.06962 0.16535 0.09219 0.17044 C 0.12934 0.1938 0.18577 0.18594 0.22136 0.18686 C 0.26216 0.19033 0.30243 0.19334 0.34306 0.19496 C 0.35382 0.19426 0.36459 0.19403 0.37535 0.19288 C 0.38889 0.19149 0.40278 0.18455 0.41684 0.1827 C 0.42622 0.17854 0.43473 0.17599 0.44462 0.17437 C 0.45504 0.16767 0.44861 0.17137 0.46459 0.1642 C 0.46615 0.1635 0.46927 0.16212 0.46927 0.16212 C 0.47535 0.15634 0.48229 0.15356 0.48768 0.1457 C 0.49098 0.14061 0.49323 0.1339 0.49688 0.12928 C 0.49844 0.1272 0.5 0.12535 0.50157 0.12326 C 0.50261 0.12049 0.5033 0.11748 0.50434 0.11494 C 0.50643 0.11078 0.51077 0.10268 0.51077 0.10268 C 0.51285 0.09227 0.5158 0.0821 0.51841 0.07192 C 0.51788 0.04325 0.51771 0.01457 0.51684 -0.01411 C 0.51667 -0.02058 0.5158 -0.02775 0.51216 -0.03261 C 0.50573 -0.0414 0.50608 -0.03469 0.50608 -0.0407 " pathEditMode="relative" ptsTypes="fffffffffffffffffffA">
                                      <p:cBhvr>
                                        <p:cTn id="27" dur="23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44126E-6 L 0.00973 -0.2520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" y="-1260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60777E-6 L -0.01129 -0.2671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3" y="-1336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89 0.13644 L -0.00712 -0.0067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9" y="-716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73 -0.25208 L -0.10833 -0.33603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-420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76 -0.24606 L 0.01233 -0.00462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120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73913E-6 L -0.01579 -0.2624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-1313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0.01411 L -0.01632 -0.23821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6" y="-11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88 -0.24606 L 0.05608 -0.5397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-14685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25578 L 0.12483 -0.53935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1419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08 -0.53978 L -0.0934 -0.44727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83" y="4625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48148E-6 L -0.2658 0.14028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99" y="7014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5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34 -0.4468 L 0.00451 0.00555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6" y="226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33 -0.00463 L 0.00104 -0.26133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3" y="-12835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08 -0.24606 L 0.04375 -0.10985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67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1.13784E-6 L -0.09219 -0.08279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-4140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75 -0.10985 L -0.0349 -0.23566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-62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-0.01041 L 0.24861 0.1827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17" y="9644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88 -0.24606 L 0.04375 -0.13066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5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82 -0.0481 L -0.24514 -0.02706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48" y="1041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08 -0.0407 C 0.51302 -0.02659 0.51163 -0.00855 0.50469 0.00509 C 0.50261 0.01943 0.4974 0.03007 0.49271 0.04279 C 0.49202 0.04464 0.49219 0.04718 0.49115 0.0488 C 0.48958 0.05134 0.48715 0.05273 0.48524 0.05458 C 0.48056 0.07262 0.46458 0.08095 0.45695 0.09644 C 0.45017 0.11009 0.45851 0.09436 0.44792 0.10847 C 0.44115 0.11772 0.4342 0.1272 0.42691 0.13622 C 0.4132 0.15287 0.40104 0.17553 0.38212 0.18201 C 0.3724 0.1908 0.36094 0.19195 0.34948 0.1938 C 0.32917 0.19265 0.31094 0.1901 0.29132 0.18594 C 0.28195 0.18155 0.27691 0.18155 0.2658 0.17993 C 0.24948 0.17738 0.23299 0.17322 0.21649 0.16998 C 0.20886 0.16675 0.20104 0.16536 0.19288 0.16397 C 0.18056 0.15888 0.16649 0.15773 0.15382 0.15403 C 0.13559 0.14871 0.11858 0.13923 0.10017 0.13414 C 0.08993 0.12512 0.07656 0.12489 0.06424 0.12234 C 0.05313 0.11494 0.06406 0.12119 0.04948 0.11633 C 0.04636 0.1154 0.04063 0.1124 0.04063 0.1124 C 0.03004 0.10315 0.03507 0.10569 0.02708 0.10245 C 0.02292 0.09852 0.01875 0.09505 0.01528 0.09043 C 0.01111 0.08534 0.00938 0.08071 0.00469 0.07655 C 0.00139 0.06198 0.00625 0.07886 -0.00121 0.06661 C -0.00243 0.06499 -0.00173 0.06221 -0.00278 0.06059 C -0.00469 0.05736 -0.00816 0.05574 -0.01024 0.05273 C -0.01371 0.03816 -0.00885 0.05504 -0.01632 0.04279 C -0.01719 0.04117 -0.01667 0.03839 -0.01788 0.03677 C -0.01996 0.03307 -0.02292 0.03007 -0.02517 0.02683 L -0.02517 0.02683 C -0.03055 0.0222 -0.03403 0.02128 -0.0401 0.01897 C -0.05833 0.01203 -0.06979 0.00648 -0.08941 0.00301 C -0.10017 -0.00208 -0.1125 -0.00347 -0.12361 -0.00485 C -0.13316 -0.00925 -0.14618 -0.01202 -0.15642 -0.01295 C -0.16545 -0.01387 -0.18333 -0.0148 -0.18333 -0.0148 " pathEditMode="relative" ptsTypes="fffffffffffffffffffffffffffFfffffA">
                                      <p:cBhvr>
                                        <p:cTn id="151" dur="20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ctrTitle"/>
          </p:nvPr>
        </p:nvSpPr>
        <p:spPr>
          <a:xfrm>
            <a:off x="827088" y="2708275"/>
            <a:ext cx="7451725" cy="1470025"/>
          </a:xfrm>
        </p:spPr>
        <p:txBody>
          <a:bodyPr/>
          <a:lstStyle/>
          <a:p>
            <a:r>
              <a:rPr lang="pt-BR" dirty="0" smtClean="0"/>
              <a:t>Fluxo Proposto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27584" y="712788"/>
            <a:ext cx="7488832" cy="5452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930275" y="892175"/>
            <a:ext cx="1295400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1600" dirty="0">
                <a:latin typeface="+mn-lt"/>
              </a:rPr>
              <a:t>Recepção</a:t>
            </a:r>
          </a:p>
        </p:txBody>
      </p:sp>
      <p:pic>
        <p:nvPicPr>
          <p:cNvPr id="1638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8" y="1312863"/>
            <a:ext cx="455612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5068888"/>
            <a:ext cx="495300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338" y="712788"/>
            <a:ext cx="2489200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7196138" y="769938"/>
            <a:ext cx="1019175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1600" dirty="0">
                <a:latin typeface="+mn-lt"/>
              </a:rPr>
              <a:t>Cozinha / Bar</a:t>
            </a:r>
          </a:p>
        </p:txBody>
      </p:sp>
      <p:pic>
        <p:nvPicPr>
          <p:cNvPr id="1331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138" y="4870450"/>
            <a:ext cx="876300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7261225" y="4527550"/>
            <a:ext cx="7366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1600" dirty="0">
                <a:latin typeface="+mn-lt"/>
              </a:rPr>
              <a:t>Caixa</a:t>
            </a:r>
          </a:p>
        </p:txBody>
      </p:sp>
      <p:pic>
        <p:nvPicPr>
          <p:cNvPr id="18445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3257550"/>
            <a:ext cx="4191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6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38" y="3257550"/>
            <a:ext cx="4238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3" name="table"/>
          <p:cNvSpPr>
            <a:spLocks noEditPoints="1" noChangeArrowheads="1"/>
          </p:cNvSpPr>
          <p:nvPr/>
        </p:nvSpPr>
        <p:spPr bwMode="auto">
          <a:xfrm>
            <a:off x="3675063" y="2249488"/>
            <a:ext cx="1809750" cy="1809750"/>
          </a:xfrm>
          <a:custGeom>
            <a:avLst/>
            <a:gdLst>
              <a:gd name="T0" fmla="*/ 75814701 w 21600"/>
              <a:gd name="T1" fmla="*/ 0 h 21600"/>
              <a:gd name="T2" fmla="*/ 151629401 w 21600"/>
              <a:gd name="T3" fmla="*/ 75814701 h 21600"/>
              <a:gd name="T4" fmla="*/ 75814701 w 21600"/>
              <a:gd name="T5" fmla="*/ 151629401 h 21600"/>
              <a:gd name="T6" fmla="*/ 0 w 21600"/>
              <a:gd name="T7" fmla="*/ 75814701 h 21600"/>
              <a:gd name="T8" fmla="*/ 0 60000 65536"/>
              <a:gd name="T9" fmla="*/ 0 60000 65536"/>
              <a:gd name="T10" fmla="*/ 0 60000 65536"/>
              <a:gd name="T11" fmla="*/ 0 60000 65536"/>
              <a:gd name="T12" fmla="*/ 4015 w 21600"/>
              <a:gd name="T13" fmla="*/ 4491 h 21600"/>
              <a:gd name="T14" fmla="*/ 17622 w 21600"/>
              <a:gd name="T15" fmla="*/ 1712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7641" y="17591"/>
                </a:moveTo>
                <a:lnTo>
                  <a:pt x="18067" y="17165"/>
                </a:lnTo>
                <a:lnTo>
                  <a:pt x="18443" y="16689"/>
                </a:lnTo>
                <a:lnTo>
                  <a:pt x="18794" y="16162"/>
                </a:lnTo>
                <a:lnTo>
                  <a:pt x="19144" y="15661"/>
                </a:lnTo>
                <a:lnTo>
                  <a:pt x="19420" y="15135"/>
                </a:lnTo>
                <a:lnTo>
                  <a:pt x="19645" y="14584"/>
                </a:lnTo>
                <a:lnTo>
                  <a:pt x="19871" y="13982"/>
                </a:lnTo>
                <a:lnTo>
                  <a:pt x="20071" y="13406"/>
                </a:lnTo>
                <a:lnTo>
                  <a:pt x="20297" y="13456"/>
                </a:lnTo>
                <a:lnTo>
                  <a:pt x="20472" y="13456"/>
                </a:lnTo>
                <a:lnTo>
                  <a:pt x="20648" y="13406"/>
                </a:lnTo>
                <a:lnTo>
                  <a:pt x="20823" y="13331"/>
                </a:lnTo>
                <a:lnTo>
                  <a:pt x="20948" y="13206"/>
                </a:lnTo>
                <a:lnTo>
                  <a:pt x="21099" y="13080"/>
                </a:lnTo>
                <a:lnTo>
                  <a:pt x="21149" y="12905"/>
                </a:lnTo>
                <a:lnTo>
                  <a:pt x="21299" y="12704"/>
                </a:lnTo>
                <a:lnTo>
                  <a:pt x="21425" y="12253"/>
                </a:lnTo>
                <a:lnTo>
                  <a:pt x="21550" y="11727"/>
                </a:lnTo>
                <a:lnTo>
                  <a:pt x="21600" y="11276"/>
                </a:lnTo>
                <a:lnTo>
                  <a:pt x="21600" y="10800"/>
                </a:lnTo>
                <a:lnTo>
                  <a:pt x="21600" y="10324"/>
                </a:lnTo>
                <a:lnTo>
                  <a:pt x="21550" y="9823"/>
                </a:lnTo>
                <a:lnTo>
                  <a:pt x="21425" y="9347"/>
                </a:lnTo>
                <a:lnTo>
                  <a:pt x="21299" y="8896"/>
                </a:lnTo>
                <a:lnTo>
                  <a:pt x="21149" y="8695"/>
                </a:lnTo>
                <a:lnTo>
                  <a:pt x="21099" y="8520"/>
                </a:lnTo>
                <a:lnTo>
                  <a:pt x="20948" y="8344"/>
                </a:lnTo>
                <a:lnTo>
                  <a:pt x="20823" y="8269"/>
                </a:lnTo>
                <a:lnTo>
                  <a:pt x="20648" y="8169"/>
                </a:lnTo>
                <a:lnTo>
                  <a:pt x="20472" y="8144"/>
                </a:lnTo>
                <a:lnTo>
                  <a:pt x="20297" y="8144"/>
                </a:lnTo>
                <a:lnTo>
                  <a:pt x="20071" y="8169"/>
                </a:lnTo>
                <a:lnTo>
                  <a:pt x="19871" y="7618"/>
                </a:lnTo>
                <a:lnTo>
                  <a:pt x="19645" y="7016"/>
                </a:lnTo>
                <a:lnTo>
                  <a:pt x="19420" y="6490"/>
                </a:lnTo>
                <a:lnTo>
                  <a:pt x="19144" y="5939"/>
                </a:lnTo>
                <a:lnTo>
                  <a:pt x="18794" y="5438"/>
                </a:lnTo>
                <a:lnTo>
                  <a:pt x="18443" y="4961"/>
                </a:lnTo>
                <a:lnTo>
                  <a:pt x="18067" y="4460"/>
                </a:lnTo>
                <a:lnTo>
                  <a:pt x="17691" y="4034"/>
                </a:lnTo>
                <a:lnTo>
                  <a:pt x="17215" y="3608"/>
                </a:lnTo>
                <a:lnTo>
                  <a:pt x="16739" y="3232"/>
                </a:lnTo>
                <a:lnTo>
                  <a:pt x="16263" y="2832"/>
                </a:lnTo>
                <a:lnTo>
                  <a:pt x="15686" y="2506"/>
                </a:lnTo>
                <a:lnTo>
                  <a:pt x="15185" y="2205"/>
                </a:lnTo>
                <a:lnTo>
                  <a:pt x="14609" y="1929"/>
                </a:lnTo>
                <a:lnTo>
                  <a:pt x="14032" y="1704"/>
                </a:lnTo>
                <a:lnTo>
                  <a:pt x="13431" y="1503"/>
                </a:lnTo>
                <a:lnTo>
                  <a:pt x="13481" y="1278"/>
                </a:lnTo>
                <a:lnTo>
                  <a:pt x="13481" y="1103"/>
                </a:lnTo>
                <a:lnTo>
                  <a:pt x="13431" y="952"/>
                </a:lnTo>
                <a:lnTo>
                  <a:pt x="13356" y="777"/>
                </a:lnTo>
                <a:lnTo>
                  <a:pt x="13256" y="626"/>
                </a:lnTo>
                <a:lnTo>
                  <a:pt x="13080" y="526"/>
                </a:lnTo>
                <a:lnTo>
                  <a:pt x="12930" y="426"/>
                </a:lnTo>
                <a:lnTo>
                  <a:pt x="12704" y="301"/>
                </a:lnTo>
                <a:lnTo>
                  <a:pt x="12278" y="175"/>
                </a:lnTo>
                <a:lnTo>
                  <a:pt x="11802" y="25"/>
                </a:lnTo>
                <a:lnTo>
                  <a:pt x="11276" y="0"/>
                </a:lnTo>
                <a:lnTo>
                  <a:pt x="10825" y="0"/>
                </a:lnTo>
                <a:lnTo>
                  <a:pt x="10324" y="0"/>
                </a:lnTo>
                <a:lnTo>
                  <a:pt x="9848" y="25"/>
                </a:lnTo>
                <a:lnTo>
                  <a:pt x="9347" y="175"/>
                </a:lnTo>
                <a:lnTo>
                  <a:pt x="8921" y="301"/>
                </a:lnTo>
                <a:lnTo>
                  <a:pt x="8695" y="426"/>
                </a:lnTo>
                <a:lnTo>
                  <a:pt x="8545" y="526"/>
                </a:lnTo>
                <a:lnTo>
                  <a:pt x="8394" y="626"/>
                </a:lnTo>
                <a:lnTo>
                  <a:pt x="8269" y="777"/>
                </a:lnTo>
                <a:lnTo>
                  <a:pt x="8169" y="952"/>
                </a:lnTo>
                <a:lnTo>
                  <a:pt x="8144" y="1103"/>
                </a:lnTo>
                <a:lnTo>
                  <a:pt x="8144" y="1278"/>
                </a:lnTo>
                <a:lnTo>
                  <a:pt x="8219" y="1503"/>
                </a:lnTo>
                <a:lnTo>
                  <a:pt x="7618" y="1704"/>
                </a:lnTo>
                <a:lnTo>
                  <a:pt x="7066" y="1929"/>
                </a:lnTo>
                <a:lnTo>
                  <a:pt x="6490" y="2205"/>
                </a:lnTo>
                <a:lnTo>
                  <a:pt x="5939" y="2456"/>
                </a:lnTo>
                <a:lnTo>
                  <a:pt x="5438" y="2781"/>
                </a:lnTo>
                <a:lnTo>
                  <a:pt x="4961" y="3132"/>
                </a:lnTo>
                <a:lnTo>
                  <a:pt x="4485" y="3533"/>
                </a:lnTo>
                <a:lnTo>
                  <a:pt x="4059" y="3959"/>
                </a:lnTo>
                <a:lnTo>
                  <a:pt x="3633" y="4385"/>
                </a:lnTo>
                <a:lnTo>
                  <a:pt x="3232" y="4861"/>
                </a:lnTo>
                <a:lnTo>
                  <a:pt x="2857" y="5387"/>
                </a:lnTo>
                <a:lnTo>
                  <a:pt x="2506" y="5889"/>
                </a:lnTo>
                <a:lnTo>
                  <a:pt x="2205" y="6465"/>
                </a:lnTo>
                <a:lnTo>
                  <a:pt x="1955" y="7016"/>
                </a:lnTo>
                <a:lnTo>
                  <a:pt x="1729" y="7568"/>
                </a:lnTo>
                <a:lnTo>
                  <a:pt x="1529" y="8169"/>
                </a:lnTo>
                <a:lnTo>
                  <a:pt x="1303" y="8144"/>
                </a:lnTo>
                <a:lnTo>
                  <a:pt x="1128" y="8144"/>
                </a:lnTo>
                <a:lnTo>
                  <a:pt x="977" y="8169"/>
                </a:lnTo>
                <a:lnTo>
                  <a:pt x="802" y="8269"/>
                </a:lnTo>
                <a:lnTo>
                  <a:pt x="652" y="8344"/>
                </a:lnTo>
                <a:lnTo>
                  <a:pt x="526" y="8520"/>
                </a:lnTo>
                <a:lnTo>
                  <a:pt x="451" y="8695"/>
                </a:lnTo>
                <a:lnTo>
                  <a:pt x="326" y="8896"/>
                </a:lnTo>
                <a:lnTo>
                  <a:pt x="200" y="9347"/>
                </a:lnTo>
                <a:lnTo>
                  <a:pt x="50" y="9823"/>
                </a:lnTo>
                <a:lnTo>
                  <a:pt x="0" y="10324"/>
                </a:lnTo>
                <a:lnTo>
                  <a:pt x="0" y="10800"/>
                </a:lnTo>
                <a:lnTo>
                  <a:pt x="0" y="11276"/>
                </a:lnTo>
                <a:lnTo>
                  <a:pt x="50" y="11727"/>
                </a:lnTo>
                <a:lnTo>
                  <a:pt x="200" y="12253"/>
                </a:lnTo>
                <a:lnTo>
                  <a:pt x="326" y="12704"/>
                </a:lnTo>
                <a:lnTo>
                  <a:pt x="451" y="12905"/>
                </a:lnTo>
                <a:lnTo>
                  <a:pt x="526" y="13080"/>
                </a:lnTo>
                <a:lnTo>
                  <a:pt x="652" y="13206"/>
                </a:lnTo>
                <a:lnTo>
                  <a:pt x="802" y="13331"/>
                </a:lnTo>
                <a:lnTo>
                  <a:pt x="977" y="13406"/>
                </a:lnTo>
                <a:lnTo>
                  <a:pt x="1128" y="13456"/>
                </a:lnTo>
                <a:lnTo>
                  <a:pt x="1303" y="13456"/>
                </a:lnTo>
                <a:lnTo>
                  <a:pt x="1529" y="13406"/>
                </a:lnTo>
                <a:lnTo>
                  <a:pt x="1729" y="13982"/>
                </a:lnTo>
                <a:lnTo>
                  <a:pt x="1955" y="14584"/>
                </a:lnTo>
                <a:lnTo>
                  <a:pt x="2255" y="15135"/>
                </a:lnTo>
                <a:lnTo>
                  <a:pt x="2556" y="15736"/>
                </a:lnTo>
                <a:lnTo>
                  <a:pt x="2907" y="16263"/>
                </a:lnTo>
                <a:lnTo>
                  <a:pt x="3283" y="16764"/>
                </a:lnTo>
                <a:lnTo>
                  <a:pt x="3684" y="17240"/>
                </a:lnTo>
                <a:lnTo>
                  <a:pt x="4110" y="17741"/>
                </a:lnTo>
                <a:lnTo>
                  <a:pt x="4535" y="18117"/>
                </a:lnTo>
                <a:lnTo>
                  <a:pt x="5012" y="18493"/>
                </a:lnTo>
                <a:lnTo>
                  <a:pt x="5463" y="18844"/>
                </a:lnTo>
                <a:lnTo>
                  <a:pt x="5989" y="19144"/>
                </a:lnTo>
                <a:lnTo>
                  <a:pt x="6490" y="19420"/>
                </a:lnTo>
                <a:lnTo>
                  <a:pt x="7066" y="19645"/>
                </a:lnTo>
                <a:lnTo>
                  <a:pt x="7618" y="19921"/>
                </a:lnTo>
                <a:lnTo>
                  <a:pt x="8219" y="20071"/>
                </a:lnTo>
                <a:lnTo>
                  <a:pt x="8144" y="20297"/>
                </a:lnTo>
                <a:lnTo>
                  <a:pt x="8144" y="20472"/>
                </a:lnTo>
                <a:lnTo>
                  <a:pt x="8169" y="20648"/>
                </a:lnTo>
                <a:lnTo>
                  <a:pt x="8269" y="20823"/>
                </a:lnTo>
                <a:lnTo>
                  <a:pt x="8394" y="20948"/>
                </a:lnTo>
                <a:lnTo>
                  <a:pt x="8545" y="21074"/>
                </a:lnTo>
                <a:lnTo>
                  <a:pt x="8695" y="21149"/>
                </a:lnTo>
                <a:lnTo>
                  <a:pt x="8921" y="21299"/>
                </a:lnTo>
                <a:lnTo>
                  <a:pt x="9347" y="21425"/>
                </a:lnTo>
                <a:lnTo>
                  <a:pt x="9848" y="21550"/>
                </a:lnTo>
                <a:lnTo>
                  <a:pt x="10324" y="21600"/>
                </a:lnTo>
                <a:lnTo>
                  <a:pt x="10825" y="21600"/>
                </a:lnTo>
                <a:lnTo>
                  <a:pt x="11276" y="21600"/>
                </a:lnTo>
                <a:lnTo>
                  <a:pt x="11802" y="21550"/>
                </a:lnTo>
                <a:lnTo>
                  <a:pt x="12278" y="21425"/>
                </a:lnTo>
                <a:lnTo>
                  <a:pt x="12704" y="21299"/>
                </a:lnTo>
                <a:lnTo>
                  <a:pt x="12930" y="21149"/>
                </a:lnTo>
                <a:lnTo>
                  <a:pt x="13080" y="21074"/>
                </a:lnTo>
                <a:lnTo>
                  <a:pt x="13256" y="20948"/>
                </a:lnTo>
                <a:lnTo>
                  <a:pt x="13356" y="20823"/>
                </a:lnTo>
                <a:lnTo>
                  <a:pt x="13431" y="20648"/>
                </a:lnTo>
                <a:lnTo>
                  <a:pt x="13481" y="20472"/>
                </a:lnTo>
                <a:lnTo>
                  <a:pt x="13481" y="20297"/>
                </a:lnTo>
                <a:lnTo>
                  <a:pt x="13431" y="20071"/>
                </a:lnTo>
                <a:lnTo>
                  <a:pt x="14032" y="19871"/>
                </a:lnTo>
                <a:lnTo>
                  <a:pt x="14609" y="19645"/>
                </a:lnTo>
                <a:lnTo>
                  <a:pt x="15135" y="19395"/>
                </a:lnTo>
                <a:lnTo>
                  <a:pt x="15686" y="19094"/>
                </a:lnTo>
                <a:lnTo>
                  <a:pt x="16213" y="18768"/>
                </a:lnTo>
                <a:lnTo>
                  <a:pt x="16739" y="18393"/>
                </a:lnTo>
                <a:lnTo>
                  <a:pt x="17165" y="18017"/>
                </a:lnTo>
                <a:lnTo>
                  <a:pt x="17641" y="17591"/>
                </a:lnTo>
                <a:close/>
              </a:path>
              <a:path w="21600" h="21600" extrusionOk="0">
                <a:moveTo>
                  <a:pt x="13431" y="1503"/>
                </a:moveTo>
                <a:lnTo>
                  <a:pt x="13080" y="1428"/>
                </a:lnTo>
                <a:lnTo>
                  <a:pt x="12780" y="1378"/>
                </a:lnTo>
                <a:lnTo>
                  <a:pt x="12479" y="1278"/>
                </a:lnTo>
                <a:lnTo>
                  <a:pt x="12128" y="1253"/>
                </a:lnTo>
                <a:lnTo>
                  <a:pt x="11802" y="1203"/>
                </a:lnTo>
                <a:lnTo>
                  <a:pt x="11477" y="1203"/>
                </a:lnTo>
                <a:lnTo>
                  <a:pt x="11151" y="1153"/>
                </a:lnTo>
                <a:lnTo>
                  <a:pt x="10825" y="1153"/>
                </a:lnTo>
                <a:lnTo>
                  <a:pt x="10449" y="1153"/>
                </a:lnTo>
                <a:lnTo>
                  <a:pt x="10174" y="1203"/>
                </a:lnTo>
                <a:lnTo>
                  <a:pt x="9798" y="1203"/>
                </a:lnTo>
                <a:lnTo>
                  <a:pt x="9472" y="1253"/>
                </a:lnTo>
                <a:lnTo>
                  <a:pt x="9171" y="1278"/>
                </a:lnTo>
                <a:lnTo>
                  <a:pt x="8820" y="1378"/>
                </a:lnTo>
                <a:lnTo>
                  <a:pt x="8545" y="1428"/>
                </a:lnTo>
                <a:lnTo>
                  <a:pt x="8219" y="1503"/>
                </a:lnTo>
                <a:moveTo>
                  <a:pt x="1529" y="8169"/>
                </a:moveTo>
                <a:lnTo>
                  <a:pt x="1453" y="8520"/>
                </a:lnTo>
                <a:lnTo>
                  <a:pt x="1403" y="8820"/>
                </a:lnTo>
                <a:lnTo>
                  <a:pt x="1303" y="9121"/>
                </a:lnTo>
                <a:lnTo>
                  <a:pt x="1253" y="9447"/>
                </a:lnTo>
                <a:lnTo>
                  <a:pt x="1228" y="9823"/>
                </a:lnTo>
                <a:lnTo>
                  <a:pt x="1228" y="10098"/>
                </a:lnTo>
                <a:lnTo>
                  <a:pt x="1178" y="10449"/>
                </a:lnTo>
                <a:lnTo>
                  <a:pt x="1178" y="10800"/>
                </a:lnTo>
                <a:lnTo>
                  <a:pt x="1178" y="11126"/>
                </a:lnTo>
                <a:lnTo>
                  <a:pt x="1228" y="11502"/>
                </a:lnTo>
                <a:lnTo>
                  <a:pt x="1228" y="11777"/>
                </a:lnTo>
                <a:lnTo>
                  <a:pt x="1253" y="12128"/>
                </a:lnTo>
                <a:lnTo>
                  <a:pt x="1303" y="12429"/>
                </a:lnTo>
                <a:lnTo>
                  <a:pt x="1403" y="12755"/>
                </a:lnTo>
                <a:lnTo>
                  <a:pt x="1453" y="13080"/>
                </a:lnTo>
                <a:lnTo>
                  <a:pt x="1529" y="13406"/>
                </a:lnTo>
                <a:moveTo>
                  <a:pt x="13431" y="20071"/>
                </a:moveTo>
                <a:lnTo>
                  <a:pt x="13080" y="20172"/>
                </a:lnTo>
                <a:lnTo>
                  <a:pt x="12780" y="20222"/>
                </a:lnTo>
                <a:lnTo>
                  <a:pt x="12479" y="20297"/>
                </a:lnTo>
                <a:lnTo>
                  <a:pt x="12128" y="20347"/>
                </a:lnTo>
                <a:lnTo>
                  <a:pt x="11802" y="20397"/>
                </a:lnTo>
                <a:lnTo>
                  <a:pt x="11477" y="20397"/>
                </a:lnTo>
                <a:lnTo>
                  <a:pt x="11151" y="20447"/>
                </a:lnTo>
                <a:lnTo>
                  <a:pt x="10825" y="20447"/>
                </a:lnTo>
                <a:lnTo>
                  <a:pt x="10449" y="20447"/>
                </a:lnTo>
                <a:lnTo>
                  <a:pt x="10174" y="20397"/>
                </a:lnTo>
                <a:lnTo>
                  <a:pt x="9798" y="20397"/>
                </a:lnTo>
                <a:lnTo>
                  <a:pt x="9472" y="20347"/>
                </a:lnTo>
                <a:lnTo>
                  <a:pt x="9171" y="20297"/>
                </a:lnTo>
                <a:lnTo>
                  <a:pt x="8820" y="20222"/>
                </a:lnTo>
                <a:lnTo>
                  <a:pt x="8545" y="20172"/>
                </a:lnTo>
                <a:lnTo>
                  <a:pt x="8219" y="20071"/>
                </a:lnTo>
                <a:moveTo>
                  <a:pt x="20071" y="13406"/>
                </a:moveTo>
                <a:lnTo>
                  <a:pt x="20172" y="13080"/>
                </a:lnTo>
                <a:lnTo>
                  <a:pt x="20222" y="12755"/>
                </a:lnTo>
                <a:lnTo>
                  <a:pt x="20297" y="12429"/>
                </a:lnTo>
                <a:lnTo>
                  <a:pt x="20347" y="12128"/>
                </a:lnTo>
                <a:lnTo>
                  <a:pt x="20397" y="11777"/>
                </a:lnTo>
                <a:lnTo>
                  <a:pt x="20447" y="11502"/>
                </a:lnTo>
                <a:lnTo>
                  <a:pt x="20447" y="11126"/>
                </a:lnTo>
                <a:lnTo>
                  <a:pt x="20447" y="10800"/>
                </a:lnTo>
                <a:lnTo>
                  <a:pt x="20447" y="10449"/>
                </a:lnTo>
                <a:lnTo>
                  <a:pt x="20447" y="10098"/>
                </a:lnTo>
                <a:lnTo>
                  <a:pt x="20397" y="9823"/>
                </a:lnTo>
                <a:lnTo>
                  <a:pt x="20347" y="9447"/>
                </a:lnTo>
                <a:lnTo>
                  <a:pt x="20297" y="9121"/>
                </a:lnTo>
                <a:lnTo>
                  <a:pt x="20222" y="8820"/>
                </a:lnTo>
                <a:lnTo>
                  <a:pt x="20172" y="8520"/>
                </a:lnTo>
                <a:lnTo>
                  <a:pt x="20071" y="8169"/>
                </a:lnTo>
              </a:path>
            </a:pathLst>
          </a:cu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pt-BR"/>
          </a:p>
        </p:txBody>
      </p:sp>
      <p:pic>
        <p:nvPicPr>
          <p:cNvPr id="13324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475" y="1338263"/>
            <a:ext cx="4445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1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738" y="5276850"/>
            <a:ext cx="54292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63" y="1804988"/>
            <a:ext cx="600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5484813" y="2266950"/>
            <a:ext cx="782637" cy="3905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/>
              <a:t>Conta</a:t>
            </a:r>
            <a:endParaRPr lang="pt-BR" dirty="0"/>
          </a:p>
        </p:txBody>
      </p:sp>
      <p:pic>
        <p:nvPicPr>
          <p:cNvPr id="16403" name="Picture 1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4059238"/>
            <a:ext cx="409575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13" y="3378200"/>
            <a:ext cx="49212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2673350" y="1874838"/>
            <a:ext cx="1001713" cy="3238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/>
              <a:t>Recepção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886200" y="4216400"/>
            <a:ext cx="1273175" cy="2857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/>
              <a:t>Pedido</a:t>
            </a:r>
          </a:p>
        </p:txBody>
      </p:sp>
      <p:sp>
        <p:nvSpPr>
          <p:cNvPr id="8" name="Retângulo 7"/>
          <p:cNvSpPr/>
          <p:nvPr/>
        </p:nvSpPr>
        <p:spPr>
          <a:xfrm>
            <a:off x="5778500" y="857250"/>
            <a:ext cx="1417638" cy="2921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/>
              <a:t>Preparação</a:t>
            </a:r>
          </a:p>
        </p:txBody>
      </p:sp>
      <p:sp>
        <p:nvSpPr>
          <p:cNvPr id="9" name="Retângulo 8"/>
          <p:cNvSpPr/>
          <p:nvPr/>
        </p:nvSpPr>
        <p:spPr>
          <a:xfrm>
            <a:off x="3995738" y="1749425"/>
            <a:ext cx="1054100" cy="2873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/>
              <a:t>Consumo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1679575"/>
            <a:ext cx="439737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37558E-6 L -2.22222E-6 0.178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0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-0.0037 L 0.01024 0.1362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698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17831 L 0.18889 0.1364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4" y="-2105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94 0.13621 L 0.12049 0.1218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9" y="-71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28585E-6 L 0.20382 -0.048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1" y="-240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0.06591 C 0.004 0.08487 0.01719 0.11124 0.02917 0.12326 C 0.03108 0.12511 0.03351 0.12558 0.03542 0.12743 C 0.05365 0.14431 0.06962 0.16535 0.09219 0.17044 C 0.12934 0.1938 0.18577 0.18594 0.22136 0.18686 C 0.26216 0.19033 0.30243 0.19334 0.34306 0.19496 C 0.35382 0.19426 0.36459 0.19403 0.37535 0.19288 C 0.38889 0.19149 0.40278 0.18455 0.41684 0.1827 C 0.42622 0.17854 0.43473 0.17599 0.44462 0.17437 C 0.45504 0.16767 0.44861 0.17137 0.46459 0.1642 C 0.46615 0.1635 0.46927 0.16212 0.46927 0.16212 C 0.47535 0.15634 0.48229 0.15356 0.48768 0.1457 C 0.49098 0.14061 0.49323 0.1339 0.49688 0.12928 C 0.49844 0.1272 0.5 0.12535 0.50157 0.12326 C 0.50261 0.12049 0.5033 0.11748 0.50434 0.11494 C 0.50643 0.11078 0.51077 0.10268 0.51077 0.10268 C 0.51285 0.09227 0.5158 0.0821 0.51841 0.07192 C 0.51788 0.04325 0.51771 0.01457 0.51684 -0.01411 C 0.51667 -0.02058 0.5158 -0.02775 0.51216 -0.03261 C 0.50573 -0.0414 0.50608 -0.03469 0.50608 -0.0407 " pathEditMode="relative" ptsTypes="fffffffffffffffffffA">
                                      <p:cBhvr>
                                        <p:cTn id="31" dur="23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49 0.1228 L 0.27014 0.1505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13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89 0.13644 L -0.00712 -0.00671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9" y="-71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60777E-6 L 0.05955 -0.49791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-2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55 -0.49791 L -0.09792 -0.45582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82" y="2105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73636E-6 L -0.2658 0.1087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99" y="5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5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92 -0.45582 L -0.00347 -0.00485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225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1.13784E-6 L -0.13941 -0.06175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0" y="-3099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00648E-6 L 0.00798 -0.23081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" y="-115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-0.01041 L 0.24861 0.1827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17" y="9644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88 -0.24606 L 0.04375 -0.13066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5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82 -0.0481 L -0.24514 -0.02706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48" y="1041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08 -0.0407 C 0.51302 -0.02659 0.51163 -0.00855 0.50469 0.00509 C 0.50261 0.01943 0.4974 0.03007 0.49271 0.04279 C 0.49202 0.04464 0.49219 0.04718 0.49115 0.0488 C 0.48958 0.05134 0.48715 0.05273 0.48524 0.05458 C 0.48056 0.07262 0.46458 0.08095 0.45695 0.09644 C 0.45017 0.11009 0.45851 0.09436 0.44792 0.10847 C 0.44115 0.11772 0.4342 0.1272 0.42691 0.13622 C 0.4132 0.15287 0.40104 0.17553 0.38212 0.18201 C 0.3724 0.1908 0.36094 0.19195 0.34948 0.1938 C 0.32917 0.19265 0.31094 0.1901 0.29132 0.18594 C 0.28195 0.18155 0.27691 0.18155 0.2658 0.17993 C 0.24948 0.17738 0.23299 0.17322 0.21649 0.16998 C 0.20886 0.16675 0.20104 0.16536 0.19288 0.16397 C 0.18056 0.15888 0.16649 0.15773 0.15382 0.15403 C 0.13559 0.14871 0.11858 0.13923 0.10017 0.13414 C 0.08993 0.12512 0.07656 0.12489 0.06424 0.12234 C 0.05313 0.11494 0.06406 0.12119 0.04948 0.11633 C 0.04636 0.1154 0.04063 0.1124 0.04063 0.1124 C 0.03004 0.10315 0.03507 0.10569 0.02708 0.10245 C 0.02292 0.09852 0.01875 0.09505 0.01528 0.09043 C 0.01111 0.08534 0.00938 0.08071 0.00469 0.07655 C 0.00139 0.06198 0.00625 0.07886 -0.00121 0.06661 C -0.00243 0.06499 -0.00173 0.06221 -0.00278 0.06059 C -0.00469 0.05736 -0.00816 0.05574 -0.01024 0.05273 C -0.01371 0.03816 -0.00885 0.05504 -0.01632 0.04279 C -0.01719 0.04117 -0.01667 0.03839 -0.01788 0.03677 C -0.01996 0.03307 -0.02292 0.03007 -0.02517 0.02683 L -0.02517 0.02683 C -0.03055 0.0222 -0.03403 0.02128 -0.0401 0.01897 C -0.05833 0.01203 -0.06979 0.00648 -0.08941 0.00301 C -0.10017 -0.00208 -0.1125 -0.00347 -0.12361 -0.00485 C -0.13316 -0.00925 -0.14618 -0.01202 -0.15642 -0.01295 C -0.16545 -0.01387 -0.18333 -0.0148 -0.18333 -0.0148 " pathEditMode="relative" ptsTypes="fffffffffffffffffffffffffffFfffffA">
                                      <p:cBhvr>
                                        <p:cTn id="126" dur="20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http://external.ak.fbcdn.net/safe_image.php?d=AQC0kz6jHY-J-t9b&amp;w=155&amp;h=114&amp;url=http%3A%2F%2Fwww.eigarcom.com.br%2Ftemplate%2Fsite%2Fimg%2F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4161259"/>
            <a:ext cx="14763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ítulo 1"/>
          <p:cNvSpPr>
            <a:spLocks noGrp="1"/>
          </p:cNvSpPr>
          <p:nvPr>
            <p:ph type="title"/>
          </p:nvPr>
        </p:nvSpPr>
        <p:spPr>
          <a:xfrm>
            <a:off x="827088" y="692150"/>
            <a:ext cx="7451725" cy="1081088"/>
          </a:xfrm>
        </p:spPr>
        <p:txBody>
          <a:bodyPr/>
          <a:lstStyle/>
          <a:p>
            <a:r>
              <a:rPr lang="pt-BR" dirty="0" smtClean="0"/>
              <a:t>Justificativas</a:t>
            </a:r>
          </a:p>
        </p:txBody>
      </p:sp>
      <p:sp>
        <p:nvSpPr>
          <p:cNvPr id="11268" name="Espaço Reservado para Conteúdo 2"/>
          <p:cNvSpPr>
            <a:spLocks noGrp="1"/>
          </p:cNvSpPr>
          <p:nvPr>
            <p:ph idx="1"/>
          </p:nvPr>
        </p:nvSpPr>
        <p:spPr>
          <a:xfrm>
            <a:off x="827088" y="1987575"/>
            <a:ext cx="5113337" cy="4249737"/>
          </a:xfrm>
        </p:spPr>
        <p:txBody>
          <a:bodyPr/>
          <a:lstStyle/>
          <a:p>
            <a:r>
              <a:rPr lang="pt-BR" sz="2400" dirty="0" smtClean="0"/>
              <a:t>Reduzir custos com a impressão de cardápios;</a:t>
            </a:r>
          </a:p>
          <a:p>
            <a:endParaRPr lang="pt-BR" sz="2400" dirty="0" smtClean="0"/>
          </a:p>
          <a:p>
            <a:r>
              <a:rPr lang="pt-BR" sz="2400" dirty="0" smtClean="0"/>
              <a:t>Minimizar conflitos devido alterações de humor do garçom;</a:t>
            </a:r>
          </a:p>
          <a:p>
            <a:endParaRPr lang="pt-BR" sz="2400" dirty="0" smtClean="0"/>
          </a:p>
          <a:p>
            <a:r>
              <a:rPr lang="pt-BR" sz="2400" dirty="0" smtClean="0"/>
              <a:t>Chamar o garçom </a:t>
            </a:r>
            <a:r>
              <a:rPr lang="pt-BR" sz="2400" dirty="0" smtClean="0"/>
              <a:t>facilmente</a:t>
            </a:r>
            <a:r>
              <a:rPr lang="pt-BR" sz="2400" dirty="0" smtClean="0"/>
              <a:t>;</a:t>
            </a:r>
          </a:p>
          <a:p>
            <a:endParaRPr lang="pt-BR" sz="2400" dirty="0" smtClean="0"/>
          </a:p>
        </p:txBody>
      </p:sp>
      <p:pic>
        <p:nvPicPr>
          <p:cNvPr id="11269" name="Picture 4" descr="http://guiametal.com.br/uploads/images/corte-gast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838" y="1917576"/>
            <a:ext cx="206533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ultiplicar 4"/>
          <p:cNvSpPr/>
          <p:nvPr/>
        </p:nvSpPr>
        <p:spPr>
          <a:xfrm>
            <a:off x="6040438" y="3789040"/>
            <a:ext cx="1871662" cy="1728787"/>
          </a:xfrm>
          <a:prstGeom prst="mathMultiply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droid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alpha val="71000"/>
          </a:schemeClr>
        </a:solidFill>
      </a:spPr>
      <a:bodyPr rtlCol="0" anchor="ctr"/>
      <a:lstStyle>
        <a:defPPr algn="ctr"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5A26244E-A9C2-4B06-B1AC-B054F40B6C4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77B9905-CBA1-45FF-B1D7-BA9619E1D79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361</Words>
  <Application>Microsoft Office PowerPoint</Application>
  <PresentationFormat>Apresentação na tela (4:3)</PresentationFormat>
  <Paragraphs>111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Office Theme</vt:lpstr>
      <vt:lpstr>Cardápio Digital para restaurante</vt:lpstr>
      <vt:lpstr>Agenda</vt:lpstr>
      <vt:lpstr>Introdução</vt:lpstr>
      <vt:lpstr>Cenário Atual</vt:lpstr>
      <vt:lpstr>Fluxo Atual</vt:lpstr>
      <vt:lpstr>Apresentação do PowerPoint</vt:lpstr>
      <vt:lpstr>Fluxo Proposto</vt:lpstr>
      <vt:lpstr>Apresentação do PowerPoint</vt:lpstr>
      <vt:lpstr>Justificativas</vt:lpstr>
      <vt:lpstr>Justificativas</vt:lpstr>
      <vt:lpstr>Solução Proposta</vt:lpstr>
      <vt:lpstr>Funcionalidades</vt:lpstr>
      <vt:lpstr>Funcionalidades</vt:lpstr>
      <vt:lpstr>Diferenciais</vt:lpstr>
      <vt:lpstr>Diferenciais</vt:lpstr>
      <vt:lpstr>Diferenciais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Monica</cp:lastModifiedBy>
  <cp:revision>110</cp:revision>
  <dcterms:created xsi:type="dcterms:W3CDTF">2012-02-09T22:23:27Z</dcterms:created>
  <dcterms:modified xsi:type="dcterms:W3CDTF">2013-05-18T18:28:58Z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