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CAB57A-C9AF-4664-B5B1-C20B96E25AB8}">
  <a:tblStyle styleId="{4ECAB57A-C9AF-4664-B5B1-C20B96E25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galenframework.com/docs/reference-galen-spec-language-guide/#Centered" TargetMode="External"/><Relationship Id="rId10" Type="http://schemas.openxmlformats.org/officeDocument/2006/relationships/hyperlink" Target="http://galenframework.com/docs/reference-galen-spec-language-guide/#Text" TargetMode="External"/><Relationship Id="rId13" Type="http://schemas.openxmlformats.org/officeDocument/2006/relationships/hyperlink" Target="http://galenframework.com/docs/reference-galen-spec-language-guide/#Contains" TargetMode="External"/><Relationship Id="rId12" Type="http://schemas.openxmlformats.org/officeDocument/2006/relationships/hyperlink" Target="http://galenframework.com/docs/reference-galen-spec-language-guide/#Absent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alenframework.com/docs/reference-galen-spec-language-guide/#Near" TargetMode="External"/><Relationship Id="rId3" Type="http://schemas.openxmlformats.org/officeDocument/2006/relationships/hyperlink" Target="http://galenframework.com/docs/reference-galen-spec-language-guide/#BelowandAbove" TargetMode="External"/><Relationship Id="rId4" Type="http://schemas.openxmlformats.org/officeDocument/2006/relationships/hyperlink" Target="http://galenframework.com/docs/reference-galen-spec-language-guide/#BelowandAbove" TargetMode="External"/><Relationship Id="rId9" Type="http://schemas.openxmlformats.org/officeDocument/2006/relationships/hyperlink" Target="http://galenframework.com/docs/reference-galen-spec-language-guide/#Aligned" TargetMode="External"/><Relationship Id="rId15" Type="http://schemas.openxmlformats.org/officeDocument/2006/relationships/hyperlink" Target="http://galenframework.com/docs/reference-galen-spec-language-guide/#Component" TargetMode="External"/><Relationship Id="rId14" Type="http://schemas.openxmlformats.org/officeDocument/2006/relationships/hyperlink" Target="http://galenframework.com/docs/reference-galen-spec-language-guide/#On" TargetMode="External"/><Relationship Id="rId16" Type="http://schemas.openxmlformats.org/officeDocument/2006/relationships/hyperlink" Target="http://galenframework.com/docs/reference-galen-spec-language-guide/#Colorscheme" TargetMode="External"/><Relationship Id="rId5" Type="http://schemas.openxmlformats.org/officeDocument/2006/relationships/hyperlink" Target="http://galenframework.com/docs/reference-galen-spec-language-guide/#LeftofandRightof" TargetMode="External"/><Relationship Id="rId6" Type="http://schemas.openxmlformats.org/officeDocument/2006/relationships/hyperlink" Target="http://galenframework.com/docs/reference-galen-spec-language-guide/#Inside" TargetMode="External"/><Relationship Id="rId7" Type="http://schemas.openxmlformats.org/officeDocument/2006/relationships/hyperlink" Target="http://galenframework.com/docs/reference-galen-spec-language-guide/#WidthandHeight" TargetMode="External"/><Relationship Id="rId8" Type="http://schemas.openxmlformats.org/officeDocument/2006/relationships/hyperlink" Target="http://galenframework.com/docs/reference-galen-spec-language-guide/#WidthandHeigh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cd6f8c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acd6f8c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d83a5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d83a5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Custom rules: squared icon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Warning level: bug en web y queremos que no afecte al resultado del test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/>
              <a:t>Custom functions: JS functions en los specs. Función en un script que se importa en .gspec (ejemplo: i18n)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3d83a5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3d83a5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url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a URL of page for Galen to test on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javascript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a path for javascript file which Galen will inject in web page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include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a comma separated list of tags for spec sections which will be included in testing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exclude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a comma separated list of tags for spec sections to be excluded from the filtered group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size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dimensions of browser window. Consists of two numbers separated by “x” symbol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htmlreport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path to folder in which Galen should generate HTML reports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testngreport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path to xml file in which Galen should write TestNG report</a:t>
            </a:r>
            <a:endParaRPr i="1"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jsonreport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200">
                <a:solidFill>
                  <a:srgbClr val="777777"/>
                </a:solidFill>
                <a:highlight>
                  <a:srgbClr val="FFFFFF"/>
                </a:highlight>
              </a:rPr>
              <a:t>- path to folder in which Galen should generate JSON reports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3d83a5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3d83a5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htmlreport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path to folder in which Galen should generate HTML reports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testngreport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path to xml file in which Galen should write TestNG report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parallel-tests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amount of threads for running tests in parallel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recursive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flag which is used in case you want to search for all </a:t>
            </a:r>
            <a:r>
              <a:rPr i="1" lang="es" sz="900">
                <a:solidFill>
                  <a:srgbClr val="C7254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.test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 files recursively in folder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filter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a filter for a test name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3626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43626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HTML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TestNG sobre todo para CI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acd6f8c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acd6f8c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30c455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30c455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cd6f8c7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cd6f8c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0c455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30c455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3274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3274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3626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3626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cómo funciona: básicamente es hacer comprobaciones con los elementos de la interfaz, hay miles de comprobaciones: colocación, dimensiones, color, imágenes, texto…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more: screeshots, Selenium Grid, </a:t>
            </a:r>
            <a:r>
              <a:rPr lang="es">
                <a:solidFill>
                  <a:schemeClr val="dk1"/>
                </a:solidFill>
              </a:rPr>
              <a:t>Browser compatibility: chrome, safari, firefox, IE, PhantomJS, etc.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0c4551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0c4551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Range aproximation: </a:t>
            </a:r>
            <a:r>
              <a:rPr lang="es">
                <a:highlight>
                  <a:srgbClr val="FFFFFF"/>
                </a:highlight>
              </a:rPr>
              <a:t>approximation value for ranges when using "~" in galen page specs</a:t>
            </a: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Custom listeners: para reportes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Screenshots: fullPage, scrolls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3274a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3274a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menu-item-*: sustituye por números según los elementos que haya (menu-item-1, menu-item-2, etc)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d83a5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d83a5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Ranges: para definir dimensiones de objetos. Screen: objeto especial definido en Galen, dimensiones del contenido (sin contar barras de scroll). También viewport para elementos que no cambian con scroll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Tagging: on desktop, on mobile, on *, on mobile, desktop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d83a5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3d83a5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near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is located near another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below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an element is located below 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above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an element is located above 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left-of and right-of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an element is located above 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inside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is located inside another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width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the width of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height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the height of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aligned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horizontal or vertical alignment of object with other objects on page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the text that is visible on page (is, starts, ends, contains, matches). Operations: lowercase y uppercase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centered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is centered inside another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absent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is either missing on page or is not visible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contains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visually contains other objects inside it.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menu:</a:t>
            </a:r>
            <a:br>
              <a:rPr lang="es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s" sz="1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contains menu-item-* </a:t>
            </a:r>
            <a:endParaRPr sz="1050">
              <a:solidFill>
                <a:srgbClr val="FFFF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that object is visually located on other object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runs a subset of specs from another file within the given object context</a:t>
            </a:r>
            <a:endParaRPr i="1"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200">
                <a:solidFill>
                  <a:srgbClr val="428BCA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color-scheme</a:t>
            </a:r>
            <a:r>
              <a:rPr lang="es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i="1" lang="es" sz="1000">
                <a:solidFill>
                  <a:srgbClr val="777777"/>
                </a:solidFill>
                <a:highlight>
                  <a:srgbClr val="FFFFFF"/>
                </a:highlight>
              </a:rPr>
              <a:t>- checks the color distribution in the given object area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96413" y="9091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165950" y="30381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alenframework.com/" TargetMode="External"/><Relationship Id="rId4" Type="http://schemas.openxmlformats.org/officeDocument/2006/relationships/hyperlink" Target="https://github.com/galenframework" TargetMode="External"/><Relationship Id="rId5" Type="http://schemas.openxmlformats.org/officeDocument/2006/relationships/hyperlink" Target="http://mindengine.net/category/gale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mailto:efemgy@gmail.com" TargetMode="External"/><Relationship Id="rId13" Type="http://schemas.openxmlformats.org/officeDocument/2006/relationships/hyperlink" Target="http://fernando-martin.github.io" TargetMode="External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fer3" TargetMode="External"/><Relationship Id="rId9" Type="http://schemas.openxmlformats.org/officeDocument/2006/relationships/image" Target="../media/image6.png"/><Relationship Id="rId15" Type="http://schemas.openxmlformats.org/officeDocument/2006/relationships/hyperlink" Target="https://www.linkedin.com/pub/fernando-mart%C3%ADn-gil/62/426/114" TargetMode="External"/><Relationship Id="rId14" Type="http://schemas.openxmlformats.org/officeDocument/2006/relationships/hyperlink" Target="mailto:efemgy@gmail.com" TargetMode="External"/><Relationship Id="rId16" Type="http://schemas.openxmlformats.org/officeDocument/2006/relationships/hyperlink" Target="https://github.com/fernando-martin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es.linkedin.com/pub/fernando-mart%C3%ADn-gil/62/426/114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://fernando-martin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06925" y="1605125"/>
            <a:ext cx="4704600" cy="14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Am I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responsive?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Test me!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Galen Framework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671400" y="4530150"/>
            <a:ext cx="2046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Thursday, Oct. 29</a:t>
            </a:r>
            <a:r>
              <a:rPr baseline="30000" lang="es"/>
              <a:t>th</a:t>
            </a:r>
            <a:endParaRPr baseline="300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75" y="0"/>
            <a:ext cx="2266925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54975" cy="10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737875" y="4243050"/>
            <a:ext cx="2046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Fernando Martín</a:t>
            </a:r>
            <a:endParaRPr baseline="3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06175" y="1552825"/>
            <a:ext cx="39999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Importing				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Same spec to multiple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If statements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Loops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Warning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Custom rules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Custom functions</a:t>
            </a:r>
            <a:endParaRPr sz="1800"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Galen Spec Language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03350" y="1101675"/>
            <a:ext cx="38487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Advanced object specs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621" y="1139496"/>
            <a:ext cx="1745675" cy="12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852" y="2729200"/>
            <a:ext cx="1716223" cy="12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051" y="2719088"/>
            <a:ext cx="1745676" cy="125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0728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Single page test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" sz="1800"/>
              <a:t>Args:</a:t>
            </a:r>
            <a:endParaRPr sz="18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url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javascript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include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exclude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size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htmlreport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testngreport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jsonreport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900788" y="158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3275425"/>
              </a:tblGrid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galen check </a:t>
                      </a:r>
                      <a:r>
                        <a:rPr i="1"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specFile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[args]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4462625" y="158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367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galen check homepage.gspec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--url "http://example.com"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--size "640x480"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--include "mobile"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--exclude "desktop"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--htmlreport "htmlreport-dir"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Running tests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490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Test Suite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 sz="1800"/>
              <a:t>Args</a:t>
            </a:r>
            <a:r>
              <a:rPr lang="es" sz="1400"/>
              <a:t>:</a:t>
            </a:r>
            <a:endParaRPr sz="14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htmlreport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testngreport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parallel-tests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recursive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" sz="1600"/>
              <a:t>filter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893663" y="167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3275425"/>
              </a:tblGrid>
              <a:tr h="36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galen test </a:t>
                      </a:r>
                      <a:r>
                        <a:rPr i="1"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testSuite 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[args]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4"/>
          <p:cNvGraphicFramePr/>
          <p:nvPr/>
        </p:nvGraphicFramePr>
        <p:xfrm>
          <a:off x="4404925" y="167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415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galen test mytest01.test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--testngreport "report/testng.xml"</a:t>
                      </a:r>
                      <a:b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--parallel-tests 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Running tests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48" y="2119550"/>
            <a:ext cx="5106101" cy="294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8582"/>
            <a:ext cx="9144001" cy="95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8114427.png"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800" y="857250"/>
            <a:ext cx="4724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4294967295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Official website,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http://galenframework.com/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GitHub,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https://github.com/galenframework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More examples,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http://mindengine.net/category/galen/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825" y="2181075"/>
            <a:ext cx="24003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047" y="591350"/>
            <a:ext cx="2056150" cy="2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736425" y="2725425"/>
            <a:ext cx="51141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sz="48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s" sz="2000"/>
              <a:t>Software QA engineer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s" sz="2000"/>
              <a:t>Focus on automation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s" sz="2000"/>
              <a:t>Tech lover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197023" y="1228225"/>
            <a:ext cx="3422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s" sz="2000"/>
              <a:t>Social 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75" y="1783323"/>
            <a:ext cx="658725" cy="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963" y="3685025"/>
            <a:ext cx="60600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3878" y="2755900"/>
            <a:ext cx="318172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700" y="1841500"/>
            <a:ext cx="318175" cy="31815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1" name="Google Shape;81;p14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3875" y="2344150"/>
            <a:ext cx="318175" cy="22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3872" y="3258547"/>
            <a:ext cx="318175" cy="3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4975950" y="1820600"/>
            <a:ext cx="368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3"/>
              </a:rPr>
              <a:t>http://fernando-martin.github.io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4"/>
              </a:rPr>
              <a:t>efemgy@gmail.com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5"/>
              </a:rPr>
              <a:t>https://www.linkedin.com/pub/fernando-mart%C3%ADn-gil/62/426/114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333333"/>
              </a:solidFill>
              <a:highlight>
                <a:srgbClr val="F6F6F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fer.martin33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16"/>
              </a:rPr>
              <a:t>https://github.com/fernando-martin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5403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UI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What’s Galen?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Galen Spec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Running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Demo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am I showing today?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4073600" y="1500450"/>
            <a:ext cx="39045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What about RWD?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25" y="2626524"/>
            <a:ext cx="1913975" cy="11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UI testing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554" y="1588725"/>
            <a:ext cx="2930222" cy="2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464100" y="1072825"/>
            <a:ext cx="8520600" cy="20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Automated testing for responsive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Human readable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Basic and advanced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JS and Java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Selenium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350" y="3285150"/>
            <a:ext cx="3207889" cy="14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766900" y="3270925"/>
            <a:ext cx="35928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and more 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What’s Galen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Run this command in project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Properties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Range approximation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Custom listeners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Default browser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Selenium grid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Screenshots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1261013" y="171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662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galen config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len-framework-automation-testing-of-responsive-design-18-638.jpg" id="121" name="Google Shape;121;p19"/>
          <p:cNvPicPr preferRelativeResize="0"/>
          <p:nvPr/>
        </p:nvPicPr>
        <p:blipFill rotWithShape="1">
          <a:blip r:embed="rId3">
            <a:alphaModFix/>
          </a:blip>
          <a:srcRect b="4359" l="0" r="0" t="-4360"/>
          <a:stretch/>
        </p:blipFill>
        <p:spPr>
          <a:xfrm>
            <a:off x="5102925" y="3286624"/>
            <a:ext cx="3107775" cy="17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Galen Spec Language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412500" y="15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4347775"/>
              </a:tblGrid>
              <a:tr h="36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</a:t>
                      </a:r>
                      <a:endParaRPr b="1"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1891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&lt;body&gt;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&lt;div id='search-bar'&gt;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&lt;input type='text' name='search' value=''/&gt;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&lt;a href='#' class='search-button'&gt;Search&lt;/a&gt;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&lt;/div&gt;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&lt;ul id='menu'&gt;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	    &lt;li&gt;&lt;a href='#'&gt;Home&lt;/a&gt;&lt;/li&gt;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	    &lt;li&gt;&lt;a href='#'&gt;Blog&lt;/a&gt;&lt;/li&gt;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	&lt;/ul&gt;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&lt;/body&gt;</a:t>
                      </a:r>
                      <a:endParaRPr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19"/>
          <p:cNvGraphicFramePr/>
          <p:nvPr/>
        </p:nvGraphicFramePr>
        <p:xfrm>
          <a:off x="4896600" y="15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352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GALEN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@objects</a:t>
                      </a:r>
                      <a:b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search-panel            id      search-bar</a:t>
                      </a:r>
                      <a:b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search-panel-button     css     #search-bar 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menu-item-*     css     #menu li 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19"/>
          <p:cNvSpPr txBox="1"/>
          <p:nvPr/>
        </p:nvSpPr>
        <p:spPr>
          <a:xfrm>
            <a:off x="561275" y="1017000"/>
            <a:ext cx="6327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Object definition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072825"/>
            <a:ext cx="43620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/>
              <a:t>Ranges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100px	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50 to 200 px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&gt; 40 px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&lt; 40 px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~ 100 px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width 30 to 100 % of screen/width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/>
              <a:t>Variables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s" sz="1200">
                <a:latin typeface="Consolas"/>
                <a:ea typeface="Consolas"/>
                <a:cs typeface="Consolas"/>
                <a:sym typeface="Consolas"/>
              </a:rPr>
            </a:b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383225" y="1072825"/>
            <a:ext cx="44490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/>
              <a:t>Tagging and sections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586725" y="34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4492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@set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headerMargin    10 to 20px  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Header =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header-icon: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inside header ${headerMargin} top left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0"/>
          <p:cNvGraphicFramePr/>
          <p:nvPr/>
        </p:nvGraphicFramePr>
        <p:xfrm>
          <a:off x="5314050" y="15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{4ECAB57A-C9AF-4664-B5B1-C20B96E25AB8}</a:tableStyleId>
              </a:tblPr>
              <a:tblGrid>
                <a:gridCol w="3123450"/>
              </a:tblGrid>
              <a:tr h="18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Main section =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@on *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 menu: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height 300 px 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@on desktop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login-button:</a:t>
                      </a:r>
                      <a:b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height 40 px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Galen Spec Language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806175" y="1552825"/>
            <a:ext cx="39999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near					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below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above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left-of, right-of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inside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height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aligned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visible</a:t>
            </a:r>
            <a:endParaRPr sz="1800"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3295950" y="1579525"/>
            <a:ext cx="311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centered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absent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contains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component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Frame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color-scheme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800"/>
              <a:t>Image</a:t>
            </a:r>
            <a:endParaRPr sz="1800"/>
          </a:p>
        </p:txBody>
      </p:sp>
      <p:sp>
        <p:nvSpPr>
          <p:cNvPr id="143" name="Google Shape;143;p21"/>
          <p:cNvSpPr txBox="1"/>
          <p:nvPr/>
        </p:nvSpPr>
        <p:spPr>
          <a:xfrm>
            <a:off x="403350" y="1101675"/>
            <a:ext cx="236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Object specs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697" y="2294900"/>
            <a:ext cx="1646750" cy="13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324375"/>
            <a:ext cx="8520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Galen Spec Language</a:t>
            </a:r>
            <a:endParaRPr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