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6/17/2015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6/17/2015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6/17/2015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6/17/2015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6/17/2015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6/17/2015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6/17/2015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256" y="-713597"/>
            <a:ext cx="7954872" cy="7954872"/>
          </a:xfrm>
          <a:prstGeom prst="rect">
            <a:avLst/>
          </a:prstGeom>
        </p:spPr>
      </p:pic>
    </p:spTree>
    <p:extLst>
      <p:ext uri="{BB962C8B-B14F-4D97-AF65-F5344CB8AC3E}">
        <p14:creationId xmlns:p14="http://schemas.microsoft.com/office/powerpoint/2010/main" val="376974422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312" y="130746"/>
            <a:ext cx="8946541" cy="719260"/>
          </a:xfrm>
        </p:spPr>
        <p:txBody>
          <a:bodyPr/>
          <a:lstStyle/>
          <a:p>
            <a:pPr algn="ctr"/>
            <a:r>
              <a:rPr lang="es-HN" b="1" dirty="0"/>
              <a:t>Análisis del entorno especifico</a:t>
            </a:r>
            <a:r>
              <a:rPr lang="es-HN" dirty="0"/>
              <a:t/>
            </a:r>
            <a:br>
              <a:rPr lang="es-HN" dirty="0"/>
            </a:br>
            <a:endParaRPr lang="es-HN" dirty="0"/>
          </a:p>
        </p:txBody>
      </p:sp>
      <p:sp>
        <p:nvSpPr>
          <p:cNvPr id="5" name="Text Box 11"/>
          <p:cNvSpPr txBox="1"/>
          <p:nvPr/>
        </p:nvSpPr>
        <p:spPr>
          <a:xfrm>
            <a:off x="4453259" y="1022429"/>
            <a:ext cx="1809750" cy="7429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200" b="1">
                <a:effectLst/>
                <a:latin typeface="Arial" panose="020B0604020202020204" pitchFamily="34" charset="0"/>
                <a:ea typeface="Calibri" panose="020F0502020204030204" pitchFamily="34" charset="0"/>
                <a:cs typeface="Times New Roman" panose="02020603050405020304" pitchFamily="18" charset="0"/>
              </a:rPr>
              <a:t>Nuevas Entradas Competidores:</a:t>
            </a:r>
            <a:r>
              <a:rPr lang="es-HN" sz="1100">
                <a:effectLst/>
                <a:ea typeface="Calibri" panose="020F0502020204030204" pitchFamily="34" charset="0"/>
                <a:cs typeface="Times New Roman" panose="02020603050405020304" pitchFamily="18" charset="0"/>
              </a:rPr>
              <a:t> </a:t>
            </a:r>
            <a:r>
              <a:rPr lang="es-HN" sz="1200">
                <a:effectLst/>
                <a:latin typeface="Arial" panose="020B0604020202020204" pitchFamily="34" charset="0"/>
                <a:ea typeface="Calibri" panose="020F0502020204030204" pitchFamily="34" charset="0"/>
                <a:cs typeface="Times New Roman" panose="02020603050405020304" pitchFamily="18" charset="0"/>
              </a:rPr>
              <a:t>Si</a:t>
            </a:r>
            <a:endParaRPr lang="es-HN" sz="1100">
              <a:effectLst/>
              <a:ea typeface="Calibri" panose="020F0502020204030204" pitchFamily="34" charset="0"/>
              <a:cs typeface="Times New Roman" panose="02020603050405020304" pitchFamily="18" charset="0"/>
            </a:endParaRPr>
          </a:p>
        </p:txBody>
      </p:sp>
      <p:sp>
        <p:nvSpPr>
          <p:cNvPr id="6" name="Text Box 2"/>
          <p:cNvSpPr txBox="1"/>
          <p:nvPr/>
        </p:nvSpPr>
        <p:spPr>
          <a:xfrm>
            <a:off x="4279308" y="2189359"/>
            <a:ext cx="2266950" cy="23145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200" b="1">
                <a:effectLst/>
                <a:latin typeface="Arial" panose="020B0604020202020204" pitchFamily="34" charset="0"/>
                <a:ea typeface="Calibri" panose="020F0502020204030204" pitchFamily="34" charset="0"/>
                <a:cs typeface="Times New Roman" panose="02020603050405020304" pitchFamily="18" charset="0"/>
              </a:rPr>
              <a:t>Transportes RNLFD</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s-HN" sz="1200">
                <a:effectLst/>
                <a:latin typeface="Arial" panose="020B0604020202020204" pitchFamily="34" charset="0"/>
                <a:ea typeface="Calibri" panose="020F0502020204030204" pitchFamily="34" charset="0"/>
                <a:cs typeface="Times New Roman" panose="02020603050405020304" pitchFamily="18" charset="0"/>
              </a:rPr>
              <a:t>Exa transport</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s-HN" sz="1200">
                <a:effectLst/>
                <a:latin typeface="Arial" panose="020B0604020202020204" pitchFamily="34" charset="0"/>
                <a:ea typeface="Calibri" panose="020F0502020204030204" pitchFamily="34" charset="0"/>
                <a:cs typeface="Times New Roman" panose="02020603050405020304" pitchFamily="18" charset="0"/>
              </a:rPr>
              <a:t>Transportes hispanos</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s-HN" sz="1200">
                <a:effectLst/>
                <a:latin typeface="Arial" panose="020B0604020202020204" pitchFamily="34" charset="0"/>
                <a:ea typeface="Calibri" panose="020F0502020204030204" pitchFamily="34" charset="0"/>
                <a:cs typeface="Times New Roman" panose="02020603050405020304" pitchFamily="18" charset="0"/>
              </a:rPr>
              <a:t>ITT</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s-HN" sz="1200">
                <a:effectLst/>
                <a:latin typeface="Arial" panose="020B0604020202020204" pitchFamily="34" charset="0"/>
                <a:ea typeface="Calibri" panose="020F0502020204030204" pitchFamily="34" charset="0"/>
                <a:cs typeface="Times New Roman" panose="02020603050405020304" pitchFamily="18" charset="0"/>
              </a:rPr>
              <a:t>Transportes Martínez</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s-HN" sz="1200">
                <a:effectLst/>
                <a:latin typeface="Arial" panose="020B0604020202020204" pitchFamily="34" charset="0"/>
                <a:ea typeface="Calibri" panose="020F0502020204030204" pitchFamily="34" charset="0"/>
                <a:cs typeface="Times New Roman" panose="02020603050405020304" pitchFamily="18" charset="0"/>
              </a:rPr>
              <a:t>TEDESCO</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s-HN" sz="1200" b="1">
                <a:effectLst/>
                <a:latin typeface="Arial" panose="020B0604020202020204" pitchFamily="34" charset="0"/>
                <a:ea typeface="Calibri" panose="020F0502020204030204" pitchFamily="34" charset="0"/>
                <a:cs typeface="Times New Roman" panose="02020603050405020304" pitchFamily="18" charset="0"/>
              </a:rPr>
              <a:t> </a:t>
            </a:r>
            <a:endParaRPr lang="es-HN" sz="1100">
              <a:effectLst/>
              <a:ea typeface="Calibri" panose="020F0502020204030204" pitchFamily="34" charset="0"/>
              <a:cs typeface="Times New Roman" panose="02020603050405020304" pitchFamily="18" charset="0"/>
            </a:endParaRPr>
          </a:p>
        </p:txBody>
      </p:sp>
      <p:sp>
        <p:nvSpPr>
          <p:cNvPr id="7" name="Text Box 10"/>
          <p:cNvSpPr txBox="1"/>
          <p:nvPr/>
        </p:nvSpPr>
        <p:spPr>
          <a:xfrm>
            <a:off x="7902062" y="1668753"/>
            <a:ext cx="2028825" cy="33051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400" b="1">
                <a:effectLst/>
                <a:latin typeface="Arial" panose="020B0604020202020204" pitchFamily="34" charset="0"/>
                <a:ea typeface="Calibri" panose="020F0502020204030204" pitchFamily="34" charset="0"/>
                <a:cs typeface="Times New Roman" panose="02020603050405020304" pitchFamily="18" charset="0"/>
              </a:rPr>
              <a:t>CLIENTES:</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MEARSK SEALAND</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HAMBURG SUD</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n-US" sz="1200">
                <a:effectLst/>
                <a:latin typeface="Arial" panose="020B0604020202020204" pitchFamily="34" charset="0"/>
                <a:ea typeface="Calibri" panose="020F0502020204030204" pitchFamily="34" charset="0"/>
                <a:cs typeface="Times New Roman" panose="02020603050405020304" pitchFamily="18" charset="0"/>
              </a:rPr>
              <a:t>MSC</a:t>
            </a:r>
            <a:endParaRPr lang="es-HN" sz="1100">
              <a:effectLst/>
              <a:ea typeface="Calibri" panose="020F0502020204030204" pitchFamily="34" charset="0"/>
              <a:cs typeface="Times New Roman" panose="02020603050405020304" pitchFamily="18" charset="0"/>
            </a:endParaRPr>
          </a:p>
        </p:txBody>
      </p:sp>
      <p:sp>
        <p:nvSpPr>
          <p:cNvPr id="8" name="Text Box 12"/>
          <p:cNvSpPr txBox="1"/>
          <p:nvPr/>
        </p:nvSpPr>
        <p:spPr>
          <a:xfrm>
            <a:off x="4103819" y="4973928"/>
            <a:ext cx="3686175"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400" b="1">
                <a:effectLst/>
                <a:latin typeface="Arial" panose="020B0604020202020204" pitchFamily="34" charset="0"/>
                <a:ea typeface="Calibri" panose="020F0502020204030204" pitchFamily="34" charset="0"/>
                <a:cs typeface="Times New Roman" panose="02020603050405020304" pitchFamily="18" charset="0"/>
              </a:rPr>
              <a:t>SUSTITUTOS:</a:t>
            </a:r>
            <a:endParaRPr lang="es-HN" sz="1100">
              <a:effectLst/>
              <a:ea typeface="Calibri" panose="020F0502020204030204" pitchFamily="34" charset="0"/>
              <a:cs typeface="Times New Roman" panose="02020603050405020304" pitchFamily="18" charset="0"/>
            </a:endParaRPr>
          </a:p>
          <a:p>
            <a:pPr>
              <a:lnSpc>
                <a:spcPct val="115000"/>
              </a:lnSpc>
              <a:spcAft>
                <a:spcPts val="1000"/>
              </a:spcAft>
            </a:pPr>
            <a:r>
              <a:rPr lang="es-HN" sz="1200">
                <a:effectLst/>
                <a:latin typeface="Arial" panose="020B0604020202020204" pitchFamily="34" charset="0"/>
                <a:ea typeface="Calibri" panose="020F0502020204030204" pitchFamily="34" charset="0"/>
                <a:cs typeface="Times New Roman" panose="02020603050405020304" pitchFamily="18" charset="0"/>
              </a:rPr>
              <a:t>NUESTROS SUSTITUTOS SERIAN SI CADA EMPRESA QUE TENEMOS COMO CLIENTES CONSIGUE SU PROPIA FLOTA DE VEHICULOS Y TRANSPORTA SU CARGA POR SU PROPIA CUENTA</a:t>
            </a:r>
            <a:endParaRPr lang="es-HN" sz="1100">
              <a:effectLst/>
              <a:ea typeface="Calibri" panose="020F0502020204030204" pitchFamily="34" charset="0"/>
              <a:cs typeface="Times New Roman" panose="02020603050405020304" pitchFamily="18" charset="0"/>
            </a:endParaRPr>
          </a:p>
        </p:txBody>
      </p:sp>
      <p:sp>
        <p:nvSpPr>
          <p:cNvPr id="9" name="Text Box 395" descr="Narrow horizontal"/>
          <p:cNvSpPr txBox="1">
            <a:spLocks noChangeArrowheads="1"/>
          </p:cNvSpPr>
          <p:nvPr/>
        </p:nvSpPr>
        <p:spPr bwMode="auto">
          <a:xfrm>
            <a:off x="1004548" y="1923955"/>
            <a:ext cx="2028825" cy="4209071"/>
          </a:xfrm>
          <a:prstGeom prst="rect">
            <a:avLst/>
          </a:prstGeom>
          <a:ln/>
          <a:extLst>
            <a:ext uri="{53640926-AAD7-44D8-BBD7-CCE9431645EC}">
              <a14:shadowObscured xmlns:a14="http://schemas.microsoft.com/office/drawing/2010/main" val="1"/>
            </a:ext>
          </a:extLst>
        </p:spPr>
        <p:style>
          <a:lnRef idx="2">
            <a:schemeClr val="accent1"/>
          </a:lnRef>
          <a:fillRef idx="1">
            <a:schemeClr val="lt1"/>
          </a:fillRef>
          <a:effectRef idx="0">
            <a:schemeClr val="accent1"/>
          </a:effectRef>
          <a:fontRef idx="minor">
            <a:schemeClr val="dk1"/>
          </a:fontRef>
        </p:style>
        <p:txBody>
          <a:bodyPr rot="0" vert="horz" wrap="square" lIns="228600" tIns="228600" rIns="228600" bIns="228600" anchor="t" anchorCtr="0" upright="1">
            <a:noAutofit/>
          </a:bodyPr>
          <a:lstStyle/>
          <a:p>
            <a:pPr>
              <a:lnSpc>
                <a:spcPct val="115000"/>
              </a:lnSpc>
              <a:spcAft>
                <a:spcPts val="800"/>
              </a:spcAft>
            </a:pPr>
            <a:r>
              <a:rPr lang="es-HN" sz="400">
                <a:effectLst/>
                <a:latin typeface="Arial" panose="020B0604020202020204" pitchFamily="34" charset="0"/>
                <a:ea typeface="Times New Roman" panose="02020603050405020304" pitchFamily="18" charset="0"/>
                <a:cs typeface="Times New Roman" panose="02020603050405020304" pitchFamily="18" charset="0"/>
              </a:rPr>
              <a:t> </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400" b="1">
                <a:effectLst/>
                <a:latin typeface="Arial" panose="020B0604020202020204" pitchFamily="34" charset="0"/>
                <a:ea typeface="Times New Roman" panose="02020603050405020304" pitchFamily="18" charset="0"/>
                <a:cs typeface="Times New Roman" panose="02020603050405020304" pitchFamily="18" charset="0"/>
              </a:rPr>
              <a:t>Proveedores:</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Cecano</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Desco</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Office depot</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Aguas de pto. Cortes</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Enee</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Cable color</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Comercial la económica</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Ferretería larach</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Agua viva</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200">
                <a:effectLst/>
                <a:latin typeface="Arial" panose="020B0604020202020204" pitchFamily="34" charset="0"/>
                <a:ea typeface="Times New Roman" panose="02020603050405020304" pitchFamily="18" charset="0"/>
                <a:cs typeface="Times New Roman" panose="02020603050405020304" pitchFamily="18" charset="0"/>
              </a:rPr>
              <a:t>Banco de occidente</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000" i="1">
                <a:effectLst/>
                <a:latin typeface="Cambria" panose="02040503050406030204" pitchFamily="18" charset="0"/>
                <a:ea typeface="Times New Roman" panose="02020603050405020304" pitchFamily="18" charset="0"/>
                <a:cs typeface="Times New Roman" panose="02020603050405020304" pitchFamily="18" charset="0"/>
              </a:rPr>
              <a:t> </a:t>
            </a:r>
            <a:endParaRPr lang="es-HN" sz="1100">
              <a:effectLst/>
              <a:ea typeface="Calibri" panose="020F0502020204030204" pitchFamily="34" charset="0"/>
              <a:cs typeface="Times New Roman" panose="02020603050405020304" pitchFamily="18" charset="0"/>
            </a:endParaRPr>
          </a:p>
          <a:p>
            <a:pPr>
              <a:lnSpc>
                <a:spcPct val="115000"/>
              </a:lnSpc>
              <a:spcAft>
                <a:spcPts val="800"/>
              </a:spcAft>
            </a:pPr>
            <a:r>
              <a:rPr lang="es-HN" sz="1000" i="1">
                <a:effectLst/>
                <a:latin typeface="Cambria" panose="02040503050406030204" pitchFamily="18" charset="0"/>
                <a:ea typeface="Times New Roman" panose="02020603050405020304" pitchFamily="18" charset="0"/>
                <a:cs typeface="Times New Roman" panose="02020603050405020304" pitchFamily="18" charset="0"/>
              </a:rPr>
              <a:t> </a:t>
            </a:r>
            <a:endParaRPr lang="es-HN" sz="1100">
              <a:effectLst/>
              <a:ea typeface="Calibri" panose="020F0502020204030204" pitchFamily="34" charset="0"/>
              <a:cs typeface="Times New Roman" panose="02020603050405020304" pitchFamily="18" charset="0"/>
            </a:endParaRPr>
          </a:p>
        </p:txBody>
      </p:sp>
      <p:sp>
        <p:nvSpPr>
          <p:cNvPr id="10" name="Marcador de contenido 9"/>
          <p:cNvSpPr>
            <a:spLocks noGrp="1"/>
          </p:cNvSpPr>
          <p:nvPr>
            <p:ph idx="1"/>
          </p:nvPr>
        </p:nvSpPr>
        <p:spPr/>
        <p:txBody>
          <a:bodyPr/>
          <a:lstStyle/>
          <a:p>
            <a:endParaRPr lang="es-HN" dirty="0"/>
          </a:p>
        </p:txBody>
      </p:sp>
    </p:spTree>
    <p:extLst>
      <p:ext uri="{BB962C8B-B14F-4D97-AF65-F5344CB8AC3E}">
        <p14:creationId xmlns:p14="http://schemas.microsoft.com/office/powerpoint/2010/main" val="12943277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smtClean="0"/>
              <a:t>PLAN ESTRATEGICO</a:t>
            </a:r>
            <a:endParaRPr lang="es-HN" dirty="0"/>
          </a:p>
        </p:txBody>
      </p:sp>
      <p:graphicFrame>
        <p:nvGraphicFramePr>
          <p:cNvPr id="13" name="Marcador de contenido 12"/>
          <p:cNvGraphicFramePr>
            <a:graphicFrameLocks noGrp="1"/>
          </p:cNvGraphicFramePr>
          <p:nvPr>
            <p:ph idx="1"/>
            <p:extLst>
              <p:ext uri="{D42A27DB-BD31-4B8C-83A1-F6EECF244321}">
                <p14:modId xmlns:p14="http://schemas.microsoft.com/office/powerpoint/2010/main" val="1750719022"/>
              </p:ext>
            </p:extLst>
          </p:nvPr>
        </p:nvGraphicFramePr>
        <p:xfrm>
          <a:off x="257577" y="1120461"/>
          <a:ext cx="11732654" cy="5680560"/>
        </p:xfrm>
        <a:graphic>
          <a:graphicData uri="http://schemas.openxmlformats.org/drawingml/2006/table">
            <a:tbl>
              <a:tblPr firstRow="1" firstCol="1" bandRow="1">
                <a:tableStyleId>{5C22544A-7EE6-4342-B048-85BDC9FD1C3A}</a:tableStyleId>
              </a:tblPr>
              <a:tblGrid>
                <a:gridCol w="3000887"/>
                <a:gridCol w="3061772"/>
                <a:gridCol w="2213077"/>
                <a:gridCol w="3456918"/>
              </a:tblGrid>
              <a:tr h="577110">
                <a:tc>
                  <a:txBody>
                    <a:bodyPr/>
                    <a:lstStyle/>
                    <a:p>
                      <a:pPr>
                        <a:lnSpc>
                          <a:spcPct val="115000"/>
                        </a:lnSpc>
                        <a:spcAft>
                          <a:spcPts val="0"/>
                        </a:spcAft>
                        <a:tabLst>
                          <a:tab pos="1085850" algn="l"/>
                        </a:tabLst>
                      </a:pPr>
                      <a:r>
                        <a:rPr lang="es-HN" sz="1600" dirty="0">
                          <a:effectLst/>
                        </a:rPr>
                        <a:t>OBJETIVOS</a:t>
                      </a:r>
                      <a:endParaRPr lang="es-HN" sz="300" dirty="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600">
                          <a:effectLst/>
                        </a:rPr>
                        <a:t>RESPONSABLE</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600">
                          <a:effectLst/>
                        </a:rPr>
                        <a:t>FECHA DE </a:t>
                      </a:r>
                      <a:endParaRPr lang="es-HN" sz="1400">
                        <a:effectLst/>
                      </a:endParaRPr>
                    </a:p>
                    <a:p>
                      <a:pPr>
                        <a:lnSpc>
                          <a:spcPct val="115000"/>
                        </a:lnSpc>
                        <a:spcAft>
                          <a:spcPts val="0"/>
                        </a:spcAft>
                        <a:tabLst>
                          <a:tab pos="1085850" algn="l"/>
                        </a:tabLst>
                      </a:pPr>
                      <a:r>
                        <a:rPr lang="es-HN" sz="1600">
                          <a:effectLst/>
                        </a:rPr>
                        <a:t>EJECUCION </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600">
                          <a:effectLst/>
                        </a:rPr>
                        <a:t>PRESUPUESTO</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r>
              <a:tr h="809678">
                <a:tc>
                  <a:txBody>
                    <a:bodyPr/>
                    <a:lstStyle/>
                    <a:p>
                      <a:pPr>
                        <a:lnSpc>
                          <a:spcPct val="115000"/>
                        </a:lnSpc>
                        <a:spcAft>
                          <a:spcPts val="0"/>
                        </a:spcAft>
                        <a:tabLst>
                          <a:tab pos="1085850" algn="l"/>
                        </a:tabLst>
                      </a:pPr>
                      <a:r>
                        <a:rPr lang="es-HN" sz="1400">
                          <a:effectLst/>
                        </a:rPr>
                        <a:t>Ser la empresa líder en transporte, y ser reconocidos a nivel internacional.</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DIRECTOR EJECUTIVO </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JULIO 2015</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100,000.00 de presupuesto para dar la mejor calidad en nuestro servicio</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r>
              <a:tr h="1331315">
                <a:tc>
                  <a:txBody>
                    <a:bodyPr/>
                    <a:lstStyle/>
                    <a:p>
                      <a:pPr>
                        <a:lnSpc>
                          <a:spcPct val="115000"/>
                        </a:lnSpc>
                        <a:spcAft>
                          <a:spcPts val="0"/>
                        </a:spcAft>
                      </a:pPr>
                      <a:r>
                        <a:rPr lang="es-HN" sz="1400">
                          <a:effectLst/>
                        </a:rPr>
                        <a:t>Superar las expectativas deseadas de nuestros clientes y lograr incrementar nuestra participación en el mercado.</a:t>
                      </a:r>
                    </a:p>
                    <a:p>
                      <a:pPr>
                        <a:lnSpc>
                          <a:spcPct val="115000"/>
                        </a:lnSpc>
                        <a:spcAft>
                          <a:spcPts val="0"/>
                        </a:spcAft>
                        <a:tabLst>
                          <a:tab pos="1085850" algn="l"/>
                        </a:tabLst>
                      </a:pPr>
                      <a:r>
                        <a:rPr lang="es-HN" sz="1800">
                          <a:effectLst/>
                        </a:rPr>
                        <a:t> </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GERENTE GENERAL</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JUNIO 2015</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50,000.00 </a:t>
                      </a:r>
                    </a:p>
                    <a:p>
                      <a:pPr>
                        <a:lnSpc>
                          <a:spcPct val="115000"/>
                        </a:lnSpc>
                        <a:spcAft>
                          <a:spcPts val="0"/>
                        </a:spcAft>
                        <a:tabLst>
                          <a:tab pos="1085850" algn="l"/>
                        </a:tabLst>
                      </a:pPr>
                      <a:r>
                        <a:rPr lang="es-HN" sz="1400">
                          <a:effectLst/>
                        </a:rPr>
                        <a:t>para mantener satisfechos a nuestros clientes</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r>
              <a:tr h="848438">
                <a:tc>
                  <a:txBody>
                    <a:bodyPr/>
                    <a:lstStyle/>
                    <a:p>
                      <a:pPr>
                        <a:lnSpc>
                          <a:spcPct val="115000"/>
                        </a:lnSpc>
                        <a:spcAft>
                          <a:spcPts val="0"/>
                        </a:spcAft>
                        <a:tabLst>
                          <a:tab pos="1085850" algn="l"/>
                        </a:tabLst>
                      </a:pPr>
                      <a:r>
                        <a:rPr lang="es-HN" sz="1400">
                          <a:effectLst/>
                        </a:rPr>
                        <a:t>Abrir una empresa en cada país de C.A.</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DIRECTOR EJECUTIVO</a:t>
                      </a:r>
                    </a:p>
                    <a:p>
                      <a:pPr>
                        <a:lnSpc>
                          <a:spcPct val="115000"/>
                        </a:lnSpc>
                        <a:spcAft>
                          <a:spcPts val="0"/>
                        </a:spcAft>
                        <a:tabLst>
                          <a:tab pos="1085850" algn="l"/>
                        </a:tabLst>
                      </a:pPr>
                      <a:r>
                        <a:rPr lang="es-HN" sz="1400">
                          <a:effectLst/>
                        </a:rPr>
                        <a:t>GERENTE GENERAL</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enero 2016</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100,000,000.00 </a:t>
                      </a:r>
                    </a:p>
                    <a:p>
                      <a:pPr>
                        <a:lnSpc>
                          <a:spcPct val="115000"/>
                        </a:lnSpc>
                        <a:spcAft>
                          <a:spcPts val="0"/>
                        </a:spcAft>
                        <a:tabLst>
                          <a:tab pos="1085850" algn="l"/>
                        </a:tabLst>
                      </a:pPr>
                      <a:r>
                        <a:rPr lang="es-HN" sz="1400">
                          <a:effectLst/>
                        </a:rPr>
                        <a:t>para invertir en nuestros cabezales y equipo administrativo</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r>
              <a:tr h="887199">
                <a:tc>
                  <a:txBody>
                    <a:bodyPr/>
                    <a:lstStyle/>
                    <a:p>
                      <a:pPr>
                        <a:lnSpc>
                          <a:spcPct val="115000"/>
                        </a:lnSpc>
                        <a:spcAft>
                          <a:spcPts val="0"/>
                        </a:spcAft>
                        <a:tabLst>
                          <a:tab pos="1085850" algn="l"/>
                        </a:tabLst>
                      </a:pPr>
                      <a:r>
                        <a:rPr lang="es-HN" sz="1400">
                          <a:effectLst/>
                        </a:rPr>
                        <a:t>Para el 2016 crear una nueva flota de clientes, realizando una amplia cadena de publicidad </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GERENTE GENERAL</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Enero 2016</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20,000.00 </a:t>
                      </a:r>
                    </a:p>
                    <a:p>
                      <a:pPr>
                        <a:lnSpc>
                          <a:spcPct val="115000"/>
                        </a:lnSpc>
                        <a:spcAft>
                          <a:spcPts val="0"/>
                        </a:spcAft>
                        <a:tabLst>
                          <a:tab pos="1085850" algn="l"/>
                        </a:tabLst>
                      </a:pPr>
                      <a:r>
                        <a:rPr lang="es-HN" sz="1400">
                          <a:effectLst/>
                        </a:rPr>
                        <a:t>para invertir en publicidad</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r>
              <a:tr h="1084175">
                <a:tc>
                  <a:txBody>
                    <a:bodyPr/>
                    <a:lstStyle/>
                    <a:p>
                      <a:pPr>
                        <a:lnSpc>
                          <a:spcPct val="115000"/>
                        </a:lnSpc>
                        <a:spcAft>
                          <a:spcPts val="0"/>
                        </a:spcAft>
                        <a:tabLst>
                          <a:tab pos="1085850" algn="l"/>
                        </a:tabLst>
                      </a:pPr>
                      <a:r>
                        <a:rPr lang="es-HN" sz="1400">
                          <a:effectLst/>
                        </a:rPr>
                        <a:t>Capacitar a todo el personal de la empresa en general para brindar una mejor atención y crear un mejor ambiente de trabajo</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DIRECTOR EJECUTIVO</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a:effectLst/>
                        </a:rPr>
                        <a:t>ENERO2016</a:t>
                      </a:r>
                      <a:endParaRPr lang="es-HN" sz="140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c>
                  <a:txBody>
                    <a:bodyPr/>
                    <a:lstStyle/>
                    <a:p>
                      <a:pPr>
                        <a:lnSpc>
                          <a:spcPct val="115000"/>
                        </a:lnSpc>
                        <a:spcAft>
                          <a:spcPts val="0"/>
                        </a:spcAft>
                        <a:tabLst>
                          <a:tab pos="1085850" algn="l"/>
                        </a:tabLst>
                      </a:pPr>
                      <a:r>
                        <a:rPr lang="es-HN" sz="1400" dirty="0">
                          <a:effectLst/>
                        </a:rPr>
                        <a:t>50,000.00</a:t>
                      </a:r>
                    </a:p>
                    <a:p>
                      <a:pPr>
                        <a:lnSpc>
                          <a:spcPct val="115000"/>
                        </a:lnSpc>
                        <a:spcAft>
                          <a:spcPts val="0"/>
                        </a:spcAft>
                        <a:tabLst>
                          <a:tab pos="1085850" algn="l"/>
                        </a:tabLst>
                      </a:pPr>
                      <a:r>
                        <a:rPr lang="es-HN" sz="1400" dirty="0">
                          <a:effectLst/>
                        </a:rPr>
                        <a:t> para invertir en beneficios de los trabajadores</a:t>
                      </a:r>
                      <a:endParaRPr lang="es-H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5794" marR="35794" marT="0" marB="0"/>
                </a:tc>
              </a:tr>
            </a:tbl>
          </a:graphicData>
        </a:graphic>
      </p:graphicFrame>
    </p:spTree>
    <p:extLst>
      <p:ext uri="{BB962C8B-B14F-4D97-AF65-F5344CB8AC3E}">
        <p14:creationId xmlns:p14="http://schemas.microsoft.com/office/powerpoint/2010/main" val="15462534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smtClean="0"/>
              <a:t>DESCRIPCION DE LOS PUESTOS</a:t>
            </a:r>
            <a:endParaRPr lang="es-HN" dirty="0"/>
          </a:p>
        </p:txBody>
      </p:sp>
      <p:sp>
        <p:nvSpPr>
          <p:cNvPr id="3" name="Marcador de contenido 2"/>
          <p:cNvSpPr>
            <a:spLocks noGrp="1"/>
          </p:cNvSpPr>
          <p:nvPr>
            <p:ph idx="1"/>
          </p:nvPr>
        </p:nvSpPr>
        <p:spPr>
          <a:xfrm>
            <a:off x="122830" y="1037229"/>
            <a:ext cx="11818961" cy="5663821"/>
          </a:xfrm>
        </p:spPr>
        <p:txBody>
          <a:bodyPr/>
          <a:lstStyle/>
          <a:p>
            <a:endParaRPr lang="es-HN" dirty="0"/>
          </a:p>
        </p:txBody>
      </p:sp>
      <p:sp>
        <p:nvSpPr>
          <p:cNvPr id="4" name="Rectángulo redondeado 3"/>
          <p:cNvSpPr/>
          <p:nvPr/>
        </p:nvSpPr>
        <p:spPr>
          <a:xfrm>
            <a:off x="455837" y="1082506"/>
            <a:ext cx="3589362" cy="2710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 name="CuadroTexto 7"/>
          <p:cNvSpPr txBox="1"/>
          <p:nvPr/>
        </p:nvSpPr>
        <p:spPr>
          <a:xfrm>
            <a:off x="897232" y="1037229"/>
            <a:ext cx="3147967" cy="3139321"/>
          </a:xfrm>
          <a:prstGeom prst="rect">
            <a:avLst/>
          </a:prstGeom>
          <a:noFill/>
        </p:spPr>
        <p:txBody>
          <a:bodyPr wrap="square" rtlCol="0">
            <a:spAutoFit/>
          </a:bodyPr>
          <a:lstStyle/>
          <a:p>
            <a:r>
              <a:rPr lang="es-HN" b="1" dirty="0"/>
              <a:t>Requisitos</a:t>
            </a:r>
            <a:endParaRPr lang="es-HN" dirty="0"/>
          </a:p>
          <a:p>
            <a:r>
              <a:rPr lang="es-HN" dirty="0"/>
              <a:t>Edad: 25 a 50 años</a:t>
            </a:r>
          </a:p>
          <a:p>
            <a:r>
              <a:rPr lang="es-HN" dirty="0"/>
              <a:t>Escolaridad: Lic. En administración de empresas, Lic. En finanzas, de ser posible maestría en economía.</a:t>
            </a:r>
          </a:p>
          <a:p>
            <a:r>
              <a:rPr lang="es-HN" dirty="0"/>
              <a:t>Experiencia: mínima de 5 años</a:t>
            </a:r>
          </a:p>
          <a:p>
            <a:r>
              <a:rPr lang="es-HN" dirty="0"/>
              <a:t>Ser bilingüe</a:t>
            </a:r>
          </a:p>
          <a:p>
            <a:endParaRPr lang="es-HN" dirty="0"/>
          </a:p>
        </p:txBody>
      </p:sp>
      <p:sp>
        <p:nvSpPr>
          <p:cNvPr id="10" name="Rectángulo redondeado 9"/>
          <p:cNvSpPr/>
          <p:nvPr/>
        </p:nvSpPr>
        <p:spPr>
          <a:xfrm>
            <a:off x="3951183" y="3610939"/>
            <a:ext cx="3589362" cy="2710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1" name="Rectángulo redondeado 10"/>
          <p:cNvSpPr/>
          <p:nvPr/>
        </p:nvSpPr>
        <p:spPr>
          <a:xfrm>
            <a:off x="7503227" y="1082505"/>
            <a:ext cx="3589362" cy="2710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 name="CuadroTexto 11"/>
          <p:cNvSpPr txBox="1"/>
          <p:nvPr/>
        </p:nvSpPr>
        <p:spPr>
          <a:xfrm>
            <a:off x="8020250" y="1040138"/>
            <a:ext cx="2920621" cy="3139321"/>
          </a:xfrm>
          <a:prstGeom prst="rect">
            <a:avLst/>
          </a:prstGeom>
          <a:noFill/>
        </p:spPr>
        <p:txBody>
          <a:bodyPr wrap="square" rtlCol="0">
            <a:spAutoFit/>
          </a:bodyPr>
          <a:lstStyle/>
          <a:p>
            <a:r>
              <a:rPr lang="es-HN" b="1" dirty="0"/>
              <a:t>Características necesarias</a:t>
            </a:r>
            <a:endParaRPr lang="es-HN" dirty="0"/>
          </a:p>
          <a:p>
            <a:r>
              <a:rPr lang="es-HN" dirty="0"/>
              <a:t>Ser líder </a:t>
            </a:r>
          </a:p>
          <a:p>
            <a:r>
              <a:rPr lang="es-HN" dirty="0"/>
              <a:t>Tener visión para el futuro </a:t>
            </a:r>
          </a:p>
          <a:p>
            <a:r>
              <a:rPr lang="es-HN" dirty="0"/>
              <a:t>Ser optimista </a:t>
            </a:r>
          </a:p>
          <a:p>
            <a:r>
              <a:rPr lang="es-HN" dirty="0"/>
              <a:t>Ser Innovador </a:t>
            </a:r>
          </a:p>
          <a:p>
            <a:r>
              <a:rPr lang="es-HN" dirty="0"/>
              <a:t>Ser honesto</a:t>
            </a:r>
          </a:p>
          <a:p>
            <a:r>
              <a:rPr lang="es-HN" dirty="0"/>
              <a:t>Ser respetuoso </a:t>
            </a:r>
          </a:p>
          <a:p>
            <a:r>
              <a:rPr lang="es-HN" dirty="0"/>
              <a:t>Ser responsable</a:t>
            </a:r>
          </a:p>
          <a:p>
            <a:endParaRPr lang="es-HN" dirty="0"/>
          </a:p>
        </p:txBody>
      </p:sp>
      <p:sp>
        <p:nvSpPr>
          <p:cNvPr id="13" name="CuadroTexto 12"/>
          <p:cNvSpPr txBox="1"/>
          <p:nvPr/>
        </p:nvSpPr>
        <p:spPr>
          <a:xfrm>
            <a:off x="4365283" y="3535030"/>
            <a:ext cx="3175262" cy="2862322"/>
          </a:xfrm>
          <a:prstGeom prst="rect">
            <a:avLst/>
          </a:prstGeom>
          <a:noFill/>
        </p:spPr>
        <p:txBody>
          <a:bodyPr wrap="square" rtlCol="0">
            <a:spAutoFit/>
          </a:bodyPr>
          <a:lstStyle/>
          <a:p>
            <a:r>
              <a:rPr lang="es-HN" b="1" dirty="0"/>
              <a:t>Funciones</a:t>
            </a:r>
            <a:endParaRPr lang="es-HN" dirty="0"/>
          </a:p>
          <a:p>
            <a:r>
              <a:rPr lang="es-HN" dirty="0"/>
              <a:t>Revisar los estados financieros de la empresa</a:t>
            </a:r>
          </a:p>
          <a:p>
            <a:r>
              <a:rPr lang="es-HN" dirty="0"/>
              <a:t>Revisar cuales son los egresos significativos </a:t>
            </a:r>
          </a:p>
          <a:p>
            <a:r>
              <a:rPr lang="es-HN" dirty="0"/>
              <a:t>Buscar nuevos clientes</a:t>
            </a:r>
          </a:p>
          <a:p>
            <a:r>
              <a:rPr lang="es-HN" dirty="0"/>
              <a:t>Brindar posibilidades de mejora</a:t>
            </a:r>
          </a:p>
          <a:p>
            <a:r>
              <a:rPr lang="es-HN" dirty="0"/>
              <a:t>Tomar Acciones de mejora en la empresa</a:t>
            </a:r>
          </a:p>
        </p:txBody>
      </p:sp>
    </p:spTree>
    <p:extLst>
      <p:ext uri="{BB962C8B-B14F-4D97-AF65-F5344CB8AC3E}">
        <p14:creationId xmlns:p14="http://schemas.microsoft.com/office/powerpoint/2010/main" val="31097733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28800" y="193411"/>
            <a:ext cx="7990022" cy="720989"/>
          </a:xfrm>
        </p:spPr>
        <p:txBody>
          <a:bodyPr/>
          <a:lstStyle/>
          <a:p>
            <a:pPr algn="ctr"/>
            <a:r>
              <a:rPr lang="es-HN" b="1" dirty="0"/>
              <a:t>Gerente General</a:t>
            </a:r>
            <a:r>
              <a:rPr lang="es-HN" dirty="0"/>
              <a:t/>
            </a:r>
            <a:br>
              <a:rPr lang="es-HN" dirty="0"/>
            </a:br>
            <a:endParaRPr lang="es-HN" dirty="0"/>
          </a:p>
        </p:txBody>
      </p:sp>
      <p:sp>
        <p:nvSpPr>
          <p:cNvPr id="3" name="Marcador de contenido 2"/>
          <p:cNvSpPr>
            <a:spLocks noGrp="1"/>
          </p:cNvSpPr>
          <p:nvPr>
            <p:ph idx="1"/>
          </p:nvPr>
        </p:nvSpPr>
        <p:spPr>
          <a:xfrm>
            <a:off x="122830" y="914400"/>
            <a:ext cx="11846257" cy="5786651"/>
          </a:xfrm>
        </p:spPr>
        <p:txBody>
          <a:bodyPr/>
          <a:lstStyle/>
          <a:p>
            <a:endParaRPr lang="es-HN" dirty="0"/>
          </a:p>
        </p:txBody>
      </p:sp>
      <p:sp>
        <p:nvSpPr>
          <p:cNvPr id="4" name="Rectángulo redondeado 3"/>
          <p:cNvSpPr/>
          <p:nvPr/>
        </p:nvSpPr>
        <p:spPr>
          <a:xfrm>
            <a:off x="464024" y="1040783"/>
            <a:ext cx="3630304" cy="304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CuadroTexto 4"/>
          <p:cNvSpPr txBox="1"/>
          <p:nvPr/>
        </p:nvSpPr>
        <p:spPr>
          <a:xfrm>
            <a:off x="805218" y="1498911"/>
            <a:ext cx="3289110" cy="2585323"/>
          </a:xfrm>
          <a:prstGeom prst="rect">
            <a:avLst/>
          </a:prstGeom>
          <a:noFill/>
        </p:spPr>
        <p:txBody>
          <a:bodyPr wrap="square" rtlCol="0">
            <a:spAutoFit/>
          </a:bodyPr>
          <a:lstStyle/>
          <a:p>
            <a:r>
              <a:rPr lang="es-HN" b="1" dirty="0"/>
              <a:t>Requisitos</a:t>
            </a:r>
            <a:endParaRPr lang="es-HN" dirty="0"/>
          </a:p>
          <a:p>
            <a:r>
              <a:rPr lang="es-HN" dirty="0"/>
              <a:t>Edad: 25 a 50 años</a:t>
            </a:r>
          </a:p>
          <a:p>
            <a:r>
              <a:rPr lang="es-HN" dirty="0"/>
              <a:t>Escolaridad: Lic. En administración de empresas</a:t>
            </a:r>
          </a:p>
          <a:p>
            <a:r>
              <a:rPr lang="es-HN" dirty="0"/>
              <a:t>Experiencia: mínima de 5 años</a:t>
            </a:r>
          </a:p>
          <a:p>
            <a:r>
              <a:rPr lang="es-HN" dirty="0"/>
              <a:t>Ser bilingüe</a:t>
            </a:r>
          </a:p>
          <a:p>
            <a:endParaRPr lang="es-HN" dirty="0"/>
          </a:p>
        </p:txBody>
      </p:sp>
      <p:sp>
        <p:nvSpPr>
          <p:cNvPr id="6" name="Rectángulo redondeado 5"/>
          <p:cNvSpPr/>
          <p:nvPr/>
        </p:nvSpPr>
        <p:spPr>
          <a:xfrm>
            <a:off x="4094328" y="3425588"/>
            <a:ext cx="3630304" cy="32754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 name="Rectángulo redondeado 6"/>
          <p:cNvSpPr/>
          <p:nvPr/>
        </p:nvSpPr>
        <p:spPr>
          <a:xfrm>
            <a:off x="7852012" y="1269846"/>
            <a:ext cx="3630304" cy="304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 name="CuadroTexto 7"/>
          <p:cNvSpPr txBox="1"/>
          <p:nvPr/>
        </p:nvSpPr>
        <p:spPr>
          <a:xfrm>
            <a:off x="8065826" y="1360410"/>
            <a:ext cx="3289110" cy="2862322"/>
          </a:xfrm>
          <a:prstGeom prst="rect">
            <a:avLst/>
          </a:prstGeom>
          <a:noFill/>
        </p:spPr>
        <p:txBody>
          <a:bodyPr wrap="square" rtlCol="0">
            <a:spAutoFit/>
          </a:bodyPr>
          <a:lstStyle/>
          <a:p>
            <a:r>
              <a:rPr lang="es-HN" b="1"/>
              <a:t>Características necesarias </a:t>
            </a:r>
            <a:endParaRPr lang="es-HN"/>
          </a:p>
          <a:p>
            <a:r>
              <a:rPr lang="es-HN"/>
              <a:t>Ser un líder </a:t>
            </a:r>
          </a:p>
          <a:p>
            <a:r>
              <a:rPr lang="es-HN"/>
              <a:t>Tener los valores de la empresa </a:t>
            </a:r>
          </a:p>
          <a:p>
            <a:r>
              <a:rPr lang="es-HN"/>
              <a:t>Ser solucionador de problemas</a:t>
            </a:r>
          </a:p>
          <a:p>
            <a:r>
              <a:rPr lang="es-HN"/>
              <a:t>Ser Innovador </a:t>
            </a:r>
          </a:p>
          <a:p>
            <a:r>
              <a:rPr lang="es-HN"/>
              <a:t>Ser positivo</a:t>
            </a:r>
          </a:p>
          <a:p>
            <a:r>
              <a:rPr lang="es-HN"/>
              <a:t>Ser amable con sus empleados a cargo </a:t>
            </a:r>
          </a:p>
        </p:txBody>
      </p:sp>
      <p:sp>
        <p:nvSpPr>
          <p:cNvPr id="10" name="CuadroTexto 9"/>
          <p:cNvSpPr txBox="1"/>
          <p:nvPr/>
        </p:nvSpPr>
        <p:spPr>
          <a:xfrm>
            <a:off x="4435522" y="3425588"/>
            <a:ext cx="3170831" cy="3693319"/>
          </a:xfrm>
          <a:prstGeom prst="rect">
            <a:avLst/>
          </a:prstGeom>
          <a:noFill/>
        </p:spPr>
        <p:txBody>
          <a:bodyPr wrap="square" rtlCol="0">
            <a:spAutoFit/>
          </a:bodyPr>
          <a:lstStyle/>
          <a:p>
            <a:r>
              <a:rPr lang="es-HN" dirty="0"/>
              <a:t>.</a:t>
            </a:r>
            <a:r>
              <a:rPr lang="es-HN" b="1" dirty="0"/>
              <a:t> Funciones</a:t>
            </a:r>
            <a:endParaRPr lang="es-HN" dirty="0"/>
          </a:p>
          <a:p>
            <a:r>
              <a:rPr lang="es-HN" dirty="0"/>
              <a:t>Estar pendiente de los ingresos mensuales de la empresa.</a:t>
            </a:r>
          </a:p>
          <a:p>
            <a:r>
              <a:rPr lang="es-HN" dirty="0"/>
              <a:t>Revisar que los gastos no estén excediendo al presupuesto.</a:t>
            </a:r>
          </a:p>
          <a:p>
            <a:r>
              <a:rPr lang="es-HN" dirty="0"/>
              <a:t>Estar pendiente de las ventas</a:t>
            </a:r>
          </a:p>
          <a:p>
            <a:r>
              <a:rPr lang="es-HN" dirty="0"/>
              <a:t>Hacer correcciones en los procedimientos de las ventas</a:t>
            </a:r>
          </a:p>
          <a:p>
            <a:endParaRPr lang="es-HN" dirty="0"/>
          </a:p>
        </p:txBody>
      </p:sp>
    </p:spTree>
    <p:extLst>
      <p:ext uri="{BB962C8B-B14F-4D97-AF65-F5344CB8AC3E}">
        <p14:creationId xmlns:p14="http://schemas.microsoft.com/office/powerpoint/2010/main" val="804679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4220" y="0"/>
            <a:ext cx="9404723" cy="1400530"/>
          </a:xfrm>
        </p:spPr>
        <p:txBody>
          <a:bodyPr/>
          <a:lstStyle/>
          <a:p>
            <a:pPr algn="ctr"/>
            <a:r>
              <a:rPr lang="es-HN" b="1" dirty="0"/>
              <a:t>Supervisor de operaciones logísticas</a:t>
            </a:r>
            <a:endParaRPr lang="es-HN" dirty="0"/>
          </a:p>
        </p:txBody>
      </p:sp>
      <p:sp>
        <p:nvSpPr>
          <p:cNvPr id="3" name="Marcador de contenido 2"/>
          <p:cNvSpPr>
            <a:spLocks noGrp="1"/>
          </p:cNvSpPr>
          <p:nvPr>
            <p:ph idx="1"/>
          </p:nvPr>
        </p:nvSpPr>
        <p:spPr>
          <a:xfrm>
            <a:off x="95534" y="1170674"/>
            <a:ext cx="11982735" cy="5500048"/>
          </a:xfrm>
        </p:spPr>
        <p:txBody>
          <a:bodyPr/>
          <a:lstStyle/>
          <a:p>
            <a:endParaRPr lang="es-HN" dirty="0"/>
          </a:p>
        </p:txBody>
      </p:sp>
      <p:sp>
        <p:nvSpPr>
          <p:cNvPr id="10" name="Rectángulo redondeado 9"/>
          <p:cNvSpPr/>
          <p:nvPr/>
        </p:nvSpPr>
        <p:spPr>
          <a:xfrm>
            <a:off x="8402375" y="1372914"/>
            <a:ext cx="3753135" cy="3324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1" name="Rectángulo redondeado 10"/>
          <p:cNvSpPr/>
          <p:nvPr/>
        </p:nvSpPr>
        <p:spPr>
          <a:xfrm>
            <a:off x="4260376" y="1386722"/>
            <a:ext cx="3753135" cy="3324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 name="Rectángulo redondeado 11"/>
          <p:cNvSpPr/>
          <p:nvPr/>
        </p:nvSpPr>
        <p:spPr>
          <a:xfrm>
            <a:off x="195618" y="1372914"/>
            <a:ext cx="3753135" cy="3324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 name="CuadroTexto 12"/>
          <p:cNvSpPr txBox="1"/>
          <p:nvPr/>
        </p:nvSpPr>
        <p:spPr>
          <a:xfrm>
            <a:off x="436728" y="1637731"/>
            <a:ext cx="3166281" cy="2862322"/>
          </a:xfrm>
          <a:prstGeom prst="rect">
            <a:avLst/>
          </a:prstGeom>
          <a:noFill/>
        </p:spPr>
        <p:txBody>
          <a:bodyPr wrap="square" rtlCol="0">
            <a:spAutoFit/>
          </a:bodyPr>
          <a:lstStyle/>
          <a:p>
            <a:r>
              <a:rPr lang="es-HN" b="1"/>
              <a:t>Requisitos:</a:t>
            </a:r>
            <a:endParaRPr lang="es-HN"/>
          </a:p>
          <a:p>
            <a:r>
              <a:rPr lang="es-HN"/>
              <a:t>Edad: 25 a 50 años</a:t>
            </a:r>
          </a:p>
          <a:p>
            <a:r>
              <a:rPr lang="es-HN"/>
              <a:t>Escolaridad: Lic. En administración de empresas, Lic. En Mercadotecnia, de ser posible maestría en Gestión logística.</a:t>
            </a:r>
          </a:p>
          <a:p>
            <a:r>
              <a:rPr lang="es-HN"/>
              <a:t>Experiencia: mínima de 5 años</a:t>
            </a:r>
            <a:endParaRPr lang="es-HN" dirty="0"/>
          </a:p>
        </p:txBody>
      </p:sp>
      <p:sp>
        <p:nvSpPr>
          <p:cNvPr id="14" name="CuadroTexto 13"/>
          <p:cNvSpPr txBox="1"/>
          <p:nvPr/>
        </p:nvSpPr>
        <p:spPr>
          <a:xfrm>
            <a:off x="8939285" y="1602770"/>
            <a:ext cx="3138984" cy="2862322"/>
          </a:xfrm>
          <a:prstGeom prst="rect">
            <a:avLst/>
          </a:prstGeom>
          <a:noFill/>
        </p:spPr>
        <p:txBody>
          <a:bodyPr wrap="square" rtlCol="0">
            <a:spAutoFit/>
          </a:bodyPr>
          <a:lstStyle/>
          <a:p>
            <a:r>
              <a:rPr lang="es-HN" b="1" dirty="0" smtClean="0"/>
              <a:t>Funciones </a:t>
            </a:r>
            <a:endParaRPr lang="es-HN" dirty="0" smtClean="0"/>
          </a:p>
          <a:p>
            <a:r>
              <a:rPr lang="es-HN" dirty="0" smtClean="0"/>
              <a:t>Velar porque su departamento este cumpliendo con las metas propuestas durante el mes.</a:t>
            </a:r>
          </a:p>
          <a:p>
            <a:r>
              <a:rPr lang="es-HN" dirty="0" smtClean="0"/>
              <a:t>Estar pendiente de que los pilotos cumplan con las políticas de la empresa. </a:t>
            </a:r>
          </a:p>
        </p:txBody>
      </p:sp>
      <p:sp>
        <p:nvSpPr>
          <p:cNvPr id="15" name="CuadroTexto 14"/>
          <p:cNvSpPr txBox="1"/>
          <p:nvPr/>
        </p:nvSpPr>
        <p:spPr>
          <a:xfrm>
            <a:off x="4606025" y="1637731"/>
            <a:ext cx="3161826" cy="2308324"/>
          </a:xfrm>
          <a:prstGeom prst="rect">
            <a:avLst/>
          </a:prstGeom>
          <a:noFill/>
        </p:spPr>
        <p:txBody>
          <a:bodyPr wrap="square" rtlCol="0">
            <a:spAutoFit/>
          </a:bodyPr>
          <a:lstStyle/>
          <a:p>
            <a:r>
              <a:rPr lang="es-HN" b="1"/>
              <a:t>Características necesarias:</a:t>
            </a:r>
            <a:endParaRPr lang="es-HN"/>
          </a:p>
          <a:p>
            <a:r>
              <a:rPr lang="es-HN"/>
              <a:t>Ser paciente</a:t>
            </a:r>
          </a:p>
          <a:p>
            <a:r>
              <a:rPr lang="es-HN"/>
              <a:t>Ser responsable </a:t>
            </a:r>
          </a:p>
          <a:p>
            <a:r>
              <a:rPr lang="es-HN"/>
              <a:t>Ser una persona equitativa</a:t>
            </a:r>
          </a:p>
          <a:p>
            <a:r>
              <a:rPr lang="es-HN"/>
              <a:t>Ser solucionador de problemas</a:t>
            </a:r>
            <a:endParaRPr lang="es-HN" dirty="0"/>
          </a:p>
        </p:txBody>
      </p:sp>
    </p:spTree>
    <p:extLst>
      <p:ext uri="{BB962C8B-B14F-4D97-AF65-F5344CB8AC3E}">
        <p14:creationId xmlns:p14="http://schemas.microsoft.com/office/powerpoint/2010/main" val="3509770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1" y="102999"/>
            <a:ext cx="9404723" cy="920583"/>
          </a:xfrm>
        </p:spPr>
        <p:txBody>
          <a:bodyPr/>
          <a:lstStyle/>
          <a:p>
            <a:pPr algn="ctr"/>
            <a:r>
              <a:rPr lang="es-HN" dirty="0" smtClean="0"/>
              <a:t>COORDINADORES</a:t>
            </a:r>
            <a:endParaRPr lang="es-HN" dirty="0"/>
          </a:p>
        </p:txBody>
      </p:sp>
      <p:sp>
        <p:nvSpPr>
          <p:cNvPr id="3" name="Marcador de contenido 2"/>
          <p:cNvSpPr>
            <a:spLocks noGrp="1"/>
          </p:cNvSpPr>
          <p:nvPr>
            <p:ph idx="1"/>
          </p:nvPr>
        </p:nvSpPr>
        <p:spPr>
          <a:xfrm>
            <a:off x="150126" y="1187355"/>
            <a:ext cx="11764370" cy="5500047"/>
          </a:xfrm>
        </p:spPr>
        <p:txBody>
          <a:bodyPr/>
          <a:lstStyle/>
          <a:p>
            <a:endParaRPr lang="es-HN" dirty="0"/>
          </a:p>
        </p:txBody>
      </p:sp>
      <p:sp>
        <p:nvSpPr>
          <p:cNvPr id="4" name="Rectángulo redondeado 3"/>
          <p:cNvSpPr/>
          <p:nvPr/>
        </p:nvSpPr>
        <p:spPr>
          <a:xfrm>
            <a:off x="150125" y="1187355"/>
            <a:ext cx="3848669" cy="2852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Rectángulo redondeado 4"/>
          <p:cNvSpPr/>
          <p:nvPr/>
        </p:nvSpPr>
        <p:spPr>
          <a:xfrm>
            <a:off x="4107976" y="3835020"/>
            <a:ext cx="3848669" cy="2852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Rectángulo redondeado 5"/>
          <p:cNvSpPr/>
          <p:nvPr/>
        </p:nvSpPr>
        <p:spPr>
          <a:xfrm>
            <a:off x="8065826" y="1187355"/>
            <a:ext cx="3848669" cy="28523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 name="CuadroTexto 7"/>
          <p:cNvSpPr txBox="1"/>
          <p:nvPr/>
        </p:nvSpPr>
        <p:spPr>
          <a:xfrm>
            <a:off x="395785" y="1419367"/>
            <a:ext cx="3398293" cy="1754326"/>
          </a:xfrm>
          <a:prstGeom prst="rect">
            <a:avLst/>
          </a:prstGeom>
          <a:noFill/>
        </p:spPr>
        <p:txBody>
          <a:bodyPr wrap="square" rtlCol="0">
            <a:spAutoFit/>
          </a:bodyPr>
          <a:lstStyle/>
          <a:p>
            <a:r>
              <a:rPr lang="es-HN" b="1"/>
              <a:t>Requisitos</a:t>
            </a:r>
            <a:endParaRPr lang="es-HN"/>
          </a:p>
          <a:p>
            <a:r>
              <a:rPr lang="es-HN"/>
              <a:t>Edad: 20 a 50 años </a:t>
            </a:r>
          </a:p>
          <a:p>
            <a:r>
              <a:rPr lang="es-HN"/>
              <a:t>Escolaridad: secundaria como mínimo </a:t>
            </a:r>
          </a:p>
          <a:p>
            <a:r>
              <a:rPr lang="es-HN"/>
              <a:t>Experiencia: mínima de 5 años</a:t>
            </a:r>
            <a:endParaRPr lang="es-HN" dirty="0"/>
          </a:p>
        </p:txBody>
      </p:sp>
      <p:sp>
        <p:nvSpPr>
          <p:cNvPr id="9" name="CuadroTexto 8"/>
          <p:cNvSpPr txBox="1"/>
          <p:nvPr/>
        </p:nvSpPr>
        <p:spPr>
          <a:xfrm>
            <a:off x="8350707" y="1419367"/>
            <a:ext cx="3398293" cy="1754326"/>
          </a:xfrm>
          <a:prstGeom prst="rect">
            <a:avLst/>
          </a:prstGeom>
          <a:noFill/>
        </p:spPr>
        <p:txBody>
          <a:bodyPr wrap="square" rtlCol="0">
            <a:spAutoFit/>
          </a:bodyPr>
          <a:lstStyle/>
          <a:p>
            <a:r>
              <a:rPr lang="es-HN" b="1"/>
              <a:t>Características necesarias</a:t>
            </a:r>
            <a:endParaRPr lang="es-HN"/>
          </a:p>
          <a:p>
            <a:r>
              <a:rPr lang="es-HN"/>
              <a:t>Ser honesto </a:t>
            </a:r>
          </a:p>
          <a:p>
            <a:r>
              <a:rPr lang="es-HN"/>
              <a:t>Ser responsable</a:t>
            </a:r>
          </a:p>
          <a:p>
            <a:r>
              <a:rPr lang="es-HN"/>
              <a:t>Ser una persona equitativa</a:t>
            </a:r>
          </a:p>
          <a:p>
            <a:r>
              <a:rPr lang="es-HN"/>
              <a:t>Ser respetuoso</a:t>
            </a:r>
          </a:p>
          <a:p>
            <a:r>
              <a:rPr lang="es-HN"/>
              <a:t>Ser paciente </a:t>
            </a:r>
            <a:endParaRPr lang="es-HN" dirty="0"/>
          </a:p>
        </p:txBody>
      </p:sp>
      <p:sp>
        <p:nvSpPr>
          <p:cNvPr id="10" name="CuadroTexto 9"/>
          <p:cNvSpPr txBox="1"/>
          <p:nvPr/>
        </p:nvSpPr>
        <p:spPr>
          <a:xfrm>
            <a:off x="4226257" y="3971496"/>
            <a:ext cx="3398293" cy="1015663"/>
          </a:xfrm>
          <a:prstGeom prst="rect">
            <a:avLst/>
          </a:prstGeom>
          <a:noFill/>
        </p:spPr>
        <p:txBody>
          <a:bodyPr wrap="square" rtlCol="0">
            <a:spAutoFit/>
          </a:bodyPr>
          <a:lstStyle/>
          <a:p>
            <a:r>
              <a:rPr lang="es-HN" sz="2000" b="1" dirty="0"/>
              <a:t>Funciones</a:t>
            </a:r>
            <a:endParaRPr lang="es-HN" sz="2000" dirty="0"/>
          </a:p>
          <a:p>
            <a:r>
              <a:rPr lang="es-HN" sz="2000" dirty="0"/>
              <a:t>Encargado de coordinar los fletes</a:t>
            </a:r>
          </a:p>
        </p:txBody>
      </p:sp>
    </p:spTree>
    <p:extLst>
      <p:ext uri="{BB962C8B-B14F-4D97-AF65-F5344CB8AC3E}">
        <p14:creationId xmlns:p14="http://schemas.microsoft.com/office/powerpoint/2010/main" val="38976652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220706"/>
            <a:ext cx="9404723" cy="816524"/>
          </a:xfrm>
        </p:spPr>
        <p:txBody>
          <a:bodyPr/>
          <a:lstStyle/>
          <a:p>
            <a:pPr algn="ctr"/>
            <a:r>
              <a:rPr lang="es-HN" b="1" dirty="0"/>
              <a:t>Liderazgo</a:t>
            </a:r>
            <a:r>
              <a:rPr lang="es-HN" dirty="0"/>
              <a:t/>
            </a:r>
            <a:br>
              <a:rPr lang="es-HN" dirty="0"/>
            </a:br>
            <a:endParaRPr lang="es-HN" dirty="0"/>
          </a:p>
        </p:txBody>
      </p:sp>
      <p:sp>
        <p:nvSpPr>
          <p:cNvPr id="3" name="Marcador de contenido 2"/>
          <p:cNvSpPr>
            <a:spLocks noGrp="1"/>
          </p:cNvSpPr>
          <p:nvPr>
            <p:ph idx="1"/>
          </p:nvPr>
        </p:nvSpPr>
        <p:spPr>
          <a:xfrm>
            <a:off x="245660" y="1037230"/>
            <a:ext cx="11696131" cy="5636525"/>
          </a:xfrm>
        </p:spPr>
        <p:txBody>
          <a:bodyPr>
            <a:normAutofit/>
          </a:bodyPr>
          <a:lstStyle/>
          <a:p>
            <a:r>
              <a:rPr lang="es-HN" b="1" dirty="0"/>
              <a:t>Características de un líder:</a:t>
            </a:r>
            <a:endParaRPr lang="es-HN" dirty="0"/>
          </a:p>
          <a:p>
            <a:pPr lvl="0"/>
            <a:r>
              <a:rPr lang="es-HN" dirty="0"/>
              <a:t>El líder se caracteriza por su visión a largo plazo</a:t>
            </a:r>
          </a:p>
          <a:p>
            <a:r>
              <a:rPr lang="es-HN" dirty="0"/>
              <a:t> </a:t>
            </a:r>
          </a:p>
          <a:p>
            <a:pPr lvl="0"/>
            <a:r>
              <a:rPr lang="es-HN" dirty="0"/>
              <a:t>Por adelantarse a los acontecimientos.</a:t>
            </a:r>
          </a:p>
          <a:p>
            <a:r>
              <a:rPr lang="es-HN" dirty="0"/>
              <a:t> </a:t>
            </a:r>
          </a:p>
          <a:p>
            <a:pPr lvl="0"/>
            <a:r>
              <a:rPr lang="es-HN" dirty="0"/>
              <a:t>Por anticipar los problemas y detectar oportunidades mucho antes que los demás.</a:t>
            </a:r>
          </a:p>
          <a:p>
            <a:r>
              <a:rPr lang="es-HN" dirty="0"/>
              <a:t> </a:t>
            </a:r>
          </a:p>
          <a:p>
            <a:pPr lvl="0"/>
            <a:r>
              <a:rPr lang="es-HN" dirty="0"/>
              <a:t>El líder no solo fija unos objetivos sino que lucha denodadamente por alcanzarlos.</a:t>
            </a:r>
          </a:p>
          <a:p>
            <a:r>
              <a:rPr lang="es-HN" dirty="0"/>
              <a:t> </a:t>
            </a:r>
          </a:p>
          <a:p>
            <a:r>
              <a:rPr lang="es-HN" dirty="0"/>
              <a:t> </a:t>
            </a:r>
          </a:p>
          <a:p>
            <a:pPr lvl="0"/>
            <a:r>
              <a:rPr lang="es-HN" dirty="0"/>
              <a:t>El líder sobresale sobre el resto del equipo, bien por su inteligencia, bien por su espíritu combativo, bien por la claridad de sus planteamientos.</a:t>
            </a:r>
          </a:p>
          <a:p>
            <a:endParaRPr lang="es-HN" dirty="0" smtClean="0"/>
          </a:p>
          <a:p>
            <a:endParaRPr lang="es-HN" dirty="0"/>
          </a:p>
        </p:txBody>
      </p:sp>
    </p:spTree>
    <p:extLst>
      <p:ext uri="{BB962C8B-B14F-4D97-AF65-F5344CB8AC3E}">
        <p14:creationId xmlns:p14="http://schemas.microsoft.com/office/powerpoint/2010/main" val="320599674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5130" y="504233"/>
            <a:ext cx="9404723" cy="1400530"/>
          </a:xfrm>
        </p:spPr>
        <p:txBody>
          <a:bodyPr/>
          <a:lstStyle/>
          <a:p>
            <a:pPr algn="ctr"/>
            <a:r>
              <a:rPr lang="es-HN" b="1" dirty="0"/>
              <a:t>MOTIVACIÓN LABORAL</a:t>
            </a:r>
            <a:r>
              <a:rPr lang="es-HN" dirty="0"/>
              <a:t/>
            </a:r>
            <a:br>
              <a:rPr lang="es-HN" dirty="0"/>
            </a:br>
            <a:endParaRPr lang="es-HN" dirty="0"/>
          </a:p>
        </p:txBody>
      </p:sp>
      <p:sp>
        <p:nvSpPr>
          <p:cNvPr id="3" name="Marcador de contenido 2"/>
          <p:cNvSpPr>
            <a:spLocks noGrp="1"/>
          </p:cNvSpPr>
          <p:nvPr>
            <p:ph idx="1"/>
          </p:nvPr>
        </p:nvSpPr>
        <p:spPr/>
        <p:txBody>
          <a:bodyPr>
            <a:normAutofit fontScale="92500" lnSpcReduction="20000"/>
          </a:bodyPr>
          <a:lstStyle/>
          <a:p>
            <a:pPr lvl="0"/>
            <a:r>
              <a:rPr lang="es-HN" dirty="0" smtClean="0"/>
              <a:t>Al </a:t>
            </a:r>
            <a:r>
              <a:rPr lang="es-HN" dirty="0"/>
              <a:t>personal lo motivamos con capacitaciones de su cargo</a:t>
            </a:r>
          </a:p>
          <a:p>
            <a:r>
              <a:rPr lang="es-HN" dirty="0"/>
              <a:t> </a:t>
            </a:r>
          </a:p>
          <a:p>
            <a:pPr lvl="0"/>
            <a:r>
              <a:rPr lang="es-HN" dirty="0"/>
              <a:t>Hacemos un asado cada 2 meses</a:t>
            </a:r>
          </a:p>
          <a:p>
            <a:r>
              <a:rPr lang="es-HN" dirty="0"/>
              <a:t> </a:t>
            </a:r>
          </a:p>
          <a:p>
            <a:r>
              <a:rPr lang="es-HN" dirty="0"/>
              <a:t> </a:t>
            </a:r>
          </a:p>
          <a:p>
            <a:pPr lvl="0"/>
            <a:r>
              <a:rPr lang="es-HN" dirty="0"/>
              <a:t>Damos bonos a los empleados del mes </a:t>
            </a:r>
          </a:p>
          <a:p>
            <a:r>
              <a:rPr lang="es-HN" dirty="0"/>
              <a:t> </a:t>
            </a:r>
          </a:p>
          <a:p>
            <a:pPr lvl="0"/>
            <a:r>
              <a:rPr lang="es-HN" dirty="0"/>
              <a:t>Damos bonos al piloto que no tenga exceso de gastos</a:t>
            </a:r>
          </a:p>
          <a:p>
            <a:r>
              <a:rPr lang="es-HN" dirty="0"/>
              <a:t> </a:t>
            </a:r>
          </a:p>
          <a:p>
            <a:r>
              <a:rPr lang="es-HN" dirty="0"/>
              <a:t> </a:t>
            </a:r>
          </a:p>
          <a:p>
            <a:pPr lvl="0"/>
            <a:r>
              <a:rPr lang="es-HN" dirty="0"/>
              <a:t>Oportunidades de ascenso en el sector administrativo</a:t>
            </a:r>
          </a:p>
        </p:txBody>
      </p:sp>
    </p:spTree>
    <p:extLst>
      <p:ext uri="{BB962C8B-B14F-4D97-AF65-F5344CB8AC3E}">
        <p14:creationId xmlns:p14="http://schemas.microsoft.com/office/powerpoint/2010/main" val="7814780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b="1" dirty="0"/>
              <a:t>Control</a:t>
            </a:r>
            <a:endParaRPr lang="es-HN" dirty="0"/>
          </a:p>
        </p:txBody>
      </p:sp>
      <p:sp>
        <p:nvSpPr>
          <p:cNvPr id="3" name="Marcador de contenido 2"/>
          <p:cNvSpPr>
            <a:spLocks noGrp="1"/>
          </p:cNvSpPr>
          <p:nvPr>
            <p:ph idx="1"/>
          </p:nvPr>
        </p:nvSpPr>
        <p:spPr/>
        <p:txBody>
          <a:bodyPr>
            <a:normAutofit/>
          </a:bodyPr>
          <a:lstStyle/>
          <a:p>
            <a:r>
              <a:rPr lang="es-HN" dirty="0" smtClean="0"/>
              <a:t>El </a:t>
            </a:r>
            <a:r>
              <a:rPr lang="es-HN" dirty="0"/>
              <a:t>control es un factor muy importante en nuestra empresa ya que ayuda al director ejecutivo y al gerente a estar pendiente de todo lo que se lleva a cabo dentro de la empresa. </a:t>
            </a:r>
          </a:p>
          <a:p>
            <a:r>
              <a:rPr lang="es-HN" dirty="0"/>
              <a:t>El director ejecutivo es el encargado de llevar el control de las finanzas de la empresa. Sobre el caería toda responsabilidad por perdida de dinero. Tendría que tener controlado todos los tipos de estados financieros. </a:t>
            </a:r>
          </a:p>
          <a:p>
            <a:r>
              <a:rPr lang="es-HN" dirty="0"/>
              <a:t>El gerente general es el encargado de controlar las ventas de la empresa. El supervisor de operaciones logísticas es el encargado de mantener un control en el uso del combustible. Debe revisar que ningún piloto se robe el combustible y que tampoco se roben partes de los camiones.</a:t>
            </a:r>
          </a:p>
          <a:p>
            <a:endParaRPr lang="es-HN" dirty="0"/>
          </a:p>
        </p:txBody>
      </p:sp>
    </p:spTree>
    <p:extLst>
      <p:ext uri="{BB962C8B-B14F-4D97-AF65-F5344CB8AC3E}">
        <p14:creationId xmlns:p14="http://schemas.microsoft.com/office/powerpoint/2010/main" val="231783819"/>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b="1" dirty="0"/>
              <a:t>Conclusiones </a:t>
            </a:r>
            <a:r>
              <a:rPr lang="es-HN" dirty="0"/>
              <a:t/>
            </a:r>
            <a:br>
              <a:rPr lang="es-HN" dirty="0"/>
            </a:br>
            <a:endParaRPr lang="es-HN" dirty="0"/>
          </a:p>
        </p:txBody>
      </p:sp>
      <p:sp>
        <p:nvSpPr>
          <p:cNvPr id="3" name="Marcador de contenido 2"/>
          <p:cNvSpPr>
            <a:spLocks noGrp="1"/>
          </p:cNvSpPr>
          <p:nvPr>
            <p:ph idx="1"/>
          </p:nvPr>
        </p:nvSpPr>
        <p:spPr/>
        <p:txBody>
          <a:bodyPr/>
          <a:lstStyle/>
          <a:p>
            <a:r>
              <a:rPr lang="es-HN" dirty="0"/>
              <a:t>Al elaborar este proyecto nos dimos cuenta de lo difícil que es manejar y trabajar dentro de una organización. Pudimos aprender los distintos tipos de cargos que podemos obtener al llegar a trabajar. Pusimos en práctica los conocimientos adquiridos en la clase.</a:t>
            </a:r>
          </a:p>
          <a:p>
            <a:r>
              <a:rPr lang="es-HN" dirty="0"/>
              <a:t>Con el análisis del entorno general fortalecimos las condiciones económicas, demográficas y globales de nuestro país.</a:t>
            </a:r>
          </a:p>
          <a:p>
            <a:r>
              <a:rPr lang="es-HN" dirty="0"/>
              <a:t>También nos dimos cuenta que para llegar al éxito en primer lugar debe haber un buen líder que nos guie de la manera adecuada. También aprendimos que para llegar al éxito no podemos relajarnos y parar la producción.</a:t>
            </a:r>
          </a:p>
          <a:p>
            <a:endParaRPr lang="es-HN" dirty="0"/>
          </a:p>
        </p:txBody>
      </p:sp>
    </p:spTree>
    <p:extLst>
      <p:ext uri="{BB962C8B-B14F-4D97-AF65-F5344CB8AC3E}">
        <p14:creationId xmlns:p14="http://schemas.microsoft.com/office/powerpoint/2010/main" val="357499737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a:t>I</a:t>
            </a:r>
            <a:r>
              <a:rPr lang="es-HN" dirty="0" smtClean="0"/>
              <a:t>ntegrantes</a:t>
            </a:r>
            <a:endParaRPr lang="es-HN" dirty="0"/>
          </a:p>
        </p:txBody>
      </p:sp>
      <p:sp>
        <p:nvSpPr>
          <p:cNvPr id="3" name="Marcador de contenido 2"/>
          <p:cNvSpPr>
            <a:spLocks noGrp="1"/>
          </p:cNvSpPr>
          <p:nvPr>
            <p:ph idx="1"/>
          </p:nvPr>
        </p:nvSpPr>
        <p:spPr/>
        <p:txBody>
          <a:bodyPr/>
          <a:lstStyle/>
          <a:p>
            <a:pPr algn="ctr"/>
            <a:r>
              <a:rPr lang="es-HN" dirty="0"/>
              <a:t>INTEGRANSTES:</a:t>
            </a:r>
          </a:p>
          <a:p>
            <a:pPr algn="ctr"/>
            <a:r>
              <a:rPr lang="es-HN" dirty="0"/>
              <a:t>DANNY López</a:t>
            </a:r>
          </a:p>
          <a:p>
            <a:pPr algn="ctr"/>
            <a:r>
              <a:rPr lang="es-HN" dirty="0"/>
              <a:t>Fernando Reyes</a:t>
            </a:r>
          </a:p>
          <a:p>
            <a:pPr algn="ctr"/>
            <a:r>
              <a:rPr lang="es-HN" dirty="0"/>
              <a:t>Neo Alvarado</a:t>
            </a:r>
          </a:p>
          <a:p>
            <a:pPr algn="ctr"/>
            <a:r>
              <a:rPr lang="es-HN" dirty="0"/>
              <a:t>Luis amador</a:t>
            </a:r>
          </a:p>
          <a:p>
            <a:pPr algn="ctr"/>
            <a:r>
              <a:rPr lang="es-HN" dirty="0"/>
              <a:t>RICARDO </a:t>
            </a:r>
            <a:r>
              <a:rPr lang="es-HN" dirty="0" err="1"/>
              <a:t>lAZO</a:t>
            </a:r>
            <a:endParaRPr lang="es-HN" dirty="0"/>
          </a:p>
          <a:p>
            <a:endParaRPr lang="es-HN" dirty="0"/>
          </a:p>
        </p:txBody>
      </p:sp>
    </p:spTree>
    <p:extLst>
      <p:ext uri="{BB962C8B-B14F-4D97-AF65-F5344CB8AC3E}">
        <p14:creationId xmlns:p14="http://schemas.microsoft.com/office/powerpoint/2010/main" val="332572001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smtClean="0"/>
              <a:t>DESCRIPCION DEL NEGOCIO</a:t>
            </a:r>
            <a:endParaRPr lang="es-HN" dirty="0"/>
          </a:p>
        </p:txBody>
      </p:sp>
      <p:sp>
        <p:nvSpPr>
          <p:cNvPr id="3" name="Marcador de contenido 2"/>
          <p:cNvSpPr>
            <a:spLocks noGrp="1"/>
          </p:cNvSpPr>
          <p:nvPr>
            <p:ph idx="1"/>
          </p:nvPr>
        </p:nvSpPr>
        <p:spPr/>
        <p:txBody>
          <a:bodyPr/>
          <a:lstStyle/>
          <a:p>
            <a:r>
              <a:rPr lang="es-HN" dirty="0"/>
              <a:t>Nuestra empresa ofrece el servicio de Transporte de contenedores con la mejor logística avanzada, nacional e internacional, con monitoreo satelital y </a:t>
            </a:r>
            <a:r>
              <a:rPr lang="es-HN" dirty="0" smtClean="0"/>
              <a:t>Lo Jack. </a:t>
            </a:r>
            <a:r>
              <a:rPr lang="es-HN" dirty="0"/>
              <a:t>Nuestro enfoque principal es prestar el servicio para el transporte de mercancías. Contamos con conductores altamente capacitados. También ofrecemos asistencia de monitoreo de su carga para mayor satisfacción de nuestros clientes. Transportamos todo tipo de maquinaria agrícola e industrial.</a:t>
            </a:r>
          </a:p>
          <a:p>
            <a:endParaRPr lang="es-HN" dirty="0"/>
          </a:p>
        </p:txBody>
      </p:sp>
    </p:spTree>
    <p:extLst>
      <p:ext uri="{BB962C8B-B14F-4D97-AF65-F5344CB8AC3E}">
        <p14:creationId xmlns:p14="http://schemas.microsoft.com/office/powerpoint/2010/main" val="6660497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smtClean="0"/>
              <a:t>MISION</a:t>
            </a:r>
            <a:endParaRPr lang="es-HN" dirty="0"/>
          </a:p>
        </p:txBody>
      </p:sp>
      <p:sp>
        <p:nvSpPr>
          <p:cNvPr id="3" name="Marcador de contenido 2"/>
          <p:cNvSpPr>
            <a:spLocks noGrp="1"/>
          </p:cNvSpPr>
          <p:nvPr>
            <p:ph idx="1"/>
          </p:nvPr>
        </p:nvSpPr>
        <p:spPr/>
        <p:txBody>
          <a:bodyPr/>
          <a:lstStyle/>
          <a:p>
            <a:r>
              <a:rPr lang="es-HN" dirty="0"/>
              <a:t>Brindar la mejor solución logística de transporte de carga y renta de montacargas a nuestros clientes, brindando atención de calidad. Ser una fuente de trabajo estable para nuestros empleados, rendimientos atractivos para los socios y beneficio para la comunidad a la que pertenecemos; basados en la eficiencia y enmarcados en un ambiente de calidad total y mejora continua.</a:t>
            </a:r>
          </a:p>
          <a:p>
            <a:endParaRPr lang="es-HN" dirty="0"/>
          </a:p>
        </p:txBody>
      </p:sp>
    </p:spTree>
    <p:extLst>
      <p:ext uri="{BB962C8B-B14F-4D97-AF65-F5344CB8AC3E}">
        <p14:creationId xmlns:p14="http://schemas.microsoft.com/office/powerpoint/2010/main" val="39846420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smtClean="0"/>
              <a:t>VISION</a:t>
            </a:r>
            <a:endParaRPr lang="es-HN" dirty="0"/>
          </a:p>
        </p:txBody>
      </p:sp>
      <p:sp>
        <p:nvSpPr>
          <p:cNvPr id="3" name="Marcador de contenido 2"/>
          <p:cNvSpPr>
            <a:spLocks noGrp="1"/>
          </p:cNvSpPr>
          <p:nvPr>
            <p:ph idx="1"/>
          </p:nvPr>
        </p:nvSpPr>
        <p:spPr/>
        <p:txBody>
          <a:bodyPr/>
          <a:lstStyle/>
          <a:p>
            <a:r>
              <a:rPr lang="es-HN" dirty="0"/>
              <a:t>Ser la empresa líder en transporte y renta de montacargas, a la vanguardia en la aplicación de tecnología enfocada al logro de la calidad total y trabajo en equipo, que nos permita superar las expectativas deseadas de nuestros clientes y lograr incrementar nuestra participación en el </a:t>
            </a:r>
            <a:r>
              <a:rPr lang="es-HN" dirty="0" smtClean="0"/>
              <a:t>mercado.</a:t>
            </a:r>
            <a:endParaRPr lang="es-HN" dirty="0"/>
          </a:p>
        </p:txBody>
      </p:sp>
    </p:spTree>
    <p:extLst>
      <p:ext uri="{BB962C8B-B14F-4D97-AF65-F5344CB8AC3E}">
        <p14:creationId xmlns:p14="http://schemas.microsoft.com/office/powerpoint/2010/main" val="2925290869"/>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smtClean="0"/>
              <a:t>VALORES</a:t>
            </a:r>
            <a:endParaRPr lang="es-HN" dirty="0"/>
          </a:p>
        </p:txBody>
      </p:sp>
      <p:sp>
        <p:nvSpPr>
          <p:cNvPr id="3" name="Marcador de contenido 2"/>
          <p:cNvSpPr>
            <a:spLocks noGrp="1"/>
          </p:cNvSpPr>
          <p:nvPr>
            <p:ph idx="1"/>
          </p:nvPr>
        </p:nvSpPr>
        <p:spPr/>
        <p:txBody>
          <a:bodyPr>
            <a:normAutofit fontScale="77500" lnSpcReduction="20000"/>
          </a:bodyPr>
          <a:lstStyle/>
          <a:p>
            <a:r>
              <a:rPr lang="es-HN" b="1" dirty="0"/>
              <a:t>Honestidad</a:t>
            </a:r>
            <a:r>
              <a:rPr lang="es-HN" dirty="0"/>
              <a:t>: Sabemos que en la honestidad está basado el logro de los objetivos y la permanencia en el mercado, por eso hacemos de este valor el eje fundamental de todas nuestras operaciones, tanto hacia clientes, proveedores y todos y cada uno de las personas  que aportan su talento y servicio a nuestra empresa.</a:t>
            </a:r>
          </a:p>
          <a:p>
            <a:r>
              <a:rPr lang="es-HN" b="1" dirty="0"/>
              <a:t>Respeto</a:t>
            </a:r>
            <a:r>
              <a:rPr lang="es-HN" dirty="0"/>
              <a:t>: Estamos convencidos que a través del respeto por las personas  y por todos los compromisos adquiridos, podemos lograr el posicionamiento de nuestra empresa y el reconocimiento  de la calidad de los servicios que prestamos.</a:t>
            </a:r>
          </a:p>
          <a:p>
            <a:r>
              <a:rPr lang="es-HN" b="1" dirty="0"/>
              <a:t>Trabajo</a:t>
            </a:r>
            <a:r>
              <a:rPr lang="es-HN" dirty="0"/>
              <a:t>: Creemos que el trabajo es la fuente primordial de beneficios para todos aquellos que se involucran en nuestras operaciones y que el único indicador de los esfuerzos que realizamos es el resultado.</a:t>
            </a:r>
          </a:p>
          <a:p>
            <a:r>
              <a:rPr lang="es-HN" b="1" dirty="0"/>
              <a:t>Tecnología</a:t>
            </a:r>
            <a:r>
              <a:rPr lang="es-HN" dirty="0"/>
              <a:t>: Reconocemos la importancia de la tecnología en el trabajo de nuestras metas y estamos comprometidos en su aplicación y desarrollo para alcanzar la vanguardia de calidad en servicio y la puntualidad en las entregas de los productos que nuestros clientes nos confían.</a:t>
            </a:r>
          </a:p>
          <a:p>
            <a:r>
              <a:rPr lang="es-HN" b="1" dirty="0"/>
              <a:t>Seguridad</a:t>
            </a:r>
            <a:r>
              <a:rPr lang="es-HN" dirty="0"/>
              <a:t>: sabemos la responsabilidad que conlleva nuestra operación, por eso dimensionamos la importancia de apegarnos a sistemas y procedimientos que salvaguardan la integridad de los bienes que transportamos y de las personas que intervienen en su traslado</a:t>
            </a:r>
          </a:p>
        </p:txBody>
      </p:sp>
    </p:spTree>
    <p:extLst>
      <p:ext uri="{BB962C8B-B14F-4D97-AF65-F5344CB8AC3E}">
        <p14:creationId xmlns:p14="http://schemas.microsoft.com/office/powerpoint/2010/main" val="620755552"/>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b="1" dirty="0"/>
              <a:t>Objetivos del negocio</a:t>
            </a:r>
            <a:r>
              <a:rPr lang="es-HN" dirty="0"/>
              <a:t/>
            </a:r>
            <a:br>
              <a:rPr lang="es-HN" dirty="0"/>
            </a:br>
            <a:endParaRPr lang="es-HN" dirty="0"/>
          </a:p>
        </p:txBody>
      </p:sp>
      <p:sp>
        <p:nvSpPr>
          <p:cNvPr id="3" name="Marcador de contenido 2"/>
          <p:cNvSpPr>
            <a:spLocks noGrp="1"/>
          </p:cNvSpPr>
          <p:nvPr>
            <p:ph idx="1"/>
          </p:nvPr>
        </p:nvSpPr>
        <p:spPr/>
        <p:txBody>
          <a:bodyPr/>
          <a:lstStyle/>
          <a:p>
            <a:pPr lvl="0"/>
            <a:r>
              <a:rPr lang="es-HN" b="1" dirty="0"/>
              <a:t>Generales</a:t>
            </a:r>
            <a:endParaRPr lang="es-HN" dirty="0"/>
          </a:p>
          <a:p>
            <a:pPr lvl="0"/>
            <a:r>
              <a:rPr lang="es-HN" dirty="0"/>
              <a:t>Hacer de la satisfacción del cliente nuestra prioridad.</a:t>
            </a:r>
          </a:p>
          <a:p>
            <a:pPr lvl="0"/>
            <a:r>
              <a:rPr lang="es-HN" dirty="0"/>
              <a:t>Ser una fuente de trabajo estable para nuestros colaboradores</a:t>
            </a:r>
          </a:p>
          <a:p>
            <a:endParaRPr lang="es-HN" dirty="0" smtClean="0"/>
          </a:p>
          <a:p>
            <a:pPr lvl="0"/>
            <a:r>
              <a:rPr lang="es-HN" b="1" dirty="0"/>
              <a:t>Específicos</a:t>
            </a:r>
            <a:endParaRPr lang="es-HN" dirty="0"/>
          </a:p>
          <a:p>
            <a:pPr lvl="0"/>
            <a:r>
              <a:rPr lang="es-HN" dirty="0"/>
              <a:t>Ser la empresa líder en transporte terrestre y renta de montacargas en nuestro país</a:t>
            </a:r>
          </a:p>
          <a:p>
            <a:pPr lvl="0"/>
            <a:r>
              <a:rPr lang="es-HN" dirty="0"/>
              <a:t>Ser reconocidos a nivel internacional, obteniendo la mayor cantidad de clientes internacionalmente.</a:t>
            </a:r>
          </a:p>
          <a:p>
            <a:endParaRPr lang="es-HN" dirty="0"/>
          </a:p>
        </p:txBody>
      </p:sp>
    </p:spTree>
    <p:extLst>
      <p:ext uri="{BB962C8B-B14F-4D97-AF65-F5344CB8AC3E}">
        <p14:creationId xmlns:p14="http://schemas.microsoft.com/office/powerpoint/2010/main" val="395198264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48048"/>
          </a:xfrm>
        </p:spPr>
        <p:txBody>
          <a:bodyPr/>
          <a:lstStyle/>
          <a:p>
            <a:pPr algn="ctr"/>
            <a:r>
              <a:rPr lang="es-HN" b="1" dirty="0" smtClean="0"/>
              <a:t>       Análisis </a:t>
            </a:r>
            <a:r>
              <a:rPr lang="es-HN" b="1" dirty="0"/>
              <a:t>FODA</a:t>
            </a:r>
            <a:r>
              <a:rPr lang="es-HN" dirty="0"/>
              <a:t/>
            </a:r>
            <a:br>
              <a:rPr lang="es-HN" dirty="0"/>
            </a:br>
            <a:endParaRPr lang="es-HN" dirty="0"/>
          </a:p>
        </p:txBody>
      </p:sp>
      <p:sp>
        <p:nvSpPr>
          <p:cNvPr id="3" name="Marcador de contenido 2"/>
          <p:cNvSpPr>
            <a:spLocks noGrp="1"/>
          </p:cNvSpPr>
          <p:nvPr>
            <p:ph idx="1"/>
          </p:nvPr>
        </p:nvSpPr>
        <p:spPr>
          <a:xfrm>
            <a:off x="309093" y="1300766"/>
            <a:ext cx="11500833" cy="5557234"/>
          </a:xfrm>
        </p:spPr>
        <p:txBody>
          <a:bodyPr/>
          <a:lstStyle/>
          <a:p>
            <a:endParaRPr lang="es-HN" dirty="0"/>
          </a:p>
        </p:txBody>
      </p:sp>
      <p:sp>
        <p:nvSpPr>
          <p:cNvPr id="4" name="Elipse 3"/>
          <p:cNvSpPr/>
          <p:nvPr/>
        </p:nvSpPr>
        <p:spPr>
          <a:xfrm>
            <a:off x="1236372" y="1300766"/>
            <a:ext cx="3580326" cy="2807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CuadroTexto 4"/>
          <p:cNvSpPr txBox="1"/>
          <p:nvPr/>
        </p:nvSpPr>
        <p:spPr>
          <a:xfrm>
            <a:off x="2099256" y="1440989"/>
            <a:ext cx="2537138" cy="2616101"/>
          </a:xfrm>
          <a:prstGeom prst="rect">
            <a:avLst/>
          </a:prstGeom>
          <a:noFill/>
        </p:spPr>
        <p:txBody>
          <a:bodyPr wrap="square" rtlCol="0">
            <a:spAutoFit/>
          </a:bodyPr>
          <a:lstStyle/>
          <a:p>
            <a:r>
              <a:rPr lang="es-HN" sz="2000" b="1" dirty="0"/>
              <a:t>Fortalezas</a:t>
            </a:r>
            <a:r>
              <a:rPr lang="es-HN" dirty="0"/>
              <a:t>:  </a:t>
            </a:r>
          </a:p>
          <a:p>
            <a:pPr lvl="0"/>
            <a:r>
              <a:rPr lang="es-HN" dirty="0"/>
              <a:t>experiencia en el rubro empresarial.</a:t>
            </a:r>
          </a:p>
          <a:p>
            <a:pPr lvl="0"/>
            <a:r>
              <a:rPr lang="es-HN" dirty="0"/>
              <a:t>Unidades propias.</a:t>
            </a:r>
          </a:p>
          <a:p>
            <a:pPr lvl="0"/>
            <a:r>
              <a:rPr lang="es-HN" dirty="0"/>
              <a:t>Personal altamente capacitadas.</a:t>
            </a:r>
          </a:p>
          <a:p>
            <a:r>
              <a:rPr lang="es-HN" dirty="0"/>
              <a:t>Maquinaria altamente capacitada</a:t>
            </a:r>
          </a:p>
        </p:txBody>
      </p:sp>
      <p:sp>
        <p:nvSpPr>
          <p:cNvPr id="6" name="Elipse 5"/>
          <p:cNvSpPr/>
          <p:nvPr/>
        </p:nvSpPr>
        <p:spPr>
          <a:xfrm>
            <a:off x="7397787" y="1256952"/>
            <a:ext cx="3580326" cy="2807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 name="CuadroTexto 6"/>
          <p:cNvSpPr txBox="1"/>
          <p:nvPr/>
        </p:nvSpPr>
        <p:spPr>
          <a:xfrm>
            <a:off x="8126569" y="1648496"/>
            <a:ext cx="2176530" cy="2062103"/>
          </a:xfrm>
          <a:prstGeom prst="rect">
            <a:avLst/>
          </a:prstGeom>
          <a:noFill/>
        </p:spPr>
        <p:txBody>
          <a:bodyPr wrap="square" rtlCol="0">
            <a:spAutoFit/>
          </a:bodyPr>
          <a:lstStyle/>
          <a:p>
            <a:r>
              <a:rPr lang="es-HN" sz="2000" b="1" dirty="0"/>
              <a:t>Debilidades</a:t>
            </a:r>
            <a:r>
              <a:rPr lang="es-HN" dirty="0"/>
              <a:t>:</a:t>
            </a:r>
          </a:p>
          <a:p>
            <a:pPr lvl="0"/>
            <a:r>
              <a:rPr lang="es-HN" dirty="0"/>
              <a:t>Pocas unidades contra tanta demanda. </a:t>
            </a:r>
          </a:p>
          <a:p>
            <a:r>
              <a:rPr lang="es-HN" dirty="0"/>
              <a:t>No brindar servicios extra en este rubro</a:t>
            </a:r>
          </a:p>
        </p:txBody>
      </p:sp>
      <p:sp>
        <p:nvSpPr>
          <p:cNvPr id="8" name="Elipse 7"/>
          <p:cNvSpPr/>
          <p:nvPr/>
        </p:nvSpPr>
        <p:spPr>
          <a:xfrm>
            <a:off x="1139780" y="4091430"/>
            <a:ext cx="3580326" cy="2807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9" name="Elipse 8"/>
          <p:cNvSpPr/>
          <p:nvPr/>
        </p:nvSpPr>
        <p:spPr>
          <a:xfrm>
            <a:off x="7583510" y="4026312"/>
            <a:ext cx="3580326" cy="28075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CuadroTexto 9"/>
          <p:cNvSpPr txBox="1"/>
          <p:nvPr/>
        </p:nvSpPr>
        <p:spPr>
          <a:xfrm>
            <a:off x="2099256" y="4341065"/>
            <a:ext cx="1931831" cy="2339102"/>
          </a:xfrm>
          <a:prstGeom prst="rect">
            <a:avLst/>
          </a:prstGeom>
          <a:noFill/>
        </p:spPr>
        <p:txBody>
          <a:bodyPr wrap="square" rtlCol="0">
            <a:spAutoFit/>
          </a:bodyPr>
          <a:lstStyle/>
          <a:p>
            <a:r>
              <a:rPr lang="es-HN" sz="2000" b="1" dirty="0"/>
              <a:t>Amenazas</a:t>
            </a:r>
            <a:r>
              <a:rPr lang="es-HN" dirty="0"/>
              <a:t>:</a:t>
            </a:r>
          </a:p>
          <a:p>
            <a:pPr lvl="0"/>
            <a:r>
              <a:rPr lang="es-HN" dirty="0"/>
              <a:t>Condiciones político-legales</a:t>
            </a:r>
          </a:p>
          <a:p>
            <a:pPr lvl="0"/>
            <a:r>
              <a:rPr lang="es-HN" dirty="0"/>
              <a:t>Aumento del precio del combustible</a:t>
            </a:r>
          </a:p>
          <a:p>
            <a:r>
              <a:rPr lang="es-HN" dirty="0"/>
              <a:t>Factores climáticos</a:t>
            </a:r>
          </a:p>
        </p:txBody>
      </p:sp>
      <p:sp>
        <p:nvSpPr>
          <p:cNvPr id="11" name="CuadroTexto 10"/>
          <p:cNvSpPr txBox="1"/>
          <p:nvPr/>
        </p:nvSpPr>
        <p:spPr>
          <a:xfrm>
            <a:off x="8422783" y="4295064"/>
            <a:ext cx="2201214" cy="2339102"/>
          </a:xfrm>
          <a:prstGeom prst="rect">
            <a:avLst/>
          </a:prstGeom>
          <a:noFill/>
        </p:spPr>
        <p:txBody>
          <a:bodyPr wrap="square" rtlCol="0">
            <a:spAutoFit/>
          </a:bodyPr>
          <a:lstStyle/>
          <a:p>
            <a:r>
              <a:rPr lang="es-HN" sz="2000" b="1" dirty="0"/>
              <a:t>Oportunidades</a:t>
            </a:r>
            <a:r>
              <a:rPr lang="es-HN" dirty="0"/>
              <a:t>:</a:t>
            </a:r>
          </a:p>
          <a:p>
            <a:pPr lvl="0"/>
            <a:r>
              <a:rPr lang="es-HN" dirty="0"/>
              <a:t>Administrar mejor las unidades.</a:t>
            </a:r>
          </a:p>
          <a:p>
            <a:r>
              <a:rPr lang="es-HN" dirty="0"/>
              <a:t>Mano de obra especializada y de gran responsabilidad disponible</a:t>
            </a:r>
          </a:p>
        </p:txBody>
      </p:sp>
    </p:spTree>
    <p:extLst>
      <p:ext uri="{BB962C8B-B14F-4D97-AF65-F5344CB8AC3E}">
        <p14:creationId xmlns:p14="http://schemas.microsoft.com/office/powerpoint/2010/main" val="13563764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HN" dirty="0" smtClean="0"/>
              <a:t>ORGANIGRAMA</a:t>
            </a:r>
            <a:endParaRPr lang="es-HN" dirty="0"/>
          </a:p>
        </p:txBody>
      </p:sp>
      <p:sp>
        <p:nvSpPr>
          <p:cNvPr id="3" name="Marcador de contenido 2"/>
          <p:cNvSpPr>
            <a:spLocks noGrp="1"/>
          </p:cNvSpPr>
          <p:nvPr>
            <p:ph idx="1"/>
          </p:nvPr>
        </p:nvSpPr>
        <p:spPr>
          <a:xfrm>
            <a:off x="334851" y="1481070"/>
            <a:ext cx="11745531" cy="5267460"/>
          </a:xfrm>
        </p:spPr>
        <p:txBody>
          <a:bodyPr/>
          <a:lstStyle/>
          <a:p>
            <a:endParaRPr lang="es-HN" dirty="0"/>
          </a:p>
        </p:txBody>
      </p:sp>
      <p:sp>
        <p:nvSpPr>
          <p:cNvPr id="4" name="Text Box 16"/>
          <p:cNvSpPr txBox="1"/>
          <p:nvPr/>
        </p:nvSpPr>
        <p:spPr>
          <a:xfrm>
            <a:off x="5508267" y="2683929"/>
            <a:ext cx="1590675" cy="8286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400">
                <a:effectLst/>
                <a:latin typeface="Arial" panose="020B0604020202020204" pitchFamily="34" charset="0"/>
                <a:ea typeface="Calibri" panose="020F0502020204030204" pitchFamily="34" charset="0"/>
                <a:cs typeface="Times New Roman" panose="02020603050405020304" pitchFamily="18" charset="0"/>
              </a:rPr>
              <a:t>Gerente General</a:t>
            </a:r>
            <a:endParaRPr lang="es-HN" sz="1100">
              <a:effectLst/>
              <a:ea typeface="Calibri" panose="020F0502020204030204" pitchFamily="34" charset="0"/>
              <a:cs typeface="Times New Roman" panose="02020603050405020304" pitchFamily="18" charset="0"/>
            </a:endParaRPr>
          </a:p>
        </p:txBody>
      </p:sp>
      <p:sp>
        <p:nvSpPr>
          <p:cNvPr id="5" name="Text Box 17"/>
          <p:cNvSpPr txBox="1"/>
          <p:nvPr/>
        </p:nvSpPr>
        <p:spPr>
          <a:xfrm>
            <a:off x="5482845" y="4127017"/>
            <a:ext cx="1590675" cy="1034732"/>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400" dirty="0">
                <a:effectLst/>
                <a:latin typeface="Arial" panose="020B0604020202020204" pitchFamily="34" charset="0"/>
                <a:ea typeface="Calibri" panose="020F0502020204030204" pitchFamily="34" charset="0"/>
                <a:cs typeface="Times New Roman" panose="02020603050405020304" pitchFamily="18" charset="0"/>
              </a:rPr>
              <a:t>Supervisor del departamento de operaciones</a:t>
            </a:r>
            <a:r>
              <a:rPr lang="es-HN" sz="1400" dirty="0">
                <a:effectLst/>
                <a:ea typeface="Calibri" panose="020F0502020204030204" pitchFamily="34" charset="0"/>
                <a:cs typeface="Times New Roman" panose="02020603050405020304" pitchFamily="18" charset="0"/>
              </a:rPr>
              <a:t> </a:t>
            </a:r>
            <a:r>
              <a:rPr lang="es-HN" sz="1400" dirty="0" smtClean="0">
                <a:effectLst/>
                <a:ea typeface="Calibri" panose="020F0502020204030204" pitchFamily="34" charset="0"/>
                <a:cs typeface="Times New Roman" panose="02020603050405020304" pitchFamily="18" charset="0"/>
              </a:rPr>
              <a:t>logísticas</a:t>
            </a:r>
            <a:endParaRPr lang="es-HN" sz="1100" dirty="0">
              <a:effectLst/>
              <a:ea typeface="Calibri" panose="020F0502020204030204" pitchFamily="34" charset="0"/>
              <a:cs typeface="Times New Roman" panose="02020603050405020304" pitchFamily="18" charset="0"/>
            </a:endParaRPr>
          </a:p>
        </p:txBody>
      </p:sp>
      <p:sp>
        <p:nvSpPr>
          <p:cNvPr id="6" name="Text Box 18"/>
          <p:cNvSpPr txBox="1"/>
          <p:nvPr/>
        </p:nvSpPr>
        <p:spPr>
          <a:xfrm>
            <a:off x="3342001" y="4245743"/>
            <a:ext cx="1590675" cy="8286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400">
                <a:effectLst/>
                <a:latin typeface="Arial" panose="020B0604020202020204" pitchFamily="34" charset="0"/>
                <a:ea typeface="Calibri" panose="020F0502020204030204" pitchFamily="34" charset="0"/>
                <a:cs typeface="Times New Roman" panose="02020603050405020304" pitchFamily="18" charset="0"/>
              </a:rPr>
              <a:t>Supervisor de administración </a:t>
            </a:r>
            <a:endParaRPr lang="es-HN" sz="1100">
              <a:effectLst/>
              <a:ea typeface="Calibri" panose="020F0502020204030204" pitchFamily="34" charset="0"/>
              <a:cs typeface="Times New Roman" panose="02020603050405020304" pitchFamily="18" charset="0"/>
            </a:endParaRPr>
          </a:p>
        </p:txBody>
      </p:sp>
      <p:sp>
        <p:nvSpPr>
          <p:cNvPr id="7" name="Text Box 19"/>
          <p:cNvSpPr txBox="1"/>
          <p:nvPr/>
        </p:nvSpPr>
        <p:spPr>
          <a:xfrm>
            <a:off x="8090414" y="4143583"/>
            <a:ext cx="1590675" cy="8286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400" dirty="0">
                <a:effectLst/>
                <a:latin typeface="Arial" panose="020B0604020202020204" pitchFamily="34" charset="0"/>
                <a:ea typeface="Calibri" panose="020F0502020204030204" pitchFamily="34" charset="0"/>
                <a:cs typeface="Times New Roman" panose="02020603050405020304" pitchFamily="18" charset="0"/>
              </a:rPr>
              <a:t>Supervisor de mantenimiento</a:t>
            </a:r>
            <a:endParaRPr lang="es-HN" sz="1100" dirty="0">
              <a:effectLst/>
              <a:ea typeface="Calibri" panose="020F0502020204030204" pitchFamily="34" charset="0"/>
              <a:cs typeface="Times New Roman" panose="02020603050405020304" pitchFamily="18" charset="0"/>
            </a:endParaRPr>
          </a:p>
        </p:txBody>
      </p:sp>
      <p:sp>
        <p:nvSpPr>
          <p:cNvPr id="8" name="Text Box 20"/>
          <p:cNvSpPr txBox="1"/>
          <p:nvPr/>
        </p:nvSpPr>
        <p:spPr>
          <a:xfrm>
            <a:off x="5495925" y="5612764"/>
            <a:ext cx="1590675" cy="85725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400">
                <a:effectLst/>
                <a:latin typeface="Arial" panose="020B0604020202020204" pitchFamily="34" charset="0"/>
                <a:ea typeface="Calibri" panose="020F0502020204030204" pitchFamily="34" charset="0"/>
                <a:cs typeface="Times New Roman" panose="02020603050405020304" pitchFamily="18" charset="0"/>
              </a:rPr>
              <a:t>Coordinadores </a:t>
            </a:r>
            <a:endParaRPr lang="es-HN" sz="1100">
              <a:effectLst/>
              <a:ea typeface="Calibri" panose="020F0502020204030204" pitchFamily="34" charset="0"/>
              <a:cs typeface="Times New Roman" panose="02020603050405020304" pitchFamily="18" charset="0"/>
            </a:endParaRPr>
          </a:p>
        </p:txBody>
      </p:sp>
      <p:sp>
        <p:nvSpPr>
          <p:cNvPr id="9" name="Text Box 21"/>
          <p:cNvSpPr txBox="1"/>
          <p:nvPr/>
        </p:nvSpPr>
        <p:spPr>
          <a:xfrm>
            <a:off x="7343775" y="5562258"/>
            <a:ext cx="1590675" cy="8286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400">
                <a:effectLst/>
                <a:latin typeface="Arial" panose="020B0604020202020204" pitchFamily="34" charset="0"/>
                <a:ea typeface="Calibri" panose="020F0502020204030204" pitchFamily="34" charset="0"/>
                <a:cs typeface="Times New Roman" panose="02020603050405020304" pitchFamily="18" charset="0"/>
              </a:rPr>
              <a:t>Pilotos</a:t>
            </a:r>
            <a:endParaRPr lang="es-HN" sz="1100">
              <a:effectLst/>
              <a:ea typeface="Calibri" panose="020F0502020204030204" pitchFamily="34" charset="0"/>
              <a:cs typeface="Times New Roman" panose="02020603050405020304" pitchFamily="18" charset="0"/>
            </a:endParaRPr>
          </a:p>
        </p:txBody>
      </p:sp>
      <p:cxnSp>
        <p:nvCxnSpPr>
          <p:cNvPr id="10" name="Straight Connector 22"/>
          <p:cNvCxnSpPr/>
          <p:nvPr/>
        </p:nvCxnSpPr>
        <p:spPr>
          <a:xfrm>
            <a:off x="6213787" y="2426754"/>
            <a:ext cx="0" cy="257175"/>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23"/>
          <p:cNvCxnSpPr/>
          <p:nvPr/>
        </p:nvCxnSpPr>
        <p:spPr>
          <a:xfrm>
            <a:off x="6303605" y="3549282"/>
            <a:ext cx="0" cy="51435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24"/>
          <p:cNvCxnSpPr/>
          <p:nvPr/>
        </p:nvCxnSpPr>
        <p:spPr>
          <a:xfrm flipV="1">
            <a:off x="4958970" y="4644383"/>
            <a:ext cx="5238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25"/>
          <p:cNvCxnSpPr/>
          <p:nvPr/>
        </p:nvCxnSpPr>
        <p:spPr>
          <a:xfrm>
            <a:off x="7099814" y="4548396"/>
            <a:ext cx="990600" cy="9525"/>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26"/>
          <p:cNvCxnSpPr/>
          <p:nvPr/>
        </p:nvCxnSpPr>
        <p:spPr>
          <a:xfrm>
            <a:off x="6262151" y="5221280"/>
            <a:ext cx="9525" cy="381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27"/>
          <p:cNvCxnSpPr/>
          <p:nvPr/>
        </p:nvCxnSpPr>
        <p:spPr>
          <a:xfrm>
            <a:off x="7086600" y="6097461"/>
            <a:ext cx="257175" cy="0"/>
          </a:xfrm>
          <a:prstGeom prst="line">
            <a:avLst/>
          </a:prstGeom>
        </p:spPr>
        <p:style>
          <a:lnRef idx="3">
            <a:schemeClr val="accent1"/>
          </a:lnRef>
          <a:fillRef idx="0">
            <a:schemeClr val="accent1"/>
          </a:fillRef>
          <a:effectRef idx="2">
            <a:schemeClr val="accent1"/>
          </a:effectRef>
          <a:fontRef idx="minor">
            <a:schemeClr val="tx1"/>
          </a:fontRef>
        </p:style>
      </p:cxnSp>
      <p:sp>
        <p:nvSpPr>
          <p:cNvPr id="16" name="Rectangle 13"/>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HN"/>
          </a:p>
        </p:txBody>
      </p:sp>
      <p:sp>
        <p:nvSpPr>
          <p:cNvPr id="17" name="Rectangle 14"/>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85850" algn="l"/>
              </a:tabLst>
              <a:defRPr>
                <a:solidFill>
                  <a:schemeClr val="tx1"/>
                </a:solidFill>
                <a:latin typeface="Arial" panose="020B0604020202020204" pitchFamily="34" charset="0"/>
              </a:defRPr>
            </a:lvl1pPr>
            <a:lvl2pPr eaLnBrk="0" fontAlgn="base" hangingPunct="0">
              <a:spcBef>
                <a:spcPct val="0"/>
              </a:spcBef>
              <a:spcAft>
                <a:spcPct val="0"/>
              </a:spcAft>
              <a:tabLst>
                <a:tab pos="1085850" algn="l"/>
              </a:tabLst>
              <a:defRPr>
                <a:solidFill>
                  <a:schemeClr val="tx1"/>
                </a:solidFill>
                <a:latin typeface="Arial" panose="020B0604020202020204" pitchFamily="34" charset="0"/>
              </a:defRPr>
            </a:lvl2pPr>
            <a:lvl3pPr eaLnBrk="0" fontAlgn="base" hangingPunct="0">
              <a:spcBef>
                <a:spcPct val="0"/>
              </a:spcBef>
              <a:spcAft>
                <a:spcPct val="0"/>
              </a:spcAft>
              <a:tabLst>
                <a:tab pos="1085850" algn="l"/>
              </a:tabLst>
              <a:defRPr>
                <a:solidFill>
                  <a:schemeClr val="tx1"/>
                </a:solidFill>
                <a:latin typeface="Arial" panose="020B0604020202020204" pitchFamily="34" charset="0"/>
              </a:defRPr>
            </a:lvl3pPr>
            <a:lvl4pPr eaLnBrk="0" fontAlgn="base" hangingPunct="0">
              <a:spcBef>
                <a:spcPct val="0"/>
              </a:spcBef>
              <a:spcAft>
                <a:spcPct val="0"/>
              </a:spcAft>
              <a:tabLst>
                <a:tab pos="1085850" algn="l"/>
              </a:tabLst>
              <a:defRPr>
                <a:solidFill>
                  <a:schemeClr val="tx1"/>
                </a:solidFill>
                <a:latin typeface="Arial" panose="020B0604020202020204" pitchFamily="34" charset="0"/>
              </a:defRPr>
            </a:lvl4pPr>
            <a:lvl5pPr eaLnBrk="0" fontAlgn="base" hangingPunct="0">
              <a:spcBef>
                <a:spcPct val="0"/>
              </a:spcBef>
              <a:spcAft>
                <a:spcPct val="0"/>
              </a:spcAft>
              <a:tabLst>
                <a:tab pos="1085850" algn="l"/>
              </a:tabLst>
              <a:defRPr>
                <a:solidFill>
                  <a:schemeClr val="tx1"/>
                </a:solidFill>
                <a:latin typeface="Arial" panose="020B0604020202020204" pitchFamily="34" charset="0"/>
              </a:defRPr>
            </a:lvl5pPr>
            <a:lvl6pPr eaLnBrk="0" fontAlgn="base" hangingPunct="0">
              <a:spcBef>
                <a:spcPct val="0"/>
              </a:spcBef>
              <a:spcAft>
                <a:spcPct val="0"/>
              </a:spcAft>
              <a:tabLst>
                <a:tab pos="1085850" algn="l"/>
              </a:tabLst>
              <a:defRPr>
                <a:solidFill>
                  <a:schemeClr val="tx1"/>
                </a:solidFill>
                <a:latin typeface="Arial" panose="020B0604020202020204" pitchFamily="34" charset="0"/>
              </a:defRPr>
            </a:lvl6pPr>
            <a:lvl7pPr eaLnBrk="0" fontAlgn="base" hangingPunct="0">
              <a:spcBef>
                <a:spcPct val="0"/>
              </a:spcBef>
              <a:spcAft>
                <a:spcPct val="0"/>
              </a:spcAft>
              <a:tabLst>
                <a:tab pos="1085850" algn="l"/>
              </a:tabLst>
              <a:defRPr>
                <a:solidFill>
                  <a:schemeClr val="tx1"/>
                </a:solidFill>
                <a:latin typeface="Arial" panose="020B0604020202020204" pitchFamily="34" charset="0"/>
              </a:defRPr>
            </a:lvl7pPr>
            <a:lvl8pPr eaLnBrk="0" fontAlgn="base" hangingPunct="0">
              <a:spcBef>
                <a:spcPct val="0"/>
              </a:spcBef>
              <a:spcAft>
                <a:spcPct val="0"/>
              </a:spcAft>
              <a:tabLst>
                <a:tab pos="1085850" algn="l"/>
              </a:tabLst>
              <a:defRPr>
                <a:solidFill>
                  <a:schemeClr val="tx1"/>
                </a:solidFill>
                <a:latin typeface="Arial" panose="020B0604020202020204" pitchFamily="34" charset="0"/>
              </a:defRPr>
            </a:lvl8pPr>
            <a:lvl9pPr eaLnBrk="0" fontAlgn="base" hangingPunct="0">
              <a:spcBef>
                <a:spcPct val="0"/>
              </a:spcBef>
              <a:spcAft>
                <a:spcPct val="0"/>
              </a:spcAft>
              <a:tabLst>
                <a:tab pos="1085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085850" algn="l"/>
              </a:tabLst>
            </a:pPr>
            <a:r>
              <a:rPr kumimoji="0" lang="es-HN" altLang="es-HN" sz="3600" b="0" i="0" u="none" strike="noStrike" cap="none" normalizeH="0" baseline="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kumimoji="0" lang="es-HN" altLang="es-HN"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085850" algn="l"/>
              </a:tabLst>
            </a:pPr>
            <a:endParaRPr kumimoji="0" lang="es-HN" altLang="es-HN" sz="1800" b="0" i="0" u="none" strike="noStrike" cap="none" normalizeH="0" baseline="0" smtClean="0">
              <a:ln>
                <a:noFill/>
              </a:ln>
              <a:solidFill>
                <a:schemeClr val="tx1"/>
              </a:solidFill>
              <a:effectLst/>
              <a:latin typeface="Arial" panose="020B0604020202020204" pitchFamily="34" charset="0"/>
            </a:endParaRPr>
          </a:p>
        </p:txBody>
      </p:sp>
      <p:sp>
        <p:nvSpPr>
          <p:cNvPr id="18" name="Rectangle 21"/>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HN"/>
          </a:p>
        </p:txBody>
      </p:sp>
      <p:sp>
        <p:nvSpPr>
          <p:cNvPr id="19" name="Text Box 18"/>
          <p:cNvSpPr txBox="1"/>
          <p:nvPr/>
        </p:nvSpPr>
        <p:spPr>
          <a:xfrm>
            <a:off x="5402554" y="1590830"/>
            <a:ext cx="1590675" cy="828675"/>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HN" sz="1400" dirty="0" smtClean="0">
                <a:latin typeface="Arial" panose="020B0604020202020204" pitchFamily="34" charset="0"/>
                <a:ea typeface="Calibri" panose="020F0502020204030204" pitchFamily="34" charset="0"/>
                <a:cs typeface="Times New Roman" panose="02020603050405020304" pitchFamily="18" charset="0"/>
              </a:rPr>
              <a:t>Director </a:t>
            </a:r>
            <a:r>
              <a:rPr lang="es-HN" sz="1400" dirty="0" err="1" smtClean="0">
                <a:latin typeface="Arial" panose="020B0604020202020204" pitchFamily="34" charset="0"/>
                <a:ea typeface="Calibri" panose="020F0502020204030204" pitchFamily="34" charset="0"/>
                <a:cs typeface="Times New Roman" panose="02020603050405020304" pitchFamily="18" charset="0"/>
              </a:rPr>
              <a:t>Ejeutivo</a:t>
            </a:r>
            <a:r>
              <a:rPr lang="es-HN" sz="14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s-HN"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41275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77</TotalTime>
  <Words>1301</Words>
  <Application>Microsoft Office PowerPoint</Application>
  <PresentationFormat>Panorámica</PresentationFormat>
  <Paragraphs>209</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Cambria</vt:lpstr>
      <vt:lpstr>Century Gothic</vt:lpstr>
      <vt:lpstr>Times New Roman</vt:lpstr>
      <vt:lpstr>Wingdings 3</vt:lpstr>
      <vt:lpstr>Ion</vt:lpstr>
      <vt:lpstr>Presentación de PowerPoint</vt:lpstr>
      <vt:lpstr>Integrantes</vt:lpstr>
      <vt:lpstr>DESCRIPCION DEL NEGOCIO</vt:lpstr>
      <vt:lpstr>MISION</vt:lpstr>
      <vt:lpstr>VISION</vt:lpstr>
      <vt:lpstr>VALORES</vt:lpstr>
      <vt:lpstr>Objetivos del negocio </vt:lpstr>
      <vt:lpstr>       Análisis FODA </vt:lpstr>
      <vt:lpstr>ORGANIGRAMA</vt:lpstr>
      <vt:lpstr>Análisis del entorno especifico </vt:lpstr>
      <vt:lpstr>PLAN ESTRATEGICO</vt:lpstr>
      <vt:lpstr>DESCRIPCION DE LOS PUESTOS</vt:lpstr>
      <vt:lpstr>Gerente General </vt:lpstr>
      <vt:lpstr>Supervisor de operaciones logísticas</vt:lpstr>
      <vt:lpstr>COORDINADORES</vt:lpstr>
      <vt:lpstr>Liderazgo </vt:lpstr>
      <vt:lpstr>MOTIVACIÓN LABORAL </vt:lpstr>
      <vt:lpstr>Control</vt:lpstr>
      <vt:lpstr>Conclusiones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Transportes RNLFD</dc:title>
  <dc:creator>Usuario</dc:creator>
  <cp:lastModifiedBy>Usuario</cp:lastModifiedBy>
  <cp:revision>10</cp:revision>
  <dcterms:created xsi:type="dcterms:W3CDTF">2015-06-17T14:25:21Z</dcterms:created>
  <dcterms:modified xsi:type="dcterms:W3CDTF">2015-06-18T06:03:25Z</dcterms:modified>
</cp:coreProperties>
</file>