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4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344" r:id="rId12"/>
    <p:sldId id="268" r:id="rId13"/>
    <p:sldId id="345" r:id="rId14"/>
    <p:sldId id="346" r:id="rId15"/>
    <p:sldId id="269" r:id="rId16"/>
    <p:sldId id="270" r:id="rId17"/>
    <p:sldId id="272" r:id="rId18"/>
    <p:sldId id="271" r:id="rId19"/>
    <p:sldId id="273" r:id="rId20"/>
    <p:sldId id="274" r:id="rId21"/>
    <p:sldId id="343" r:id="rId22"/>
    <p:sldId id="293" r:id="rId23"/>
    <p:sldId id="275" r:id="rId24"/>
    <p:sldId id="294" r:id="rId25"/>
    <p:sldId id="298" r:id="rId26"/>
    <p:sldId id="299" r:id="rId27"/>
    <p:sldId id="302" r:id="rId28"/>
    <p:sldId id="301" r:id="rId29"/>
    <p:sldId id="300" r:id="rId30"/>
    <p:sldId id="303" r:id="rId31"/>
    <p:sldId id="304" r:id="rId32"/>
    <p:sldId id="347" r:id="rId33"/>
    <p:sldId id="305" r:id="rId34"/>
    <p:sldId id="306" r:id="rId35"/>
    <p:sldId id="348" r:id="rId36"/>
    <p:sldId id="307" r:id="rId37"/>
    <p:sldId id="349" r:id="rId38"/>
    <p:sldId id="308" r:id="rId39"/>
    <p:sldId id="309" r:id="rId40"/>
    <p:sldId id="276" r:id="rId41"/>
    <p:sldId id="277" r:id="rId42"/>
    <p:sldId id="279" r:id="rId43"/>
    <p:sldId id="287" r:id="rId44"/>
    <p:sldId id="278" r:id="rId45"/>
    <p:sldId id="280" r:id="rId46"/>
    <p:sldId id="281" r:id="rId47"/>
    <p:sldId id="288" r:id="rId48"/>
    <p:sldId id="283" r:id="rId49"/>
    <p:sldId id="284" r:id="rId50"/>
    <p:sldId id="286" r:id="rId51"/>
    <p:sldId id="285" r:id="rId52"/>
    <p:sldId id="289" r:id="rId53"/>
    <p:sldId id="290" r:id="rId54"/>
    <p:sldId id="291" r:id="rId55"/>
    <p:sldId id="292" r:id="rId56"/>
    <p:sldId id="295" r:id="rId57"/>
    <p:sldId id="333" r:id="rId58"/>
    <p:sldId id="297" r:id="rId59"/>
    <p:sldId id="320" r:id="rId60"/>
    <p:sldId id="319" r:id="rId61"/>
    <p:sldId id="332" r:id="rId62"/>
    <p:sldId id="321" r:id="rId63"/>
    <p:sldId id="322" r:id="rId64"/>
    <p:sldId id="350" r:id="rId65"/>
    <p:sldId id="331" r:id="rId66"/>
    <p:sldId id="323" r:id="rId67"/>
    <p:sldId id="325" r:id="rId68"/>
    <p:sldId id="324" r:id="rId69"/>
    <p:sldId id="330" r:id="rId70"/>
    <p:sldId id="326" r:id="rId71"/>
    <p:sldId id="327" r:id="rId72"/>
    <p:sldId id="328" r:id="rId73"/>
    <p:sldId id="329" r:id="rId74"/>
    <p:sldId id="313" r:id="rId75"/>
    <p:sldId id="351" r:id="rId76"/>
    <p:sldId id="352" r:id="rId77"/>
    <p:sldId id="353" r:id="rId78"/>
    <p:sldId id="339" r:id="rId79"/>
    <p:sldId id="335" r:id="rId80"/>
    <p:sldId id="337" r:id="rId81"/>
    <p:sldId id="338" r:id="rId82"/>
    <p:sldId id="336" r:id="rId83"/>
    <p:sldId id="340" r:id="rId84"/>
    <p:sldId id="341" r:id="rId85"/>
    <p:sldId id="342" r:id="rId86"/>
    <p:sldId id="317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  <a:p>
            <a:r>
              <a:rPr lang="en-US" dirty="0" smtClean="0"/>
              <a:t>fernandofernandesantos@gmail.com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</a:t>
            </a:r>
            <a:r>
              <a:rPr lang="pt-BR" sz="3200" dirty="0" smtClean="0"/>
              <a:t>execução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</p:txBody>
      </p:sp>
    </p:spTree>
    <p:extLst>
      <p:ext uri="{BB962C8B-B14F-4D97-AF65-F5344CB8AC3E}">
        <p14:creationId xmlns:p14="http://schemas.microsoft.com/office/powerpoint/2010/main" val="2035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</a:t>
            </a:r>
            <a:r>
              <a:rPr lang="pt-BR" sz="3200" dirty="0" smtClean="0"/>
              <a:t>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</a:t>
            </a:r>
            <a:r>
              <a:rPr lang="pt-BR" sz="3200" dirty="0" smtClean="0"/>
              <a:t>programação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42448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6896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fonte.py&gt;</a:t>
            </a:r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Função input</a:t>
            </a:r>
            <a:endParaRPr lang="pt-BR" sz="3200" dirty="0" smtClean="0"/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/>
              <a:t>Múltiplas 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Crie um programa em Python que leia seu nome, sobrenome e escreva na tela</a:t>
            </a:r>
          </a:p>
          <a:p>
            <a:r>
              <a:rPr lang="pt-BR" sz="3200" dirty="0" smtClean="0"/>
              <a:t>“&lt;seu nome&gt; esta no minicurso de Python” usando a função </a:t>
            </a:r>
            <a:r>
              <a:rPr lang="pt-BR" sz="3200" dirty="0" err="1" smtClean="0"/>
              <a:t>print</a:t>
            </a:r>
            <a:r>
              <a:rPr lang="pt-BR" sz="3200" dirty="0" smtClean="0"/>
              <a:t> e a função input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464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smtClean="0"/>
              <a:t>Del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</a:t>
            </a:r>
            <a:r>
              <a:rPr lang="pt-BR" dirty="0" smtClean="0"/>
              <a:t>38383838383L</a:t>
            </a:r>
            <a:endParaRPr lang="pt-BR" dirty="0" smtClean="0"/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round(x, n) – arredondamento de x no n dígitos</a:t>
            </a:r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 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math.sqrt</a:t>
            </a:r>
            <a:r>
              <a:rPr lang="pt-BR" dirty="0" smtClean="0"/>
              <a:t>(x) – raiz quadrada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math.ceil</a:t>
            </a:r>
            <a:r>
              <a:rPr lang="pt-BR" dirty="0"/>
              <a:t>(x) – arredondamento para cima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math.exp</a:t>
            </a:r>
            <a:r>
              <a:rPr lang="pt-BR" dirty="0"/>
              <a:t>(x) – exponencial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math.floor</a:t>
            </a:r>
            <a:r>
              <a:rPr lang="pt-BR" dirty="0"/>
              <a:t>(x) – truncamento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math.log(x) – logaritmo natural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math.log10(x) – logaritmo na base 10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Trigonométricas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 smtClean="0"/>
              <a:t>math.sin</a:t>
            </a:r>
            <a:r>
              <a:rPr lang="pt-BR" dirty="0" smtClean="0"/>
              <a:t>(x), </a:t>
            </a:r>
            <a:r>
              <a:rPr lang="pt-BR" dirty="0" err="1" smtClean="0"/>
              <a:t>math.cos</a:t>
            </a:r>
            <a:r>
              <a:rPr lang="pt-BR" dirty="0" smtClean="0"/>
              <a:t>(x), </a:t>
            </a:r>
            <a:r>
              <a:rPr lang="pt-BR" dirty="0" err="1" smtClean="0"/>
              <a:t>math.tan</a:t>
            </a:r>
            <a:r>
              <a:rPr lang="pt-BR" dirty="0" smtClean="0"/>
              <a:t>(x) </a:t>
            </a:r>
            <a:r>
              <a:rPr lang="pt-BR" dirty="0" err="1" smtClean="0"/>
              <a:t>etc</a:t>
            </a:r>
            <a:r>
              <a:rPr lang="pt-BR" dirty="0" smtClean="0"/>
              <a:t> – x em radianos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random.choice</a:t>
            </a:r>
            <a:r>
              <a:rPr lang="pt-BR" dirty="0" smtClean="0"/>
              <a:t>(sequencia)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random.randrange</a:t>
            </a:r>
            <a:r>
              <a:rPr lang="pt-BR" dirty="0" smtClean="0"/>
              <a:t>(start,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random.uniform</a:t>
            </a:r>
            <a:r>
              <a:rPr lang="pt-BR" dirty="0" smtClean="0"/>
              <a:t>(start, stop) – escolhe um intervalo definido de start até stop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random.shuffle</a:t>
            </a:r>
            <a:r>
              <a:rPr lang="pt-BR" dirty="0" smtClean="0"/>
              <a:t>(sequencia) – embaralha uma sequencia</a:t>
            </a:r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Usar a função </a:t>
                </a:r>
                <a:r>
                  <a:rPr lang="pt-BR" dirty="0" err="1" smtClean="0"/>
                  <a:t>max</a:t>
                </a:r>
                <a:r>
                  <a:rPr lang="pt-BR" dirty="0" smtClean="0"/>
                  <a:t> e min para encontrar o maior e menor elemento da lista: 2.4857, -8.3, 0.02, 10, -1</a:t>
                </a:r>
              </a:p>
              <a:p>
                <a:r>
                  <a:rPr lang="pt-BR" dirty="0" smtClean="0"/>
                  <a:t>Arredonde os valores a seguir com 3 dígitos: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34.5</m:t>
                        </m:r>
                      </m:e>
                    </m:ra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3.4</m:t>
                            </m:r>
                          </m:e>
                        </m:func>
                      </m:sup>
                    </m:sSup>
                  </m:oMath>
                </a14:m>
                <a:endParaRPr lang="en-US" sz="3200" dirty="0" smtClean="0"/>
              </a:p>
              <a:p>
                <a:r>
                  <a:rPr lang="en-US" dirty="0" err="1" smtClean="0"/>
                  <a:t>Verifique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resultado</a:t>
                </a:r>
                <a:r>
                  <a:rPr lang="en-US" dirty="0" smtClean="0"/>
                  <a:t> de: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func>
                  </m:oMath>
                </a14:m>
                <a:endParaRPr lang="en-US" sz="2600" dirty="0" smtClean="0"/>
              </a:p>
              <a:p>
                <a:endParaRPr lang="en-US" sz="3600" dirty="0"/>
              </a:p>
              <a:p>
                <a:pPr lvl="1"/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159" t="-2038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</a:p>
          <a:p>
            <a:pPr lvl="1"/>
            <a:r>
              <a:rPr lang="pt-BR" sz="3600" dirty="0" smtClean="0"/>
              <a:t>Tratamento </a:t>
            </a:r>
            <a:r>
              <a:rPr lang="pt-BR" sz="3600" dirty="0" smtClean="0"/>
              <a:t>de exceções</a:t>
            </a:r>
            <a:endParaRPr lang="pt-BR" sz="3600" dirty="0"/>
          </a:p>
          <a:p>
            <a:pPr lvl="1"/>
            <a:r>
              <a:rPr lang="pt-BR" sz="3600" dirty="0" smtClean="0"/>
              <a:t>Orientação a objetos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9629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é um conjunto de caracteres</a:t>
            </a:r>
          </a:p>
          <a:p>
            <a:pPr lvl="1"/>
            <a:r>
              <a:rPr lang="pt-BR" dirty="0" smtClean="0"/>
              <a:t>var1 = “</a:t>
            </a:r>
            <a:r>
              <a:rPr lang="pt-BR" dirty="0" err="1" smtClean="0"/>
              <a:t>Hello</a:t>
            </a:r>
            <a:r>
              <a:rPr lang="pt-BR" dirty="0" smtClean="0"/>
              <a:t> world!”</a:t>
            </a:r>
          </a:p>
          <a:p>
            <a:pPr lvl="1"/>
            <a:r>
              <a:rPr lang="pt-BR" dirty="0" smtClean="0"/>
              <a:t>var2 = “Esse e o minicurso de </a:t>
            </a:r>
            <a:r>
              <a:rPr lang="pt-BR" dirty="0"/>
              <a:t>P</a:t>
            </a:r>
            <a:r>
              <a:rPr lang="pt-BR" dirty="0" smtClean="0"/>
              <a:t>ython”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são imutáveis em Python</a:t>
            </a:r>
          </a:p>
          <a:p>
            <a:r>
              <a:rPr lang="pt-BR" dirty="0" err="1" smtClean="0"/>
              <a:t>Princiapais</a:t>
            </a:r>
            <a:r>
              <a:rPr lang="pt-BR" dirty="0" smtClean="0"/>
              <a:t> operadores:</a:t>
            </a:r>
          </a:p>
          <a:p>
            <a:pPr lvl="1"/>
            <a:r>
              <a:rPr lang="pt-BR" dirty="0" smtClean="0"/>
              <a:t>*, +, [], [:], %, {}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longas</a:t>
            </a:r>
          </a:p>
          <a:p>
            <a:pPr lvl="1"/>
            <a:r>
              <a:rPr lang="pt-BR" dirty="0" err="1" smtClean="0"/>
              <a:t>string_longa</a:t>
            </a:r>
            <a:r>
              <a:rPr lang="pt-BR" dirty="0" smtClean="0"/>
              <a:t> =  “””essa e uma </a:t>
            </a:r>
            <a:r>
              <a:rPr lang="pt-BR" dirty="0" err="1" smtClean="0"/>
              <a:t>string</a:t>
            </a:r>
            <a:r>
              <a:rPr lang="pt-BR" dirty="0" smtClean="0"/>
              <a:t> longa que tem mais de uma linhas”””</a:t>
            </a:r>
          </a:p>
        </p:txBody>
      </p:sp>
    </p:spTree>
    <p:extLst>
      <p:ext uri="{BB962C8B-B14F-4D97-AF65-F5344CB8AC3E}">
        <p14:creationId xmlns:p14="http://schemas.microsoft.com/office/powerpoint/2010/main" val="3131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capitalize()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com a primeira letra em maiúsculo </a:t>
            </a:r>
          </a:p>
          <a:p>
            <a:r>
              <a:rPr lang="pt-BR" dirty="0" err="1" smtClean="0"/>
              <a:t>isnumeric</a:t>
            </a:r>
            <a:r>
              <a:rPr lang="pt-BR" dirty="0" smtClean="0"/>
              <a:t>() – retorna verdadeiro se toda a </a:t>
            </a:r>
            <a:r>
              <a:rPr lang="pt-BR" dirty="0" err="1" smtClean="0"/>
              <a:t>string</a:t>
            </a:r>
            <a:r>
              <a:rPr lang="pt-BR" dirty="0" smtClean="0"/>
              <a:t> é constituída de números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– retorna o tamanho da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lower</a:t>
            </a:r>
            <a:r>
              <a:rPr lang="pt-BR" dirty="0" smtClean="0"/>
              <a:t>()/</a:t>
            </a:r>
            <a:r>
              <a:rPr lang="pt-BR" dirty="0" err="1" smtClean="0"/>
              <a:t>upper</a:t>
            </a:r>
            <a:r>
              <a:rPr lang="pt-BR" dirty="0" smtClean="0"/>
              <a:t>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transformada toda em minúsculo/maiúsculo</a:t>
            </a:r>
          </a:p>
          <a:p>
            <a:r>
              <a:rPr lang="pt-BR" dirty="0" err="1" smtClean="0"/>
              <a:t>split</a:t>
            </a:r>
            <a:r>
              <a:rPr lang="pt-BR" dirty="0" smtClean="0"/>
              <a:t>(delimitador) – retorna uma lista de </a:t>
            </a:r>
            <a:r>
              <a:rPr lang="pt-BR" dirty="0" err="1" smtClean="0"/>
              <a:t>strings</a:t>
            </a:r>
            <a:r>
              <a:rPr lang="pt-BR" dirty="0" smtClean="0"/>
              <a:t> dividida pelo delimitador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600" dirty="0" smtClean="0"/>
              <a:t>Leia uma frase de entrada e mostre na tela a frase de entrada com todas as letras em maiúsculo. </a:t>
            </a:r>
          </a:p>
          <a:p>
            <a:r>
              <a:rPr lang="pt-BR" sz="2600" dirty="0" smtClean="0"/>
              <a:t>Leia uma </a:t>
            </a:r>
            <a:r>
              <a:rPr lang="pt-BR" sz="2600" dirty="0"/>
              <a:t>frase de entrada e </a:t>
            </a:r>
            <a:r>
              <a:rPr lang="pt-BR" sz="2600" dirty="0" smtClean="0"/>
              <a:t>mostre </a:t>
            </a:r>
            <a:r>
              <a:rPr lang="pt-BR" sz="2600" dirty="0"/>
              <a:t>na tela a frase de entrada com todas as letras em </a:t>
            </a:r>
            <a:r>
              <a:rPr lang="pt-BR" sz="2600" dirty="0" smtClean="0"/>
              <a:t>minúsculo. </a:t>
            </a:r>
            <a:endParaRPr lang="pt-BR" sz="2600" dirty="0"/>
          </a:p>
          <a:p>
            <a:r>
              <a:rPr lang="pt-BR" sz="2600" dirty="0" smtClean="0"/>
              <a:t>Leia seu nome completo e depois separe ele separado por espaço</a:t>
            </a:r>
          </a:p>
          <a:p>
            <a:r>
              <a:rPr lang="pt-BR" sz="2600" dirty="0" smtClean="0"/>
              <a:t> Mostre na tela quantas letras tem o seu nome</a:t>
            </a:r>
          </a:p>
          <a:p>
            <a:endParaRPr lang="pt-BR" sz="3600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23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mais básica em Python</a:t>
            </a:r>
          </a:p>
          <a:p>
            <a:pPr lvl="1"/>
            <a:r>
              <a:rPr lang="pt-BR" dirty="0" smtClean="0"/>
              <a:t>lista1 = [2, 3, 2, 3, 4]</a:t>
            </a:r>
          </a:p>
          <a:p>
            <a:pPr lvl="1"/>
            <a:r>
              <a:rPr lang="pt-BR" dirty="0" smtClean="0"/>
              <a:t>lista2 = [‘minicurso’, 2, 3, 2.3]</a:t>
            </a:r>
          </a:p>
          <a:p>
            <a:r>
              <a:rPr lang="pt-BR" dirty="0" smtClean="0"/>
              <a:t>O acesso é feito pelo índice da lista:</a:t>
            </a:r>
          </a:p>
          <a:p>
            <a:pPr lvl="1"/>
            <a:r>
              <a:rPr lang="pt-BR" dirty="0" smtClean="0"/>
              <a:t>lista1[2] é 2</a:t>
            </a:r>
          </a:p>
          <a:p>
            <a:r>
              <a:rPr lang="pt-BR" dirty="0" smtClean="0"/>
              <a:t>Atualizando ou apagando elementos</a:t>
            </a:r>
          </a:p>
          <a:p>
            <a:pPr lvl="1"/>
            <a:r>
              <a:rPr lang="pt-BR" dirty="0" smtClean="0"/>
              <a:t>lista1[2] = 99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lista1[4]</a:t>
            </a:r>
          </a:p>
        </p:txBody>
      </p:sp>
    </p:spTree>
    <p:extLst>
      <p:ext uri="{BB962C8B-B14F-4D97-AF65-F5344CB8AC3E}">
        <p14:creationId xmlns:p14="http://schemas.microsoft.com/office/powerpoint/2010/main" val="2559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append</a:t>
            </a:r>
            <a:r>
              <a:rPr lang="pt-BR" dirty="0" smtClean="0"/>
              <a:t>() – adiciona elemento no final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(x) – conta quantas vezes o x acontece na lista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(lista1) – concatena uma lista1 na lista que chamou o método</a:t>
            </a:r>
          </a:p>
          <a:p>
            <a:r>
              <a:rPr lang="pt-BR" dirty="0" err="1" smtClean="0"/>
              <a:t>insert</a:t>
            </a:r>
            <a:r>
              <a:rPr lang="pt-BR" dirty="0" smtClean="0"/>
              <a:t>(índice, x) – insere x na posição índice</a:t>
            </a:r>
          </a:p>
          <a:p>
            <a:r>
              <a:rPr lang="pt-BR" dirty="0" smtClean="0"/>
              <a:t>pop() – remove o último elemento da lista e o retorna 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– ordena a lista</a:t>
            </a:r>
          </a:p>
        </p:txBody>
      </p:sp>
    </p:spTree>
    <p:extLst>
      <p:ext uri="{BB962C8B-B14F-4D97-AF65-F5344CB8AC3E}">
        <p14:creationId xmlns:p14="http://schemas.microsoft.com/office/powerpoint/2010/main" val="252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500" dirty="0" smtClean="0"/>
              <a:t>Inicialize uma lista com os seguintes elementos</a:t>
            </a:r>
          </a:p>
          <a:p>
            <a:pPr lvl="1"/>
            <a:r>
              <a:rPr lang="pt-BR" sz="3200" dirty="0" smtClean="0"/>
              <a:t>2, 1, 3, 12, 4.2, 85, </a:t>
            </a:r>
            <a:r>
              <a:rPr lang="pt-BR" sz="3200" dirty="0"/>
              <a:t>‘</a:t>
            </a:r>
            <a:r>
              <a:rPr lang="pt-BR" sz="3200" dirty="0" err="1" smtClean="0"/>
              <a:t>naodeveriaestaraqui</a:t>
            </a:r>
            <a:r>
              <a:rPr lang="pt-BR" sz="3200" dirty="0" smtClean="0"/>
              <a:t>’, 9.123, 1, 2</a:t>
            </a:r>
          </a:p>
          <a:p>
            <a:r>
              <a:rPr lang="pt-BR" sz="3500" dirty="0" smtClean="0"/>
              <a:t>Conte quantas vezes 2 aparece na lista</a:t>
            </a:r>
          </a:p>
          <a:p>
            <a:r>
              <a:rPr lang="pt-BR" sz="3500" dirty="0" smtClean="0"/>
              <a:t>Adicione o número 3.14 no final da lista</a:t>
            </a:r>
          </a:p>
          <a:p>
            <a:r>
              <a:rPr lang="pt-BR" sz="3500" dirty="0" smtClean="0"/>
              <a:t>Insira a “minicurso” na posição 3</a:t>
            </a:r>
          </a:p>
          <a:p>
            <a:r>
              <a:rPr lang="pt-BR" sz="3500" dirty="0" smtClean="0"/>
              <a:t>Apague o elemento 4 da lista</a:t>
            </a:r>
          </a:p>
          <a:p>
            <a:endParaRPr lang="pt-BR" sz="3600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20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uma sequência de elementos que não pode ser modificada. “Uma lista constante”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</a:t>
            </a:r>
            <a:r>
              <a:rPr lang="pt-BR" dirty="0" smtClean="0"/>
              <a:t>(2</a:t>
            </a:r>
            <a:r>
              <a:rPr lang="pt-BR" dirty="0"/>
              <a:t>, 3, 2, 3, </a:t>
            </a:r>
            <a:r>
              <a:rPr lang="pt-BR" dirty="0" smtClean="0"/>
              <a:t>4)</a:t>
            </a:r>
            <a:endParaRPr lang="pt-BR" dirty="0"/>
          </a:p>
          <a:p>
            <a:pPr lvl="1"/>
            <a:r>
              <a:rPr lang="pt-BR" dirty="0" smtClean="0"/>
              <a:t>tupla2 </a:t>
            </a:r>
            <a:r>
              <a:rPr lang="pt-BR" dirty="0"/>
              <a:t>= </a:t>
            </a:r>
            <a:r>
              <a:rPr lang="pt-BR" dirty="0" smtClean="0"/>
              <a:t>(‘</a:t>
            </a:r>
            <a:r>
              <a:rPr lang="pt-BR" dirty="0"/>
              <a:t>minicurso’, 2, </a:t>
            </a:r>
            <a:r>
              <a:rPr lang="pt-BR" dirty="0" smtClean="0"/>
              <a:t>‘</a:t>
            </a:r>
            <a:r>
              <a:rPr lang="pt-BR" dirty="0" smtClean="0"/>
              <a:t>essa </a:t>
            </a:r>
            <a:r>
              <a:rPr lang="pt-BR" dirty="0" smtClean="0"/>
              <a:t>e uma </a:t>
            </a:r>
            <a:r>
              <a:rPr lang="pt-BR" dirty="0" err="1" smtClean="0"/>
              <a:t>tupla</a:t>
            </a:r>
            <a:r>
              <a:rPr lang="pt-BR" dirty="0" smtClean="0"/>
              <a:t>’, 2.3)</a:t>
            </a:r>
          </a:p>
          <a:p>
            <a:r>
              <a:rPr lang="pt-BR" dirty="0" smtClean="0"/>
              <a:t>Principais  métodos:</a:t>
            </a:r>
          </a:p>
          <a:p>
            <a:pPr lvl="1"/>
            <a:r>
              <a:rPr lang="pt-BR" dirty="0" smtClean="0"/>
              <a:t>min – menor elemento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r>
              <a:rPr lang="pt-BR" dirty="0" err="1" smtClean="0"/>
              <a:t>len</a:t>
            </a:r>
            <a:r>
              <a:rPr lang="pt-BR" dirty="0"/>
              <a:t> </a:t>
            </a:r>
            <a:r>
              <a:rPr lang="pt-BR" dirty="0" smtClean="0"/>
              <a:t>– tamanho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duas </a:t>
            </a:r>
            <a:r>
              <a:rPr lang="pt-BR" dirty="0" err="1" smtClean="0"/>
              <a:t>tuplas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(2, 3, 2, 3, 4)</a:t>
            </a:r>
          </a:p>
          <a:p>
            <a:pPr lvl="1"/>
            <a:r>
              <a:rPr lang="pt-BR" dirty="0"/>
              <a:t>tupla2 = (‘minicurso’, 2, ‘essa e uma </a:t>
            </a:r>
            <a:r>
              <a:rPr lang="pt-BR" dirty="0" err="1"/>
              <a:t>tupla</a:t>
            </a:r>
            <a:r>
              <a:rPr lang="pt-BR" dirty="0"/>
              <a:t>’, 2.3)</a:t>
            </a:r>
          </a:p>
          <a:p>
            <a:r>
              <a:rPr lang="pt-BR" dirty="0" smtClean="0"/>
              <a:t>Crie uma terceira </a:t>
            </a:r>
            <a:r>
              <a:rPr lang="pt-BR" dirty="0" err="1" smtClean="0"/>
              <a:t>tupla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tupla3 = tupla1 + tupla2</a:t>
            </a:r>
          </a:p>
          <a:p>
            <a:r>
              <a:rPr lang="pt-BR" dirty="0" smtClean="0"/>
              <a:t>Mostre na tela o tamanho da tupla</a:t>
            </a:r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5468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São estruturas de dados onde o índice pode ser número, </a:t>
            </a:r>
            <a:r>
              <a:rPr lang="pt-BR" dirty="0" err="1" smtClean="0"/>
              <a:t>strings</a:t>
            </a:r>
            <a:r>
              <a:rPr lang="pt-BR" dirty="0" smtClean="0"/>
              <a:t>, ou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dicionario1 = {‘nome’ : ‘Fernando’,  ‘idade’: 28, ‘</a:t>
            </a:r>
            <a:r>
              <a:rPr lang="pt-BR" dirty="0" err="1" smtClean="0"/>
              <a:t>endereco</a:t>
            </a:r>
            <a:r>
              <a:rPr lang="pt-BR" dirty="0" smtClean="0"/>
              <a:t>‘ : “rua </a:t>
            </a:r>
            <a:r>
              <a:rPr lang="pt-BR" dirty="0" err="1" smtClean="0"/>
              <a:t>xx</a:t>
            </a:r>
            <a:r>
              <a:rPr lang="pt-BR" dirty="0" smtClean="0"/>
              <a:t>, num 22”}</a:t>
            </a:r>
          </a:p>
          <a:p>
            <a:r>
              <a:rPr lang="pt-BR" dirty="0" smtClean="0"/>
              <a:t>Acesso é feito através da chave que vem antes do :</a:t>
            </a:r>
          </a:p>
          <a:p>
            <a:r>
              <a:rPr lang="pt-BR" dirty="0" smtClean="0"/>
              <a:t>O dado é o que vem depois do :</a:t>
            </a:r>
          </a:p>
          <a:p>
            <a:r>
              <a:rPr lang="pt-BR" dirty="0" smtClean="0"/>
              <a:t>Dicionários podem armazenar qualquer tipo de dado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Crie um programa que peça 3 códigos de usuário</a:t>
            </a:r>
          </a:p>
          <a:p>
            <a:r>
              <a:rPr lang="pt-BR" dirty="0" smtClean="0"/>
              <a:t>Cada código de usuário será uma chave para um dicionário que armazenará um outro dicionário que contém os dados do usuário</a:t>
            </a:r>
          </a:p>
          <a:p>
            <a:r>
              <a:rPr lang="pt-BR" dirty="0" smtClean="0"/>
              <a:t>Os dados de cada usuário será lido da tela: nome e idade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dic_users</a:t>
            </a:r>
            <a:r>
              <a:rPr lang="pt-BR" dirty="0" smtClean="0"/>
              <a:t> = { 1 : {‘nome’: ‘Fernando’, idade: 28}...</a:t>
            </a:r>
          </a:p>
          <a:p>
            <a:r>
              <a:rPr lang="pt-BR" dirty="0" smtClean="0"/>
              <a:t>Mostre na tela os dados de cada usuário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  <a:endParaRPr lang="pt-BR" sz="3600" dirty="0"/>
          </a:p>
          <a:p>
            <a:pPr lvl="1"/>
            <a:r>
              <a:rPr lang="pt-BR" sz="3600" dirty="0"/>
              <a:t>Análise de dados com Pandas e </a:t>
            </a:r>
            <a:r>
              <a:rPr lang="pt-BR" sz="3600" dirty="0" err="1"/>
              <a:t>Matplotlib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Dado o vetor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={3,  4,  2,  5, 6}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Calcule a norma do vetor sem usar as funç</a:t>
                </a:r>
                <a:r>
                  <a:rPr lang="pt-BR" dirty="0" smtClean="0"/>
                  <a:t>ões </a:t>
                </a:r>
                <a:r>
                  <a:rPr lang="pt-BR" dirty="0" err="1" smtClean="0"/>
                  <a:t>sqrt</a:t>
                </a:r>
                <a:r>
                  <a:rPr lang="pt-BR" dirty="0" smtClean="0"/>
                  <a:t> e </a:t>
                </a:r>
                <a:r>
                  <a:rPr lang="pt-BR" dirty="0" err="1" smtClean="0"/>
                  <a:t>pow</a:t>
                </a:r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Calcule o vetor normalizado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39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ou a &lt;&gt; b (a 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 smtClean="0"/>
              <a:t>Operadores está contido, é e não é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Leia dois números da tela e mostre se eles são iguais ou não</a:t>
            </a:r>
          </a:p>
          <a:p>
            <a:r>
              <a:rPr lang="pt-BR" dirty="0" smtClean="0"/>
              <a:t>Leia 3 números e mostre o maior, o menor, e o do meio</a:t>
            </a:r>
            <a:endParaRPr lang="pt-BR" dirty="0" smtClean="0"/>
          </a:p>
          <a:p>
            <a:r>
              <a:rPr lang="pt-BR" dirty="0" smtClean="0"/>
              <a:t>Leia duas </a:t>
            </a:r>
            <a:r>
              <a:rPr lang="pt-BR" dirty="0" err="1" smtClean="0"/>
              <a:t>strings</a:t>
            </a:r>
            <a:r>
              <a:rPr lang="pt-BR" dirty="0" smtClean="0"/>
              <a:t> da tela e mostre se a primeira </a:t>
            </a:r>
            <a:r>
              <a:rPr lang="pt-BR" dirty="0" err="1" smtClean="0"/>
              <a:t>string</a:t>
            </a:r>
            <a:r>
              <a:rPr lang="pt-BR" dirty="0" smtClean="0"/>
              <a:t> está contida na segunda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7" y="2086851"/>
            <a:ext cx="2524125" cy="3228975"/>
          </a:xfrm>
        </p:spPr>
      </p:pic>
      <p:sp>
        <p:nvSpPr>
          <p:cNvPr id="7" name="CaixaDeTexto 6"/>
          <p:cNvSpPr txBox="1"/>
          <p:nvPr/>
        </p:nvSpPr>
        <p:spPr>
          <a:xfrm>
            <a:off x="5351735" y="1885456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51734" y="4107190"/>
            <a:ext cx="3163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elif</a:t>
            </a:r>
            <a:r>
              <a:rPr lang="pt-BR" sz="2800" dirty="0" smtClean="0"/>
              <a:t> </a:t>
            </a:r>
            <a:r>
              <a:rPr lang="pt-BR" sz="2800" dirty="0" err="1" smtClean="0"/>
              <a:t>nova_condiçao</a:t>
            </a:r>
            <a:r>
              <a:rPr lang="pt-BR" sz="2800" dirty="0" smtClean="0"/>
              <a:t>:</a:t>
            </a:r>
            <a:endParaRPr lang="pt-BR" sz="2800" dirty="0" smtClean="0"/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Leia um número da tela e mostre se ele é divisível por 2</a:t>
            </a:r>
          </a:p>
          <a:p>
            <a:r>
              <a:rPr lang="pt-BR" dirty="0" smtClean="0"/>
              <a:t>Leia um nome completo da tela e mostre se este contêm alguns dos seguintes nomes/sobrenomes</a:t>
            </a:r>
          </a:p>
          <a:p>
            <a:pPr lvl="1"/>
            <a:r>
              <a:rPr lang="pt-BR" dirty="0" smtClean="0"/>
              <a:t>Enzo</a:t>
            </a:r>
          </a:p>
          <a:p>
            <a:pPr lvl="1"/>
            <a:r>
              <a:rPr lang="pt-BR" dirty="0" smtClean="0"/>
              <a:t>João</a:t>
            </a:r>
          </a:p>
          <a:p>
            <a:pPr lvl="1"/>
            <a:r>
              <a:rPr lang="pt-BR" dirty="0" smtClean="0"/>
              <a:t>José</a:t>
            </a:r>
          </a:p>
          <a:p>
            <a:pPr lvl="1"/>
            <a:r>
              <a:rPr lang="pt-BR" dirty="0" smtClean="0"/>
              <a:t>Silva</a:t>
            </a:r>
          </a:p>
          <a:p>
            <a:pPr lvl="1"/>
            <a:r>
              <a:rPr lang="pt-BR" dirty="0" smtClean="0"/>
              <a:t>Santos</a:t>
            </a:r>
          </a:p>
          <a:p>
            <a:pPr lvl="1"/>
            <a:r>
              <a:rPr lang="pt-BR" dirty="0" smtClean="0"/>
              <a:t>Caso não contenha, escreva “Não contém”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546" y="3141117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 smtClean="0"/>
              <a:t>while</a:t>
            </a:r>
            <a:r>
              <a:rPr lang="pt-BR" sz="3200" dirty="0" smtClean="0"/>
              <a:t> expressão:</a:t>
            </a:r>
            <a:br>
              <a:rPr lang="pt-BR" sz="3200" dirty="0" smtClean="0"/>
            </a:br>
            <a:r>
              <a:rPr lang="pt-BR" sz="3200" dirty="0" smtClean="0"/>
              <a:t>	...código...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2505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11" y="2090082"/>
            <a:ext cx="5152041" cy="1084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</a:t>
            </a:r>
            <a:r>
              <a:rPr lang="pt-BR" dirty="0" smtClean="0"/>
              <a:t>...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617117"/>
            <a:ext cx="3695700" cy="3343275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2455" y="4275743"/>
            <a:ext cx="5152041" cy="108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 código caso o laço termine ...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Achar todos os números primos em um intervalo de x até y </a:t>
            </a:r>
            <a:endParaRPr lang="pt-BR" dirty="0" smtClean="0"/>
          </a:p>
          <a:p>
            <a:r>
              <a:rPr lang="pt-BR" dirty="0" smtClean="0"/>
              <a:t>Crie uma </a:t>
            </a:r>
            <a:r>
              <a:rPr lang="pt-BR" dirty="0" smtClean="0"/>
              <a:t>lista </a:t>
            </a:r>
            <a:r>
              <a:rPr lang="pt-BR" dirty="0" smtClean="0"/>
              <a:t>de 100 posições com números randômicos</a:t>
            </a:r>
            <a:r>
              <a:rPr lang="pt-BR" dirty="0" smtClean="0"/>
              <a:t> de 0 a 1. </a:t>
            </a:r>
          </a:p>
          <a:p>
            <a:pPr lvl="1"/>
            <a:r>
              <a:rPr lang="pt-BR" dirty="0" smtClean="0"/>
              <a:t>Calcule o somatório dessa lista</a:t>
            </a:r>
          </a:p>
          <a:p>
            <a:pPr lvl="1"/>
            <a:r>
              <a:rPr lang="pt-BR" dirty="0" smtClean="0"/>
              <a:t>Crie uma segunda lista em que cada valor é o quadrado do primeira</a:t>
            </a:r>
          </a:p>
          <a:p>
            <a:pPr lvl="1"/>
            <a:r>
              <a:rPr lang="pt-BR" dirty="0" smtClean="0"/>
              <a:t>Crie uma terceira lista em que cada valor é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lista3 = lista1 + lista2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manipular o tempo e datas de diferentes maneiras em Python</a:t>
            </a:r>
          </a:p>
          <a:p>
            <a:r>
              <a:rPr lang="pt-BR" dirty="0" smtClean="0"/>
              <a:t>As principais bibliotecas são</a:t>
            </a:r>
          </a:p>
          <a:p>
            <a:pPr lvl="1"/>
            <a:r>
              <a:rPr lang="pt-BR" dirty="0" smtClean="0"/>
              <a:t>time </a:t>
            </a:r>
          </a:p>
          <a:p>
            <a:pPr lvl="1"/>
            <a:r>
              <a:rPr lang="pt-BR" dirty="0" err="1" smtClean="0"/>
              <a:t>datetime</a:t>
            </a:r>
            <a:endParaRPr lang="pt-BR" dirty="0" smtClean="0"/>
          </a:p>
          <a:p>
            <a:r>
              <a:rPr lang="pt-BR" dirty="0" err="1" smtClean="0"/>
              <a:t>time.localtime</a:t>
            </a:r>
            <a:r>
              <a:rPr lang="pt-BR" dirty="0" smtClean="0"/>
              <a:t>(</a:t>
            </a:r>
            <a:r>
              <a:rPr lang="pt-BR" dirty="0" err="1" smtClean="0"/>
              <a:t>time.time</a:t>
            </a:r>
            <a:r>
              <a:rPr lang="pt-BR" dirty="0" smtClean="0"/>
              <a:t>())</a:t>
            </a:r>
          </a:p>
          <a:p>
            <a:r>
              <a:rPr lang="pt-BR" dirty="0" err="1"/>
              <a:t>time.asctime</a:t>
            </a:r>
            <a:r>
              <a:rPr lang="pt-BR" dirty="0"/>
              <a:t>(</a:t>
            </a:r>
            <a:r>
              <a:rPr lang="pt-BR" dirty="0" err="1"/>
              <a:t>time.localtime</a:t>
            </a:r>
            <a:r>
              <a:rPr lang="pt-BR" dirty="0"/>
              <a:t>(</a:t>
            </a:r>
            <a:r>
              <a:rPr lang="pt-BR" dirty="0" err="1"/>
              <a:t>time.time</a:t>
            </a:r>
            <a:r>
              <a:rPr lang="pt-BR" dirty="0" smtClean="0"/>
              <a:t>()))</a:t>
            </a:r>
          </a:p>
          <a:p>
            <a:r>
              <a:rPr lang="pt-BR" dirty="0" err="1" smtClean="0"/>
              <a:t>time.clock</a:t>
            </a:r>
            <a:r>
              <a:rPr lang="pt-BR" dirty="0" smtClean="0"/>
              <a:t>() – tempo em segundos em um instante</a:t>
            </a:r>
          </a:p>
          <a:p>
            <a:r>
              <a:rPr lang="pt-BR" dirty="0" err="1" smtClean="0"/>
              <a:t>time.sleep</a:t>
            </a:r>
            <a:r>
              <a:rPr lang="pt-BR" dirty="0" smtClean="0"/>
              <a:t>(</a:t>
            </a:r>
            <a:r>
              <a:rPr lang="pt-BR" dirty="0" err="1" smtClean="0"/>
              <a:t>seconds</a:t>
            </a:r>
            <a:r>
              <a:rPr lang="pt-BR" dirty="0" smtClean="0"/>
              <a:t>) – dorme por segundos</a:t>
            </a:r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datetime</a:t>
            </a:r>
            <a:r>
              <a:rPr lang="pt-BR" dirty="0" smtClean="0"/>
              <a:t> possui algumas funções mais elaboradas para manipulação de datas</a:t>
            </a:r>
          </a:p>
          <a:p>
            <a:r>
              <a:rPr lang="pt-BR" dirty="0" err="1" smtClean="0"/>
              <a:t>datetime</a:t>
            </a:r>
            <a:r>
              <a:rPr lang="pt-BR" dirty="0" smtClean="0"/>
              <a:t>(ano, mês, dia) – uma data especifica</a:t>
            </a:r>
          </a:p>
          <a:p>
            <a:r>
              <a:rPr lang="pt-BR" dirty="0" err="1" smtClean="0"/>
              <a:t>date.today</a:t>
            </a:r>
            <a:r>
              <a:rPr lang="pt-BR" dirty="0" smtClean="0"/>
              <a:t>() – data de hoje do sistema operacional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(</a:t>
            </a:r>
            <a:r>
              <a:rPr lang="pt-BR" dirty="0" err="1" smtClean="0"/>
              <a:t>days</a:t>
            </a:r>
            <a:r>
              <a:rPr lang="pt-BR" dirty="0" smtClean="0"/>
              <a:t>=d, </a:t>
            </a:r>
            <a:r>
              <a:rPr lang="pt-BR" dirty="0" err="1" smtClean="0"/>
              <a:t>seconds</a:t>
            </a:r>
            <a:r>
              <a:rPr lang="pt-BR" dirty="0" smtClean="0"/>
              <a:t>=s, </a:t>
            </a:r>
            <a:r>
              <a:rPr lang="pt-BR" dirty="0" err="1" smtClean="0"/>
              <a:t>microseconds</a:t>
            </a:r>
            <a:r>
              <a:rPr lang="pt-BR" dirty="0" smtClean="0"/>
              <a:t>=</a:t>
            </a:r>
            <a:r>
              <a:rPr lang="pt-BR" dirty="0" err="1" smtClean="0"/>
              <a:t>us</a:t>
            </a:r>
            <a:r>
              <a:rPr lang="pt-BR" dirty="0" smtClean="0"/>
              <a:t>, </a:t>
            </a:r>
            <a:r>
              <a:rPr lang="pt-BR" dirty="0" err="1" smtClean="0"/>
              <a:t>milliseconds</a:t>
            </a:r>
            <a:r>
              <a:rPr lang="pt-BR" dirty="0" smtClean="0"/>
              <a:t>=</a:t>
            </a:r>
            <a:r>
              <a:rPr lang="pt-BR" dirty="0" err="1" smtClean="0"/>
              <a:t>ms</a:t>
            </a:r>
            <a:r>
              <a:rPr lang="pt-BR" dirty="0" smtClean="0"/>
              <a:t>, minutes=m, hours=h, </a:t>
            </a:r>
            <a:r>
              <a:rPr lang="pt-BR" dirty="0" err="1" smtClean="0"/>
              <a:t>weeks</a:t>
            </a:r>
            <a:r>
              <a:rPr lang="pt-BR" dirty="0" smtClean="0"/>
              <a:t>=w)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 é útil quando temos que comparar uma data com um intervalo de tempo</a:t>
            </a:r>
          </a:p>
        </p:txBody>
      </p:sp>
    </p:spTree>
    <p:extLst>
      <p:ext uri="{BB962C8B-B14F-4D97-AF65-F5344CB8AC3E}">
        <p14:creationId xmlns:p14="http://schemas.microsoft.com/office/powerpoint/2010/main" val="2540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Calcular quantos dias se passaram desde a data de seu nascimento</a:t>
            </a:r>
          </a:p>
          <a:p>
            <a:r>
              <a:rPr lang="pt-BR" dirty="0"/>
              <a:t>Calcular quantos dias se passaram desde </a:t>
            </a:r>
            <a:r>
              <a:rPr lang="pt-BR" dirty="0" smtClean="0"/>
              <a:t>o começo do ano</a:t>
            </a:r>
          </a:p>
        </p:txBody>
      </p:sp>
    </p:spTree>
    <p:extLst>
      <p:ext uri="{BB962C8B-B14F-4D97-AF65-F5344CB8AC3E}">
        <p14:creationId xmlns:p14="http://schemas.microsoft.com/office/powerpoint/2010/main" val="475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176336"/>
          </a:xfrm>
        </p:spPr>
        <p:txBody>
          <a:bodyPr>
            <a:normAutofit/>
          </a:bodyPr>
          <a:lstStyle/>
          <a:p>
            <a:r>
              <a:rPr lang="pt-BR" dirty="0" smtClean="0"/>
              <a:t>Funções são um bloco de instruções definidos e organizado de modo que possa ser reusado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81100" y="3097808"/>
            <a:ext cx="603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def</a:t>
            </a:r>
            <a:r>
              <a:rPr lang="pt-BR" sz="3200" dirty="0" smtClean="0"/>
              <a:t> </a:t>
            </a:r>
            <a:r>
              <a:rPr lang="pt-BR" sz="3200" dirty="0" err="1" smtClean="0"/>
              <a:t>nome_da_funcao</a:t>
            </a:r>
            <a:r>
              <a:rPr lang="pt-BR" sz="3200" dirty="0" smtClean="0"/>
              <a:t>(</a:t>
            </a:r>
            <a:r>
              <a:rPr lang="pt-BR" sz="3200" dirty="0" err="1" smtClean="0"/>
              <a:t>parametros</a:t>
            </a:r>
            <a:r>
              <a:rPr lang="pt-BR" sz="3200" dirty="0" smtClean="0"/>
              <a:t>):</a:t>
            </a:r>
          </a:p>
          <a:p>
            <a:r>
              <a:rPr lang="pt-BR" sz="3200" dirty="0" smtClean="0"/>
              <a:t>	…código…</a:t>
            </a:r>
          </a:p>
          <a:p>
            <a:r>
              <a:rPr lang="pt-BR" sz="3200" dirty="0"/>
              <a:t>	</a:t>
            </a:r>
            <a:r>
              <a:rPr lang="pt-BR" sz="3200" dirty="0" err="1" smtClean="0"/>
              <a:t>return</a:t>
            </a:r>
            <a:r>
              <a:rPr lang="pt-BR" sz="3200" dirty="0" smtClean="0"/>
              <a:t> [expressão]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1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  <a:p>
            <a:r>
              <a:rPr lang="pt-BR" dirty="0" smtClean="0"/>
              <a:t>Variáveis locais são acessíveis somente na função</a:t>
            </a:r>
          </a:p>
        </p:txBody>
      </p:sp>
    </p:spTree>
    <p:extLst>
      <p:ext uri="{BB962C8B-B14F-4D97-AF65-F5344CB8AC3E}">
        <p14:creationId xmlns:p14="http://schemas.microsoft.com/office/powerpoint/2010/main" val="4205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689091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Faça uma função que receba uma </a:t>
                </a:r>
                <a:r>
                  <a:rPr lang="pt-BR" dirty="0" err="1" smtClean="0"/>
                  <a:t>string</a:t>
                </a:r>
                <a:r>
                  <a:rPr lang="pt-BR" dirty="0" smtClean="0"/>
                  <a:t> e defina se ela é palíndromo ou não. Exemplos</a:t>
                </a:r>
              </a:p>
              <a:p>
                <a:pPr lvl="1"/>
                <a:r>
                  <a:rPr lang="pt-BR" dirty="0" err="1" smtClean="0"/>
                  <a:t>Sator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arepo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tenet</a:t>
                </a:r>
                <a:r>
                  <a:rPr lang="pt-BR" dirty="0" smtClean="0"/>
                  <a:t> opera </a:t>
                </a:r>
                <a:r>
                  <a:rPr lang="pt-BR" dirty="0"/>
                  <a:t>rotas – </a:t>
                </a:r>
                <a:r>
                  <a:rPr lang="pt-BR" dirty="0"/>
                  <a:t>é</a:t>
                </a:r>
                <a:r>
                  <a:rPr lang="pt-BR" dirty="0" smtClean="0"/>
                  <a:t> palíndromo</a:t>
                </a:r>
                <a:r>
                  <a:rPr lang="pt-BR" dirty="0" smtClean="0"/>
                  <a:t> </a:t>
                </a:r>
              </a:p>
              <a:p>
                <a:pPr lvl="1"/>
                <a:r>
                  <a:rPr lang="pt-BR" dirty="0" smtClean="0"/>
                  <a:t>“O lavrador diligente conhece a rota do seu arado</a:t>
                </a:r>
                <a:r>
                  <a:rPr lang="pt-BR" dirty="0"/>
                  <a:t>” – </a:t>
                </a:r>
                <a:r>
                  <a:rPr lang="pt-BR" dirty="0" smtClean="0"/>
                  <a:t>não é palíndromo</a:t>
                </a:r>
              </a:p>
              <a:p>
                <a:pPr lvl="1"/>
                <a:r>
                  <a:rPr lang="pt-BR" dirty="0" smtClean="0"/>
                  <a:t>Arara – é palíndromo</a:t>
                </a:r>
              </a:p>
              <a:p>
                <a:r>
                  <a:rPr lang="pt-BR" dirty="0" smtClean="0"/>
                  <a:t>Faça uma função que receba o raio de um círculo e retorna a área</a:t>
                </a:r>
              </a:p>
              <a:p>
                <a:r>
                  <a:rPr lang="pt-BR" dirty="0" smtClean="0"/>
                  <a:t>Faça uma função que calcule a distância entre dois pontos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689091"/>
              </a:xfrm>
              <a:blipFill>
                <a:blip r:embed="rId2"/>
                <a:stretch>
                  <a:fillRect l="-1391" t="-2078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reutilizar um conjunto de funções através de módulos</a:t>
            </a:r>
          </a:p>
          <a:p>
            <a:r>
              <a:rPr lang="pt-BR" dirty="0" smtClean="0"/>
              <a:t>Um módulo é um arquivo com funções relacionadas onde estas podem ser importadas </a:t>
            </a:r>
            <a:r>
              <a:rPr lang="pt-BR" dirty="0" smtClean="0"/>
              <a:t>em outro código fonte</a:t>
            </a:r>
          </a:p>
          <a:p>
            <a:r>
              <a:rPr lang="pt-BR" dirty="0" smtClean="0"/>
              <a:t>Python busca os módulos na seguinte ordem:</a:t>
            </a:r>
          </a:p>
          <a:p>
            <a:pPr lvl="1"/>
            <a:r>
              <a:rPr lang="pt-BR" dirty="0" smtClean="0"/>
              <a:t>No diretório do código fonte</a:t>
            </a:r>
          </a:p>
          <a:p>
            <a:pPr lvl="1"/>
            <a:r>
              <a:rPr lang="pt-BR" dirty="0" smtClean="0"/>
              <a:t>Nos diretórios contidos na variável de ambiente PYTHONPATH</a:t>
            </a:r>
          </a:p>
          <a:p>
            <a:pPr lvl="1"/>
            <a:r>
              <a:rPr lang="pt-BR" dirty="0" smtClean="0"/>
              <a:t>Por último na pasta de instalação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561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err="1" smtClean="0"/>
              <a:t>dir</a:t>
            </a:r>
            <a:r>
              <a:rPr lang="pt-BR" dirty="0" smtClean="0"/>
              <a:t>() – lista todos os módulos importados naquele arquivo</a:t>
            </a:r>
            <a:endParaRPr lang="pt-BR" dirty="0"/>
          </a:p>
          <a:p>
            <a:r>
              <a:rPr lang="pt-BR" dirty="0" smtClean="0"/>
              <a:t>Quando o projeto é separado em diferentes pastas</a:t>
            </a:r>
            <a:endParaRPr lang="pt-BR" dirty="0"/>
          </a:p>
          <a:p>
            <a:pPr lvl="1"/>
            <a:r>
              <a:rPr lang="pt-BR" dirty="0" err="1" smtClean="0"/>
              <a:t>MeuProjeto</a:t>
            </a:r>
            <a:r>
              <a:rPr lang="pt-BR" dirty="0" smtClean="0"/>
              <a:t>/</a:t>
            </a:r>
          </a:p>
          <a:p>
            <a:pPr lvl="2"/>
            <a:r>
              <a:rPr lang="pt-BR" dirty="0" smtClean="0"/>
              <a:t>Pasta1/funcao_1.py</a:t>
            </a:r>
          </a:p>
          <a:p>
            <a:pPr lvl="2"/>
            <a:r>
              <a:rPr lang="pt-BR" dirty="0" smtClean="0"/>
              <a:t>Pasta2/funcao_2.py</a:t>
            </a:r>
          </a:p>
          <a:p>
            <a:pPr lvl="2"/>
            <a:r>
              <a:rPr lang="pt-BR" dirty="0" smtClean="0"/>
              <a:t>funcao_principal.py</a:t>
            </a:r>
          </a:p>
          <a:p>
            <a:r>
              <a:rPr lang="pt-BR" dirty="0" smtClean="0"/>
              <a:t>Todos os diretórios tem que conter o arquivo __init__.py</a:t>
            </a:r>
          </a:p>
        </p:txBody>
      </p:sp>
    </p:spTree>
    <p:extLst>
      <p:ext uri="{BB962C8B-B14F-4D97-AF65-F5344CB8AC3E}">
        <p14:creationId xmlns:p14="http://schemas.microsoft.com/office/powerpoint/2010/main" val="30939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Crie um módulo Python com as funções criadas nos exercícios anteriores e depois importe o módulo em outro arquivo fonte</a:t>
            </a:r>
          </a:p>
        </p:txBody>
      </p:sp>
    </p:spTree>
    <p:extLst>
      <p:ext uri="{BB962C8B-B14F-4D97-AF65-F5344CB8AC3E}">
        <p14:creationId xmlns:p14="http://schemas.microsoft.com/office/powerpoint/2010/main" val="2385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e fechando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Até agora nós usamos somente entrada e saída no terminal</a:t>
            </a:r>
          </a:p>
          <a:p>
            <a:r>
              <a:rPr lang="pt-BR" dirty="0" smtClean="0"/>
              <a:t>Para grande volume de dados é necessário utilizar arquivos</a:t>
            </a:r>
          </a:p>
          <a:p>
            <a:r>
              <a:rPr lang="pt-BR" dirty="0" smtClean="0"/>
              <a:t>Função open</a:t>
            </a:r>
          </a:p>
          <a:p>
            <a:pPr lvl="1"/>
            <a:r>
              <a:rPr lang="pt-BR" dirty="0" smtClean="0"/>
              <a:t>open(</a:t>
            </a:r>
            <a:r>
              <a:rPr lang="pt-BR" dirty="0" err="1" smtClean="0"/>
              <a:t>nome_do_arquivo</a:t>
            </a:r>
            <a:r>
              <a:rPr lang="pt-BR" dirty="0" smtClean="0"/>
              <a:t>, </a:t>
            </a:r>
            <a:r>
              <a:rPr lang="pt-BR" dirty="0" err="1" smtClean="0"/>
              <a:t>modo_leitura_escrita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nome_do_arquivo</a:t>
            </a:r>
            <a:r>
              <a:rPr lang="pt-BR" dirty="0" smtClean="0"/>
              <a:t> exemplo: ./arquivo.csv, </a:t>
            </a:r>
            <a:r>
              <a:rPr lang="pt-BR" dirty="0" err="1" smtClean="0"/>
              <a:t>graduacao</a:t>
            </a:r>
            <a:r>
              <a:rPr lang="pt-BR" dirty="0" smtClean="0"/>
              <a:t>/tcc.doc, ....</a:t>
            </a:r>
          </a:p>
          <a:p>
            <a:r>
              <a:rPr lang="pt-BR" dirty="0" err="1" smtClean="0"/>
              <a:t>modo_leitura_escrita</a:t>
            </a:r>
            <a:r>
              <a:rPr lang="pt-BR" dirty="0" smtClean="0"/>
              <a:t>: é como a função irá abrir o arquivo</a:t>
            </a:r>
          </a:p>
        </p:txBody>
      </p:sp>
    </p:spTree>
    <p:extLst>
      <p:ext uri="{BB962C8B-B14F-4D97-AF65-F5344CB8AC3E}">
        <p14:creationId xmlns:p14="http://schemas.microsoft.com/office/powerpoint/2010/main" val="2443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Modos de abertura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84498"/>
              </p:ext>
            </p:extLst>
          </p:nvPr>
        </p:nvGraphicFramePr>
        <p:xfrm>
          <a:off x="628650" y="1490991"/>
          <a:ext cx="78867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247">
                  <a:extLst>
                    <a:ext uri="{9D8B030D-6E8A-4147-A177-3AD203B41FA5}">
                      <a16:colId xmlns:a16="http://schemas.microsoft.com/office/drawing/2014/main" val="3844452619"/>
                    </a:ext>
                  </a:extLst>
                </a:gridCol>
                <a:gridCol w="1838653">
                  <a:extLst>
                    <a:ext uri="{9D8B030D-6E8A-4147-A177-3AD203B41FA5}">
                      <a16:colId xmlns:a16="http://schemas.microsoft.com/office/drawing/2014/main" val="2880582354"/>
                    </a:ext>
                  </a:extLst>
                </a:gridCol>
                <a:gridCol w="673319">
                  <a:extLst>
                    <a:ext uri="{9D8B030D-6E8A-4147-A177-3AD203B41FA5}">
                      <a16:colId xmlns:a16="http://schemas.microsoft.com/office/drawing/2014/main" val="2699909607"/>
                    </a:ext>
                  </a:extLst>
                </a:gridCol>
                <a:gridCol w="1955581">
                  <a:extLst>
                    <a:ext uri="{9D8B030D-6E8A-4147-A177-3AD203B41FA5}">
                      <a16:colId xmlns:a16="http://schemas.microsoft.com/office/drawing/2014/main" val="39438583"/>
                    </a:ext>
                  </a:extLst>
                </a:gridCol>
                <a:gridCol w="608943">
                  <a:extLst>
                    <a:ext uri="{9D8B030D-6E8A-4147-A177-3AD203B41FA5}">
                      <a16:colId xmlns:a16="http://schemas.microsoft.com/office/drawing/2014/main" val="1951537006"/>
                    </a:ext>
                  </a:extLst>
                </a:gridCol>
                <a:gridCol w="2019957">
                  <a:extLst>
                    <a:ext uri="{9D8B030D-6E8A-4147-A177-3AD203B41FA5}">
                      <a16:colId xmlns:a16="http://schemas.microsoft.com/office/drawing/2014/main" val="13210351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Leitura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 no final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5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</a:t>
                      </a:r>
                      <a:r>
                        <a:rPr lang="pt-BR" sz="2000" baseline="0" noProof="0" dirty="0" smtClean="0"/>
                        <a:t> um arquivo de texto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 no final do arquivo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 arquivo</a:t>
                      </a:r>
                      <a:r>
                        <a:rPr lang="pt-BR" sz="2000" baseline="0" noProof="0" dirty="0" smtClean="0"/>
                        <a:t> binário,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</a:t>
                      </a:r>
                      <a:r>
                        <a:rPr lang="pt-BR" sz="2000" baseline="0" noProof="0" dirty="0" smtClean="0"/>
                        <a:t>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5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</a:t>
                      </a:r>
                      <a:r>
                        <a:rPr lang="pt-BR" sz="2000" baseline="0" noProof="0" dirty="0" smtClean="0"/>
                        <a:t> de texto leitura e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para</a:t>
                      </a:r>
                      <a:r>
                        <a:rPr lang="pt-BR" sz="2000" baseline="0" noProof="0" dirty="0" smtClean="0"/>
                        <a:t> leitura e escrita,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</a:t>
                      </a:r>
                      <a:r>
                        <a:rPr lang="pt-BR" sz="2000" baseline="0" noProof="0" dirty="0" smtClean="0"/>
                        <a:t> para leitura e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6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 binário para leitura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noProof="0" dirty="0" smtClean="0"/>
                        <a:t>Abre um arquivo binário para leitura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 e escrita</a:t>
                      </a:r>
                      <a:r>
                        <a:rPr lang="pt-BR" sz="2000" baseline="0" noProof="0" dirty="0" smtClean="0"/>
                        <a:t>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Manipulando 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Atributos de um arquivo</a:t>
            </a:r>
          </a:p>
          <a:p>
            <a:pPr lvl="1"/>
            <a:r>
              <a:rPr lang="pt-BR" dirty="0" err="1" smtClean="0"/>
              <a:t>name</a:t>
            </a:r>
            <a:r>
              <a:rPr lang="pt-BR" dirty="0" smtClean="0"/>
              <a:t> – nome do arquivo</a:t>
            </a:r>
          </a:p>
          <a:p>
            <a:pPr lvl="1"/>
            <a:r>
              <a:rPr lang="pt-BR" dirty="0" err="1" smtClean="0"/>
              <a:t>closed</a:t>
            </a:r>
            <a:r>
              <a:rPr lang="pt-BR" dirty="0" smtClean="0"/>
              <a:t> – identifica se o arquivo está fechado ou não</a:t>
            </a:r>
          </a:p>
          <a:p>
            <a:pPr lvl="1"/>
            <a:r>
              <a:rPr lang="pt-BR" dirty="0" err="1" smtClean="0"/>
              <a:t>mode</a:t>
            </a:r>
            <a:r>
              <a:rPr lang="pt-BR" dirty="0" smtClean="0"/>
              <a:t> – modo no qual o arquivo foi aberto</a:t>
            </a:r>
          </a:p>
          <a:p>
            <a:r>
              <a:rPr lang="pt-BR" dirty="0" smtClean="0"/>
              <a:t>Para fechar um arquivo</a:t>
            </a:r>
          </a:p>
          <a:p>
            <a:pPr lvl="1"/>
            <a:r>
              <a:rPr lang="pt-BR" dirty="0" err="1" smtClean="0"/>
              <a:t>arquivo.close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Para escrever uma </a:t>
            </a:r>
            <a:r>
              <a:rPr lang="pt-BR" dirty="0" err="1" smtClean="0"/>
              <a:t>string</a:t>
            </a:r>
            <a:r>
              <a:rPr lang="pt-BR" dirty="0" smtClean="0"/>
              <a:t> em um arquivo</a:t>
            </a:r>
          </a:p>
          <a:p>
            <a:pPr lvl="1"/>
            <a:r>
              <a:rPr lang="pt-BR" dirty="0" err="1" smtClean="0"/>
              <a:t>arquivo.write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Para ler 10 bytes do arquivo</a:t>
            </a:r>
          </a:p>
          <a:p>
            <a:pPr lvl="1"/>
            <a:r>
              <a:rPr lang="pt-BR" dirty="0" err="1" smtClean="0"/>
              <a:t>arquivo.read</a:t>
            </a:r>
            <a:r>
              <a:rPr lang="pt-BR" dirty="0" smtClean="0"/>
              <a:t>(10)</a:t>
            </a:r>
          </a:p>
          <a:p>
            <a:r>
              <a:rPr lang="pt-BR" dirty="0" smtClean="0"/>
              <a:t>Para ler uma linha do arquivo</a:t>
            </a:r>
          </a:p>
          <a:p>
            <a:pPr lvl="1"/>
            <a:r>
              <a:rPr lang="pt-BR" dirty="0" err="1" smtClean="0"/>
              <a:t>arquivo.readline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8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Acesse a página da </a:t>
            </a:r>
            <a:r>
              <a:rPr lang="pt-BR" dirty="0" err="1" smtClean="0"/>
              <a:t>Wikipedia</a:t>
            </a:r>
            <a:r>
              <a:rPr lang="pt-BR" dirty="0" smtClean="0"/>
              <a:t> sobre a UFRGS em inglês</a:t>
            </a:r>
          </a:p>
          <a:p>
            <a:r>
              <a:rPr lang="pt-BR" dirty="0" smtClean="0"/>
              <a:t>Copie o primeiro paragrafo linha a linha e cole em um arquivo .</a:t>
            </a:r>
            <a:r>
              <a:rPr lang="pt-BR" dirty="0" err="1" smtClean="0"/>
              <a:t>txt</a:t>
            </a:r>
            <a:endParaRPr lang="pt-BR" dirty="0" smtClean="0"/>
          </a:p>
          <a:p>
            <a:r>
              <a:rPr lang="pt-BR" dirty="0" smtClean="0"/>
              <a:t>Escreva um pequeno programa que abra esse arquivo e substitua todos os acrônimos UFRGS por uma frase de sua escolha</a:t>
            </a:r>
          </a:p>
        </p:txBody>
      </p:sp>
    </p:spTree>
    <p:extLst>
      <p:ext uri="{BB962C8B-B14F-4D97-AF65-F5344CB8AC3E}">
        <p14:creationId xmlns:p14="http://schemas.microsoft.com/office/powerpoint/2010/main" val="22549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Arquivos CSV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6266"/>
          </a:xfrm>
        </p:spPr>
        <p:txBody>
          <a:bodyPr>
            <a:normAutofit/>
          </a:bodyPr>
          <a:lstStyle/>
          <a:p>
            <a:r>
              <a:rPr lang="pt-BR" dirty="0" smtClean="0"/>
              <a:t>CSV – 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 smtClean="0"/>
          </a:p>
          <a:p>
            <a:pPr lvl="1"/>
            <a:r>
              <a:rPr lang="pt-BR" dirty="0" smtClean="0"/>
              <a:t>Alguns arquivos CSV podem usar ; ou outros caracteres para separar os valores</a:t>
            </a:r>
          </a:p>
          <a:p>
            <a:r>
              <a:rPr lang="pt-BR" dirty="0" smtClean="0"/>
              <a:t>Um arquivo CSV pode ser aberto por programas tipo Excel e </a:t>
            </a:r>
            <a:r>
              <a:rPr lang="pt-BR" dirty="0" err="1" smtClean="0"/>
              <a:t>Libreoffice</a:t>
            </a:r>
            <a:r>
              <a:rPr lang="pt-BR" dirty="0"/>
              <a:t> </a:t>
            </a:r>
            <a:r>
              <a:rPr lang="pt-BR" dirty="0" err="1" smtClean="0"/>
              <a:t>Calc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237188" y="4407996"/>
            <a:ext cx="5139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coluna1,</a:t>
            </a:r>
            <a:r>
              <a:rPr lang="en-US" dirty="0"/>
              <a:t> </a:t>
            </a:r>
            <a:r>
              <a:rPr lang="en-US" dirty="0" smtClean="0"/>
              <a:t>coluna2,coluna3,coluna4,coluna5,coluna6</a:t>
            </a:r>
          </a:p>
          <a:p>
            <a:r>
              <a:rPr lang="en-US" dirty="0" smtClean="0"/>
              <a:t>0.01214,0.07936,0.07799,0.07994,0.03393,0.02225</a:t>
            </a:r>
            <a:endParaRPr lang="en-US" dirty="0"/>
          </a:p>
          <a:p>
            <a:r>
              <a:rPr lang="en-US" dirty="0" smtClean="0"/>
              <a:t>0.05841,0.0011,0.05875,0.06374,0.07521,0.09295</a:t>
            </a:r>
            <a:endParaRPr lang="en-US" dirty="0"/>
          </a:p>
          <a:p>
            <a:r>
              <a:rPr lang="en-US" dirty="0" smtClean="0"/>
              <a:t>0.09843,0.00169,0.02203,0.02879,0.04721,0.07074</a:t>
            </a:r>
            <a:endParaRPr lang="en-US" dirty="0"/>
          </a:p>
          <a:p>
            <a:r>
              <a:rPr lang="en-US" dirty="0" smtClean="0"/>
              <a:t>0.06297,0.08871,0.01439,0.08867,0.09371,0.02379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14667" y="4407996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Cabeçalho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108471" y="529725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9" name="Chave Esquerda 8"/>
          <p:cNvSpPr/>
          <p:nvPr/>
        </p:nvSpPr>
        <p:spPr>
          <a:xfrm>
            <a:off x="3015834" y="4801523"/>
            <a:ext cx="241738" cy="13607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3094661" y="4522581"/>
            <a:ext cx="158290" cy="914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Arquivos CSV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6266"/>
          </a:xfrm>
        </p:spPr>
        <p:txBody>
          <a:bodyPr>
            <a:normAutofit/>
          </a:bodyPr>
          <a:lstStyle/>
          <a:p>
            <a:r>
              <a:rPr lang="pt-BR" dirty="0" smtClean="0"/>
              <a:t>CSV – 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 smtClean="0"/>
          </a:p>
          <a:p>
            <a:pPr lvl="1"/>
            <a:r>
              <a:rPr lang="pt-BR" dirty="0" smtClean="0"/>
              <a:t>Alguns arquivos CSV podem usar ; ou outros caracteres para separar os valores</a:t>
            </a:r>
          </a:p>
          <a:p>
            <a:r>
              <a:rPr lang="pt-BR" dirty="0" smtClean="0"/>
              <a:t>Um arquivo CSV pode ser aberto por programas tipo Excel e </a:t>
            </a:r>
            <a:r>
              <a:rPr lang="pt-BR" dirty="0" err="1" smtClean="0"/>
              <a:t>Libreoffice</a:t>
            </a:r>
            <a:r>
              <a:rPr lang="pt-BR" dirty="0"/>
              <a:t> </a:t>
            </a:r>
            <a:r>
              <a:rPr lang="pt-BR" dirty="0" err="1" smtClean="0"/>
              <a:t>Calc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237188" y="4407996"/>
            <a:ext cx="5139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coluna1,</a:t>
            </a:r>
            <a:r>
              <a:rPr lang="en-US" dirty="0"/>
              <a:t> </a:t>
            </a:r>
            <a:r>
              <a:rPr lang="en-US" dirty="0" smtClean="0"/>
              <a:t>coluna2,coluna3,coluna4,coluna5,coluna6</a:t>
            </a:r>
          </a:p>
          <a:p>
            <a:r>
              <a:rPr lang="en-US" dirty="0" smtClean="0"/>
              <a:t>0.01214,0.07936,0.07799,0.07994,0.03393,0.02225</a:t>
            </a:r>
            <a:endParaRPr lang="en-US" dirty="0"/>
          </a:p>
          <a:p>
            <a:r>
              <a:rPr lang="en-US" dirty="0" smtClean="0"/>
              <a:t>0.05841,0.0011,0.05875,0.06374,0.07521,0.09295</a:t>
            </a:r>
            <a:endParaRPr lang="en-US" dirty="0"/>
          </a:p>
          <a:p>
            <a:r>
              <a:rPr lang="en-US" dirty="0" smtClean="0"/>
              <a:t>0.09843,0.00169,0.02203,0.02879,0.04721,0.07074</a:t>
            </a:r>
            <a:endParaRPr lang="en-US" dirty="0"/>
          </a:p>
          <a:p>
            <a:r>
              <a:rPr lang="en-US" dirty="0" smtClean="0"/>
              <a:t>0.06297,0.08871,0.01439,0.08867,0.09371,0.02379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14667" y="4407996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Cabeçalho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108471" y="529725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9" name="Chave Esquerda 8"/>
          <p:cNvSpPr/>
          <p:nvPr/>
        </p:nvSpPr>
        <p:spPr>
          <a:xfrm>
            <a:off x="3015834" y="4801523"/>
            <a:ext cx="241738" cy="13607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3094661" y="4522581"/>
            <a:ext cx="158290" cy="914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err="1" smtClean="0"/>
              <a:t>DictReader</a:t>
            </a:r>
            <a:r>
              <a:rPr lang="pt-BR" dirty="0" smtClean="0"/>
              <a:t> e </a:t>
            </a:r>
            <a:r>
              <a:rPr lang="pt-BR" dirty="0" err="1" smtClean="0"/>
              <a:t>DictWriter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32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Para manipular arquivos .</a:t>
            </a:r>
            <a:r>
              <a:rPr lang="pt-BR" sz="3200" dirty="0" err="1" smtClean="0"/>
              <a:t>csv</a:t>
            </a:r>
            <a:r>
              <a:rPr lang="pt-BR" sz="3200" dirty="0" smtClean="0"/>
              <a:t> é necessário importar a biblioteca </a:t>
            </a:r>
            <a:r>
              <a:rPr lang="pt-BR" sz="3200" dirty="0" err="1" smtClean="0"/>
              <a:t>csv</a:t>
            </a:r>
            <a:endParaRPr lang="pt-BR" sz="3200" dirty="0" smtClean="0"/>
          </a:p>
          <a:p>
            <a:r>
              <a:rPr lang="pt-BR" sz="3200" dirty="0" err="1" smtClean="0"/>
              <a:t>DictReader</a:t>
            </a:r>
            <a:r>
              <a:rPr lang="pt-BR" sz="3200" dirty="0" smtClean="0"/>
              <a:t> – Objeto contém as funções para ler o arquivo CSV</a:t>
            </a:r>
          </a:p>
          <a:p>
            <a:r>
              <a:rPr lang="pt-BR" sz="3200" dirty="0" err="1" smtClean="0"/>
              <a:t>DictWriter</a:t>
            </a:r>
            <a:r>
              <a:rPr lang="pt-BR" sz="3200" dirty="0" smtClean="0"/>
              <a:t> – Objeto contém as funções para escrever no arquivo CSV</a:t>
            </a:r>
          </a:p>
          <a:p>
            <a:pPr lvl="1"/>
            <a:r>
              <a:rPr lang="pt-BR" sz="2800" dirty="0" smtClean="0"/>
              <a:t>É necessário definir o cabeçalho antes de criar o objeto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40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Abrir o arquivo deter_amz_avisos.csv e importar os dados em uma lista</a:t>
            </a:r>
          </a:p>
          <a:p>
            <a:r>
              <a:rPr lang="pt-BR" dirty="0" smtClean="0"/>
              <a:t>Encontrar os diferentes entes federativos que possuem avisos de desmatamento informados pelo sistema DETER do INPE.</a:t>
            </a:r>
          </a:p>
        </p:txBody>
      </p:sp>
    </p:spTree>
    <p:extLst>
      <p:ext uri="{BB962C8B-B14F-4D97-AF65-F5344CB8AC3E}">
        <p14:creationId xmlns:p14="http://schemas.microsoft.com/office/powerpoint/2010/main" val="1485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/>
              <a:t>Tratamento </a:t>
            </a:r>
            <a:r>
              <a:rPr lang="pt-BR" sz="3600" dirty="0" smtClean="0"/>
              <a:t>de exceções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try-except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Quando um erro inesperado acontece chamamos de exceções</a:t>
            </a:r>
          </a:p>
          <a:p>
            <a:r>
              <a:rPr lang="pt-BR" dirty="0" smtClean="0"/>
              <a:t>Python possui meios de tratar quando exceções acontecem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76553" y="3532487"/>
            <a:ext cx="6321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try</a:t>
            </a:r>
            <a:r>
              <a:rPr lang="pt-BR" sz="2400" b="1" dirty="0" smtClean="0"/>
              <a:t>:</a:t>
            </a:r>
          </a:p>
          <a:p>
            <a:r>
              <a:rPr lang="pt-BR" sz="2400" b="1" dirty="0" smtClean="0"/>
              <a:t>	…código que devia executar sem erros…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 Error1:</a:t>
            </a:r>
          </a:p>
          <a:p>
            <a:r>
              <a:rPr lang="pt-BR" sz="2400" b="1" dirty="0" smtClean="0"/>
              <a:t>	… código que executa caso Error1 aconteça…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Error2:</a:t>
            </a:r>
          </a:p>
          <a:p>
            <a:r>
              <a:rPr lang="pt-BR" sz="2400" b="1" dirty="0" smtClean="0"/>
              <a:t>	… código que executa caso Error2 aconteça…</a:t>
            </a:r>
          </a:p>
        </p:txBody>
      </p:sp>
    </p:spTree>
    <p:extLst>
      <p:ext uri="{BB962C8B-B14F-4D97-AF65-F5344CB8AC3E}">
        <p14:creationId xmlns:p14="http://schemas.microsoft.com/office/powerpoint/2010/main" val="35243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Principais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err="1" smtClean="0"/>
              <a:t>Exception</a:t>
            </a:r>
            <a:r>
              <a:rPr lang="pt-BR" dirty="0" smtClean="0"/>
              <a:t> – Base de todas as exceções</a:t>
            </a:r>
            <a:endParaRPr lang="pt-BR" dirty="0"/>
          </a:p>
          <a:p>
            <a:r>
              <a:rPr lang="pt-BR" dirty="0" err="1" smtClean="0"/>
              <a:t>StopIteration</a:t>
            </a:r>
            <a:r>
              <a:rPr lang="pt-BR" dirty="0" smtClean="0"/>
              <a:t> – Quando está iterando sobre uma sequência e essa termina abruptamente</a:t>
            </a:r>
          </a:p>
          <a:p>
            <a:r>
              <a:rPr lang="pt-BR" dirty="0" err="1" smtClean="0"/>
              <a:t>SytemExit</a:t>
            </a:r>
            <a:r>
              <a:rPr lang="pt-BR" dirty="0" smtClean="0"/>
              <a:t> – Exceção invocada por chamada da função </a:t>
            </a:r>
            <a:r>
              <a:rPr lang="pt-BR" dirty="0" err="1" smtClean="0"/>
              <a:t>exit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ArithmeticError</a:t>
            </a:r>
            <a:r>
              <a:rPr lang="pt-BR" dirty="0" smtClean="0"/>
              <a:t> – Exceção causada por algum erro </a:t>
            </a:r>
            <a:r>
              <a:rPr lang="pt-BR" dirty="0" err="1" smtClean="0"/>
              <a:t>aritimético</a:t>
            </a:r>
            <a:endParaRPr lang="pt-BR" dirty="0" smtClean="0"/>
          </a:p>
          <a:p>
            <a:r>
              <a:rPr lang="pt-BR" dirty="0" err="1" smtClean="0"/>
              <a:t>OverflowError</a:t>
            </a:r>
            <a:r>
              <a:rPr lang="pt-BR" dirty="0" smtClean="0"/>
              <a:t> – Quando estoura a representação de inteiros e </a:t>
            </a:r>
            <a:r>
              <a:rPr lang="pt-BR" dirty="0" err="1" smtClean="0"/>
              <a:t>floats</a:t>
            </a:r>
            <a:endParaRPr lang="pt-BR" dirty="0" smtClean="0"/>
          </a:p>
          <a:p>
            <a:r>
              <a:rPr lang="pt-BR" dirty="0" err="1" smtClean="0"/>
              <a:t>ZeroDivision</a:t>
            </a:r>
            <a:r>
              <a:rPr lang="pt-BR" dirty="0" smtClean="0"/>
              <a:t> – Divisão por zero </a:t>
            </a:r>
          </a:p>
        </p:txBody>
      </p:sp>
    </p:spTree>
    <p:extLst>
      <p:ext uri="{BB962C8B-B14F-4D97-AF65-F5344CB8AC3E}">
        <p14:creationId xmlns:p14="http://schemas.microsoft.com/office/powerpoint/2010/main" val="14147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Orientação a objetos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6908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  <a:p>
            <a:r>
              <a:rPr lang="pt-BR" dirty="0" smtClean="0"/>
              <a:t>Exemplo: Classe Trabalhador, classe Carro, classe Animal...</a:t>
            </a:r>
          </a:p>
          <a:p>
            <a:r>
              <a:rPr lang="pt-BR" dirty="0" smtClean="0"/>
              <a:t>Cada classe possui atributos que são dados contidos no objeto</a:t>
            </a:r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Trabalhador.nome</a:t>
            </a:r>
            <a:r>
              <a:rPr lang="pt-BR" dirty="0" smtClean="0"/>
              <a:t>, </a:t>
            </a:r>
            <a:r>
              <a:rPr lang="pt-BR" dirty="0" err="1" smtClean="0"/>
              <a:t>Carro.velocidade_max</a:t>
            </a:r>
            <a:r>
              <a:rPr lang="pt-BR" dirty="0" smtClean="0"/>
              <a:t>, </a:t>
            </a:r>
            <a:r>
              <a:rPr lang="pt-BR" dirty="0" err="1" smtClean="0"/>
              <a:t>Animal.e_domestico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940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50429"/>
            <a:ext cx="7886700" cy="134532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Cada classe possui  métodos, que são funções que definem algum comportamento da </a:t>
            </a:r>
            <a:r>
              <a:rPr lang="pt-BR" dirty="0" err="1" smtClean="0"/>
              <a:t>class</a:t>
            </a:r>
            <a:endParaRPr lang="pt-BR" dirty="0" smtClean="0"/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Trabalhador.imprime_nome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186152" y="2900857"/>
            <a:ext cx="46651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 </a:t>
            </a:r>
            <a:r>
              <a:rPr lang="en-US" sz="2400" b="1" dirty="0" err="1" smtClean="0"/>
              <a:t>Trabalhador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__</a:t>
            </a:r>
            <a:r>
              <a:rPr lang="en-US" sz="2400" b="1" dirty="0" err="1" smtClean="0"/>
              <a:t>init</a:t>
            </a:r>
            <a:r>
              <a:rPr lang="en-US" sz="2400" b="1" dirty="0" smtClean="0"/>
              <a:t>__(self, name, salary):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self.salary</a:t>
            </a:r>
            <a:r>
              <a:rPr lang="en-US" sz="2400" b="1" dirty="0" smtClean="0"/>
              <a:t> = salary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self.name = name</a:t>
            </a:r>
          </a:p>
          <a:p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imprime_nome</a:t>
            </a:r>
            <a:r>
              <a:rPr lang="en-US" sz="2400" b="1" dirty="0" smtClean="0"/>
              <a:t>(self):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print(self.name)</a:t>
            </a:r>
          </a:p>
          <a:p>
            <a:r>
              <a:rPr lang="en-US" sz="2400" b="1" dirty="0"/>
              <a:t>	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imprime_salario</a:t>
            </a:r>
            <a:r>
              <a:rPr lang="en-US" sz="2400" b="1" dirty="0" smtClean="0"/>
              <a:t>(self):</a:t>
            </a:r>
            <a:br>
              <a:rPr lang="en-US" sz="2400" b="1" dirty="0" smtClean="0"/>
            </a:br>
            <a:r>
              <a:rPr lang="en-US" sz="2400" b="1" dirty="0" smtClean="0"/>
              <a:t>		print(</a:t>
            </a:r>
            <a:r>
              <a:rPr lang="en-US" sz="2400" b="1" dirty="0" err="1" smtClean="0"/>
              <a:t>self.salary</a:t>
            </a:r>
            <a:r>
              <a:rPr lang="en-US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4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1299"/>
          </a:xfrm>
        </p:spPr>
        <p:txBody>
          <a:bodyPr>
            <a:normAutofit/>
          </a:bodyPr>
          <a:lstStyle/>
          <a:p>
            <a:r>
              <a:rPr lang="pt-BR" dirty="0" smtClean="0"/>
              <a:t>Defina uma classe chamada Estudante</a:t>
            </a:r>
          </a:p>
          <a:p>
            <a:r>
              <a:rPr lang="pt-BR" dirty="0" smtClean="0"/>
              <a:t>O método __</a:t>
            </a:r>
            <a:r>
              <a:rPr lang="pt-BR" dirty="0" err="1" smtClean="0"/>
              <a:t>init</a:t>
            </a:r>
            <a:r>
              <a:rPr lang="pt-BR" dirty="0" smtClean="0"/>
              <a:t>__ irá receber</a:t>
            </a:r>
          </a:p>
          <a:p>
            <a:pPr lvl="1"/>
            <a:r>
              <a:rPr lang="pt-BR" dirty="0" smtClean="0"/>
              <a:t>Nome, Idade, semestre, e uma lista contendo todas as cadeira a qual ele está cursando</a:t>
            </a:r>
          </a:p>
          <a:p>
            <a:r>
              <a:rPr lang="pt-BR" dirty="0" smtClean="0"/>
              <a:t>Implementar um método </a:t>
            </a:r>
            <a:r>
              <a:rPr lang="pt-BR" dirty="0" err="1" smtClean="0"/>
              <a:t>imprime_informacao</a:t>
            </a:r>
            <a:r>
              <a:rPr lang="pt-BR" dirty="0" smtClean="0"/>
              <a:t>()</a:t>
            </a:r>
            <a:r>
              <a:rPr lang="pt-BR" dirty="0"/>
              <a:t> </a:t>
            </a:r>
            <a:r>
              <a:rPr lang="pt-BR" dirty="0" smtClean="0"/>
              <a:t>onde este irá imprimir o Nome, idade, semestre, e as cadeiras que esse estudante está cursando</a:t>
            </a:r>
          </a:p>
        </p:txBody>
      </p:sp>
    </p:spTree>
    <p:extLst>
      <p:ext uri="{BB962C8B-B14F-4D97-AF65-F5344CB8AC3E}">
        <p14:creationId xmlns:p14="http://schemas.microsoft.com/office/powerpoint/2010/main" val="24622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</a:p>
          <a:p>
            <a:pPr lvl="1"/>
            <a:r>
              <a:rPr lang="pt-BR" sz="3600" dirty="0" smtClean="0"/>
              <a:t>Análise de dados com Pandas e </a:t>
            </a:r>
            <a:r>
              <a:rPr lang="pt-BR" sz="3600" dirty="0" err="1" smtClean="0"/>
              <a:t>Matplotlib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4292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3197</Words>
  <Application>Microsoft Office PowerPoint</Application>
  <PresentationFormat>Apresentação na tela (4:3)</PresentationFormat>
  <Paragraphs>674</Paragraphs>
  <Slides>86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Visão geral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Exercício</vt:lpstr>
      <vt:lpstr>Cronograma</vt:lpstr>
      <vt:lpstr>Atribuindo valores a variáveis</vt:lpstr>
      <vt:lpstr>Números</vt:lpstr>
      <vt:lpstr>Tipos de números</vt:lpstr>
      <vt:lpstr>Funções matemáticas definidas</vt:lpstr>
      <vt:lpstr>Funções matemática biblioteca math</vt:lpstr>
      <vt:lpstr>Funções de números randômicos</vt:lpstr>
      <vt:lpstr>Exercícios</vt:lpstr>
      <vt:lpstr>Strings</vt:lpstr>
      <vt:lpstr>Strings</vt:lpstr>
      <vt:lpstr>Exercícios</vt:lpstr>
      <vt:lpstr>Listas</vt:lpstr>
      <vt:lpstr>Listas</vt:lpstr>
      <vt:lpstr>Exercícios</vt:lpstr>
      <vt:lpstr>Tuplas</vt:lpstr>
      <vt:lpstr>Exercícios</vt:lpstr>
      <vt:lpstr>Dicionários</vt:lpstr>
      <vt:lpstr>Exercícios</vt:lpstr>
      <vt:lpstr>Cronograma</vt:lpstr>
      <vt:lpstr>Operadores aritméticos</vt:lpstr>
      <vt:lpstr>Operadores combinados</vt:lpstr>
      <vt:lpstr>Exercícios</vt:lpstr>
      <vt:lpstr>Operadores lógicos</vt:lpstr>
      <vt:lpstr>Operadores lógicos</vt:lpstr>
      <vt:lpstr>Operadores está contido, é e não é</vt:lpstr>
      <vt:lpstr>Exercícios</vt:lpstr>
      <vt:lpstr>Cronograma</vt:lpstr>
      <vt:lpstr>Operadores condicionais</vt:lpstr>
      <vt:lpstr>Exercício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Bibliotecas time e datetime</vt:lpstr>
      <vt:lpstr>Bibliotecas time e datetime</vt:lpstr>
      <vt:lpstr>Exercícios</vt:lpstr>
      <vt:lpstr>Cronograma</vt:lpstr>
      <vt:lpstr>Funções</vt:lpstr>
      <vt:lpstr>Funções</vt:lpstr>
      <vt:lpstr>Exercícios</vt:lpstr>
      <vt:lpstr>Cronograma</vt:lpstr>
      <vt:lpstr>Modularidade</vt:lpstr>
      <vt:lpstr>Modularidade</vt:lpstr>
      <vt:lpstr>Exercícios</vt:lpstr>
      <vt:lpstr>Cronograma</vt:lpstr>
      <vt:lpstr>Abrindo e fechando arquivos</vt:lpstr>
      <vt:lpstr>Modos de abertura</vt:lpstr>
      <vt:lpstr>Manipulando o arquivo</vt:lpstr>
      <vt:lpstr>Exercício</vt:lpstr>
      <vt:lpstr>Cronograma</vt:lpstr>
      <vt:lpstr>Arquivos CSV</vt:lpstr>
      <vt:lpstr>Arquivos CSV</vt:lpstr>
      <vt:lpstr>DictReader e DictWriter</vt:lpstr>
      <vt:lpstr>Exercício</vt:lpstr>
      <vt:lpstr>Cronograma</vt:lpstr>
      <vt:lpstr>Estrutura try-except</vt:lpstr>
      <vt:lpstr>Principais exceções</vt:lpstr>
      <vt:lpstr>Cronograma</vt:lpstr>
      <vt:lpstr>Classes</vt:lpstr>
      <vt:lpstr>Classes</vt:lpstr>
      <vt:lpstr>Exercício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109</cp:revision>
  <dcterms:created xsi:type="dcterms:W3CDTF">2019-10-14T14:00:00Z</dcterms:created>
  <dcterms:modified xsi:type="dcterms:W3CDTF">2019-10-16T03:11:15Z</dcterms:modified>
</cp:coreProperties>
</file>