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4" r:id="rId4"/>
    <p:sldId id="261" r:id="rId5"/>
    <p:sldId id="262" r:id="rId6"/>
    <p:sldId id="258" r:id="rId7"/>
    <p:sldId id="263" r:id="rId8"/>
    <p:sldId id="264" r:id="rId9"/>
    <p:sldId id="265" r:id="rId10"/>
    <p:sldId id="267" r:id="rId11"/>
    <p:sldId id="344" r:id="rId12"/>
    <p:sldId id="268" r:id="rId13"/>
    <p:sldId id="345" r:id="rId14"/>
    <p:sldId id="346" r:id="rId15"/>
    <p:sldId id="269" r:id="rId16"/>
    <p:sldId id="270" r:id="rId17"/>
    <p:sldId id="272" r:id="rId18"/>
    <p:sldId id="271" r:id="rId19"/>
    <p:sldId id="273" r:id="rId20"/>
    <p:sldId id="274" r:id="rId21"/>
    <p:sldId id="343" r:id="rId22"/>
    <p:sldId id="293" r:id="rId23"/>
    <p:sldId id="275" r:id="rId24"/>
    <p:sldId id="294" r:id="rId25"/>
    <p:sldId id="298" r:id="rId26"/>
    <p:sldId id="299" r:id="rId27"/>
    <p:sldId id="302" r:id="rId28"/>
    <p:sldId id="301" r:id="rId29"/>
    <p:sldId id="300" r:id="rId30"/>
    <p:sldId id="303" r:id="rId31"/>
    <p:sldId id="304" r:id="rId32"/>
    <p:sldId id="347" r:id="rId33"/>
    <p:sldId id="305" r:id="rId34"/>
    <p:sldId id="306" r:id="rId35"/>
    <p:sldId id="348" r:id="rId36"/>
    <p:sldId id="307" r:id="rId37"/>
    <p:sldId id="349" r:id="rId38"/>
    <p:sldId id="308" r:id="rId39"/>
    <p:sldId id="309" r:id="rId40"/>
    <p:sldId id="276" r:id="rId41"/>
    <p:sldId id="277" r:id="rId42"/>
    <p:sldId id="279" r:id="rId43"/>
    <p:sldId id="287" r:id="rId44"/>
    <p:sldId id="278" r:id="rId45"/>
    <p:sldId id="280" r:id="rId46"/>
    <p:sldId id="281" r:id="rId47"/>
    <p:sldId id="288" r:id="rId48"/>
    <p:sldId id="283" r:id="rId49"/>
    <p:sldId id="284" r:id="rId50"/>
    <p:sldId id="286" r:id="rId51"/>
    <p:sldId id="285" r:id="rId52"/>
    <p:sldId id="289" r:id="rId53"/>
    <p:sldId id="290" r:id="rId54"/>
    <p:sldId id="291" r:id="rId55"/>
    <p:sldId id="292" r:id="rId56"/>
    <p:sldId id="295" r:id="rId57"/>
    <p:sldId id="333" r:id="rId58"/>
    <p:sldId id="297" r:id="rId59"/>
    <p:sldId id="320" r:id="rId60"/>
    <p:sldId id="319" r:id="rId61"/>
    <p:sldId id="332" r:id="rId62"/>
    <p:sldId id="321" r:id="rId63"/>
    <p:sldId id="322" r:id="rId64"/>
    <p:sldId id="350" r:id="rId65"/>
    <p:sldId id="331" r:id="rId66"/>
    <p:sldId id="323" r:id="rId67"/>
    <p:sldId id="325" r:id="rId68"/>
    <p:sldId id="324" r:id="rId69"/>
    <p:sldId id="330" r:id="rId70"/>
    <p:sldId id="326" r:id="rId71"/>
    <p:sldId id="327" r:id="rId72"/>
    <p:sldId id="328" r:id="rId73"/>
    <p:sldId id="329" r:id="rId74"/>
    <p:sldId id="313" r:id="rId75"/>
    <p:sldId id="351" r:id="rId76"/>
    <p:sldId id="353" r:id="rId77"/>
    <p:sldId id="339" r:id="rId78"/>
    <p:sldId id="335" r:id="rId79"/>
    <p:sldId id="337" r:id="rId80"/>
    <p:sldId id="338" r:id="rId81"/>
    <p:sldId id="363" r:id="rId82"/>
    <p:sldId id="336" r:id="rId83"/>
    <p:sldId id="340" r:id="rId84"/>
    <p:sldId id="341" r:id="rId85"/>
    <p:sldId id="342" r:id="rId86"/>
    <p:sldId id="317" r:id="rId87"/>
    <p:sldId id="354" r:id="rId88"/>
    <p:sldId id="359" r:id="rId89"/>
    <p:sldId id="355" r:id="rId90"/>
    <p:sldId id="356" r:id="rId91"/>
    <p:sldId id="357" r:id="rId92"/>
    <p:sldId id="358" r:id="rId93"/>
    <p:sldId id="361" r:id="rId94"/>
    <p:sldId id="360" r:id="rId95"/>
    <p:sldId id="362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mailto:fernandofernandesanto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2035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244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6896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fonte.py&gt;</a:t>
            </a:r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Função input</a:t>
            </a:r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 smtClean="0"/>
              <a:t>Linhas múltiplas </a:t>
            </a:r>
            <a:r>
              <a:rPr lang="pt-BR" sz="3200" dirty="0"/>
              <a:t>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Crie um programa em Python que leia seu nome, sobrenome e escreva na tela</a:t>
            </a:r>
          </a:p>
          <a:p>
            <a:r>
              <a:rPr lang="pt-BR" sz="3200" dirty="0" smtClean="0"/>
              <a:t>“&lt;seu nome</a:t>
            </a:r>
            <a:r>
              <a:rPr lang="pt-BR" sz="3200" dirty="0" smtClean="0"/>
              <a:t>&gt; </a:t>
            </a:r>
            <a:r>
              <a:rPr lang="pt-BR" sz="3200" dirty="0" smtClean="0"/>
              <a:t>no minicurso de Python” usando a função </a:t>
            </a:r>
            <a:r>
              <a:rPr lang="pt-BR" sz="3200" dirty="0" err="1" smtClean="0"/>
              <a:t>print</a:t>
            </a:r>
            <a:r>
              <a:rPr lang="pt-BR" sz="3200" dirty="0" smtClean="0"/>
              <a:t> e a função input</a:t>
            </a:r>
          </a:p>
        </p:txBody>
      </p:sp>
    </p:spTree>
    <p:extLst>
      <p:ext uri="{BB962C8B-B14F-4D97-AF65-F5344CB8AC3E}">
        <p14:creationId xmlns:p14="http://schemas.microsoft.com/office/powerpoint/2010/main" val="2464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smtClean="0"/>
              <a:t>Del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38383838383L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</a:t>
            </a:r>
            <a:r>
              <a:rPr lang="pt-BR" dirty="0" smtClean="0"/>
              <a:t>da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Usar a função </a:t>
                </a:r>
                <a:r>
                  <a:rPr lang="pt-BR" dirty="0" err="1" smtClean="0"/>
                  <a:t>max</a:t>
                </a:r>
                <a:r>
                  <a:rPr lang="pt-BR" dirty="0" smtClean="0"/>
                  <a:t> e min para encontrar o maior e menor elemento da lista: 2.4857, -8.3, 0.02, 10, -1</a:t>
                </a:r>
              </a:p>
              <a:p>
                <a:r>
                  <a:rPr lang="pt-BR" dirty="0" smtClean="0"/>
                  <a:t>Arredonde os valores a seguir com 3 dígitos: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34.5</m:t>
                        </m:r>
                      </m:e>
                    </m:ra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3.4</m:t>
                            </m:r>
                          </m:e>
                        </m:func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dirty="0" err="1" smtClean="0"/>
                  <a:t>Verifique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resultado</a:t>
                </a:r>
                <a:r>
                  <a:rPr lang="en-US" dirty="0" smtClean="0"/>
                  <a:t> de: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endParaRPr lang="en-US" sz="3600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159" t="-2038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smtClean="0"/>
              <a:t>Principais </a:t>
            </a:r>
            <a:r>
              <a:rPr lang="pt-BR" dirty="0" smtClean="0"/>
              <a:t>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600" dirty="0" smtClean="0"/>
              <a:t>Leia uma frase de entrada e mostre na tela a frase de entrada com todas as letras em maiúsculo. </a:t>
            </a:r>
          </a:p>
          <a:p>
            <a:r>
              <a:rPr lang="pt-BR" sz="2600" dirty="0" smtClean="0"/>
              <a:t>Leia uma </a:t>
            </a:r>
            <a:r>
              <a:rPr lang="pt-BR" sz="2600" dirty="0"/>
              <a:t>frase de entrada e </a:t>
            </a:r>
            <a:r>
              <a:rPr lang="pt-BR" sz="2600" dirty="0" smtClean="0"/>
              <a:t>mostre </a:t>
            </a:r>
            <a:r>
              <a:rPr lang="pt-BR" sz="2600" dirty="0"/>
              <a:t>na tela a frase de entrada com todas as letras em </a:t>
            </a:r>
            <a:r>
              <a:rPr lang="pt-BR" sz="2600" dirty="0" smtClean="0"/>
              <a:t>minúsculo. </a:t>
            </a:r>
            <a:endParaRPr lang="pt-BR" sz="2600" dirty="0"/>
          </a:p>
          <a:p>
            <a:r>
              <a:rPr lang="pt-BR" sz="2600" dirty="0" smtClean="0"/>
              <a:t>Leia seu nome completo e depois separe ele separado por espaço</a:t>
            </a:r>
          </a:p>
          <a:p>
            <a:r>
              <a:rPr lang="pt-BR" sz="2600" dirty="0" smtClean="0"/>
              <a:t> Mostre na tela quantas letras tem o seu nome</a:t>
            </a:r>
          </a:p>
          <a:p>
            <a:endParaRPr lang="pt-BR" sz="36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2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9419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Inicialize uma lista com os seguintes elementos</a:t>
            </a:r>
          </a:p>
          <a:p>
            <a:pPr lvl="1"/>
            <a:r>
              <a:rPr lang="pt-BR" sz="3200" dirty="0" smtClean="0"/>
              <a:t>2, 1, 3, 12, 4.2, 85, </a:t>
            </a:r>
            <a:r>
              <a:rPr lang="pt-BR" sz="3200" dirty="0"/>
              <a:t>‘</a:t>
            </a:r>
            <a:r>
              <a:rPr lang="pt-BR" sz="3200" dirty="0" err="1" smtClean="0"/>
              <a:t>naodeveriaestaraqui</a:t>
            </a:r>
            <a:r>
              <a:rPr lang="pt-BR" sz="3200" dirty="0" smtClean="0"/>
              <a:t>’, 9.123, 1, </a:t>
            </a:r>
            <a:r>
              <a:rPr lang="pt-BR" sz="3200" dirty="0" smtClean="0"/>
              <a:t>2, 4.2, 1, 3, 85</a:t>
            </a:r>
            <a:endParaRPr lang="pt-BR" sz="3200" dirty="0" smtClean="0"/>
          </a:p>
          <a:p>
            <a:r>
              <a:rPr lang="pt-BR" sz="3500" dirty="0" smtClean="0"/>
              <a:t>Conte quantas vezes 2 aparece na lista</a:t>
            </a:r>
          </a:p>
          <a:p>
            <a:r>
              <a:rPr lang="pt-BR" sz="3500" dirty="0" smtClean="0"/>
              <a:t>Adicione o número 3.14 no final da lista</a:t>
            </a:r>
          </a:p>
          <a:p>
            <a:r>
              <a:rPr lang="pt-BR" sz="3500" dirty="0" smtClean="0"/>
              <a:t>Insira a “minicurso” na posição </a:t>
            </a:r>
            <a:r>
              <a:rPr lang="pt-BR" sz="3500" dirty="0" smtClean="0"/>
              <a:t>3</a:t>
            </a:r>
            <a:endParaRPr lang="pt-BR" sz="3500" dirty="0" smtClean="0"/>
          </a:p>
        </p:txBody>
      </p:sp>
    </p:spTree>
    <p:extLst>
      <p:ext uri="{BB962C8B-B14F-4D97-AF65-F5344CB8AC3E}">
        <p14:creationId xmlns:p14="http://schemas.microsoft.com/office/powerpoint/2010/main" val="372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‘essa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duas </a:t>
            </a:r>
            <a:r>
              <a:rPr lang="pt-BR" dirty="0" err="1" smtClean="0"/>
              <a:t>tuplas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(2, 3, 2, 3, 4)</a:t>
            </a:r>
          </a:p>
          <a:p>
            <a:pPr lvl="1"/>
            <a:r>
              <a:rPr lang="pt-BR" dirty="0"/>
              <a:t>tupla2 = (‘minicurso’, 2, ‘essa e uma </a:t>
            </a:r>
            <a:r>
              <a:rPr lang="pt-BR" dirty="0" err="1"/>
              <a:t>tupla</a:t>
            </a:r>
            <a:r>
              <a:rPr lang="pt-BR" dirty="0"/>
              <a:t>’, 2.3)</a:t>
            </a:r>
          </a:p>
          <a:p>
            <a:r>
              <a:rPr lang="pt-BR" dirty="0" smtClean="0"/>
              <a:t>Crie uma terceira </a:t>
            </a:r>
            <a:r>
              <a:rPr lang="pt-BR" dirty="0" err="1" smtClean="0"/>
              <a:t>tupla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tupla3 = tupla1 + tupla2</a:t>
            </a:r>
          </a:p>
          <a:p>
            <a:r>
              <a:rPr lang="pt-BR" dirty="0" smtClean="0"/>
              <a:t>Mostre na tela o tamanho da tupla</a:t>
            </a: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5468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Crie um programa que peça 3 códigos de usuário</a:t>
            </a:r>
          </a:p>
          <a:p>
            <a:r>
              <a:rPr lang="pt-BR" dirty="0" smtClean="0"/>
              <a:t>Cada código de usuário será uma chave para um dicionário que armazenará um outro dicionário que contém os dados do usuário</a:t>
            </a:r>
          </a:p>
          <a:p>
            <a:r>
              <a:rPr lang="pt-BR" dirty="0" smtClean="0"/>
              <a:t>Os dados de cada usuário será lido da tela: nome e idade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dic_users</a:t>
            </a:r>
            <a:r>
              <a:rPr lang="pt-BR" dirty="0" smtClean="0"/>
              <a:t> = { 1 : {‘nome’: ‘Fernando’, idade: 28}...</a:t>
            </a:r>
          </a:p>
          <a:p>
            <a:r>
              <a:rPr lang="pt-BR" dirty="0" smtClean="0"/>
              <a:t>Mostre na tela os dados de cada usuário</a:t>
            </a:r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e Pandas</a:t>
            </a:r>
          </a:p>
          <a:p>
            <a:pPr lvl="1"/>
            <a:r>
              <a:rPr lang="pt-BR" sz="3600" dirty="0"/>
              <a:t>Exemplo gráfico de pontos</a:t>
            </a:r>
          </a:p>
          <a:p>
            <a:pPr lvl="1"/>
            <a:r>
              <a:rPr lang="pt-BR" sz="3600" dirty="0"/>
              <a:t>Exemplo gráfico de barras</a:t>
            </a:r>
          </a:p>
          <a:p>
            <a:pPr lvl="1"/>
            <a:r>
              <a:rPr lang="pt-BR" sz="3600" dirty="0"/>
              <a:t>Exemplo gráfico de linhas</a:t>
            </a:r>
          </a:p>
          <a:p>
            <a:pPr lvl="1"/>
            <a:r>
              <a:rPr lang="pt-BR" sz="3600" dirty="0"/>
              <a:t>Exemplo de histograma</a:t>
            </a:r>
          </a:p>
          <a:p>
            <a:pPr lvl="1"/>
            <a:r>
              <a:rPr lang="pt-BR" sz="3600" dirty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Dado o vetor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={3,  4,  2,  5, 6}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Calcule a norma do vetor sem usar as funções </a:t>
                </a:r>
                <a:r>
                  <a:rPr lang="pt-BR" dirty="0" err="1" smtClean="0"/>
                  <a:t>sqrt</a:t>
                </a:r>
                <a:r>
                  <a:rPr lang="pt-BR" dirty="0" smtClean="0"/>
                  <a:t> e </a:t>
                </a:r>
                <a:r>
                  <a:rPr lang="pt-BR" dirty="0" err="1" smtClean="0"/>
                  <a:t>pow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Calcule o vetor normalizado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</a:t>
            </a:r>
            <a:r>
              <a:rPr lang="pt-BR" sz="2800" dirty="0" smtClean="0"/>
              <a:t>(a </a:t>
            </a:r>
            <a:r>
              <a:rPr lang="pt-BR" sz="2800" dirty="0" smtClean="0"/>
              <a:t>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Leia dois números da tela e mostre se eles são iguais ou não</a:t>
            </a:r>
          </a:p>
          <a:p>
            <a:r>
              <a:rPr lang="pt-BR" dirty="0" smtClean="0"/>
              <a:t>Leia </a:t>
            </a:r>
            <a:r>
              <a:rPr lang="pt-BR" dirty="0" smtClean="0"/>
              <a:t>duas </a:t>
            </a:r>
            <a:r>
              <a:rPr lang="pt-BR" dirty="0" err="1" smtClean="0"/>
              <a:t>strings</a:t>
            </a:r>
            <a:r>
              <a:rPr lang="pt-BR" dirty="0" smtClean="0"/>
              <a:t> da tela e mostre se a primeira </a:t>
            </a:r>
            <a:r>
              <a:rPr lang="pt-BR" dirty="0" err="1" smtClean="0"/>
              <a:t>string</a:t>
            </a:r>
            <a:r>
              <a:rPr lang="pt-BR" dirty="0" smtClean="0"/>
              <a:t> está contida na segunda</a:t>
            </a:r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5" y="2023788"/>
            <a:ext cx="3527753" cy="4512861"/>
          </a:xfrm>
        </p:spPr>
      </p:pic>
      <p:sp>
        <p:nvSpPr>
          <p:cNvPr id="7" name="CaixaDeTexto 6"/>
          <p:cNvSpPr txBox="1"/>
          <p:nvPr/>
        </p:nvSpPr>
        <p:spPr>
          <a:xfrm>
            <a:off x="5351735" y="1885456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51734" y="4107190"/>
            <a:ext cx="3163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elif</a:t>
            </a:r>
            <a:r>
              <a:rPr lang="pt-BR" sz="2800" dirty="0" smtClean="0"/>
              <a:t> </a:t>
            </a:r>
            <a:r>
              <a:rPr lang="pt-BR" sz="2800" dirty="0" err="1" smtClean="0"/>
              <a:t>nova_condiçao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Leia um número da tela e mostre se ele é divisível por 2</a:t>
            </a:r>
          </a:p>
          <a:p>
            <a:r>
              <a:rPr lang="pt-BR" dirty="0" smtClean="0"/>
              <a:t>Leia um nome completo da tela e mostre se este contêm alguns dos seguintes nomes/sobrenomes</a:t>
            </a:r>
          </a:p>
          <a:p>
            <a:pPr lvl="1"/>
            <a:r>
              <a:rPr lang="pt-BR" dirty="0" smtClean="0"/>
              <a:t>Enzo</a:t>
            </a:r>
          </a:p>
          <a:p>
            <a:pPr lvl="1"/>
            <a:r>
              <a:rPr lang="pt-BR" dirty="0" smtClean="0"/>
              <a:t>João</a:t>
            </a:r>
          </a:p>
          <a:p>
            <a:pPr lvl="1"/>
            <a:r>
              <a:rPr lang="pt-BR" dirty="0" smtClean="0"/>
              <a:t>José</a:t>
            </a:r>
          </a:p>
          <a:p>
            <a:pPr lvl="1"/>
            <a:r>
              <a:rPr lang="pt-BR" dirty="0" smtClean="0"/>
              <a:t>Silva</a:t>
            </a:r>
          </a:p>
          <a:p>
            <a:pPr lvl="1"/>
            <a:r>
              <a:rPr lang="pt-BR" dirty="0" smtClean="0"/>
              <a:t>Santos</a:t>
            </a:r>
          </a:p>
          <a:p>
            <a:pPr lvl="1"/>
            <a:r>
              <a:rPr lang="pt-BR" dirty="0" smtClean="0"/>
              <a:t>Caso não contenha, escreva “Não contém</a:t>
            </a:r>
            <a:r>
              <a:rPr lang="pt-BR" dirty="0" smtClean="0"/>
              <a:t>”</a:t>
            </a:r>
          </a:p>
          <a:p>
            <a:r>
              <a:rPr lang="pt-BR" dirty="0"/>
              <a:t>Leia 3 números e mostre o maior, o menor, e o do </a:t>
            </a:r>
            <a:r>
              <a:rPr lang="pt-BR" dirty="0" smtClean="0"/>
              <a:t>meio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546" y="3141117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/>
              <a:t>while</a:t>
            </a:r>
            <a:r>
              <a:rPr lang="pt-BR" sz="3200" dirty="0" smtClean="0"/>
              <a:t> expressão:</a:t>
            </a:r>
            <a:br>
              <a:rPr lang="pt-BR" sz="3200" dirty="0" smtClean="0"/>
            </a:br>
            <a:r>
              <a:rPr lang="pt-BR" sz="3200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3207462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11" y="2090082"/>
            <a:ext cx="5152041" cy="1084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617117"/>
            <a:ext cx="3695700" cy="3343275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2455" y="4275743"/>
            <a:ext cx="5152041" cy="108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 smtClean="0"/>
              <a:t>else</a:t>
            </a:r>
            <a:r>
              <a:rPr lang="pt-BR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	</a:t>
            </a:r>
            <a:r>
              <a:rPr lang="pt-BR" dirty="0" smtClean="0"/>
              <a:t>... código caso o laço termine ...</a:t>
            </a:r>
          </a:p>
        </p:txBody>
      </p:sp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Ler um número da tela e definir se ele é primo ou não</a:t>
            </a:r>
            <a:endParaRPr lang="pt-BR" dirty="0" smtClean="0"/>
          </a:p>
          <a:p>
            <a:r>
              <a:rPr lang="pt-BR" dirty="0" smtClean="0"/>
              <a:t>Crie uma lista de 100 posições com números randômicos de 0 a 1. </a:t>
            </a:r>
          </a:p>
          <a:p>
            <a:pPr lvl="1"/>
            <a:r>
              <a:rPr lang="pt-BR" dirty="0" smtClean="0"/>
              <a:t>Calcule o somatório dessa lista</a:t>
            </a:r>
          </a:p>
          <a:p>
            <a:pPr lvl="1"/>
            <a:r>
              <a:rPr lang="pt-BR" dirty="0" smtClean="0"/>
              <a:t>Crie uma segunda lista em que cada valor é o quadrado do primeira</a:t>
            </a:r>
          </a:p>
          <a:p>
            <a:pPr lvl="1"/>
            <a:r>
              <a:rPr lang="pt-BR" dirty="0" smtClean="0"/>
              <a:t>Crie uma terceira lista em que cada valor é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lista3 = lista1 + lista2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/>
              <a:t>Classes e objetos</a:t>
            </a:r>
          </a:p>
          <a:p>
            <a:pPr lvl="1"/>
            <a:r>
              <a:rPr lang="pt-BR" sz="3600" dirty="0" smtClean="0"/>
              <a:t>Expressões regulares</a:t>
            </a:r>
          </a:p>
          <a:p>
            <a:pPr lvl="1"/>
            <a:r>
              <a:rPr lang="pt-BR" sz="3600" dirty="0" smtClean="0"/>
              <a:t>Manipulação de </a:t>
            </a:r>
            <a:r>
              <a:rPr lang="pt-BR" sz="3600" dirty="0"/>
              <a:t>a</a:t>
            </a:r>
            <a:r>
              <a:rPr lang="pt-BR" sz="3600" dirty="0" smtClean="0"/>
              <a:t>rquivo CSV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Faça uma função que receba uma </a:t>
            </a:r>
            <a:r>
              <a:rPr lang="pt-BR" dirty="0" err="1" smtClean="0"/>
              <a:t>string</a:t>
            </a:r>
            <a:r>
              <a:rPr lang="pt-BR" dirty="0" smtClean="0"/>
              <a:t> e defina se ela é palíndromo ou não. Exemplos</a:t>
            </a:r>
          </a:p>
          <a:p>
            <a:pPr lvl="1"/>
            <a:r>
              <a:rPr lang="pt-BR" dirty="0" smtClean="0"/>
              <a:t>SATOR AREPO TENET OPERA ROTAS – </a:t>
            </a:r>
            <a:r>
              <a:rPr lang="pt-BR" dirty="0"/>
              <a:t>é</a:t>
            </a:r>
            <a:r>
              <a:rPr lang="pt-BR" dirty="0" smtClean="0"/>
              <a:t> palíndromo </a:t>
            </a:r>
          </a:p>
          <a:p>
            <a:pPr lvl="1"/>
            <a:r>
              <a:rPr lang="pt-BR" dirty="0" smtClean="0"/>
              <a:t>“O lavrador diligente conhece a rota do seu arado</a:t>
            </a:r>
            <a:r>
              <a:rPr lang="pt-BR" dirty="0"/>
              <a:t>” – </a:t>
            </a:r>
            <a:r>
              <a:rPr lang="pt-BR" dirty="0" smtClean="0"/>
              <a:t>não é palíndromo</a:t>
            </a:r>
          </a:p>
          <a:p>
            <a:pPr lvl="1"/>
            <a:r>
              <a:rPr lang="pt-BR" dirty="0" smtClean="0"/>
              <a:t>Arara – é palíndromo</a:t>
            </a:r>
          </a:p>
          <a:p>
            <a:r>
              <a:rPr lang="pt-BR" dirty="0" smtClean="0"/>
              <a:t>Faça uma função que receba o raio de um círculo e retorna a área</a:t>
            </a:r>
          </a:p>
          <a:p>
            <a:r>
              <a:rPr lang="pt-BR" dirty="0" smtClean="0"/>
              <a:t>Faça uma </a:t>
            </a:r>
            <a:r>
              <a:rPr lang="pt-BR" dirty="0" smtClean="0"/>
              <a:t>função</a:t>
            </a:r>
            <a:r>
              <a:rPr lang="en-US" dirty="0" smtClean="0"/>
              <a:t> </a:t>
            </a:r>
            <a:r>
              <a:rPr lang="pt-BR" dirty="0" smtClean="0"/>
              <a:t>que receba uma lista e retorne outra lista sem elementos duplicados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7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ambiente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Crie um módulo Python com as funções criadas nos exercícios anteriores e depois importe o módulo em outro arquivo fonte</a:t>
            </a:r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84498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</a:t>
                      </a:r>
                      <a:r>
                        <a:rPr lang="pt-BR" sz="2000" baseline="0" noProof="0" dirty="0" smtClean="0"/>
                        <a:t>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  <a:p>
            <a:r>
              <a:rPr lang="pt-BR" dirty="0" smtClean="0"/>
              <a:t>Para ler uma linha do arquivo</a:t>
            </a:r>
          </a:p>
          <a:p>
            <a:pPr lvl="1"/>
            <a:r>
              <a:rPr lang="pt-BR" dirty="0" err="1" smtClean="0"/>
              <a:t>arquivo.readline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462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6266"/>
          </a:xfrm>
        </p:spPr>
        <p:txBody>
          <a:bodyPr>
            <a:normAutofit/>
          </a:bodyPr>
          <a:lstStyle/>
          <a:p>
            <a:r>
              <a:rPr lang="pt-BR" dirty="0" smtClean="0"/>
              <a:t>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Alguns arquivos CSV podem usar ; ou outros caracteres para separar os valores</a:t>
            </a:r>
          </a:p>
          <a:p>
            <a:r>
              <a:rPr lang="pt-BR" dirty="0" smtClean="0"/>
              <a:t>Um arquivo CSV pode ser aberto por programas tipo Excel e </a:t>
            </a:r>
            <a:r>
              <a:rPr lang="pt-BR" dirty="0" err="1" smtClean="0"/>
              <a:t>Libreoffice</a:t>
            </a:r>
            <a:r>
              <a:rPr lang="pt-BR" dirty="0"/>
              <a:t> </a:t>
            </a:r>
            <a:r>
              <a:rPr lang="pt-BR" dirty="0" err="1" smtClean="0"/>
              <a:t>Calc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237188" y="4407996"/>
            <a:ext cx="51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coluna1,</a:t>
            </a:r>
            <a:r>
              <a:rPr lang="en-US" dirty="0"/>
              <a:t> </a:t>
            </a:r>
            <a:r>
              <a:rPr lang="en-US" dirty="0" smtClean="0"/>
              <a:t>coluna2,coluna3,coluna4,coluna5,coluna6</a:t>
            </a:r>
          </a:p>
          <a:p>
            <a:r>
              <a:rPr lang="en-US" dirty="0" smtClean="0"/>
              <a:t>0.01214,0.07936,0.07799,0.07994,0.03393,0.02225</a:t>
            </a:r>
            <a:endParaRPr lang="en-US" dirty="0"/>
          </a:p>
          <a:p>
            <a:r>
              <a:rPr lang="en-US" dirty="0" smtClean="0"/>
              <a:t>0.05841,0.0011,0.05875,0.06374,0.07521,0.09295</a:t>
            </a:r>
            <a:endParaRPr lang="en-US" dirty="0"/>
          </a:p>
          <a:p>
            <a:r>
              <a:rPr lang="en-US" dirty="0" smtClean="0"/>
              <a:t>0.09843,0.00169,0.02203,0.02879,0.04721,0.07074</a:t>
            </a:r>
            <a:endParaRPr lang="en-US" dirty="0"/>
          </a:p>
          <a:p>
            <a:r>
              <a:rPr lang="en-US" dirty="0" smtClean="0"/>
              <a:t>0.06297,0.08871,0.01439,0.08867,0.09371,0.02379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4667" y="4407996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Cabeçalho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08471" y="52972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9" name="Chave Esquerda 8"/>
          <p:cNvSpPr/>
          <p:nvPr/>
        </p:nvSpPr>
        <p:spPr>
          <a:xfrm>
            <a:off x="3015834" y="4801523"/>
            <a:ext cx="241738" cy="1360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3094661" y="4522581"/>
            <a:ext cx="158290" cy="91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DictReader</a:t>
            </a:r>
            <a:r>
              <a:rPr lang="pt-BR" dirty="0" smtClean="0"/>
              <a:t> e </a:t>
            </a:r>
            <a:r>
              <a:rPr lang="pt-BR" dirty="0" err="1" smtClean="0"/>
              <a:t>DictWriter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32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manipular arquivos .</a:t>
            </a:r>
            <a:r>
              <a:rPr lang="pt-BR" sz="3200" dirty="0" err="1" smtClean="0"/>
              <a:t>csv</a:t>
            </a:r>
            <a:r>
              <a:rPr lang="pt-BR" sz="3200" dirty="0" smtClean="0"/>
              <a:t> é necessário importar a biblioteca </a:t>
            </a:r>
            <a:r>
              <a:rPr lang="pt-BR" sz="3200" dirty="0" err="1" smtClean="0"/>
              <a:t>csv</a:t>
            </a:r>
            <a:endParaRPr lang="pt-BR" sz="3200" dirty="0" smtClean="0"/>
          </a:p>
          <a:p>
            <a:r>
              <a:rPr lang="pt-BR" sz="3200" dirty="0" err="1" smtClean="0"/>
              <a:t>DictReader</a:t>
            </a:r>
            <a:r>
              <a:rPr lang="pt-BR" sz="3200" dirty="0" smtClean="0"/>
              <a:t> – Objeto contém as funções para ler o arquivo CSV</a:t>
            </a:r>
          </a:p>
          <a:p>
            <a:r>
              <a:rPr lang="pt-BR" sz="3200" dirty="0" err="1" smtClean="0"/>
              <a:t>DictWriter</a:t>
            </a:r>
            <a:r>
              <a:rPr lang="pt-BR" sz="3200" dirty="0" smtClean="0"/>
              <a:t> – Objeto contém as funções para escrever no arquivo CSV</a:t>
            </a:r>
          </a:p>
          <a:p>
            <a:pPr lvl="1"/>
            <a:r>
              <a:rPr lang="pt-BR" sz="2800" dirty="0" smtClean="0"/>
              <a:t>É necessário definir o cabeçalho antes de criar o objeto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40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/>
              <a:t>Baixe o arquivo deter_amz_avisos.csv do </a:t>
            </a:r>
            <a:r>
              <a:rPr lang="pt-BR" dirty="0" err="1"/>
              <a:t>Github</a:t>
            </a:r>
            <a:r>
              <a:rPr lang="pt-BR" dirty="0"/>
              <a:t> do minicurso</a:t>
            </a:r>
          </a:p>
          <a:p>
            <a:pPr lvl="1"/>
            <a:r>
              <a:rPr lang="pt-BR" dirty="0"/>
              <a:t>Dados do sistema DETER do INPE</a:t>
            </a:r>
          </a:p>
          <a:p>
            <a:pPr lvl="1"/>
            <a:r>
              <a:rPr lang="pt-BR" dirty="0"/>
              <a:t>Avisos de desmatamento da </a:t>
            </a:r>
            <a:r>
              <a:rPr lang="pt-BR" dirty="0" smtClean="0"/>
              <a:t>Amazônia</a:t>
            </a:r>
            <a:endParaRPr lang="pt-BR" dirty="0" smtClean="0"/>
          </a:p>
          <a:p>
            <a:r>
              <a:rPr lang="pt-BR" dirty="0" smtClean="0"/>
              <a:t>Abrir </a:t>
            </a:r>
            <a:r>
              <a:rPr lang="pt-BR" dirty="0" smtClean="0"/>
              <a:t>o arquivo deter_amz_avisos.csv e importar os dados em uma lista</a:t>
            </a:r>
          </a:p>
          <a:p>
            <a:r>
              <a:rPr lang="pt-BR" dirty="0" smtClean="0"/>
              <a:t>Encontrar os diferentes entes federativos que possuem avisos de desmatamento informados pelo sistema DETER do INPE.</a:t>
            </a:r>
          </a:p>
        </p:txBody>
      </p:sp>
    </p:spTree>
    <p:extLst>
      <p:ext uri="{BB962C8B-B14F-4D97-AF65-F5344CB8AC3E}">
        <p14:creationId xmlns:p14="http://schemas.microsoft.com/office/powerpoint/2010/main" val="1485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8483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try-except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Quando um erro inesperado acontece chamamos de exceções</a:t>
            </a:r>
          </a:p>
          <a:p>
            <a:r>
              <a:rPr lang="pt-BR" dirty="0" smtClean="0"/>
              <a:t>Python possui meios de tratar quando exceções acontecem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76553" y="3532487"/>
            <a:ext cx="6321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try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…código que devia executar sem erros…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 Error1:</a:t>
            </a:r>
          </a:p>
          <a:p>
            <a:r>
              <a:rPr lang="pt-BR" sz="2400" b="1" dirty="0" smtClean="0"/>
              <a:t>	… código que executa caso Error1 aconteça…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Error2:</a:t>
            </a:r>
          </a:p>
          <a:p>
            <a:r>
              <a:rPr lang="pt-BR" sz="2400" b="1" dirty="0" smtClean="0"/>
              <a:t>	… código que executa caso Error2 aconteça…</a:t>
            </a:r>
          </a:p>
        </p:txBody>
      </p:sp>
    </p:spTree>
    <p:extLst>
      <p:ext uri="{BB962C8B-B14F-4D97-AF65-F5344CB8AC3E}">
        <p14:creationId xmlns:p14="http://schemas.microsoft.com/office/powerpoint/2010/main" val="35243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Principais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err="1" smtClean="0"/>
              <a:t>Exception</a:t>
            </a:r>
            <a:r>
              <a:rPr lang="pt-BR" dirty="0" smtClean="0"/>
              <a:t> – Base de todas as exceções</a:t>
            </a:r>
            <a:endParaRPr lang="pt-BR" dirty="0"/>
          </a:p>
          <a:p>
            <a:r>
              <a:rPr lang="pt-BR" dirty="0" err="1" smtClean="0"/>
              <a:t>StopIteration</a:t>
            </a:r>
            <a:r>
              <a:rPr lang="pt-BR" dirty="0" smtClean="0"/>
              <a:t> – Quando está iterando sobre uma sequência e essa termina abruptamente</a:t>
            </a:r>
          </a:p>
          <a:p>
            <a:r>
              <a:rPr lang="pt-BR" dirty="0" err="1" smtClean="0"/>
              <a:t>SytemExit</a:t>
            </a:r>
            <a:r>
              <a:rPr lang="pt-BR" dirty="0" smtClean="0"/>
              <a:t> – Exceção invocada por chamada da função </a:t>
            </a:r>
            <a:r>
              <a:rPr lang="pt-BR" dirty="0" err="1" smtClean="0"/>
              <a:t>exit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ArithmeticError</a:t>
            </a:r>
            <a:r>
              <a:rPr lang="pt-BR" dirty="0" smtClean="0"/>
              <a:t> – Exceção causada por algum erro </a:t>
            </a:r>
            <a:r>
              <a:rPr lang="pt-BR" dirty="0" err="1" smtClean="0"/>
              <a:t>aritimético</a:t>
            </a:r>
            <a:endParaRPr lang="pt-BR" dirty="0" smtClean="0"/>
          </a:p>
          <a:p>
            <a:r>
              <a:rPr lang="pt-BR" dirty="0" err="1" smtClean="0"/>
              <a:t>OverflowError</a:t>
            </a:r>
            <a:r>
              <a:rPr lang="pt-BR" dirty="0" smtClean="0"/>
              <a:t> – Quando estoura a representação de inteiros e </a:t>
            </a:r>
            <a:r>
              <a:rPr lang="pt-BR" dirty="0" err="1" smtClean="0"/>
              <a:t>floats</a:t>
            </a:r>
            <a:endParaRPr lang="pt-BR" dirty="0" smtClean="0"/>
          </a:p>
          <a:p>
            <a:r>
              <a:rPr lang="pt-BR" dirty="0" err="1" smtClean="0"/>
              <a:t>ZeroDivision</a:t>
            </a:r>
            <a:r>
              <a:rPr lang="pt-BR" dirty="0" smtClean="0"/>
              <a:t> – Divisão por zero </a:t>
            </a:r>
          </a:p>
        </p:txBody>
      </p:sp>
    </p:spTree>
    <p:extLst>
      <p:ext uri="{BB962C8B-B14F-4D97-AF65-F5344CB8AC3E}">
        <p14:creationId xmlns:p14="http://schemas.microsoft.com/office/powerpoint/2010/main" val="1414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Trate o erro que será causado por uma divisão por zero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5072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369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Trabalhador.nome</a:t>
            </a:r>
            <a:r>
              <a:rPr lang="pt-BR" dirty="0" smtClean="0"/>
              <a:t>, </a:t>
            </a:r>
            <a:r>
              <a:rPr lang="pt-BR" dirty="0" err="1" smtClean="0"/>
              <a:t>Carro.velocidade_max</a:t>
            </a:r>
            <a:r>
              <a:rPr lang="pt-BR" dirty="0" smtClean="0"/>
              <a:t>, </a:t>
            </a:r>
            <a:r>
              <a:rPr lang="pt-BR" dirty="0" err="1" smtClean="0"/>
              <a:t>Animal.e_domestico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4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0429"/>
            <a:ext cx="7886700" cy="1345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Cada classe possui  métodos, que são funções que definem algum comportamento da </a:t>
            </a:r>
            <a:r>
              <a:rPr lang="pt-BR" dirty="0" smtClean="0"/>
              <a:t>classe</a:t>
            </a:r>
            <a:endParaRPr lang="pt-BR" dirty="0" smtClean="0"/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Trabalhador.imprime_nome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86152" y="2900857"/>
            <a:ext cx="47712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 </a:t>
            </a:r>
            <a:r>
              <a:rPr lang="en-US" sz="2400" b="1" dirty="0" err="1" smtClean="0"/>
              <a:t>Trabalhador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__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__(self, </a:t>
            </a:r>
            <a:r>
              <a:rPr lang="en-US" sz="2400" b="1" dirty="0" err="1" smtClean="0"/>
              <a:t>nome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salario</a:t>
            </a:r>
            <a:r>
              <a:rPr lang="en-US" sz="2400" b="1" dirty="0" smtClean="0"/>
              <a:t>):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salario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nome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imprime_nome</a:t>
            </a:r>
            <a:r>
              <a:rPr lang="en-US" sz="2400" b="1" dirty="0" smtClean="0"/>
              <a:t>(self):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smtClean="0"/>
              <a:t>print(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)</a:t>
            </a:r>
            <a:endParaRPr lang="en-US" sz="2400" b="1" dirty="0" smtClean="0"/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imprime_salario</a:t>
            </a:r>
            <a:r>
              <a:rPr lang="en-US" sz="2400" b="1" dirty="0" smtClean="0"/>
              <a:t>(self):</a:t>
            </a:r>
            <a:br>
              <a:rPr lang="en-US" sz="2400" b="1" dirty="0" smtClean="0"/>
            </a:br>
            <a:r>
              <a:rPr lang="en-US" sz="2400" b="1" dirty="0" smtClean="0"/>
              <a:t>		</a:t>
            </a:r>
            <a:r>
              <a:rPr lang="en-US" sz="2400" b="1" dirty="0" smtClean="0"/>
              <a:t>print(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7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1299"/>
          </a:xfrm>
        </p:spPr>
        <p:txBody>
          <a:bodyPr>
            <a:normAutofit/>
          </a:bodyPr>
          <a:lstStyle/>
          <a:p>
            <a:r>
              <a:rPr lang="pt-BR" dirty="0" smtClean="0"/>
              <a:t>Defina uma classe chamada Estudante</a:t>
            </a:r>
          </a:p>
          <a:p>
            <a:r>
              <a:rPr lang="pt-BR" dirty="0" smtClean="0"/>
              <a:t>O método __</a:t>
            </a:r>
            <a:r>
              <a:rPr lang="pt-BR" dirty="0" err="1" smtClean="0"/>
              <a:t>init</a:t>
            </a:r>
            <a:r>
              <a:rPr lang="pt-BR" dirty="0" smtClean="0"/>
              <a:t>__ irá receber</a:t>
            </a:r>
          </a:p>
          <a:p>
            <a:pPr lvl="1"/>
            <a:r>
              <a:rPr lang="pt-BR" dirty="0" smtClean="0"/>
              <a:t>Nome, Idade, semestre, e uma lista contendo todas as cadeira a qual ele está cursando</a:t>
            </a:r>
          </a:p>
          <a:p>
            <a:r>
              <a:rPr lang="pt-BR" dirty="0" smtClean="0"/>
              <a:t>Implementar um método </a:t>
            </a:r>
            <a:r>
              <a:rPr lang="pt-BR" dirty="0" err="1" smtClean="0"/>
              <a:t>imprime_informacao</a:t>
            </a:r>
            <a:r>
              <a:rPr lang="pt-BR" dirty="0" smtClean="0"/>
              <a:t>()</a:t>
            </a:r>
            <a:r>
              <a:rPr lang="pt-BR" dirty="0"/>
              <a:t> </a:t>
            </a:r>
            <a:r>
              <a:rPr lang="pt-BR" dirty="0" smtClean="0"/>
              <a:t>onde este irá imprimir o Nome, idade, semestre, e as cadeiras que esse estudante está cursando</a:t>
            </a:r>
          </a:p>
        </p:txBody>
      </p:sp>
    </p:spTree>
    <p:extLst>
      <p:ext uri="{BB962C8B-B14F-4D97-AF65-F5344CB8AC3E}">
        <p14:creationId xmlns:p14="http://schemas.microsoft.com/office/powerpoint/2010/main" val="24622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</a:t>
            </a:r>
            <a:r>
              <a:rPr lang="pt-BR" sz="3600" dirty="0" smtClean="0"/>
              <a:t>III:</a:t>
            </a:r>
          </a:p>
          <a:p>
            <a:pPr lvl="1"/>
            <a:r>
              <a:rPr lang="pt-BR" sz="3200" dirty="0" err="1" smtClean="0"/>
              <a:t>Matplotlib</a:t>
            </a:r>
            <a:r>
              <a:rPr lang="pt-BR" sz="3200" dirty="0" smtClean="0"/>
              <a:t> e Pandas</a:t>
            </a:r>
          </a:p>
          <a:p>
            <a:pPr lvl="1"/>
            <a:r>
              <a:rPr lang="pt-BR" sz="3200" dirty="0" smtClean="0"/>
              <a:t>Exemplo gráfico de pontos</a:t>
            </a:r>
          </a:p>
          <a:p>
            <a:pPr lvl="1"/>
            <a:r>
              <a:rPr lang="pt-BR" sz="3200" dirty="0" smtClean="0"/>
              <a:t>Exemplo gráfico de barras</a:t>
            </a:r>
          </a:p>
          <a:p>
            <a:pPr lvl="1"/>
            <a:r>
              <a:rPr lang="pt-BR" sz="3200" dirty="0" smtClean="0"/>
              <a:t>Exemplo gráfico de linhas</a:t>
            </a:r>
          </a:p>
          <a:p>
            <a:pPr lvl="1"/>
            <a:r>
              <a:rPr lang="pt-BR" sz="3200" dirty="0" smtClean="0"/>
              <a:t>Exemplo de histograma</a:t>
            </a:r>
          </a:p>
          <a:p>
            <a:pPr lvl="1"/>
            <a:r>
              <a:rPr lang="pt-BR" sz="3200" dirty="0" smtClean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Matplotlib</a:t>
            </a:r>
            <a:r>
              <a:rPr lang="pt-BR" dirty="0" smtClean="0"/>
              <a:t> e Pandas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1" y="1566041"/>
            <a:ext cx="4480007" cy="3572806"/>
          </a:xfrm>
        </p:spPr>
      </p:pic>
      <p:sp>
        <p:nvSpPr>
          <p:cNvPr id="6" name="CaixaDeTexto 5"/>
          <p:cNvSpPr txBox="1"/>
          <p:nvPr/>
        </p:nvSpPr>
        <p:spPr>
          <a:xfrm>
            <a:off x="283779" y="1639614"/>
            <a:ext cx="3783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Matplotlib</a:t>
            </a:r>
            <a:r>
              <a:rPr lang="pt-BR" sz="3200" dirty="0" smtClean="0"/>
              <a:t> é uma biblioteca de criação de gráficos no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Pandas é uma biblioteca de manipulação de dados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28" y="5527126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Exemplo base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8650" y="1479486"/>
            <a:ext cx="7936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'name':       		[</a:t>
            </a:r>
            <a:r>
              <a:rPr lang="en-US" sz="2000" dirty="0"/>
              <a:t>'john','</a:t>
            </a:r>
            <a:r>
              <a:rPr lang="en-US" sz="2000" dirty="0" err="1"/>
              <a:t>mary</a:t>
            </a:r>
            <a:r>
              <a:rPr lang="en-US" sz="2000" dirty="0"/>
              <a:t>','peter','</a:t>
            </a:r>
            <a:r>
              <a:rPr lang="en-US" sz="2000" dirty="0" err="1"/>
              <a:t>jeff</a:t>
            </a:r>
            <a:r>
              <a:rPr lang="en-US" sz="2000" dirty="0"/>
              <a:t>','bill','</a:t>
            </a:r>
            <a:r>
              <a:rPr lang="en-US" sz="2000" dirty="0" err="1"/>
              <a:t>lisa</a:t>
            </a:r>
            <a:r>
              <a:rPr lang="en-US" sz="2000" dirty="0"/>
              <a:t>','</a:t>
            </a:r>
            <a:r>
              <a:rPr lang="en-US" sz="2000" dirty="0" err="1"/>
              <a:t>jose</a:t>
            </a:r>
            <a:r>
              <a:rPr lang="en-US" sz="2000" dirty="0"/>
              <a:t>'], </a:t>
            </a:r>
            <a:endParaRPr lang="en-US" sz="2000" dirty="0" smtClean="0"/>
          </a:p>
          <a:p>
            <a:r>
              <a:rPr lang="en-US" sz="2000" dirty="0" smtClean="0"/>
              <a:t>'age':			[</a:t>
            </a:r>
            <a:r>
              <a:rPr lang="en-US" sz="2000" dirty="0"/>
              <a:t>23,78,22,19,45,33,20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'gender': 		[</a:t>
            </a:r>
            <a:r>
              <a:rPr lang="en-US" sz="2000" dirty="0"/>
              <a:t>'M','F','M','M','M','F','M</a:t>
            </a:r>
            <a:r>
              <a:rPr lang="en-US" sz="2000" dirty="0" smtClean="0"/>
              <a:t>'],</a:t>
            </a:r>
          </a:p>
          <a:p>
            <a:r>
              <a:rPr lang="en-US" sz="2000" dirty="0" smtClean="0"/>
              <a:t>'state' : 			[</a:t>
            </a:r>
            <a:r>
              <a:rPr lang="en-US" sz="2000" dirty="0"/>
              <a:t>'california','dc','california','dc','california','texas','texas'], </a:t>
            </a:r>
            <a:endParaRPr lang="en-US" sz="2000" dirty="0" smtClean="0"/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num_children</a:t>
            </a:r>
            <a:r>
              <a:rPr lang="en-US" sz="2000" dirty="0" smtClean="0"/>
              <a:t>': 	[</a:t>
            </a:r>
            <a:r>
              <a:rPr lang="en-US" sz="2000" dirty="0"/>
              <a:t>2,0,0,3,2,1,4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num_pets</a:t>
            </a:r>
            <a:r>
              <a:rPr lang="en-US" sz="2000" dirty="0" smtClean="0"/>
              <a:t>': 		[</a:t>
            </a:r>
            <a:r>
              <a:rPr lang="en-US" sz="2000" dirty="0"/>
              <a:t>5,1,0,5,2,2,3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85" y="3834335"/>
            <a:ext cx="5185377" cy="2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5779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Gerar um gráfico de pontos com </a:t>
            </a:r>
            <a:r>
              <a:rPr lang="pt-BR" dirty="0" err="1" smtClean="0"/>
              <a:t>num_children</a:t>
            </a:r>
            <a:r>
              <a:rPr lang="pt-BR" dirty="0" smtClean="0"/>
              <a:t> no eixo X, e </a:t>
            </a:r>
            <a:r>
              <a:rPr lang="pt-BR" dirty="0" err="1" smtClean="0"/>
              <a:t>num_pets</a:t>
            </a:r>
            <a:r>
              <a:rPr lang="pt-BR" dirty="0" smtClean="0"/>
              <a:t> no eixo Y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scatter</a:t>
            </a:r>
            <a:r>
              <a:rPr lang="pt-BR" dirty="0" smtClean="0"/>
              <a:t>’, x=‘</a:t>
            </a:r>
            <a:r>
              <a:rPr lang="pt-BR" dirty="0" err="1" smtClean="0"/>
              <a:t>num_children</a:t>
            </a:r>
            <a:r>
              <a:rPr lang="pt-BR" dirty="0" smtClean="0"/>
              <a:t>’, y=‘</a:t>
            </a:r>
            <a:r>
              <a:rPr lang="pt-BR" dirty="0" err="1" smtClean="0"/>
              <a:t>num_pets</a:t>
            </a:r>
            <a:r>
              <a:rPr lang="pt-BR" dirty="0" smtClean="0"/>
              <a:t>’, color=‘</a:t>
            </a:r>
            <a:r>
              <a:rPr lang="pt-BR" dirty="0" err="1" smtClean="0"/>
              <a:t>red</a:t>
            </a:r>
            <a:r>
              <a:rPr lang="pt-BR" dirty="0" smtClean="0"/>
              <a:t>’)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77" y="3983421"/>
            <a:ext cx="3893425" cy="27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barras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63810"/>
          </a:xfrm>
        </p:spPr>
        <p:txBody>
          <a:bodyPr>
            <a:normAutofit/>
          </a:bodyPr>
          <a:lstStyle/>
          <a:p>
            <a:r>
              <a:rPr lang="pt-BR" dirty="0" smtClean="0"/>
              <a:t>Gerar um gráfico com age por 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x=‘</a:t>
            </a:r>
            <a:r>
              <a:rPr lang="pt-BR" dirty="0" err="1" smtClean="0"/>
              <a:t>name</a:t>
            </a:r>
            <a:r>
              <a:rPr lang="pt-BR" dirty="0" smtClean="0"/>
              <a:t>’, y=‘age’)</a:t>
            </a: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6" y="3446224"/>
            <a:ext cx="4330261" cy="32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linhas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4227129" cy="329291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Quando é necessário desenhar mais de uma variável no mesmo eixo temos que usar a função </a:t>
            </a:r>
            <a:r>
              <a:rPr lang="pt-BR" dirty="0" err="1" smtClean="0"/>
              <a:t>ax</a:t>
            </a:r>
            <a:r>
              <a:rPr lang="pt-BR" dirty="0" smtClean="0"/>
              <a:t> = </a:t>
            </a:r>
            <a:r>
              <a:rPr lang="pt-BR" dirty="0" err="1" smtClean="0"/>
              <a:t>plt.gca</a:t>
            </a:r>
            <a:r>
              <a:rPr lang="pt-BR" dirty="0" smtClean="0"/>
              <a:t>()</a:t>
            </a:r>
          </a:p>
          <a:p>
            <a:r>
              <a:rPr lang="pt-BR" dirty="0" smtClean="0"/>
              <a:t>Eixo x: 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Eixo y: </a:t>
            </a:r>
            <a:r>
              <a:rPr lang="pt-BR" dirty="0" err="1" smtClean="0"/>
              <a:t>num_children</a:t>
            </a:r>
            <a:r>
              <a:rPr lang="pt-BR" dirty="0" smtClean="0"/>
              <a:t> e </a:t>
            </a:r>
          </a:p>
          <a:p>
            <a:pPr marL="0" indent="0">
              <a:buNone/>
            </a:pPr>
            <a:r>
              <a:rPr lang="pt-BR" dirty="0" err="1" smtClean="0"/>
              <a:t>num_pets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45" y="3031741"/>
            <a:ext cx="4089346" cy="28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800445"/>
          </a:xfrm>
        </p:spPr>
        <p:txBody>
          <a:bodyPr>
            <a:normAutofit/>
          </a:bodyPr>
          <a:lstStyle/>
          <a:p>
            <a:r>
              <a:rPr lang="pt-BR" dirty="0" smtClean="0"/>
              <a:t>Para criar um histograma é necessário selecionar uma variável do </a:t>
            </a:r>
            <a:r>
              <a:rPr lang="pt-BR" dirty="0" err="1" smtClean="0"/>
              <a:t>DataFrame</a:t>
            </a:r>
            <a:endParaRPr lang="pt-BR" dirty="0"/>
          </a:p>
          <a:p>
            <a:r>
              <a:rPr lang="pt-BR" dirty="0" err="1" smtClean="0"/>
              <a:t>df</a:t>
            </a:r>
            <a:r>
              <a:rPr lang="pt-BR" dirty="0" smtClean="0"/>
              <a:t>[[‘age’]].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hist</a:t>
            </a:r>
            <a:r>
              <a:rPr lang="pt-BR" dirty="0" smtClean="0"/>
              <a:t>’, </a:t>
            </a:r>
            <a:r>
              <a:rPr lang="pt-BR" dirty="0" err="1" smtClean="0"/>
              <a:t>bins</a:t>
            </a:r>
            <a:r>
              <a:rPr lang="pt-BR" dirty="0" smtClean="0"/>
              <a:t>=[20,40,60,80,100], </a:t>
            </a:r>
            <a:r>
              <a:rPr lang="pt-BR" dirty="0" err="1" smtClean="0"/>
              <a:t>rwidth</a:t>
            </a:r>
            <a:r>
              <a:rPr lang="pt-BR" dirty="0" smtClean="0"/>
              <a:t>=0.8)</a:t>
            </a:r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6" y="3429164"/>
            <a:ext cx="4752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96252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df.groupby</a:t>
            </a:r>
            <a:r>
              <a:rPr lang="pt-BR" dirty="0" smtClean="0"/>
              <a:t>([‘</a:t>
            </a:r>
            <a:r>
              <a:rPr lang="pt-BR" dirty="0" err="1" smtClean="0"/>
              <a:t>state</a:t>
            </a:r>
            <a:r>
              <a:rPr lang="pt-BR" dirty="0" smtClean="0"/>
              <a:t>’, ‘</a:t>
            </a:r>
            <a:r>
              <a:rPr lang="pt-BR" dirty="0" err="1" smtClean="0"/>
              <a:t>gender</a:t>
            </a:r>
            <a:r>
              <a:rPr lang="pt-BR" dirty="0" smtClean="0"/>
              <a:t>’]).</a:t>
            </a:r>
            <a:r>
              <a:rPr lang="pt-BR" dirty="0" err="1" smtClean="0"/>
              <a:t>size</a:t>
            </a:r>
            <a:r>
              <a:rPr lang="pt-BR" dirty="0" smtClean="0"/>
              <a:t>().</a:t>
            </a:r>
            <a:r>
              <a:rPr lang="pt-BR" dirty="0" err="1" smtClean="0"/>
              <a:t>unstack</a:t>
            </a:r>
            <a:r>
              <a:rPr lang="pt-BR" dirty="0" smtClean="0"/>
              <a:t>().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</a:t>
            </a:r>
            <a:r>
              <a:rPr lang="pt-BR" dirty="0" err="1" smtClean="0"/>
              <a:t>stacked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9" y="3178394"/>
            <a:ext cx="4585303" cy="35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abra o arquivo com os avisos de desmatamento na Amazônia e transforme os dados em um dicionário parecido com o que foi mostrado no exemplo anterior</a:t>
            </a:r>
          </a:p>
          <a:p>
            <a:r>
              <a:rPr lang="pt-BR" dirty="0" smtClean="0"/>
              <a:t>Plote um gráfico de grupos para os estados que tiveram aviso </a:t>
            </a:r>
          </a:p>
        </p:txBody>
      </p:sp>
    </p:spTree>
    <p:extLst>
      <p:ext uri="{BB962C8B-B14F-4D97-AF65-F5344CB8AC3E}">
        <p14:creationId xmlns:p14="http://schemas.microsoft.com/office/powerpoint/2010/main" val="8797418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isso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Dúvidas: </a:t>
            </a:r>
            <a:r>
              <a:rPr lang="pt-BR" sz="4000" dirty="0" smtClean="0">
                <a:hlinkClick r:id="rId2"/>
              </a:rPr>
              <a:t>fernandofernandesantos@gmail.com</a:t>
            </a:r>
            <a:endParaRPr lang="pt-BR" sz="4000" dirty="0" smtClean="0"/>
          </a:p>
          <a:p>
            <a:r>
              <a:rPr lang="pt-BR" sz="4000" dirty="0" smtClean="0"/>
              <a:t>Material no </a:t>
            </a:r>
            <a:r>
              <a:rPr lang="pt-BR" sz="4000" dirty="0" err="1" smtClean="0"/>
              <a:t>Github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0339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3431</Words>
  <Application>Microsoft Office PowerPoint</Application>
  <PresentationFormat>Apresentação na tela (4:3)</PresentationFormat>
  <Paragraphs>712</Paragraphs>
  <Slides>95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Visão geral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Exercícios</vt:lpstr>
      <vt:lpstr>Cronograma</vt:lpstr>
      <vt:lpstr>Atribuindo valores a variáveis</vt:lpstr>
      <vt:lpstr>Números</vt:lpstr>
      <vt:lpstr>Tipos de números</vt:lpstr>
      <vt:lpstr>Funções matemáticas definidas</vt:lpstr>
      <vt:lpstr>Funções da biblioteca math</vt:lpstr>
      <vt:lpstr>Funções de números randômicos</vt:lpstr>
      <vt:lpstr>Exercícios</vt:lpstr>
      <vt:lpstr>Strings</vt:lpstr>
      <vt:lpstr>Strings</vt:lpstr>
      <vt:lpstr>Exercícios</vt:lpstr>
      <vt:lpstr>Listas</vt:lpstr>
      <vt:lpstr>Listas</vt:lpstr>
      <vt:lpstr>Exercícios</vt:lpstr>
      <vt:lpstr>Tuplas</vt:lpstr>
      <vt:lpstr>Exercícios</vt:lpstr>
      <vt:lpstr>Dicionários</vt:lpstr>
      <vt:lpstr>Exercícios</vt:lpstr>
      <vt:lpstr>Cronograma</vt:lpstr>
      <vt:lpstr>Operadores aritméticos</vt:lpstr>
      <vt:lpstr>Operadores combinados</vt:lpstr>
      <vt:lpstr>Exercícios</vt:lpstr>
      <vt:lpstr>Operadores lógicos</vt:lpstr>
      <vt:lpstr>Operadores lógicos</vt:lpstr>
      <vt:lpstr>Operadores está contido, é e não é</vt:lpstr>
      <vt:lpstr>Exercícios</vt:lpstr>
      <vt:lpstr>Cronograma</vt:lpstr>
      <vt:lpstr>Operadores condicionais</vt:lpstr>
      <vt:lpstr>Exercícios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Exercícios</vt:lpstr>
      <vt:lpstr>Cronograma</vt:lpstr>
      <vt:lpstr>Modularidade</vt:lpstr>
      <vt:lpstr>Modularidade</vt:lpstr>
      <vt:lpstr>Exercícios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Arquivos CSV</vt:lpstr>
      <vt:lpstr>DictReader e DictWriter</vt:lpstr>
      <vt:lpstr>Exercício</vt:lpstr>
      <vt:lpstr>Cronograma</vt:lpstr>
      <vt:lpstr>Estrutura try-except</vt:lpstr>
      <vt:lpstr>Principais exceções</vt:lpstr>
      <vt:lpstr>Exercícios</vt:lpstr>
      <vt:lpstr>Cronograma</vt:lpstr>
      <vt:lpstr>Classes</vt:lpstr>
      <vt:lpstr>Classes</vt:lpstr>
      <vt:lpstr>Exercício</vt:lpstr>
      <vt:lpstr>Cronograma</vt:lpstr>
      <vt:lpstr>Matplotlib e Pandas</vt:lpstr>
      <vt:lpstr>Exemplo base</vt:lpstr>
      <vt:lpstr>Gráfico de pontos</vt:lpstr>
      <vt:lpstr>Gráfico de barras</vt:lpstr>
      <vt:lpstr>Gráfico de linhas</vt:lpstr>
      <vt:lpstr>Histograma</vt:lpstr>
      <vt:lpstr>Gráfico de grupos</vt:lpstr>
      <vt:lpstr>Exercício</vt:lpstr>
      <vt:lpstr>É isso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126</cp:revision>
  <dcterms:created xsi:type="dcterms:W3CDTF">2019-10-14T14:00:00Z</dcterms:created>
  <dcterms:modified xsi:type="dcterms:W3CDTF">2019-10-17T02:07:05Z</dcterms:modified>
</cp:coreProperties>
</file>