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34" r:id="rId4"/>
    <p:sldId id="261" r:id="rId5"/>
    <p:sldId id="262" r:id="rId6"/>
    <p:sldId id="258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2" r:id="rId15"/>
    <p:sldId id="271" r:id="rId16"/>
    <p:sldId id="273" r:id="rId17"/>
    <p:sldId id="274" r:id="rId18"/>
    <p:sldId id="293" r:id="rId19"/>
    <p:sldId id="275" r:id="rId20"/>
    <p:sldId id="294" r:id="rId21"/>
    <p:sldId id="298" r:id="rId22"/>
    <p:sldId id="299" r:id="rId23"/>
    <p:sldId id="302" r:id="rId24"/>
    <p:sldId id="301" r:id="rId25"/>
    <p:sldId id="300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276" r:id="rId34"/>
    <p:sldId id="277" r:id="rId35"/>
    <p:sldId id="279" r:id="rId36"/>
    <p:sldId id="287" r:id="rId37"/>
    <p:sldId id="278" r:id="rId38"/>
    <p:sldId id="280" r:id="rId39"/>
    <p:sldId id="281" r:id="rId40"/>
    <p:sldId id="288" r:id="rId41"/>
    <p:sldId id="283" r:id="rId42"/>
    <p:sldId id="284" r:id="rId43"/>
    <p:sldId id="286" r:id="rId44"/>
    <p:sldId id="285" r:id="rId45"/>
    <p:sldId id="289" r:id="rId46"/>
    <p:sldId id="290" r:id="rId47"/>
    <p:sldId id="291" r:id="rId48"/>
    <p:sldId id="292" r:id="rId49"/>
    <p:sldId id="295" r:id="rId50"/>
    <p:sldId id="333" r:id="rId51"/>
    <p:sldId id="297" r:id="rId52"/>
    <p:sldId id="320" r:id="rId53"/>
    <p:sldId id="319" r:id="rId54"/>
    <p:sldId id="332" r:id="rId55"/>
    <p:sldId id="321" r:id="rId56"/>
    <p:sldId id="322" r:id="rId57"/>
    <p:sldId id="331" r:id="rId58"/>
    <p:sldId id="323" r:id="rId59"/>
    <p:sldId id="325" r:id="rId60"/>
    <p:sldId id="324" r:id="rId61"/>
    <p:sldId id="330" r:id="rId62"/>
    <p:sldId id="326" r:id="rId63"/>
    <p:sldId id="327" r:id="rId64"/>
    <p:sldId id="328" r:id="rId65"/>
    <p:sldId id="329" r:id="rId66"/>
    <p:sldId id="313" r:id="rId67"/>
    <p:sldId id="339" r:id="rId68"/>
    <p:sldId id="335" r:id="rId69"/>
    <p:sldId id="337" r:id="rId70"/>
    <p:sldId id="338" r:id="rId71"/>
    <p:sldId id="336" r:id="rId72"/>
    <p:sldId id="340" r:id="rId73"/>
    <p:sldId id="341" r:id="rId74"/>
    <p:sldId id="342" r:id="rId75"/>
    <p:sldId id="317" r:id="rId7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91" d="100"/>
          <a:sy n="91" d="100"/>
        </p:scale>
        <p:origin x="9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80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59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56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6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1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40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2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1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27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94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7BE14-62C7-4620-BC91-FC5671F5564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2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.org/download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Introdução a programação Python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Fernando </a:t>
            </a:r>
            <a:r>
              <a:rPr lang="en-US" dirty="0" err="1" smtClean="0"/>
              <a:t>Fernandes</a:t>
            </a:r>
            <a:r>
              <a:rPr lang="en-US" dirty="0" smtClean="0"/>
              <a:t> dos Santos</a:t>
            </a:r>
          </a:p>
          <a:p>
            <a:r>
              <a:rPr lang="en-US" dirty="0" smtClean="0"/>
              <a:t>fernandofernandesantos@gmail.com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92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smtClean="0"/>
              <a:t>Python é uma linguagem interpretada pelo interpretador Python em tempo de execução</a:t>
            </a:r>
          </a:p>
          <a:p>
            <a:r>
              <a:rPr lang="pt-BR" sz="3200" dirty="0" smtClean="0"/>
              <a:t>O programador pode interagir com o interpretador</a:t>
            </a:r>
          </a:p>
        </p:txBody>
      </p:sp>
    </p:spTree>
    <p:extLst>
      <p:ext uri="{BB962C8B-B14F-4D97-AF65-F5344CB8AC3E}">
        <p14:creationId xmlns:p14="http://schemas.microsoft.com/office/powerpoint/2010/main" val="143479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smtClean="0"/>
              <a:t>Python é uma linguagem interpretada pelo interpretador Python em tempo de execução</a:t>
            </a:r>
          </a:p>
          <a:p>
            <a:r>
              <a:rPr lang="pt-BR" sz="3200" dirty="0" smtClean="0"/>
              <a:t>O programador pode interagir com o interpretador</a:t>
            </a:r>
          </a:p>
          <a:p>
            <a:r>
              <a:rPr lang="pt-BR" sz="3200" dirty="0" smtClean="0"/>
              <a:t>Python é uma linguagem orientada a objetos</a:t>
            </a:r>
          </a:p>
          <a:p>
            <a:r>
              <a:rPr lang="pt-BR" sz="3200" dirty="0" smtClean="0"/>
              <a:t>Python é uma linguagem “fácil” para se aprender programação</a:t>
            </a:r>
          </a:p>
          <a:p>
            <a:r>
              <a:rPr lang="pt-BR" sz="3200" dirty="0" smtClean="0"/>
              <a:t>Portável e extensível</a:t>
            </a:r>
          </a:p>
        </p:txBody>
      </p:sp>
    </p:spTree>
    <p:extLst>
      <p:ext uri="{BB962C8B-B14F-4D97-AF65-F5344CB8AC3E}">
        <p14:creationId xmlns:p14="http://schemas.microsoft.com/office/powerpoint/2010/main" val="212748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rmAutofit fontScale="92500" lnSpcReduction="20000"/>
          </a:bodyPr>
          <a:lstStyle/>
          <a:p>
            <a:r>
              <a:rPr lang="pt-BR" sz="4500" dirty="0" smtClean="0"/>
              <a:t>Parte I: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Introdução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Visão geral</a:t>
            </a:r>
          </a:p>
          <a:p>
            <a:pPr lvl="1"/>
            <a:r>
              <a:rPr lang="pt-BR" sz="4500" dirty="0" smtClean="0"/>
              <a:t>Configuração do ambiente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Sintaxe </a:t>
            </a:r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básica</a:t>
            </a:r>
          </a:p>
          <a:p>
            <a:pPr lvl="1"/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Tipos de </a:t>
            </a:r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variáveis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básicos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condicionais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Laços de repetição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586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Configuração do ambiente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smtClean="0"/>
              <a:t>A instalação do Python depende do sistema operacional em que será usado</a:t>
            </a:r>
          </a:p>
          <a:p>
            <a:pPr lvl="1"/>
            <a:r>
              <a:rPr lang="pt-BR" sz="2800" dirty="0" smtClean="0">
                <a:hlinkClick r:id="rId2"/>
              </a:rPr>
              <a:t>www.python.org/downloads</a:t>
            </a:r>
            <a:endParaRPr lang="pt-BR" sz="2800" dirty="0" smtClean="0"/>
          </a:p>
          <a:p>
            <a:r>
              <a:rPr lang="pt-BR" sz="3200" dirty="0" smtClean="0"/>
              <a:t>Variáveis de ambiente:</a:t>
            </a:r>
          </a:p>
          <a:p>
            <a:pPr lvl="1"/>
            <a:r>
              <a:rPr lang="pt-BR" sz="2800" dirty="0" smtClean="0"/>
              <a:t>PYTHONPATH</a:t>
            </a:r>
          </a:p>
          <a:p>
            <a:pPr lvl="1"/>
            <a:r>
              <a:rPr lang="pt-BR" sz="2800" dirty="0" smtClean="0"/>
              <a:t>PYTHONSTARTUP</a:t>
            </a:r>
          </a:p>
          <a:p>
            <a:r>
              <a:rPr lang="pt-BR" sz="3200" dirty="0" smtClean="0"/>
              <a:t>Executar script </a:t>
            </a:r>
            <a:r>
              <a:rPr lang="pt-BR" sz="3200" dirty="0" err="1" smtClean="0"/>
              <a:t>python</a:t>
            </a:r>
            <a:endParaRPr lang="pt-BR" sz="3200" dirty="0" smtClean="0"/>
          </a:p>
          <a:p>
            <a:pPr marL="0" indent="0">
              <a:buNone/>
            </a:pPr>
            <a:r>
              <a:rPr lang="pt-BR" sz="3200" dirty="0" smtClean="0"/>
              <a:t>	</a:t>
            </a:r>
            <a:r>
              <a:rPr lang="pt-BR" sz="3200" dirty="0" err="1" smtClean="0"/>
              <a:t>python</a:t>
            </a:r>
            <a:r>
              <a:rPr lang="pt-BR" sz="3200" dirty="0" smtClean="0"/>
              <a:t> &lt;arquivo fonte.py&gt;</a:t>
            </a:r>
          </a:p>
        </p:txBody>
      </p:sp>
    </p:spTree>
    <p:extLst>
      <p:ext uri="{BB962C8B-B14F-4D97-AF65-F5344CB8AC3E}">
        <p14:creationId xmlns:p14="http://schemas.microsoft.com/office/powerpoint/2010/main" val="137340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rmAutofit fontScale="92500" lnSpcReduction="20000"/>
          </a:bodyPr>
          <a:lstStyle/>
          <a:p>
            <a:r>
              <a:rPr lang="pt-BR" sz="4500" dirty="0" smtClean="0"/>
              <a:t>Parte I: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Introdução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Visão geral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Configuração do ambiente</a:t>
            </a:r>
          </a:p>
          <a:p>
            <a:pPr lvl="1"/>
            <a:r>
              <a:rPr lang="pt-BR" sz="4500" dirty="0" smtClean="0"/>
              <a:t>Sintaxe básica</a:t>
            </a:r>
            <a:endParaRPr lang="pt-BR" sz="4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Tipos de </a:t>
            </a:r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variáveis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básicos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condicionais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Laços de repetição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021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Sintaxe básica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smtClean="0"/>
              <a:t>Função </a:t>
            </a:r>
            <a:r>
              <a:rPr lang="pt-BR" sz="3200" dirty="0" err="1" smtClean="0"/>
              <a:t>print</a:t>
            </a:r>
            <a:endParaRPr lang="pt-BR" sz="3200" dirty="0" smtClean="0"/>
          </a:p>
          <a:p>
            <a:r>
              <a:rPr lang="pt-BR" sz="3200" dirty="0" smtClean="0"/>
              <a:t>hello_world.py</a:t>
            </a:r>
          </a:p>
        </p:txBody>
      </p:sp>
    </p:spTree>
    <p:extLst>
      <p:ext uri="{BB962C8B-B14F-4D97-AF65-F5344CB8AC3E}">
        <p14:creationId xmlns:p14="http://schemas.microsoft.com/office/powerpoint/2010/main" val="392892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Palavras reservadas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770772"/>
              </p:ext>
            </p:extLst>
          </p:nvPr>
        </p:nvGraphicFramePr>
        <p:xfrm>
          <a:off x="914400" y="1975944"/>
          <a:ext cx="7600950" cy="4358640"/>
        </p:xfrm>
        <a:graphic>
          <a:graphicData uri="http://schemas.openxmlformats.org/drawingml/2006/table">
            <a:tbl>
              <a:tblPr/>
              <a:tblGrid>
                <a:gridCol w="2533650">
                  <a:extLst>
                    <a:ext uri="{9D8B030D-6E8A-4147-A177-3AD203B41FA5}">
                      <a16:colId xmlns:a16="http://schemas.microsoft.com/office/drawing/2014/main" val="3995954814"/>
                    </a:ext>
                  </a:extLst>
                </a:gridCol>
                <a:gridCol w="2533650">
                  <a:extLst>
                    <a:ext uri="{9D8B030D-6E8A-4147-A177-3AD203B41FA5}">
                      <a16:colId xmlns:a16="http://schemas.microsoft.com/office/drawing/2014/main" val="1455358807"/>
                    </a:ext>
                  </a:extLst>
                </a:gridCol>
                <a:gridCol w="2533650">
                  <a:extLst>
                    <a:ext uri="{9D8B030D-6E8A-4147-A177-3AD203B41FA5}">
                      <a16:colId xmlns:a16="http://schemas.microsoft.com/office/drawing/2014/main" val="2205349694"/>
                    </a:ext>
                  </a:extLst>
                </a:gridCol>
              </a:tblGrid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and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assert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6286429"/>
                  </a:ext>
                </a:extLst>
              </a:tr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else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raise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1361854"/>
                  </a:ext>
                </a:extLst>
              </a:tr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from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if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continue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5036415"/>
                  </a:ext>
                </a:extLst>
              </a:tr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not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pass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finally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2084107"/>
                  </a:ext>
                </a:extLst>
              </a:tr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while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yield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709106"/>
                  </a:ext>
                </a:extLst>
              </a:tr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break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return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8271582"/>
                  </a:ext>
                </a:extLst>
              </a:tr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elif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except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def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730520"/>
                  </a:ext>
                </a:extLst>
              </a:tr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global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import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for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3425978"/>
                  </a:ext>
                </a:extLst>
              </a:tr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print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lambda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6174930"/>
                  </a:ext>
                </a:extLst>
              </a:tr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with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try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5204238"/>
                  </a:ext>
                </a:extLst>
              </a:tr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exec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solidFill>
                          <a:schemeClr val="tx1"/>
                        </a:solidFill>
                        <a:effectLst/>
                        <a:latin typeface="Roboto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318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65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Indentação</a:t>
            </a:r>
            <a:r>
              <a:rPr lang="pt-BR" dirty="0" smtClean="0"/>
              <a:t> e comentários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smtClean="0"/>
              <a:t>Toda a </a:t>
            </a:r>
            <a:r>
              <a:rPr lang="pt-BR" sz="3200" dirty="0" err="1" smtClean="0"/>
              <a:t>indentação</a:t>
            </a:r>
            <a:r>
              <a:rPr lang="pt-BR" sz="3200" dirty="0" smtClean="0"/>
              <a:t> em Python é feita pelo número de espaços</a:t>
            </a:r>
          </a:p>
          <a:p>
            <a:r>
              <a:rPr lang="pt-BR" sz="3200" dirty="0"/>
              <a:t>Múltiplas separadas por \</a:t>
            </a:r>
          </a:p>
          <a:p>
            <a:r>
              <a:rPr lang="pt-BR" sz="3200" dirty="0"/>
              <a:t>Aspas ‘ e “</a:t>
            </a:r>
          </a:p>
          <a:p>
            <a:r>
              <a:rPr lang="pt-BR" sz="3200" dirty="0"/>
              <a:t>Comentários por # e ’’’</a:t>
            </a:r>
          </a:p>
          <a:p>
            <a:pPr marL="0" indent="0">
              <a:buNone/>
            </a:pPr>
            <a:endParaRPr lang="pt-BR" sz="3200" dirty="0" smtClean="0"/>
          </a:p>
        </p:txBody>
      </p:sp>
    </p:spTree>
    <p:extLst>
      <p:ext uri="{BB962C8B-B14F-4D97-AF65-F5344CB8AC3E}">
        <p14:creationId xmlns:p14="http://schemas.microsoft.com/office/powerpoint/2010/main" val="627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rmAutofit fontScale="92500" lnSpcReduction="20000"/>
          </a:bodyPr>
          <a:lstStyle/>
          <a:p>
            <a:r>
              <a:rPr lang="pt-BR" sz="4500" dirty="0" smtClean="0"/>
              <a:t>Parte I: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Introdução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Visão geral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Configuração do ambiente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Sintaxe </a:t>
            </a:r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básica</a:t>
            </a:r>
          </a:p>
          <a:p>
            <a:pPr lvl="1"/>
            <a:r>
              <a:rPr lang="pt-BR" sz="4500" dirty="0"/>
              <a:t>Tipos de </a:t>
            </a:r>
            <a:r>
              <a:rPr lang="pt-BR" sz="4500" dirty="0" smtClean="0"/>
              <a:t>variáveis</a:t>
            </a:r>
            <a:endParaRPr lang="pt-BR" sz="4500" dirty="0"/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básicos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condicionais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Laços de repetição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638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Atribuindo valores a 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smtClean="0"/>
              <a:t>Muito parecido com outras linguagens de programação</a:t>
            </a:r>
          </a:p>
          <a:p>
            <a:pPr lvl="1"/>
            <a:r>
              <a:rPr lang="pt-BR" sz="2800" dirty="0" smtClean="0"/>
              <a:t>X = 10</a:t>
            </a:r>
          </a:p>
          <a:p>
            <a:r>
              <a:rPr lang="pt-BR" sz="3200" dirty="0" smtClean="0"/>
              <a:t>Possui outras facilidades, como atribuição múltipla</a:t>
            </a:r>
            <a:endParaRPr lang="pt-BR" sz="3200" dirty="0"/>
          </a:p>
          <a:p>
            <a:pPr lvl="1"/>
            <a:r>
              <a:rPr lang="pt-BR" sz="2800" dirty="0" smtClean="0"/>
              <a:t>a, b, c, d = 10, 20, 30, 10</a:t>
            </a:r>
          </a:p>
        </p:txBody>
      </p:sp>
    </p:spTree>
    <p:extLst>
      <p:ext uri="{BB962C8B-B14F-4D97-AF65-F5344CB8AC3E}">
        <p14:creationId xmlns:p14="http://schemas.microsoft.com/office/powerpoint/2010/main" val="93446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Autofit/>
          </a:bodyPr>
          <a:lstStyle/>
          <a:p>
            <a:r>
              <a:rPr lang="pt-BR" sz="3600" dirty="0" smtClean="0"/>
              <a:t>Parte I:</a:t>
            </a:r>
          </a:p>
          <a:p>
            <a:pPr lvl="1"/>
            <a:r>
              <a:rPr lang="pt-BR" sz="3600" dirty="0" smtClean="0"/>
              <a:t>Introdução</a:t>
            </a:r>
          </a:p>
          <a:p>
            <a:pPr lvl="1"/>
            <a:r>
              <a:rPr lang="pt-BR" sz="3600" dirty="0" smtClean="0"/>
              <a:t>Visão geral</a:t>
            </a:r>
          </a:p>
          <a:p>
            <a:pPr lvl="1"/>
            <a:r>
              <a:rPr lang="pt-BR" sz="3600" dirty="0" smtClean="0"/>
              <a:t>Configuração do ambiente</a:t>
            </a:r>
          </a:p>
          <a:p>
            <a:pPr lvl="1"/>
            <a:r>
              <a:rPr lang="pt-BR" sz="3600" dirty="0" smtClean="0"/>
              <a:t>Sintaxe </a:t>
            </a:r>
            <a:r>
              <a:rPr lang="pt-BR" sz="3600" dirty="0"/>
              <a:t>básica</a:t>
            </a:r>
          </a:p>
          <a:p>
            <a:pPr lvl="1"/>
            <a:r>
              <a:rPr lang="pt-BR" sz="3600" dirty="0"/>
              <a:t>Tipos de </a:t>
            </a:r>
            <a:r>
              <a:rPr lang="pt-BR" sz="3600" dirty="0" smtClean="0"/>
              <a:t>variáveis</a:t>
            </a:r>
            <a:endParaRPr lang="pt-BR" sz="3600" dirty="0"/>
          </a:p>
          <a:p>
            <a:pPr lvl="1"/>
            <a:r>
              <a:rPr lang="pt-BR" sz="3600" dirty="0" smtClean="0"/>
              <a:t>Operadores básicos</a:t>
            </a:r>
          </a:p>
          <a:p>
            <a:pPr lvl="1"/>
            <a:r>
              <a:rPr lang="pt-BR" sz="3600" dirty="0" smtClean="0"/>
              <a:t>Operadores condicionais</a:t>
            </a:r>
          </a:p>
          <a:p>
            <a:pPr lvl="1"/>
            <a:r>
              <a:rPr lang="pt-BR" sz="3600" dirty="0" smtClean="0"/>
              <a:t>Laços de repetição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99436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Números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 variáveis que contém números são criadas quando é atribuído um valor para a variável</a:t>
            </a:r>
          </a:p>
          <a:p>
            <a:pPr lvl="1"/>
            <a:r>
              <a:rPr lang="pt-BR" dirty="0" smtClean="0"/>
              <a:t>X = 10</a:t>
            </a:r>
          </a:p>
          <a:p>
            <a:pPr lvl="1"/>
            <a:r>
              <a:rPr lang="pt-BR" dirty="0" smtClean="0"/>
              <a:t>a = 2.3</a:t>
            </a:r>
          </a:p>
          <a:p>
            <a:pPr lvl="1"/>
            <a:r>
              <a:rPr lang="pt-BR" dirty="0" smtClean="0"/>
              <a:t>c = 99</a:t>
            </a:r>
          </a:p>
          <a:p>
            <a:r>
              <a:rPr lang="pt-BR" dirty="0" smtClean="0"/>
              <a:t>Para apagar a qualquer referência a variável</a:t>
            </a:r>
          </a:p>
          <a:p>
            <a:pPr lvl="1"/>
            <a:r>
              <a:rPr lang="pt-BR" dirty="0" err="1" smtClean="0"/>
              <a:t>del</a:t>
            </a:r>
            <a:r>
              <a:rPr lang="pt-BR" dirty="0" smtClean="0"/>
              <a:t> X</a:t>
            </a:r>
          </a:p>
          <a:p>
            <a:pPr lvl="1"/>
            <a:r>
              <a:rPr lang="pt-BR" dirty="0" smtClean="0"/>
              <a:t>Del </a:t>
            </a:r>
            <a:r>
              <a:rPr lang="pt-BR" dirty="0" err="1" smtClean="0"/>
              <a:t>a,c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006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números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smtClean="0"/>
              <a:t>Inteiros e inteiros longos</a:t>
            </a:r>
          </a:p>
          <a:p>
            <a:pPr lvl="1"/>
            <a:r>
              <a:rPr lang="pt-BR" dirty="0" smtClean="0"/>
              <a:t>Exemplos: 3, 422, 338, 3939, 38383838383</a:t>
            </a:r>
          </a:p>
          <a:p>
            <a:r>
              <a:rPr lang="pt-BR" dirty="0" err="1" smtClean="0"/>
              <a:t>Float</a:t>
            </a:r>
            <a:r>
              <a:rPr lang="pt-BR" dirty="0" smtClean="0"/>
              <a:t> (números reais)</a:t>
            </a:r>
          </a:p>
          <a:p>
            <a:pPr lvl="1"/>
            <a:r>
              <a:rPr lang="pt-BR" dirty="0" smtClean="0"/>
              <a:t>Exemplos: 3.14, 67.44, 88.2</a:t>
            </a:r>
          </a:p>
          <a:p>
            <a:r>
              <a:rPr lang="pt-BR" dirty="0" smtClean="0"/>
              <a:t>Complexos</a:t>
            </a:r>
          </a:p>
          <a:p>
            <a:pPr lvl="1"/>
            <a:r>
              <a:rPr lang="pt-BR" dirty="0" smtClean="0"/>
              <a:t>Possuem parte x e y: x real e y imaginária</a:t>
            </a:r>
          </a:p>
          <a:p>
            <a:pPr lvl="1"/>
            <a:r>
              <a:rPr lang="pt-BR" dirty="0" smtClean="0"/>
              <a:t>var1 = </a:t>
            </a:r>
            <a:r>
              <a:rPr lang="pt-BR" dirty="0" err="1" smtClean="0"/>
              <a:t>complex</a:t>
            </a:r>
            <a:r>
              <a:rPr lang="pt-BR" dirty="0" smtClean="0"/>
              <a:t>(4.0, 3.0)</a:t>
            </a:r>
          </a:p>
          <a:p>
            <a:r>
              <a:rPr lang="pt-BR" dirty="0" smtClean="0"/>
              <a:t>Conversão de um tipo para outro</a:t>
            </a:r>
          </a:p>
          <a:p>
            <a:pPr lvl="1"/>
            <a:r>
              <a:rPr lang="pt-BR" dirty="0" err="1" smtClean="0"/>
              <a:t>int</a:t>
            </a:r>
            <a:r>
              <a:rPr lang="pt-BR" dirty="0" smtClean="0"/>
              <a:t>(x), </a:t>
            </a:r>
            <a:r>
              <a:rPr lang="pt-BR" dirty="0" err="1" smtClean="0"/>
              <a:t>long</a:t>
            </a:r>
            <a:r>
              <a:rPr lang="pt-BR" dirty="0" smtClean="0"/>
              <a:t>(x), </a:t>
            </a:r>
            <a:r>
              <a:rPr lang="pt-BR" dirty="0" err="1" smtClean="0"/>
              <a:t>float</a:t>
            </a:r>
            <a:r>
              <a:rPr lang="pt-BR" dirty="0" smtClean="0"/>
              <a:t>(x), </a:t>
            </a:r>
            <a:r>
              <a:rPr lang="pt-BR" dirty="0" err="1" smtClean="0"/>
              <a:t>complex</a:t>
            </a:r>
            <a:r>
              <a:rPr lang="pt-BR" dirty="0" smtClean="0"/>
              <a:t>(x, y)</a:t>
            </a:r>
          </a:p>
        </p:txBody>
      </p:sp>
    </p:spTree>
    <p:extLst>
      <p:ext uri="{BB962C8B-B14F-4D97-AF65-F5344CB8AC3E}">
        <p14:creationId xmlns:p14="http://schemas.microsoft.com/office/powerpoint/2010/main" val="64827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matemáticas definidas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 err="1" smtClean="0"/>
              <a:t>abs</a:t>
            </a:r>
            <a:r>
              <a:rPr lang="pt-BR" dirty="0" smtClean="0"/>
              <a:t>(x) – valor absoluto de x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 smtClean="0"/>
              <a:t>max</a:t>
            </a:r>
            <a:r>
              <a:rPr lang="pt-BR" dirty="0" smtClean="0"/>
              <a:t>(x1, x2, ..., </a:t>
            </a:r>
            <a:r>
              <a:rPr lang="pt-BR" dirty="0" err="1" smtClean="0"/>
              <a:t>xn</a:t>
            </a:r>
            <a:r>
              <a:rPr lang="pt-BR" dirty="0" smtClean="0"/>
              <a:t>) – máximo elemento da lista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min(x1, x2, ..., </a:t>
            </a:r>
            <a:r>
              <a:rPr lang="pt-BR" dirty="0" err="1" smtClean="0"/>
              <a:t>xn</a:t>
            </a:r>
            <a:r>
              <a:rPr lang="pt-BR" dirty="0" smtClean="0"/>
              <a:t>) – mínimo elemento da lista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 smtClean="0"/>
              <a:t>pow</a:t>
            </a:r>
            <a:r>
              <a:rPr lang="pt-BR" dirty="0" smtClean="0"/>
              <a:t>(x, y) – o mesmo que x**y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round(x, n) – arredondamento de x no n dígitos</a:t>
            </a:r>
          </a:p>
        </p:txBody>
      </p:sp>
    </p:spTree>
    <p:extLst>
      <p:ext uri="{BB962C8B-B14F-4D97-AF65-F5344CB8AC3E}">
        <p14:creationId xmlns:p14="http://schemas.microsoft.com/office/powerpoint/2010/main" val="316558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matemática biblioteca </a:t>
            </a:r>
            <a:r>
              <a:rPr lang="pt-BR" dirty="0" err="1" smtClean="0"/>
              <a:t>math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 err="1" smtClean="0"/>
              <a:t>math.sqrt</a:t>
            </a:r>
            <a:r>
              <a:rPr lang="pt-BR" dirty="0" smtClean="0"/>
              <a:t>(x) – raiz quadrada de x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/>
              <a:t>math.ceil</a:t>
            </a:r>
            <a:r>
              <a:rPr lang="pt-BR" dirty="0"/>
              <a:t>(x) – arredondamento para cima x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/>
              <a:t>math.exp</a:t>
            </a:r>
            <a:r>
              <a:rPr lang="pt-BR" dirty="0"/>
              <a:t>(x) – exponencial de x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/>
              <a:t>math.floor</a:t>
            </a:r>
            <a:r>
              <a:rPr lang="pt-BR" dirty="0"/>
              <a:t>(x) – truncamento de x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math.log(x) – logaritmo natural de x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math.log10(x) – logaritmo na base 10 de </a:t>
            </a:r>
            <a:r>
              <a:rPr lang="pt-BR" dirty="0" smtClean="0"/>
              <a:t>x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Trigonométricas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err="1" smtClean="0"/>
              <a:t>math.sin</a:t>
            </a:r>
            <a:r>
              <a:rPr lang="pt-BR" dirty="0" smtClean="0"/>
              <a:t>(x), </a:t>
            </a:r>
            <a:r>
              <a:rPr lang="pt-BR" dirty="0" err="1" smtClean="0"/>
              <a:t>math.cos</a:t>
            </a:r>
            <a:r>
              <a:rPr lang="pt-BR" dirty="0" smtClean="0"/>
              <a:t>(x), </a:t>
            </a:r>
            <a:r>
              <a:rPr lang="pt-BR" dirty="0" err="1" smtClean="0"/>
              <a:t>math.tan</a:t>
            </a:r>
            <a:r>
              <a:rPr lang="pt-BR" dirty="0" smtClean="0"/>
              <a:t>(x) </a:t>
            </a:r>
            <a:r>
              <a:rPr lang="pt-BR" dirty="0" err="1" smtClean="0"/>
              <a:t>etc</a:t>
            </a:r>
            <a:r>
              <a:rPr lang="pt-BR" dirty="0" smtClean="0"/>
              <a:t> – x em radianos</a:t>
            </a:r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4549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de números randômicos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 err="1" smtClean="0"/>
              <a:t>random.choice</a:t>
            </a:r>
            <a:r>
              <a:rPr lang="pt-BR" dirty="0" smtClean="0"/>
              <a:t>(sequencia) – escolhe um elemento da sequencia, pode ser lista, </a:t>
            </a:r>
            <a:r>
              <a:rPr lang="pt-BR" dirty="0" err="1" smtClean="0"/>
              <a:t>tupla</a:t>
            </a:r>
            <a:r>
              <a:rPr lang="pt-BR" dirty="0" smtClean="0"/>
              <a:t>, ou </a:t>
            </a:r>
            <a:r>
              <a:rPr lang="pt-BR" dirty="0" err="1" smtClean="0"/>
              <a:t>string</a:t>
            </a: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err="1" smtClean="0"/>
              <a:t>random.randrange</a:t>
            </a:r>
            <a:r>
              <a:rPr lang="pt-BR" dirty="0" smtClean="0"/>
              <a:t>(start, stop, </a:t>
            </a:r>
            <a:r>
              <a:rPr lang="pt-BR" dirty="0" err="1" smtClean="0"/>
              <a:t>step</a:t>
            </a:r>
            <a:r>
              <a:rPr lang="pt-BR" dirty="0" smtClean="0"/>
              <a:t>) – escolhe um número do intervalo definido start  até stop, com diferença de </a:t>
            </a:r>
            <a:r>
              <a:rPr lang="pt-BR" dirty="0" err="1" smtClean="0"/>
              <a:t>step</a:t>
            </a: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err="1" smtClean="0"/>
              <a:t>random.random</a:t>
            </a:r>
            <a:r>
              <a:rPr lang="pt-BR" dirty="0" smtClean="0"/>
              <a:t>() – retorna um </a:t>
            </a:r>
            <a:r>
              <a:rPr lang="pt-BR" dirty="0" err="1" smtClean="0"/>
              <a:t>float</a:t>
            </a:r>
            <a:r>
              <a:rPr lang="pt-BR" dirty="0" smtClean="0"/>
              <a:t> randômico entre 0 – 1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 smtClean="0"/>
              <a:t>random.uniform</a:t>
            </a:r>
            <a:r>
              <a:rPr lang="pt-BR" dirty="0" smtClean="0"/>
              <a:t>(start, stop) – escolhe um intervalo definido de start até stop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 smtClean="0"/>
              <a:t>random.shuffle</a:t>
            </a:r>
            <a:r>
              <a:rPr lang="pt-BR" dirty="0" smtClean="0"/>
              <a:t>(sequencia) – embaralha uma sequencia</a:t>
            </a:r>
          </a:p>
        </p:txBody>
      </p:sp>
    </p:spTree>
    <p:extLst>
      <p:ext uri="{BB962C8B-B14F-4D97-AF65-F5344CB8AC3E}">
        <p14:creationId xmlns:p14="http://schemas.microsoft.com/office/powerpoint/2010/main" val="327288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smtClean="0"/>
              <a:t>Testar 5 funções matemáticas com os diferentes tipos apresentados</a:t>
            </a:r>
          </a:p>
        </p:txBody>
      </p:sp>
    </p:spTree>
    <p:extLst>
      <p:ext uri="{BB962C8B-B14F-4D97-AF65-F5344CB8AC3E}">
        <p14:creationId xmlns:p14="http://schemas.microsoft.com/office/powerpoint/2010/main" val="39392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Strings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smtClean="0"/>
              <a:t>Uma </a:t>
            </a:r>
            <a:r>
              <a:rPr lang="pt-BR" dirty="0" err="1" smtClean="0"/>
              <a:t>string</a:t>
            </a:r>
            <a:r>
              <a:rPr lang="pt-BR" dirty="0" smtClean="0"/>
              <a:t> é um conjunto de caracteres</a:t>
            </a:r>
          </a:p>
          <a:p>
            <a:pPr lvl="1"/>
            <a:r>
              <a:rPr lang="pt-BR" dirty="0" smtClean="0"/>
              <a:t>var1 = “</a:t>
            </a:r>
            <a:r>
              <a:rPr lang="pt-BR" dirty="0" err="1" smtClean="0"/>
              <a:t>Hello</a:t>
            </a:r>
            <a:r>
              <a:rPr lang="pt-BR" dirty="0" smtClean="0"/>
              <a:t> world!”</a:t>
            </a:r>
          </a:p>
          <a:p>
            <a:pPr lvl="1"/>
            <a:r>
              <a:rPr lang="pt-BR" dirty="0" smtClean="0"/>
              <a:t>var2 = “Esse e o minicurso de </a:t>
            </a:r>
            <a:r>
              <a:rPr lang="pt-BR" dirty="0"/>
              <a:t>P</a:t>
            </a:r>
            <a:r>
              <a:rPr lang="pt-BR" dirty="0" smtClean="0"/>
              <a:t>ython”</a:t>
            </a:r>
          </a:p>
          <a:p>
            <a:r>
              <a:rPr lang="pt-BR" dirty="0" err="1" smtClean="0"/>
              <a:t>Strings</a:t>
            </a:r>
            <a:r>
              <a:rPr lang="pt-BR" dirty="0" smtClean="0"/>
              <a:t> são imutáveis em Python</a:t>
            </a:r>
          </a:p>
          <a:p>
            <a:r>
              <a:rPr lang="pt-BR" dirty="0" err="1" smtClean="0"/>
              <a:t>Princiapais</a:t>
            </a:r>
            <a:r>
              <a:rPr lang="pt-BR" dirty="0" smtClean="0"/>
              <a:t> operadores:</a:t>
            </a:r>
          </a:p>
          <a:p>
            <a:pPr lvl="1"/>
            <a:r>
              <a:rPr lang="pt-BR" dirty="0" smtClean="0"/>
              <a:t>*, +, [], [:], %, {}</a:t>
            </a:r>
          </a:p>
          <a:p>
            <a:r>
              <a:rPr lang="pt-BR" dirty="0" err="1" smtClean="0"/>
              <a:t>Strings</a:t>
            </a:r>
            <a:r>
              <a:rPr lang="pt-BR" dirty="0" smtClean="0"/>
              <a:t> longas</a:t>
            </a:r>
          </a:p>
          <a:p>
            <a:pPr lvl="1"/>
            <a:r>
              <a:rPr lang="pt-BR" dirty="0" err="1" smtClean="0"/>
              <a:t>string_longa</a:t>
            </a:r>
            <a:r>
              <a:rPr lang="pt-BR" dirty="0" smtClean="0"/>
              <a:t> =  “””essa e uma </a:t>
            </a:r>
            <a:r>
              <a:rPr lang="pt-BR" dirty="0" err="1" smtClean="0"/>
              <a:t>string</a:t>
            </a:r>
            <a:r>
              <a:rPr lang="pt-BR" dirty="0" smtClean="0"/>
              <a:t> longa que tem mais de uma linhas”””</a:t>
            </a:r>
          </a:p>
        </p:txBody>
      </p:sp>
    </p:spTree>
    <p:extLst>
      <p:ext uri="{BB962C8B-B14F-4D97-AF65-F5344CB8AC3E}">
        <p14:creationId xmlns:p14="http://schemas.microsoft.com/office/powerpoint/2010/main" val="313186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Strings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smtClean="0"/>
              <a:t>capitalize() – retorna uma cópia da </a:t>
            </a:r>
            <a:r>
              <a:rPr lang="pt-BR" dirty="0" err="1" smtClean="0"/>
              <a:t>string</a:t>
            </a:r>
            <a:r>
              <a:rPr lang="pt-BR" dirty="0" smtClean="0"/>
              <a:t> com a primeira letra em maiúsculo </a:t>
            </a:r>
          </a:p>
          <a:p>
            <a:r>
              <a:rPr lang="pt-BR" dirty="0" err="1" smtClean="0"/>
              <a:t>isnumeric</a:t>
            </a:r>
            <a:r>
              <a:rPr lang="pt-BR" dirty="0" smtClean="0"/>
              <a:t>() – retorna verdadeiro se toda a </a:t>
            </a:r>
            <a:r>
              <a:rPr lang="pt-BR" dirty="0" err="1" smtClean="0"/>
              <a:t>string</a:t>
            </a:r>
            <a:r>
              <a:rPr lang="pt-BR" dirty="0" smtClean="0"/>
              <a:t> é constituída de números</a:t>
            </a:r>
          </a:p>
          <a:p>
            <a:r>
              <a:rPr lang="pt-BR" dirty="0" err="1" smtClean="0"/>
              <a:t>len</a:t>
            </a:r>
            <a:r>
              <a:rPr lang="pt-BR" dirty="0" smtClean="0"/>
              <a:t>(</a:t>
            </a:r>
            <a:r>
              <a:rPr lang="pt-BR" dirty="0" err="1" smtClean="0"/>
              <a:t>string</a:t>
            </a:r>
            <a:r>
              <a:rPr lang="pt-BR" dirty="0" smtClean="0"/>
              <a:t>) – retorna o tamanho da </a:t>
            </a:r>
            <a:r>
              <a:rPr lang="pt-BR" dirty="0" err="1" smtClean="0"/>
              <a:t>string</a:t>
            </a:r>
            <a:endParaRPr lang="pt-BR" dirty="0" smtClean="0"/>
          </a:p>
          <a:p>
            <a:r>
              <a:rPr lang="pt-BR" dirty="0" err="1" smtClean="0"/>
              <a:t>lower</a:t>
            </a:r>
            <a:r>
              <a:rPr lang="pt-BR" dirty="0" smtClean="0"/>
              <a:t>()/</a:t>
            </a:r>
            <a:r>
              <a:rPr lang="pt-BR" dirty="0" err="1" smtClean="0"/>
              <a:t>upper</a:t>
            </a:r>
            <a:r>
              <a:rPr lang="pt-BR" dirty="0" smtClean="0"/>
              <a:t>() – retorna uma cópia da </a:t>
            </a:r>
            <a:r>
              <a:rPr lang="pt-BR" dirty="0" err="1" smtClean="0"/>
              <a:t>string</a:t>
            </a:r>
            <a:r>
              <a:rPr lang="pt-BR" dirty="0" smtClean="0"/>
              <a:t> transformada toda em minúsculo/maiúsculo</a:t>
            </a:r>
          </a:p>
          <a:p>
            <a:r>
              <a:rPr lang="pt-BR" dirty="0" err="1" smtClean="0"/>
              <a:t>split</a:t>
            </a:r>
            <a:r>
              <a:rPr lang="pt-BR" dirty="0" smtClean="0"/>
              <a:t>(delimitador) – retorna uma lista de </a:t>
            </a:r>
            <a:r>
              <a:rPr lang="pt-BR" dirty="0" err="1" smtClean="0"/>
              <a:t>strings</a:t>
            </a:r>
            <a:r>
              <a:rPr lang="pt-BR" dirty="0" smtClean="0"/>
              <a:t> dividida pelo delimitador 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449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smtClean="0"/>
              <a:t>Estrutura de dados mais básica em Python</a:t>
            </a:r>
          </a:p>
          <a:p>
            <a:pPr lvl="1"/>
            <a:r>
              <a:rPr lang="pt-BR" dirty="0" smtClean="0"/>
              <a:t>lista1 = [2, 3, 2, 3, 4]</a:t>
            </a:r>
          </a:p>
          <a:p>
            <a:pPr lvl="1"/>
            <a:r>
              <a:rPr lang="pt-BR" dirty="0" smtClean="0"/>
              <a:t>lista2 = [‘minicurso’, 2, 3, 2.3]</a:t>
            </a:r>
          </a:p>
          <a:p>
            <a:r>
              <a:rPr lang="pt-BR" dirty="0" smtClean="0"/>
              <a:t>O acesso é feito pelo índice da lista:</a:t>
            </a:r>
          </a:p>
          <a:p>
            <a:pPr lvl="1"/>
            <a:r>
              <a:rPr lang="pt-BR" dirty="0" smtClean="0"/>
              <a:t>lista1[2] é 2</a:t>
            </a:r>
          </a:p>
          <a:p>
            <a:r>
              <a:rPr lang="pt-BR" dirty="0" smtClean="0"/>
              <a:t>Atualizando ou apagando elementos</a:t>
            </a:r>
          </a:p>
          <a:p>
            <a:pPr lvl="1"/>
            <a:r>
              <a:rPr lang="pt-BR" dirty="0" smtClean="0"/>
              <a:t>lista1[2] = 99</a:t>
            </a:r>
          </a:p>
          <a:p>
            <a:pPr lvl="1"/>
            <a:r>
              <a:rPr lang="pt-BR" dirty="0" err="1" smtClean="0"/>
              <a:t>del</a:t>
            </a:r>
            <a:r>
              <a:rPr lang="pt-BR" dirty="0" smtClean="0"/>
              <a:t> lista1[4]</a:t>
            </a:r>
          </a:p>
        </p:txBody>
      </p:sp>
    </p:spTree>
    <p:extLst>
      <p:ext uri="{BB962C8B-B14F-4D97-AF65-F5344CB8AC3E}">
        <p14:creationId xmlns:p14="http://schemas.microsoft.com/office/powerpoint/2010/main" val="255972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err="1" smtClean="0"/>
              <a:t>append</a:t>
            </a:r>
            <a:r>
              <a:rPr lang="pt-BR" dirty="0" smtClean="0"/>
              <a:t>() – adiciona elemento no final</a:t>
            </a:r>
          </a:p>
          <a:p>
            <a:r>
              <a:rPr lang="pt-BR" dirty="0" err="1" smtClean="0"/>
              <a:t>count</a:t>
            </a:r>
            <a:r>
              <a:rPr lang="pt-BR" dirty="0" smtClean="0"/>
              <a:t>(x) – conta quantas vezes o x acontece na lista</a:t>
            </a:r>
          </a:p>
          <a:p>
            <a:r>
              <a:rPr lang="pt-BR" dirty="0" err="1" smtClean="0"/>
              <a:t>extend</a:t>
            </a:r>
            <a:r>
              <a:rPr lang="pt-BR" dirty="0" smtClean="0"/>
              <a:t>(lista1) – concatena uma lista1 na lista que chamou o método</a:t>
            </a:r>
          </a:p>
          <a:p>
            <a:r>
              <a:rPr lang="pt-BR" dirty="0" err="1" smtClean="0"/>
              <a:t>insert</a:t>
            </a:r>
            <a:r>
              <a:rPr lang="pt-BR" dirty="0" smtClean="0"/>
              <a:t>(índice, x) – insere x na posição índice</a:t>
            </a:r>
          </a:p>
          <a:p>
            <a:r>
              <a:rPr lang="pt-BR" dirty="0" smtClean="0"/>
              <a:t>pop() – remove o último elemento da lista e o retorna </a:t>
            </a:r>
          </a:p>
          <a:p>
            <a:r>
              <a:rPr lang="pt-BR" dirty="0" err="1" smtClean="0"/>
              <a:t>sort</a:t>
            </a:r>
            <a:r>
              <a:rPr lang="pt-BR" dirty="0" smtClean="0"/>
              <a:t>() – ordena a lista</a:t>
            </a:r>
          </a:p>
        </p:txBody>
      </p:sp>
    </p:spTree>
    <p:extLst>
      <p:ext uri="{BB962C8B-B14F-4D97-AF65-F5344CB8AC3E}">
        <p14:creationId xmlns:p14="http://schemas.microsoft.com/office/powerpoint/2010/main" val="252071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Autofit/>
          </a:bodyPr>
          <a:lstStyle/>
          <a:p>
            <a:r>
              <a:rPr lang="pt-BR" sz="3600" dirty="0" smtClean="0"/>
              <a:t>Parte II:</a:t>
            </a:r>
          </a:p>
          <a:p>
            <a:pPr lvl="1"/>
            <a:r>
              <a:rPr lang="pt-BR" sz="3600" dirty="0"/>
              <a:t>Data e tempo</a:t>
            </a:r>
          </a:p>
          <a:p>
            <a:pPr lvl="1"/>
            <a:r>
              <a:rPr lang="pt-BR" sz="3600" dirty="0"/>
              <a:t>Funções</a:t>
            </a:r>
          </a:p>
          <a:p>
            <a:pPr lvl="1"/>
            <a:r>
              <a:rPr lang="pt-BR" sz="3600" dirty="0" smtClean="0"/>
              <a:t>Modularidade</a:t>
            </a:r>
            <a:endParaRPr lang="pt-BR" sz="3600" dirty="0"/>
          </a:p>
          <a:p>
            <a:pPr lvl="1"/>
            <a:r>
              <a:rPr lang="pt-BR" sz="3600" dirty="0" smtClean="0"/>
              <a:t>Arquivos</a:t>
            </a:r>
          </a:p>
          <a:p>
            <a:pPr lvl="1"/>
            <a:r>
              <a:rPr lang="pt-BR" sz="3600" dirty="0"/>
              <a:t>Manipulação de arquivo </a:t>
            </a:r>
            <a:r>
              <a:rPr lang="pt-BR" sz="3600" dirty="0" smtClean="0"/>
              <a:t>CSV</a:t>
            </a:r>
          </a:p>
          <a:p>
            <a:pPr lvl="1"/>
            <a:r>
              <a:rPr lang="pt-BR" sz="3600" dirty="0" smtClean="0"/>
              <a:t>Tratamento </a:t>
            </a:r>
            <a:r>
              <a:rPr lang="pt-BR" sz="3600" dirty="0" smtClean="0"/>
              <a:t>de exceções</a:t>
            </a:r>
            <a:endParaRPr lang="pt-BR" sz="3600" dirty="0"/>
          </a:p>
          <a:p>
            <a:pPr lvl="1"/>
            <a:r>
              <a:rPr lang="pt-BR" sz="3600" dirty="0" smtClean="0"/>
              <a:t>Orientação a objetos</a:t>
            </a:r>
            <a:endParaRPr lang="pt-BR" sz="3600" dirty="0" smtClean="0"/>
          </a:p>
        </p:txBody>
      </p:sp>
    </p:spTree>
    <p:extLst>
      <p:ext uri="{BB962C8B-B14F-4D97-AF65-F5344CB8AC3E}">
        <p14:creationId xmlns:p14="http://schemas.microsoft.com/office/powerpoint/2010/main" val="96296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Tuplas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err="1" smtClean="0"/>
              <a:t>Tuplas</a:t>
            </a:r>
            <a:r>
              <a:rPr lang="pt-BR" dirty="0" smtClean="0"/>
              <a:t> são uma sequência de elementos que não pode ser modificada. “Uma lista constante”</a:t>
            </a:r>
          </a:p>
          <a:p>
            <a:pPr lvl="1"/>
            <a:r>
              <a:rPr lang="pt-BR" dirty="0" smtClean="0"/>
              <a:t>tupla1 </a:t>
            </a:r>
            <a:r>
              <a:rPr lang="pt-BR" dirty="0"/>
              <a:t>= </a:t>
            </a:r>
            <a:r>
              <a:rPr lang="pt-BR" dirty="0" smtClean="0"/>
              <a:t>(2</a:t>
            </a:r>
            <a:r>
              <a:rPr lang="pt-BR" dirty="0"/>
              <a:t>, 3, 2, 3, </a:t>
            </a:r>
            <a:r>
              <a:rPr lang="pt-BR" dirty="0" smtClean="0"/>
              <a:t>4)</a:t>
            </a:r>
            <a:endParaRPr lang="pt-BR" dirty="0"/>
          </a:p>
          <a:p>
            <a:pPr lvl="1"/>
            <a:r>
              <a:rPr lang="pt-BR" dirty="0" smtClean="0"/>
              <a:t>tupla2 </a:t>
            </a:r>
            <a:r>
              <a:rPr lang="pt-BR" dirty="0"/>
              <a:t>= </a:t>
            </a:r>
            <a:r>
              <a:rPr lang="pt-BR" dirty="0" smtClean="0"/>
              <a:t>(‘</a:t>
            </a:r>
            <a:r>
              <a:rPr lang="pt-BR" dirty="0"/>
              <a:t>minicurso’, 2, </a:t>
            </a:r>
            <a:r>
              <a:rPr lang="pt-BR" dirty="0" smtClean="0"/>
              <a:t>‘</a:t>
            </a:r>
            <a:r>
              <a:rPr lang="pt-BR" dirty="0" err="1" smtClean="0"/>
              <a:t>ess</a:t>
            </a:r>
            <a:r>
              <a:rPr lang="pt-BR" dirty="0" smtClean="0"/>
              <a:t> e uma </a:t>
            </a:r>
            <a:r>
              <a:rPr lang="pt-BR" dirty="0" err="1" smtClean="0"/>
              <a:t>tupla</a:t>
            </a:r>
            <a:r>
              <a:rPr lang="pt-BR" dirty="0" smtClean="0"/>
              <a:t>’, 2.3)</a:t>
            </a:r>
          </a:p>
          <a:p>
            <a:r>
              <a:rPr lang="pt-BR" dirty="0" smtClean="0"/>
              <a:t>Principais  métodos:</a:t>
            </a:r>
          </a:p>
          <a:p>
            <a:pPr lvl="1"/>
            <a:r>
              <a:rPr lang="pt-BR" dirty="0" smtClean="0"/>
              <a:t>min – menor elemento da </a:t>
            </a:r>
            <a:r>
              <a:rPr lang="pt-BR" dirty="0" err="1" smtClean="0"/>
              <a:t>tupla</a:t>
            </a:r>
            <a:endParaRPr lang="pt-BR" dirty="0" smtClean="0"/>
          </a:p>
          <a:p>
            <a:pPr lvl="1"/>
            <a:r>
              <a:rPr lang="pt-BR" dirty="0" err="1" smtClean="0"/>
              <a:t>len</a:t>
            </a:r>
            <a:r>
              <a:rPr lang="pt-BR" dirty="0"/>
              <a:t> </a:t>
            </a:r>
            <a:r>
              <a:rPr lang="pt-BR" dirty="0" smtClean="0"/>
              <a:t>– tamanho da </a:t>
            </a:r>
            <a:r>
              <a:rPr lang="pt-BR" dirty="0" err="1" smtClean="0"/>
              <a:t>tupla</a:t>
            </a:r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436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Dicionários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smtClean="0"/>
              <a:t>São estruturas de dados onde o índice pode ser número, </a:t>
            </a:r>
            <a:r>
              <a:rPr lang="pt-BR" dirty="0" err="1" smtClean="0"/>
              <a:t>strings</a:t>
            </a:r>
            <a:r>
              <a:rPr lang="pt-BR" dirty="0" smtClean="0"/>
              <a:t>, ou </a:t>
            </a:r>
            <a:r>
              <a:rPr lang="pt-BR" dirty="0" err="1" smtClean="0"/>
              <a:t>tuplas</a:t>
            </a:r>
            <a:endParaRPr lang="pt-BR" dirty="0" smtClean="0"/>
          </a:p>
          <a:p>
            <a:pPr lvl="1"/>
            <a:r>
              <a:rPr lang="pt-BR" dirty="0" smtClean="0"/>
              <a:t>dicionario1 = {‘nome’ : ‘Fernando’,  ‘idade’: 28, ‘</a:t>
            </a:r>
            <a:r>
              <a:rPr lang="pt-BR" dirty="0" err="1" smtClean="0"/>
              <a:t>endereco</a:t>
            </a:r>
            <a:r>
              <a:rPr lang="pt-BR" dirty="0" smtClean="0"/>
              <a:t>‘ : “rua </a:t>
            </a:r>
            <a:r>
              <a:rPr lang="pt-BR" dirty="0" err="1" smtClean="0"/>
              <a:t>xx</a:t>
            </a:r>
            <a:r>
              <a:rPr lang="pt-BR" dirty="0" smtClean="0"/>
              <a:t>, num 22”}</a:t>
            </a:r>
          </a:p>
          <a:p>
            <a:r>
              <a:rPr lang="pt-BR" dirty="0" smtClean="0"/>
              <a:t>Acesso é feito através da chave que vem antes do :</a:t>
            </a:r>
          </a:p>
          <a:p>
            <a:r>
              <a:rPr lang="pt-BR" dirty="0" smtClean="0"/>
              <a:t>O dado é o que vem depois do :</a:t>
            </a:r>
          </a:p>
          <a:p>
            <a:r>
              <a:rPr lang="pt-BR" dirty="0" smtClean="0"/>
              <a:t>Dicionários podem armazenar qualquer tipo de dado</a:t>
            </a:r>
          </a:p>
          <a:p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899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83040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rmAutofit fontScale="92500" lnSpcReduction="20000"/>
          </a:bodyPr>
          <a:lstStyle/>
          <a:p>
            <a:r>
              <a:rPr lang="pt-BR" sz="4500" dirty="0" smtClean="0"/>
              <a:t>Parte I: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Introdução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Visão geral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Configuração do ambiente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Sintaxe </a:t>
            </a:r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básica</a:t>
            </a:r>
          </a:p>
          <a:p>
            <a:pPr lvl="1"/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Tipos de </a:t>
            </a:r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variáveis</a:t>
            </a:r>
          </a:p>
          <a:p>
            <a:pPr lvl="1"/>
            <a:r>
              <a:rPr lang="pt-BR" sz="4500" dirty="0" smtClean="0"/>
              <a:t>Operadores básicos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condicionais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Laços de repetição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413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aritméticos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486274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pt-BR" sz="4400" dirty="0" smtClean="0"/>
                  <a:t>Adição</a:t>
                </a:r>
              </a:p>
              <a:p>
                <a:pPr lvl="1"/>
                <a:r>
                  <a:rPr lang="pt-BR" sz="4400" dirty="0" smtClean="0"/>
                  <a:t>a + b</a:t>
                </a:r>
              </a:p>
              <a:p>
                <a:r>
                  <a:rPr lang="pt-BR" sz="4400" dirty="0" smtClean="0"/>
                  <a:t>Subtração</a:t>
                </a:r>
              </a:p>
              <a:p>
                <a:pPr lvl="1"/>
                <a:r>
                  <a:rPr lang="pt-BR" sz="4400" dirty="0" smtClean="0"/>
                  <a:t>a - b</a:t>
                </a:r>
              </a:p>
              <a:p>
                <a:r>
                  <a:rPr lang="pt-BR" sz="4400" dirty="0" smtClean="0"/>
                  <a:t>Multiplicação</a:t>
                </a:r>
              </a:p>
              <a:p>
                <a:pPr lvl="1"/>
                <a:r>
                  <a:rPr lang="pt-BR" sz="4400" dirty="0" smtClean="0"/>
                  <a:t>a * b</a:t>
                </a:r>
              </a:p>
              <a:p>
                <a:r>
                  <a:rPr lang="pt-BR" sz="4400" dirty="0" smtClean="0"/>
                  <a:t>Divisão</a:t>
                </a:r>
              </a:p>
              <a:p>
                <a:pPr lvl="1"/>
                <a:r>
                  <a:rPr lang="pt-BR" sz="4400" dirty="0" smtClean="0"/>
                  <a:t>b / a</a:t>
                </a:r>
              </a:p>
              <a:p>
                <a:r>
                  <a:rPr lang="pt-BR" sz="4400" dirty="0" smtClean="0"/>
                  <a:t>Resto da divisão</a:t>
                </a:r>
              </a:p>
              <a:p>
                <a:pPr lvl="1"/>
                <a:r>
                  <a:rPr lang="pt-BR" sz="4400" dirty="0" smtClean="0"/>
                  <a:t>b % a</a:t>
                </a:r>
              </a:p>
              <a:p>
                <a:r>
                  <a:rPr lang="pt-BR" sz="4400" dirty="0" smtClean="0"/>
                  <a:t>Expoente</a:t>
                </a:r>
              </a:p>
              <a:p>
                <a:pPr lvl="1"/>
                <a:r>
                  <a:rPr lang="pt-BR" sz="4400" dirty="0" smtClean="0"/>
                  <a:t>a**b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pt-BR" sz="4400" dirty="0" smtClean="0"/>
                  <a:t>)</a:t>
                </a:r>
              </a:p>
              <a:p>
                <a:r>
                  <a:rPr lang="pt-BR" sz="4400" dirty="0" smtClean="0"/>
                  <a:t>Divisão com truncamento (9 dividido por 2 resulta em 4)</a:t>
                </a:r>
              </a:p>
              <a:p>
                <a:pPr lvl="1"/>
                <a:r>
                  <a:rPr lang="pt-BR" sz="4400" dirty="0" smtClean="0"/>
                  <a:t>a //b</a:t>
                </a:r>
                <a:endParaRPr lang="pt-BR" sz="4400" dirty="0"/>
              </a:p>
              <a:p>
                <a:pPr marL="0" indent="0">
                  <a:buNone/>
                </a:pPr>
                <a:endParaRPr lang="pt-BR" sz="3200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486274"/>
              </a:xfrm>
              <a:blipFill>
                <a:blip r:embed="rId2"/>
                <a:stretch>
                  <a:fillRect l="-773" t="-2582" b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39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combinados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36235"/>
          </a:xfrm>
        </p:spPr>
        <p:txBody>
          <a:bodyPr>
            <a:normAutofit fontScale="85000" lnSpcReduction="20000"/>
          </a:bodyPr>
          <a:lstStyle/>
          <a:p>
            <a:r>
              <a:rPr lang="pt-BR" sz="3200" dirty="0" smtClean="0"/>
              <a:t>Adiciona e atribui</a:t>
            </a:r>
          </a:p>
          <a:p>
            <a:pPr lvl="1"/>
            <a:r>
              <a:rPr lang="pt-BR" dirty="0" smtClean="0"/>
              <a:t>a += b (a = a + b)</a:t>
            </a:r>
          </a:p>
          <a:p>
            <a:r>
              <a:rPr lang="pt-BR" dirty="0" smtClean="0"/>
              <a:t>Subtrai e atribui</a:t>
            </a:r>
          </a:p>
          <a:p>
            <a:pPr lvl="1"/>
            <a:r>
              <a:rPr lang="pt-BR" dirty="0" smtClean="0"/>
              <a:t>b -= a (b = b – a)</a:t>
            </a:r>
          </a:p>
          <a:p>
            <a:r>
              <a:rPr lang="pt-BR" dirty="0" smtClean="0"/>
              <a:t>Multiplica e atribui</a:t>
            </a:r>
          </a:p>
          <a:p>
            <a:pPr lvl="1"/>
            <a:r>
              <a:rPr lang="pt-BR" dirty="0" smtClean="0"/>
              <a:t>a *= b (a = a * b)</a:t>
            </a:r>
          </a:p>
          <a:p>
            <a:r>
              <a:rPr lang="pt-BR" dirty="0" smtClean="0"/>
              <a:t>Divide e atribui</a:t>
            </a:r>
          </a:p>
          <a:p>
            <a:pPr lvl="1"/>
            <a:r>
              <a:rPr lang="pt-BR" dirty="0" smtClean="0"/>
              <a:t>a /= b (a = a / b)</a:t>
            </a:r>
          </a:p>
          <a:p>
            <a:r>
              <a:rPr lang="pt-BR" dirty="0" smtClean="0"/>
              <a:t>Calcula o resto e atribui</a:t>
            </a:r>
          </a:p>
          <a:p>
            <a:pPr lvl="1"/>
            <a:r>
              <a:rPr lang="pt-BR" dirty="0" smtClean="0"/>
              <a:t>a %= b (a = a % b)</a:t>
            </a:r>
          </a:p>
          <a:p>
            <a:r>
              <a:rPr lang="pt-BR" dirty="0" smtClean="0"/>
              <a:t>Calcula a potência e atribui</a:t>
            </a:r>
          </a:p>
          <a:p>
            <a:pPr lvl="1"/>
            <a:r>
              <a:rPr lang="pt-BR" dirty="0" smtClean="0"/>
              <a:t>a ** b (a = a ** b)</a:t>
            </a:r>
          </a:p>
          <a:p>
            <a:r>
              <a:rPr lang="pt-BR" dirty="0" smtClean="0"/>
              <a:t>Divide, arredonda e atribui</a:t>
            </a:r>
          </a:p>
          <a:p>
            <a:pPr lvl="1"/>
            <a:r>
              <a:rPr lang="pt-BR" dirty="0" smtClean="0"/>
              <a:t>a //= b (a = a // b)</a:t>
            </a:r>
          </a:p>
        </p:txBody>
      </p:sp>
    </p:spTree>
    <p:extLst>
      <p:ext uri="{BB962C8B-B14F-4D97-AF65-F5344CB8AC3E}">
        <p14:creationId xmlns:p14="http://schemas.microsoft.com/office/powerpoint/2010/main" val="184786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smtClean="0"/>
              <a:t>Norma do vetor</a:t>
            </a:r>
          </a:p>
          <a:p>
            <a:r>
              <a:rPr lang="pt-BR" dirty="0" smtClean="0"/>
              <a:t>Normalizar o vetor</a:t>
            </a:r>
          </a:p>
        </p:txBody>
      </p:sp>
    </p:spTree>
    <p:extLst>
      <p:ext uri="{BB962C8B-B14F-4D97-AF65-F5344CB8AC3E}">
        <p14:creationId xmlns:p14="http://schemas.microsoft.com/office/powerpoint/2010/main" val="57558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lógicos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sz="3200" dirty="0" smtClean="0"/>
              <a:t>Igualdade</a:t>
            </a:r>
          </a:p>
          <a:p>
            <a:pPr lvl="1"/>
            <a:r>
              <a:rPr lang="pt-BR" sz="2800" dirty="0" smtClean="0"/>
              <a:t>a == b (a é igual a b?)</a:t>
            </a:r>
          </a:p>
          <a:p>
            <a:r>
              <a:rPr lang="pt-BR" sz="3200" dirty="0" smtClean="0"/>
              <a:t>Diferença</a:t>
            </a:r>
          </a:p>
          <a:p>
            <a:pPr lvl="1"/>
            <a:r>
              <a:rPr lang="pt-BR" sz="2800" dirty="0" smtClean="0"/>
              <a:t>a != b ou a &lt;&gt; b (a é diferente de b?)</a:t>
            </a:r>
          </a:p>
          <a:p>
            <a:r>
              <a:rPr lang="pt-BR" sz="3200" dirty="0" smtClean="0"/>
              <a:t>Maior e menor</a:t>
            </a:r>
          </a:p>
          <a:p>
            <a:pPr lvl="1"/>
            <a:r>
              <a:rPr lang="pt-BR" sz="2800" dirty="0" smtClean="0"/>
              <a:t>a &gt; b (maior que) e a &lt; b (menor que)</a:t>
            </a:r>
          </a:p>
          <a:p>
            <a:r>
              <a:rPr lang="pt-BR" sz="3200" dirty="0" smtClean="0"/>
              <a:t>Maior/menor e igual</a:t>
            </a:r>
          </a:p>
          <a:p>
            <a:pPr lvl="1"/>
            <a:r>
              <a:rPr lang="pt-BR" sz="2800" dirty="0" smtClean="0"/>
              <a:t>a &gt;= b e a &lt;= b</a:t>
            </a:r>
          </a:p>
        </p:txBody>
      </p:sp>
    </p:spTree>
    <p:extLst>
      <p:ext uri="{BB962C8B-B14F-4D97-AF65-F5344CB8AC3E}">
        <p14:creationId xmlns:p14="http://schemas.microsoft.com/office/powerpoint/2010/main" val="394076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lógicos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sz="2800" dirty="0" smtClean="0"/>
              <a:t>Operadores </a:t>
            </a:r>
            <a:r>
              <a:rPr lang="pt-BR" sz="2800" dirty="0" err="1" smtClean="0"/>
              <a:t>and</a:t>
            </a:r>
            <a:r>
              <a:rPr lang="pt-BR" sz="2800" dirty="0" smtClean="0"/>
              <a:t> e </a:t>
            </a:r>
            <a:r>
              <a:rPr lang="pt-BR" sz="2800" dirty="0" err="1" smtClean="0"/>
              <a:t>or</a:t>
            </a:r>
            <a:r>
              <a:rPr lang="pt-BR" sz="2800" dirty="0" smtClean="0"/>
              <a:t> são operadores da lógica booleana. </a:t>
            </a:r>
          </a:p>
          <a:p>
            <a:r>
              <a:rPr lang="pt-BR" sz="2800" dirty="0" smtClean="0"/>
              <a:t>E</a:t>
            </a:r>
          </a:p>
          <a:p>
            <a:pPr lvl="1"/>
            <a:r>
              <a:rPr lang="pt-BR" dirty="0" smtClean="0"/>
              <a:t>Só é verdade quando a e b são verdadeiros</a:t>
            </a:r>
          </a:p>
          <a:p>
            <a:pPr lvl="1"/>
            <a:r>
              <a:rPr lang="pt-BR" dirty="0" smtClean="0"/>
              <a:t>a </a:t>
            </a:r>
            <a:r>
              <a:rPr lang="pt-BR" dirty="0" err="1" smtClean="0"/>
              <a:t>and</a:t>
            </a:r>
            <a:r>
              <a:rPr lang="pt-BR" dirty="0" smtClean="0"/>
              <a:t> b (a e b)</a:t>
            </a:r>
          </a:p>
          <a:p>
            <a:r>
              <a:rPr lang="pt-BR" dirty="0" smtClean="0"/>
              <a:t>OU</a:t>
            </a:r>
          </a:p>
          <a:p>
            <a:pPr lvl="1"/>
            <a:r>
              <a:rPr lang="pt-BR" dirty="0" smtClean="0"/>
              <a:t>Só é verdade quando pelo menos a ou b é verdadeiro</a:t>
            </a:r>
          </a:p>
          <a:p>
            <a:pPr lvl="1"/>
            <a:r>
              <a:rPr lang="pt-BR" dirty="0" smtClean="0"/>
              <a:t>a </a:t>
            </a:r>
            <a:r>
              <a:rPr lang="pt-BR" dirty="0" err="1" smtClean="0"/>
              <a:t>or</a:t>
            </a:r>
            <a:r>
              <a:rPr lang="pt-BR" dirty="0" smtClean="0"/>
              <a:t> b (a ou b)</a:t>
            </a:r>
          </a:p>
          <a:p>
            <a:r>
              <a:rPr lang="pt-BR" dirty="0" smtClean="0"/>
              <a:t>Negação</a:t>
            </a:r>
          </a:p>
          <a:p>
            <a:pPr lvl="1"/>
            <a:r>
              <a:rPr lang="pt-BR" dirty="0" err="1" smtClean="0"/>
              <a:t>not</a:t>
            </a:r>
            <a:r>
              <a:rPr lang="pt-BR" dirty="0" smtClean="0"/>
              <a:t> a (nega o valor de a)</a:t>
            </a:r>
          </a:p>
        </p:txBody>
      </p:sp>
    </p:spTree>
    <p:extLst>
      <p:ext uri="{BB962C8B-B14F-4D97-AF65-F5344CB8AC3E}">
        <p14:creationId xmlns:p14="http://schemas.microsoft.com/office/powerpoint/2010/main" val="318572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200" dirty="0" smtClean="0"/>
              <a:t>Operadores está contido, é e não é</a:t>
            </a:r>
            <a:endParaRPr lang="pt-BR" sz="4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smtClean="0"/>
              <a:t>Está contido</a:t>
            </a:r>
          </a:p>
          <a:p>
            <a:pPr lvl="1"/>
            <a:r>
              <a:rPr lang="pt-BR" dirty="0" smtClean="0"/>
              <a:t>a in b (a está contido em b)</a:t>
            </a:r>
          </a:p>
          <a:p>
            <a:r>
              <a:rPr lang="pt-BR" dirty="0" smtClean="0"/>
              <a:t>Não está contido</a:t>
            </a:r>
          </a:p>
          <a:p>
            <a:pPr lvl="1"/>
            <a:r>
              <a:rPr lang="pt-BR" dirty="0" smtClean="0"/>
              <a:t>b </a:t>
            </a:r>
            <a:r>
              <a:rPr lang="pt-BR" dirty="0" err="1" smtClean="0"/>
              <a:t>not</a:t>
            </a:r>
            <a:r>
              <a:rPr lang="pt-BR" dirty="0" smtClean="0"/>
              <a:t> in a (b não está contido em a)</a:t>
            </a:r>
          </a:p>
          <a:p>
            <a:r>
              <a:rPr lang="pt-BR" dirty="0" smtClean="0"/>
              <a:t>É</a:t>
            </a:r>
          </a:p>
          <a:p>
            <a:pPr lvl="1"/>
            <a:r>
              <a:rPr lang="pt-BR" dirty="0" smtClean="0"/>
              <a:t>a </a:t>
            </a:r>
            <a:r>
              <a:rPr lang="pt-BR" dirty="0" err="1" smtClean="0"/>
              <a:t>is</a:t>
            </a:r>
            <a:r>
              <a:rPr lang="pt-BR" dirty="0" smtClean="0"/>
              <a:t> b (a aponta para o mesmo objeto que b)</a:t>
            </a:r>
          </a:p>
          <a:p>
            <a:r>
              <a:rPr lang="pt-BR" dirty="0" smtClean="0"/>
              <a:t>NÃO É</a:t>
            </a:r>
          </a:p>
          <a:p>
            <a:pPr lvl="1"/>
            <a:r>
              <a:rPr lang="pt-BR" dirty="0" smtClean="0"/>
              <a:t>a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not</a:t>
            </a:r>
            <a:r>
              <a:rPr lang="pt-BR" dirty="0" smtClean="0"/>
              <a:t> b (a não aponta para o mesmo objeto que b)</a:t>
            </a:r>
          </a:p>
        </p:txBody>
      </p:sp>
    </p:spTree>
    <p:extLst>
      <p:ext uri="{BB962C8B-B14F-4D97-AF65-F5344CB8AC3E}">
        <p14:creationId xmlns:p14="http://schemas.microsoft.com/office/powerpoint/2010/main" val="8006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rmAutofit/>
          </a:bodyPr>
          <a:lstStyle/>
          <a:p>
            <a:r>
              <a:rPr lang="pt-BR" sz="3600" dirty="0" smtClean="0"/>
              <a:t>Parte III:</a:t>
            </a:r>
            <a:endParaRPr lang="pt-BR" sz="3600" dirty="0"/>
          </a:p>
          <a:p>
            <a:pPr lvl="1"/>
            <a:r>
              <a:rPr lang="pt-BR" sz="3600" dirty="0"/>
              <a:t>Análise de dados com Pandas e </a:t>
            </a:r>
            <a:r>
              <a:rPr lang="pt-BR" sz="3600"/>
              <a:t>Matplotlib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31558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38206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rmAutofit fontScale="92500" lnSpcReduction="20000"/>
          </a:bodyPr>
          <a:lstStyle/>
          <a:p>
            <a:r>
              <a:rPr lang="pt-BR" sz="4500" dirty="0" smtClean="0"/>
              <a:t>Parte I: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Introdução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Visão geral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Configuração do ambiente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Sintaxe básica</a:t>
            </a:r>
          </a:p>
          <a:p>
            <a:pPr lvl="1"/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Tipos de </a:t>
            </a:r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variáveis</a:t>
            </a:r>
            <a:endParaRPr lang="pt-BR" sz="4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básicos</a:t>
            </a:r>
          </a:p>
          <a:p>
            <a:pPr lvl="1"/>
            <a:r>
              <a:rPr lang="pt-BR" sz="4500" dirty="0" smtClean="0"/>
              <a:t>Operadores condicionais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Laços de repetição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132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condicionais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847" y="2086851"/>
            <a:ext cx="2524125" cy="3228975"/>
          </a:xfrm>
        </p:spPr>
      </p:pic>
      <p:sp>
        <p:nvSpPr>
          <p:cNvPr id="7" name="CaixaDeTexto 6"/>
          <p:cNvSpPr txBox="1"/>
          <p:nvPr/>
        </p:nvSpPr>
        <p:spPr>
          <a:xfrm>
            <a:off x="5456839" y="2793397"/>
            <a:ext cx="28062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 smtClean="0"/>
              <a:t>if</a:t>
            </a:r>
            <a:r>
              <a:rPr lang="pt-BR" sz="2800" dirty="0" smtClean="0"/>
              <a:t> condição:</a:t>
            </a:r>
          </a:p>
          <a:p>
            <a:r>
              <a:rPr lang="pt-BR" sz="2800" dirty="0" smtClean="0"/>
              <a:t>	…código...</a:t>
            </a:r>
          </a:p>
          <a:p>
            <a:r>
              <a:rPr lang="pt-BR" sz="2800" dirty="0" err="1" smtClean="0"/>
              <a:t>else</a:t>
            </a:r>
            <a:r>
              <a:rPr lang="pt-BR" sz="2800" dirty="0" smtClean="0"/>
              <a:t>:</a:t>
            </a:r>
          </a:p>
          <a:p>
            <a:r>
              <a:rPr lang="pt-BR" sz="2800" dirty="0" smtClean="0"/>
              <a:t>	…código...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86624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6855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rmAutofit fontScale="92500" lnSpcReduction="20000"/>
          </a:bodyPr>
          <a:lstStyle/>
          <a:p>
            <a:r>
              <a:rPr lang="pt-BR" sz="4500" dirty="0" smtClean="0"/>
              <a:t>Parte I: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Introdução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Visão geral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Configuração do ambiente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Sintaxe básica</a:t>
            </a:r>
          </a:p>
          <a:p>
            <a:pPr lvl="1"/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Tipos de </a:t>
            </a:r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variáveis</a:t>
            </a:r>
            <a:endParaRPr lang="pt-BR" sz="4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básicos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condicionais</a:t>
            </a:r>
          </a:p>
          <a:p>
            <a:pPr lvl="1"/>
            <a:r>
              <a:rPr lang="pt-BR" sz="4500" dirty="0" smtClean="0"/>
              <a:t>Laços de repetição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845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While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3670081" cy="10104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err="1" smtClean="0"/>
              <a:t>while</a:t>
            </a:r>
            <a:r>
              <a:rPr lang="pt-BR" dirty="0" smtClean="0"/>
              <a:t> expressão:</a:t>
            </a:r>
            <a:br>
              <a:rPr lang="pt-BR" dirty="0" smtClean="0"/>
            </a:br>
            <a:r>
              <a:rPr lang="pt-BR" dirty="0" smtClean="0"/>
              <a:t>	...código...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869" y="1525971"/>
            <a:ext cx="2505075" cy="3848100"/>
          </a:xfrm>
          <a:prstGeom prst="rect">
            <a:avLst/>
          </a:prstGeom>
        </p:spPr>
      </p:pic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628649" y="3198924"/>
            <a:ext cx="3670081" cy="18670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 err="1" smtClean="0"/>
              <a:t>while</a:t>
            </a:r>
            <a:r>
              <a:rPr lang="pt-BR" dirty="0" smtClean="0"/>
              <a:t> expressão:</a:t>
            </a:r>
            <a:br>
              <a:rPr lang="pt-BR" dirty="0" smtClean="0"/>
            </a:br>
            <a:r>
              <a:rPr lang="pt-BR" dirty="0" smtClean="0"/>
              <a:t>	...código...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 err="1" smtClean="0"/>
              <a:t>else</a:t>
            </a:r>
            <a:r>
              <a:rPr lang="pt-BR" dirty="0" smtClean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	</a:t>
            </a:r>
            <a:r>
              <a:rPr lang="pt-BR" dirty="0" smtClean="0"/>
              <a:t>...código...</a:t>
            </a:r>
          </a:p>
        </p:txBody>
      </p:sp>
    </p:spTree>
    <p:extLst>
      <p:ext uri="{BB962C8B-B14F-4D97-AF65-F5344CB8AC3E}">
        <p14:creationId xmlns:p14="http://schemas.microsoft.com/office/powerpoint/2010/main" val="327530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4406" y="1690689"/>
            <a:ext cx="5099488" cy="10840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for </a:t>
            </a:r>
            <a:r>
              <a:rPr lang="pt-BR" dirty="0" err="1" smtClean="0"/>
              <a:t>cada_elemento</a:t>
            </a:r>
            <a:r>
              <a:rPr lang="pt-BR" dirty="0" smtClean="0"/>
              <a:t> in sequencia:</a:t>
            </a:r>
            <a:br>
              <a:rPr lang="pt-BR" dirty="0" smtClean="0"/>
            </a:br>
            <a:r>
              <a:rPr lang="pt-BR" dirty="0" smtClean="0"/>
              <a:t>	...código...</a:t>
            </a: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174406" y="3808524"/>
            <a:ext cx="5099488" cy="2035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 smtClean="0"/>
              <a:t>for </a:t>
            </a:r>
            <a:r>
              <a:rPr lang="pt-BR" dirty="0" err="1" smtClean="0"/>
              <a:t>cada_elemento</a:t>
            </a:r>
            <a:r>
              <a:rPr lang="pt-BR" dirty="0" smtClean="0"/>
              <a:t> in sequencia:</a:t>
            </a:r>
            <a:br>
              <a:rPr lang="pt-BR" dirty="0" smtClean="0"/>
            </a:br>
            <a:r>
              <a:rPr lang="pt-BR" dirty="0" smtClean="0"/>
              <a:t>	...código...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 err="1" smtClean="0"/>
              <a:t>else</a:t>
            </a:r>
            <a:r>
              <a:rPr lang="pt-BR" dirty="0" smtClean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	</a:t>
            </a:r>
            <a:r>
              <a:rPr lang="pt-BR" dirty="0" smtClean="0"/>
              <a:t>...código...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894" y="1690689"/>
            <a:ext cx="36957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smtClean="0"/>
              <a:t>Achar todos os números primos em um intervalo de x até y usando 2 laços</a:t>
            </a:r>
          </a:p>
          <a:p>
            <a:r>
              <a:rPr lang="pt-BR" dirty="0" smtClean="0"/>
              <a:t>Multiplicação</a:t>
            </a:r>
            <a:r>
              <a:rPr lang="en-US" dirty="0" smtClean="0"/>
              <a:t> de </a:t>
            </a:r>
            <a:r>
              <a:rPr lang="pt-BR" dirty="0" smtClean="0"/>
              <a:t>matrizes</a:t>
            </a:r>
          </a:p>
        </p:txBody>
      </p:sp>
    </p:spTree>
    <p:extLst>
      <p:ext uri="{BB962C8B-B14F-4D97-AF65-F5344CB8AC3E}">
        <p14:creationId xmlns:p14="http://schemas.microsoft.com/office/powerpoint/2010/main" val="20634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Intervalo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3051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Autofit/>
          </a:bodyPr>
          <a:lstStyle/>
          <a:p>
            <a:r>
              <a:rPr lang="pt-BR" sz="3600" dirty="0" smtClean="0"/>
              <a:t>Parte II:</a:t>
            </a:r>
          </a:p>
          <a:p>
            <a:pPr lvl="1"/>
            <a:r>
              <a:rPr lang="pt-BR" sz="3600" dirty="0"/>
              <a:t>Data e tempo</a:t>
            </a:r>
          </a:p>
          <a:p>
            <a:pPr lvl="1"/>
            <a:r>
              <a:rPr lang="pt-BR" sz="3600" dirty="0"/>
              <a:t>Funções</a:t>
            </a:r>
          </a:p>
          <a:p>
            <a:pPr lvl="1"/>
            <a:r>
              <a:rPr lang="pt-BR" sz="3600" dirty="0" smtClean="0"/>
              <a:t>Modularidade</a:t>
            </a:r>
            <a:endParaRPr lang="pt-BR" sz="3600" dirty="0"/>
          </a:p>
          <a:p>
            <a:pPr lvl="1"/>
            <a:r>
              <a:rPr lang="pt-BR" sz="3600" dirty="0"/>
              <a:t>Arquivos</a:t>
            </a:r>
          </a:p>
          <a:p>
            <a:pPr lvl="1"/>
            <a:r>
              <a:rPr lang="pt-BR" sz="3600" dirty="0" smtClean="0"/>
              <a:t>Tratamento de exceções</a:t>
            </a:r>
            <a:endParaRPr lang="pt-BR" sz="3600" dirty="0"/>
          </a:p>
          <a:p>
            <a:pPr lvl="1"/>
            <a:r>
              <a:rPr lang="pt-BR" sz="3600" dirty="0" smtClean="0"/>
              <a:t>Classes e objetos</a:t>
            </a:r>
          </a:p>
          <a:p>
            <a:pPr lvl="1"/>
            <a:r>
              <a:rPr lang="pt-BR" sz="3600" dirty="0" smtClean="0"/>
              <a:t>Expressões regulares</a:t>
            </a:r>
          </a:p>
          <a:p>
            <a:pPr lvl="1"/>
            <a:r>
              <a:rPr lang="pt-BR" sz="3600" dirty="0" smtClean="0"/>
              <a:t>Manipulação de </a:t>
            </a:r>
            <a:r>
              <a:rPr lang="pt-BR" sz="3600" dirty="0"/>
              <a:t>a</a:t>
            </a:r>
            <a:r>
              <a:rPr lang="pt-BR" sz="3600" dirty="0" smtClean="0"/>
              <a:t>rquivo CSV</a:t>
            </a:r>
          </a:p>
        </p:txBody>
      </p:sp>
    </p:spTree>
    <p:extLst>
      <p:ext uri="{BB962C8B-B14F-4D97-AF65-F5344CB8AC3E}">
        <p14:creationId xmlns:p14="http://schemas.microsoft.com/office/powerpoint/2010/main" val="176632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rmAutofit fontScale="92500" lnSpcReduction="20000"/>
          </a:bodyPr>
          <a:lstStyle/>
          <a:p>
            <a:r>
              <a:rPr lang="pt-BR" sz="4500" dirty="0" smtClean="0"/>
              <a:t>Parte I:</a:t>
            </a:r>
          </a:p>
          <a:p>
            <a:pPr lvl="1"/>
            <a:r>
              <a:rPr lang="pt-BR" sz="4500" dirty="0" smtClean="0"/>
              <a:t>Introdução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Visão geral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Configuração do ambiente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Sintaxe básica</a:t>
            </a:r>
            <a:endParaRPr lang="pt-BR" sz="4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Tipos de </a:t>
            </a:r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variáveis</a:t>
            </a:r>
            <a:endParaRPr lang="pt-BR" sz="4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básicos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condicionais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Laços de repetição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936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Autofit/>
          </a:bodyPr>
          <a:lstStyle/>
          <a:p>
            <a:r>
              <a:rPr lang="pt-BR" sz="3600" dirty="0" smtClean="0"/>
              <a:t>Parte II:</a:t>
            </a:r>
          </a:p>
          <a:p>
            <a:pPr lvl="1"/>
            <a:r>
              <a:rPr lang="pt-BR" sz="3600" dirty="0"/>
              <a:t>Data e tempo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Funções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Modularidade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Arquivos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Manipulação de arquivo </a:t>
            </a: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CSV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Tratamento </a:t>
            </a: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 exceções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Orientação a objetos</a:t>
            </a:r>
            <a:endParaRPr lang="pt-BR" sz="3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57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Bibliotecas time e </a:t>
            </a:r>
            <a:r>
              <a:rPr lang="pt-BR" dirty="0" err="1" smtClean="0"/>
              <a:t>datetime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smtClean="0"/>
              <a:t>É possível manipular o tempo e datas de diferentes maneiras em Python</a:t>
            </a:r>
          </a:p>
          <a:p>
            <a:r>
              <a:rPr lang="pt-BR" dirty="0" smtClean="0"/>
              <a:t>As principais bibliotecas são</a:t>
            </a:r>
          </a:p>
          <a:p>
            <a:pPr lvl="1"/>
            <a:r>
              <a:rPr lang="pt-BR" dirty="0" smtClean="0"/>
              <a:t>time </a:t>
            </a:r>
          </a:p>
          <a:p>
            <a:pPr lvl="1"/>
            <a:r>
              <a:rPr lang="pt-BR" dirty="0" err="1" smtClean="0"/>
              <a:t>datetime</a:t>
            </a:r>
            <a:endParaRPr lang="pt-BR" dirty="0" smtClean="0"/>
          </a:p>
          <a:p>
            <a:r>
              <a:rPr lang="pt-BR" dirty="0" err="1" smtClean="0"/>
              <a:t>time.localtime</a:t>
            </a:r>
            <a:r>
              <a:rPr lang="pt-BR" dirty="0" smtClean="0"/>
              <a:t>(</a:t>
            </a:r>
            <a:r>
              <a:rPr lang="pt-BR" dirty="0" err="1" smtClean="0"/>
              <a:t>time.time</a:t>
            </a:r>
            <a:r>
              <a:rPr lang="pt-BR" dirty="0" smtClean="0"/>
              <a:t>())</a:t>
            </a:r>
          </a:p>
          <a:p>
            <a:r>
              <a:rPr lang="pt-BR" dirty="0" err="1"/>
              <a:t>time.asctime</a:t>
            </a:r>
            <a:r>
              <a:rPr lang="pt-BR" dirty="0"/>
              <a:t>(</a:t>
            </a:r>
            <a:r>
              <a:rPr lang="pt-BR" dirty="0" err="1"/>
              <a:t>time.localtime</a:t>
            </a:r>
            <a:r>
              <a:rPr lang="pt-BR" dirty="0"/>
              <a:t>(</a:t>
            </a:r>
            <a:r>
              <a:rPr lang="pt-BR" dirty="0" err="1"/>
              <a:t>time.time</a:t>
            </a:r>
            <a:r>
              <a:rPr lang="pt-BR" dirty="0" smtClean="0"/>
              <a:t>()))</a:t>
            </a:r>
          </a:p>
          <a:p>
            <a:r>
              <a:rPr lang="pt-BR" dirty="0" err="1" smtClean="0"/>
              <a:t>time.clock</a:t>
            </a:r>
            <a:r>
              <a:rPr lang="pt-BR" dirty="0" smtClean="0"/>
              <a:t>() – tempo em segundos em um instante</a:t>
            </a:r>
          </a:p>
          <a:p>
            <a:r>
              <a:rPr lang="pt-BR" dirty="0" err="1" smtClean="0"/>
              <a:t>time.sleep</a:t>
            </a:r>
            <a:r>
              <a:rPr lang="pt-BR" dirty="0" smtClean="0"/>
              <a:t>(</a:t>
            </a:r>
            <a:r>
              <a:rPr lang="pt-BR" dirty="0" err="1" smtClean="0"/>
              <a:t>seconds</a:t>
            </a:r>
            <a:r>
              <a:rPr lang="pt-BR" dirty="0" smtClean="0"/>
              <a:t>) – dorme por segundos</a:t>
            </a:r>
          </a:p>
        </p:txBody>
      </p:sp>
    </p:spTree>
    <p:extLst>
      <p:ext uri="{BB962C8B-B14F-4D97-AF65-F5344CB8AC3E}">
        <p14:creationId xmlns:p14="http://schemas.microsoft.com/office/powerpoint/2010/main" val="123164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Bibliotecas time e </a:t>
            </a:r>
            <a:r>
              <a:rPr lang="pt-BR" dirty="0" err="1" smtClean="0"/>
              <a:t>datetime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err="1" smtClean="0"/>
              <a:t>datetime</a:t>
            </a:r>
            <a:r>
              <a:rPr lang="pt-BR" dirty="0" smtClean="0"/>
              <a:t> possui algumas funções mais elaboradas para manipulação de datas</a:t>
            </a:r>
          </a:p>
          <a:p>
            <a:r>
              <a:rPr lang="pt-BR" dirty="0" err="1" smtClean="0"/>
              <a:t>datetime</a:t>
            </a:r>
            <a:r>
              <a:rPr lang="pt-BR" dirty="0" smtClean="0"/>
              <a:t>(ano, mês, dia) – uma data especifica</a:t>
            </a:r>
          </a:p>
          <a:p>
            <a:r>
              <a:rPr lang="pt-BR" dirty="0" err="1" smtClean="0"/>
              <a:t>date.today</a:t>
            </a:r>
            <a:r>
              <a:rPr lang="pt-BR" dirty="0" smtClean="0"/>
              <a:t>() – data de hoje do sistema operacional</a:t>
            </a:r>
          </a:p>
          <a:p>
            <a:r>
              <a:rPr lang="pt-BR" dirty="0" err="1" smtClean="0"/>
              <a:t>timedelta</a:t>
            </a:r>
            <a:r>
              <a:rPr lang="pt-BR" dirty="0" smtClean="0"/>
              <a:t>(</a:t>
            </a:r>
            <a:r>
              <a:rPr lang="pt-BR" dirty="0" err="1" smtClean="0"/>
              <a:t>days</a:t>
            </a:r>
            <a:r>
              <a:rPr lang="pt-BR" dirty="0" smtClean="0"/>
              <a:t>=d, </a:t>
            </a:r>
            <a:r>
              <a:rPr lang="pt-BR" dirty="0" err="1" smtClean="0"/>
              <a:t>seconds</a:t>
            </a:r>
            <a:r>
              <a:rPr lang="pt-BR" dirty="0" smtClean="0"/>
              <a:t>=s, </a:t>
            </a:r>
            <a:r>
              <a:rPr lang="pt-BR" dirty="0" err="1" smtClean="0"/>
              <a:t>microseconds</a:t>
            </a:r>
            <a:r>
              <a:rPr lang="pt-BR" dirty="0" smtClean="0"/>
              <a:t>=</a:t>
            </a:r>
            <a:r>
              <a:rPr lang="pt-BR" dirty="0" err="1" smtClean="0"/>
              <a:t>us</a:t>
            </a:r>
            <a:r>
              <a:rPr lang="pt-BR" dirty="0" smtClean="0"/>
              <a:t>, </a:t>
            </a:r>
            <a:r>
              <a:rPr lang="pt-BR" dirty="0" err="1" smtClean="0"/>
              <a:t>milliseconds</a:t>
            </a:r>
            <a:r>
              <a:rPr lang="pt-BR" dirty="0" smtClean="0"/>
              <a:t>=</a:t>
            </a:r>
            <a:r>
              <a:rPr lang="pt-BR" dirty="0" err="1" smtClean="0"/>
              <a:t>ms</a:t>
            </a:r>
            <a:r>
              <a:rPr lang="pt-BR" dirty="0" smtClean="0"/>
              <a:t>, minutes=m, hours=h, </a:t>
            </a:r>
            <a:r>
              <a:rPr lang="pt-BR" dirty="0" err="1" smtClean="0"/>
              <a:t>weeks</a:t>
            </a:r>
            <a:r>
              <a:rPr lang="pt-BR" dirty="0" smtClean="0"/>
              <a:t>=w)</a:t>
            </a:r>
          </a:p>
          <a:p>
            <a:r>
              <a:rPr lang="pt-BR" dirty="0" err="1" smtClean="0"/>
              <a:t>Timedelta</a:t>
            </a:r>
            <a:r>
              <a:rPr lang="pt-BR" dirty="0" smtClean="0"/>
              <a:t> é útil quando temos que comparar uma data com um intervalo de tempo</a:t>
            </a:r>
          </a:p>
        </p:txBody>
      </p:sp>
    </p:spTree>
    <p:extLst>
      <p:ext uri="{BB962C8B-B14F-4D97-AF65-F5344CB8AC3E}">
        <p14:creationId xmlns:p14="http://schemas.microsoft.com/office/powerpoint/2010/main" val="254054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smtClean="0"/>
              <a:t>Calcular quantos dias se passaram desde a data de seu nascimento</a:t>
            </a:r>
          </a:p>
          <a:p>
            <a:r>
              <a:rPr lang="pt-BR" dirty="0"/>
              <a:t>Calcular quantos dias se passaram desde </a:t>
            </a:r>
            <a:r>
              <a:rPr lang="pt-BR" dirty="0" smtClean="0"/>
              <a:t>o começo do ano</a:t>
            </a:r>
          </a:p>
        </p:txBody>
      </p:sp>
    </p:spTree>
    <p:extLst>
      <p:ext uri="{BB962C8B-B14F-4D97-AF65-F5344CB8AC3E}">
        <p14:creationId xmlns:p14="http://schemas.microsoft.com/office/powerpoint/2010/main" val="47559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Autofit/>
          </a:bodyPr>
          <a:lstStyle/>
          <a:p>
            <a:r>
              <a:rPr lang="pt-BR" sz="3600" dirty="0" smtClean="0"/>
              <a:t>Parte II: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e tempo</a:t>
            </a:r>
          </a:p>
          <a:p>
            <a:pPr lvl="1"/>
            <a:r>
              <a:rPr lang="pt-BR" sz="3600" dirty="0"/>
              <a:t>Funções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Modularidade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Arquivos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Manipulação de arquivo </a:t>
            </a: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CSV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Tratamento </a:t>
            </a: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 exceções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Orientação a objetos</a:t>
            </a:r>
            <a:endParaRPr lang="pt-BR" sz="3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92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1176336"/>
          </a:xfrm>
        </p:spPr>
        <p:txBody>
          <a:bodyPr>
            <a:normAutofit/>
          </a:bodyPr>
          <a:lstStyle/>
          <a:p>
            <a:r>
              <a:rPr lang="pt-BR" dirty="0" smtClean="0"/>
              <a:t>Funções são um bloco de instruções definidos e organizado de modo que possa ser reusado</a:t>
            </a:r>
          </a:p>
          <a:p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1181100" y="3097808"/>
            <a:ext cx="60354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err="1" smtClean="0"/>
              <a:t>def</a:t>
            </a:r>
            <a:r>
              <a:rPr lang="pt-BR" sz="3200" dirty="0" smtClean="0"/>
              <a:t> </a:t>
            </a:r>
            <a:r>
              <a:rPr lang="pt-BR" sz="3200" dirty="0" err="1" smtClean="0"/>
              <a:t>nome_da_funcao</a:t>
            </a:r>
            <a:r>
              <a:rPr lang="pt-BR" sz="3200" dirty="0" smtClean="0"/>
              <a:t>(</a:t>
            </a:r>
            <a:r>
              <a:rPr lang="pt-BR" sz="3200" dirty="0" err="1" smtClean="0"/>
              <a:t>parametros</a:t>
            </a:r>
            <a:r>
              <a:rPr lang="pt-BR" sz="3200" dirty="0" smtClean="0"/>
              <a:t>):</a:t>
            </a:r>
          </a:p>
          <a:p>
            <a:r>
              <a:rPr lang="pt-BR" sz="3200" dirty="0" smtClean="0"/>
              <a:t>	…código…</a:t>
            </a:r>
          </a:p>
          <a:p>
            <a:r>
              <a:rPr lang="pt-BR" sz="3200" dirty="0"/>
              <a:t>	</a:t>
            </a:r>
            <a:r>
              <a:rPr lang="pt-BR" sz="3200" dirty="0" err="1" smtClean="0"/>
              <a:t>return</a:t>
            </a:r>
            <a:r>
              <a:rPr lang="pt-BR" sz="3200" dirty="0" smtClean="0"/>
              <a:t> [expressão]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26172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405311"/>
          </a:xfrm>
        </p:spPr>
        <p:txBody>
          <a:bodyPr>
            <a:normAutofit/>
          </a:bodyPr>
          <a:lstStyle/>
          <a:p>
            <a:r>
              <a:rPr lang="pt-BR" dirty="0" smtClean="0"/>
              <a:t>É possível definir argumentos padrões na chamada da função</a:t>
            </a:r>
          </a:p>
          <a:p>
            <a:pPr lvl="1"/>
            <a:r>
              <a:rPr lang="pt-BR" dirty="0" err="1" smtClean="0"/>
              <a:t>def</a:t>
            </a:r>
            <a:r>
              <a:rPr lang="pt-BR" dirty="0" smtClean="0"/>
              <a:t> </a:t>
            </a:r>
            <a:r>
              <a:rPr lang="pt-BR" dirty="0" err="1" smtClean="0"/>
              <a:t>funcao</a:t>
            </a:r>
            <a:r>
              <a:rPr lang="pt-BR" dirty="0" smtClean="0"/>
              <a:t>(arg1, arg2=‘</a:t>
            </a:r>
            <a:r>
              <a:rPr lang="pt-BR" dirty="0" err="1" smtClean="0"/>
              <a:t>Padrao</a:t>
            </a:r>
            <a:r>
              <a:rPr lang="pt-BR" dirty="0" smtClean="0"/>
              <a:t>’):...</a:t>
            </a:r>
          </a:p>
          <a:p>
            <a:r>
              <a:rPr lang="pt-BR" dirty="0" smtClean="0"/>
              <a:t>Número de argumentos variáveis</a:t>
            </a:r>
          </a:p>
          <a:p>
            <a:pPr lvl="1"/>
            <a:r>
              <a:rPr lang="pt-BR" dirty="0" err="1" smtClean="0"/>
              <a:t>def</a:t>
            </a:r>
            <a:r>
              <a:rPr lang="pt-BR" dirty="0" smtClean="0"/>
              <a:t> </a:t>
            </a:r>
            <a:r>
              <a:rPr lang="pt-BR" dirty="0" err="1" smtClean="0"/>
              <a:t>funcao</a:t>
            </a:r>
            <a:r>
              <a:rPr lang="pt-BR" dirty="0" smtClean="0"/>
              <a:t>(arg1, *</a:t>
            </a:r>
            <a:r>
              <a:rPr lang="pt-BR" dirty="0" err="1" smtClean="0"/>
              <a:t>argumentos_variaveis</a:t>
            </a:r>
            <a:r>
              <a:rPr lang="pt-BR" dirty="0" smtClean="0"/>
              <a:t>)</a:t>
            </a:r>
          </a:p>
          <a:p>
            <a:r>
              <a:rPr lang="pt-BR" dirty="0" smtClean="0"/>
              <a:t>Passar argumentos como “dicionário”</a:t>
            </a:r>
          </a:p>
          <a:p>
            <a:pPr lvl="1"/>
            <a:r>
              <a:rPr lang="pt-BR" dirty="0" err="1" smtClean="0"/>
              <a:t>def</a:t>
            </a:r>
            <a:r>
              <a:rPr lang="pt-BR" dirty="0" smtClean="0"/>
              <a:t> </a:t>
            </a:r>
            <a:r>
              <a:rPr lang="pt-BR" dirty="0" err="1" smtClean="0"/>
              <a:t>funcao</a:t>
            </a:r>
            <a:r>
              <a:rPr lang="pt-BR" dirty="0" smtClean="0"/>
              <a:t>(arg1, **</a:t>
            </a:r>
            <a:r>
              <a:rPr lang="pt-BR" dirty="0" err="1" smtClean="0"/>
              <a:t>dic_argumentos</a:t>
            </a:r>
            <a:r>
              <a:rPr lang="pt-BR" dirty="0" smtClean="0"/>
              <a:t>)</a:t>
            </a:r>
          </a:p>
          <a:p>
            <a:r>
              <a:rPr lang="pt-BR" dirty="0" smtClean="0"/>
              <a:t>Variáveis globais são acessíveis de todas as funções </a:t>
            </a:r>
          </a:p>
          <a:p>
            <a:r>
              <a:rPr lang="pt-BR" dirty="0" smtClean="0"/>
              <a:t>Variáveis locais são acessíveis somente na função</a:t>
            </a:r>
          </a:p>
        </p:txBody>
      </p:sp>
    </p:spTree>
    <p:extLst>
      <p:ext uri="{BB962C8B-B14F-4D97-AF65-F5344CB8AC3E}">
        <p14:creationId xmlns:p14="http://schemas.microsoft.com/office/powerpoint/2010/main" val="420509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Autofit/>
          </a:bodyPr>
          <a:lstStyle/>
          <a:p>
            <a:r>
              <a:rPr lang="pt-BR" sz="3600" dirty="0" smtClean="0"/>
              <a:t>Parte II: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e tempo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Funções</a:t>
            </a:r>
          </a:p>
          <a:p>
            <a:pPr lvl="1"/>
            <a:r>
              <a:rPr lang="pt-BR" sz="3600" dirty="0" smtClean="0"/>
              <a:t>Modularidade</a:t>
            </a:r>
            <a:endParaRPr lang="pt-BR" sz="3600" dirty="0"/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Arquivos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Manipulação de arquivo </a:t>
            </a: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CSV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Tratamento </a:t>
            </a: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 exceções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Orientação a objetos</a:t>
            </a:r>
            <a:endParaRPr lang="pt-BR" sz="3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06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Modularidade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689091"/>
          </a:xfrm>
        </p:spPr>
        <p:txBody>
          <a:bodyPr>
            <a:normAutofit/>
          </a:bodyPr>
          <a:lstStyle/>
          <a:p>
            <a:r>
              <a:rPr lang="pt-BR" dirty="0" smtClean="0"/>
              <a:t>É possível reutilizar um conjunto de funções através de módulos</a:t>
            </a:r>
          </a:p>
          <a:p>
            <a:r>
              <a:rPr lang="pt-BR" dirty="0" smtClean="0"/>
              <a:t>Um módulo é um arquivo com funções relacionadas onde estas podem ser importadas </a:t>
            </a:r>
            <a:r>
              <a:rPr lang="pt-BR" dirty="0" smtClean="0"/>
              <a:t>em outro código fonte</a:t>
            </a:r>
          </a:p>
          <a:p>
            <a:r>
              <a:rPr lang="pt-BR" dirty="0" smtClean="0"/>
              <a:t>Python busca os módulos na seguinte ordem:</a:t>
            </a:r>
          </a:p>
          <a:p>
            <a:pPr lvl="1"/>
            <a:r>
              <a:rPr lang="pt-BR" dirty="0" smtClean="0"/>
              <a:t>No diretório do código fonte</a:t>
            </a:r>
          </a:p>
          <a:p>
            <a:pPr lvl="1"/>
            <a:r>
              <a:rPr lang="pt-BR" dirty="0" smtClean="0"/>
              <a:t>Nos diretórios contidos na variável de </a:t>
            </a:r>
            <a:r>
              <a:rPr lang="pt-BR" dirty="0" err="1" smtClean="0"/>
              <a:t>ambiante</a:t>
            </a:r>
            <a:r>
              <a:rPr lang="pt-BR" dirty="0" smtClean="0"/>
              <a:t> PYTHONPATH</a:t>
            </a:r>
          </a:p>
          <a:p>
            <a:pPr lvl="1"/>
            <a:r>
              <a:rPr lang="pt-BR" dirty="0" smtClean="0"/>
              <a:t>Por último na pasta de instalação do Python</a:t>
            </a:r>
          </a:p>
        </p:txBody>
      </p:sp>
    </p:spTree>
    <p:extLst>
      <p:ext uri="{BB962C8B-B14F-4D97-AF65-F5344CB8AC3E}">
        <p14:creationId xmlns:p14="http://schemas.microsoft.com/office/powerpoint/2010/main" val="56157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Modularidade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689091"/>
          </a:xfrm>
        </p:spPr>
        <p:txBody>
          <a:bodyPr>
            <a:normAutofit/>
          </a:bodyPr>
          <a:lstStyle/>
          <a:p>
            <a:r>
              <a:rPr lang="pt-BR" dirty="0" err="1" smtClean="0"/>
              <a:t>dir</a:t>
            </a:r>
            <a:r>
              <a:rPr lang="pt-BR" dirty="0" smtClean="0"/>
              <a:t>() – lista todos os módulos importados naquele arquivo</a:t>
            </a:r>
            <a:endParaRPr lang="pt-BR" dirty="0"/>
          </a:p>
          <a:p>
            <a:r>
              <a:rPr lang="pt-BR" dirty="0" smtClean="0"/>
              <a:t>Quando o projeto é separado em diferentes pastas</a:t>
            </a:r>
            <a:endParaRPr lang="pt-BR" dirty="0"/>
          </a:p>
          <a:p>
            <a:pPr lvl="1"/>
            <a:r>
              <a:rPr lang="pt-BR" dirty="0" err="1" smtClean="0"/>
              <a:t>MeuProjeto</a:t>
            </a:r>
            <a:r>
              <a:rPr lang="pt-BR" dirty="0" smtClean="0"/>
              <a:t>/</a:t>
            </a:r>
          </a:p>
          <a:p>
            <a:pPr lvl="2"/>
            <a:r>
              <a:rPr lang="pt-BR" dirty="0" smtClean="0"/>
              <a:t>Pasta1/funcao_1.py</a:t>
            </a:r>
          </a:p>
          <a:p>
            <a:pPr lvl="2"/>
            <a:r>
              <a:rPr lang="pt-BR" dirty="0" smtClean="0"/>
              <a:t>Pasta2/funcao_2.py</a:t>
            </a:r>
          </a:p>
          <a:p>
            <a:pPr lvl="2"/>
            <a:r>
              <a:rPr lang="pt-BR" dirty="0" smtClean="0"/>
              <a:t>funcao_principal.py</a:t>
            </a:r>
          </a:p>
          <a:p>
            <a:r>
              <a:rPr lang="pt-BR" dirty="0" smtClean="0"/>
              <a:t>Todos os diretórios tem que conter o arquivo __init__.py</a:t>
            </a:r>
          </a:p>
        </p:txBody>
      </p:sp>
    </p:spTree>
    <p:extLst>
      <p:ext uri="{BB962C8B-B14F-4D97-AF65-F5344CB8AC3E}">
        <p14:creationId xmlns:p14="http://schemas.microsoft.com/office/powerpoint/2010/main" val="309396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Porque aprender Python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Python é uma linguagem de programação criada em 1990</a:t>
            </a:r>
          </a:p>
          <a:p>
            <a:r>
              <a:rPr lang="pt-BR" dirty="0" smtClean="0"/>
              <a:t>Criador: Guido van Rossum</a:t>
            </a:r>
          </a:p>
          <a:p>
            <a:r>
              <a:rPr lang="pt-BR" dirty="0" smtClean="0"/>
              <a:t>Por quê???</a:t>
            </a:r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8" t="13980" r="72056" b="63335"/>
          <a:stretch/>
        </p:blipFill>
        <p:spPr>
          <a:xfrm>
            <a:off x="851337" y="4034118"/>
            <a:ext cx="7507355" cy="224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4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689091"/>
          </a:xfrm>
        </p:spPr>
        <p:txBody>
          <a:bodyPr>
            <a:normAutofit/>
          </a:bodyPr>
          <a:lstStyle/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38516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Autofit/>
          </a:bodyPr>
          <a:lstStyle/>
          <a:p>
            <a:r>
              <a:rPr lang="pt-BR" sz="3600" dirty="0" smtClean="0"/>
              <a:t>Parte II: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e tempo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Funções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Modularidade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 smtClean="0"/>
              <a:t>Arquivos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Manipulação de arquivo </a:t>
            </a: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CSV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Tratamento </a:t>
            </a: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 exceções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Orientação a objetos</a:t>
            </a:r>
            <a:endParaRPr lang="pt-BR" sz="3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49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Abrindo e fechando arquivos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689091"/>
          </a:xfrm>
        </p:spPr>
        <p:txBody>
          <a:bodyPr>
            <a:normAutofit/>
          </a:bodyPr>
          <a:lstStyle/>
          <a:p>
            <a:r>
              <a:rPr lang="pt-BR" dirty="0" smtClean="0"/>
              <a:t>Até agora nós usamos somente entrada e saída no terminal</a:t>
            </a:r>
          </a:p>
          <a:p>
            <a:r>
              <a:rPr lang="pt-BR" dirty="0" smtClean="0"/>
              <a:t>Para grande volume de dados é necessário utilizar arquivos</a:t>
            </a:r>
          </a:p>
          <a:p>
            <a:r>
              <a:rPr lang="pt-BR" dirty="0" smtClean="0"/>
              <a:t>Função open</a:t>
            </a:r>
          </a:p>
          <a:p>
            <a:pPr lvl="1"/>
            <a:r>
              <a:rPr lang="pt-BR" dirty="0" smtClean="0"/>
              <a:t>open(</a:t>
            </a:r>
            <a:r>
              <a:rPr lang="pt-BR" dirty="0" err="1" smtClean="0"/>
              <a:t>nome_do_arquivo</a:t>
            </a:r>
            <a:r>
              <a:rPr lang="pt-BR" dirty="0" smtClean="0"/>
              <a:t>, </a:t>
            </a:r>
            <a:r>
              <a:rPr lang="pt-BR" dirty="0" err="1" smtClean="0"/>
              <a:t>modo_leitura_escrita</a:t>
            </a:r>
            <a:r>
              <a:rPr lang="pt-BR" dirty="0" smtClean="0"/>
              <a:t>)</a:t>
            </a:r>
          </a:p>
          <a:p>
            <a:r>
              <a:rPr lang="pt-BR" dirty="0" err="1" smtClean="0"/>
              <a:t>nome_do_arquivo</a:t>
            </a:r>
            <a:r>
              <a:rPr lang="pt-BR" dirty="0" smtClean="0"/>
              <a:t> exemplo: ./arquivo.csv, </a:t>
            </a:r>
            <a:r>
              <a:rPr lang="pt-BR" dirty="0" err="1" smtClean="0"/>
              <a:t>graduacao</a:t>
            </a:r>
            <a:r>
              <a:rPr lang="pt-BR" dirty="0" smtClean="0"/>
              <a:t>/tcc.doc, ....</a:t>
            </a:r>
          </a:p>
          <a:p>
            <a:r>
              <a:rPr lang="pt-BR" dirty="0" err="1" smtClean="0"/>
              <a:t>modo_leitura_escrita</a:t>
            </a:r>
            <a:r>
              <a:rPr lang="pt-BR" dirty="0" smtClean="0"/>
              <a:t>: é como a função irá abrir o arquivo</a:t>
            </a:r>
          </a:p>
        </p:txBody>
      </p:sp>
    </p:spTree>
    <p:extLst>
      <p:ext uri="{BB962C8B-B14F-4D97-AF65-F5344CB8AC3E}">
        <p14:creationId xmlns:p14="http://schemas.microsoft.com/office/powerpoint/2010/main" val="244344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0198"/>
          </a:xfrm>
        </p:spPr>
        <p:txBody>
          <a:bodyPr/>
          <a:lstStyle/>
          <a:p>
            <a:r>
              <a:rPr lang="pt-BR" dirty="0" smtClean="0"/>
              <a:t>Modos de abertura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9299704"/>
              </p:ext>
            </p:extLst>
          </p:nvPr>
        </p:nvGraphicFramePr>
        <p:xfrm>
          <a:off x="628650" y="1490991"/>
          <a:ext cx="7886700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0247">
                  <a:extLst>
                    <a:ext uri="{9D8B030D-6E8A-4147-A177-3AD203B41FA5}">
                      <a16:colId xmlns:a16="http://schemas.microsoft.com/office/drawing/2014/main" val="3844452619"/>
                    </a:ext>
                  </a:extLst>
                </a:gridCol>
                <a:gridCol w="1838653">
                  <a:extLst>
                    <a:ext uri="{9D8B030D-6E8A-4147-A177-3AD203B41FA5}">
                      <a16:colId xmlns:a16="http://schemas.microsoft.com/office/drawing/2014/main" val="2880582354"/>
                    </a:ext>
                  </a:extLst>
                </a:gridCol>
                <a:gridCol w="673319">
                  <a:extLst>
                    <a:ext uri="{9D8B030D-6E8A-4147-A177-3AD203B41FA5}">
                      <a16:colId xmlns:a16="http://schemas.microsoft.com/office/drawing/2014/main" val="2699909607"/>
                    </a:ext>
                  </a:extLst>
                </a:gridCol>
                <a:gridCol w="1955581">
                  <a:extLst>
                    <a:ext uri="{9D8B030D-6E8A-4147-A177-3AD203B41FA5}">
                      <a16:colId xmlns:a16="http://schemas.microsoft.com/office/drawing/2014/main" val="39438583"/>
                    </a:ext>
                  </a:extLst>
                </a:gridCol>
                <a:gridCol w="608943">
                  <a:extLst>
                    <a:ext uri="{9D8B030D-6E8A-4147-A177-3AD203B41FA5}">
                      <a16:colId xmlns:a16="http://schemas.microsoft.com/office/drawing/2014/main" val="1951537006"/>
                    </a:ext>
                  </a:extLst>
                </a:gridCol>
                <a:gridCol w="2019957">
                  <a:extLst>
                    <a:ext uri="{9D8B030D-6E8A-4147-A177-3AD203B41FA5}">
                      <a16:colId xmlns:a16="http://schemas.microsoft.com/office/drawing/2014/main" val="132103519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Leitura</a:t>
                      </a:r>
                      <a:endParaRPr lang="pt-BR" sz="2000" noProof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Escrita</a:t>
                      </a:r>
                      <a:endParaRPr lang="pt-BR" sz="2000" noProof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Escrita no final</a:t>
                      </a:r>
                      <a:endParaRPr lang="pt-BR" sz="2000" noProof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452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r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Abre</a:t>
                      </a:r>
                      <a:r>
                        <a:rPr lang="pt-BR" sz="2000" baseline="0" noProof="0" dirty="0" smtClean="0"/>
                        <a:t> um arquivo de texto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w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Abre para escrita,</a:t>
                      </a:r>
                      <a:r>
                        <a:rPr lang="pt-BR" sz="2000" baseline="0" noProof="0" dirty="0" smtClean="0"/>
                        <a:t> sobrescreve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a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Abre para escrita no final do arquivo</a:t>
                      </a:r>
                      <a:endParaRPr lang="pt-BR" sz="20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87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err="1" smtClean="0"/>
                        <a:t>rb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Abre arquivo binário para leitura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err="1" smtClean="0"/>
                        <a:t>wb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Abre  arquivo</a:t>
                      </a:r>
                      <a:r>
                        <a:rPr lang="pt-BR" sz="2000" baseline="0" noProof="0" dirty="0" smtClean="0"/>
                        <a:t> binário, sobrescreve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err="1" smtClean="0"/>
                        <a:t>ab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Abre arquivo binário</a:t>
                      </a:r>
                      <a:r>
                        <a:rPr lang="pt-BR" sz="2000" baseline="0" noProof="0" dirty="0" smtClean="0"/>
                        <a:t> escrita final</a:t>
                      </a:r>
                      <a:endParaRPr lang="pt-BR" sz="20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454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r+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Abre um arquivo</a:t>
                      </a:r>
                      <a:r>
                        <a:rPr lang="pt-BR" sz="2000" baseline="0" noProof="0" dirty="0" smtClean="0"/>
                        <a:t> de texto leitura e escrita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w+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Abre arquivo para</a:t>
                      </a:r>
                      <a:r>
                        <a:rPr lang="pt-BR" sz="2000" baseline="0" noProof="0" dirty="0" smtClean="0"/>
                        <a:t> leitura e escrita, sobrescreve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a+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Abre arquivo</a:t>
                      </a:r>
                      <a:r>
                        <a:rPr lang="pt-BR" sz="2000" baseline="0" noProof="0" dirty="0" smtClean="0"/>
                        <a:t> para leitura e escrita no final</a:t>
                      </a:r>
                      <a:endParaRPr lang="pt-BR" sz="20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461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err="1" smtClean="0"/>
                        <a:t>rb</a:t>
                      </a:r>
                      <a:r>
                        <a:rPr lang="pt-BR" sz="2000" noProof="0" dirty="0" smtClean="0"/>
                        <a:t>+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Abre um arquivo binário para leitura escrita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err="1" smtClean="0"/>
                        <a:t>wb</a:t>
                      </a:r>
                      <a:r>
                        <a:rPr lang="pt-BR" sz="2000" noProof="0" dirty="0" smtClean="0"/>
                        <a:t>+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noProof="0" dirty="0" smtClean="0"/>
                        <a:t>Abre um arquivo binário para leitura escrita,</a:t>
                      </a:r>
                      <a:r>
                        <a:rPr lang="pt-BR" sz="2000" baseline="0" noProof="0" dirty="0" smtClean="0"/>
                        <a:t> sobrescreve</a:t>
                      </a:r>
                      <a:endParaRPr lang="pt-BR" sz="2000" noProof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err="1" smtClean="0"/>
                        <a:t>ab</a:t>
                      </a:r>
                      <a:r>
                        <a:rPr lang="pt-BR" sz="2000" noProof="0" dirty="0" smtClean="0"/>
                        <a:t>+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Abre arquivo binário para leitura e escrita</a:t>
                      </a:r>
                      <a:r>
                        <a:rPr lang="pt-BR" sz="2000" baseline="0" noProof="0" dirty="0" smtClean="0"/>
                        <a:t> no final</a:t>
                      </a:r>
                      <a:endParaRPr lang="pt-BR" sz="20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32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14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0198"/>
          </a:xfrm>
        </p:spPr>
        <p:txBody>
          <a:bodyPr/>
          <a:lstStyle/>
          <a:p>
            <a:r>
              <a:rPr lang="pt-BR" dirty="0" smtClean="0"/>
              <a:t>Manipulando o arquivo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53851"/>
          </a:xfrm>
        </p:spPr>
        <p:txBody>
          <a:bodyPr>
            <a:normAutofit/>
          </a:bodyPr>
          <a:lstStyle/>
          <a:p>
            <a:r>
              <a:rPr lang="pt-BR" dirty="0" smtClean="0"/>
              <a:t>Atributos de um arquivo</a:t>
            </a:r>
          </a:p>
          <a:p>
            <a:pPr lvl="1"/>
            <a:r>
              <a:rPr lang="pt-BR" dirty="0" err="1" smtClean="0"/>
              <a:t>name</a:t>
            </a:r>
            <a:r>
              <a:rPr lang="pt-BR" dirty="0" smtClean="0"/>
              <a:t> – nome do arquivo</a:t>
            </a:r>
          </a:p>
          <a:p>
            <a:pPr lvl="1"/>
            <a:r>
              <a:rPr lang="pt-BR" dirty="0" err="1" smtClean="0"/>
              <a:t>closed</a:t>
            </a:r>
            <a:r>
              <a:rPr lang="pt-BR" dirty="0" smtClean="0"/>
              <a:t> – identifica se o arquivo está fechado ou não</a:t>
            </a:r>
          </a:p>
          <a:p>
            <a:pPr lvl="1"/>
            <a:r>
              <a:rPr lang="pt-BR" dirty="0" err="1" smtClean="0"/>
              <a:t>mode</a:t>
            </a:r>
            <a:r>
              <a:rPr lang="pt-BR" dirty="0" smtClean="0"/>
              <a:t> – modo no qual o arquivo foi aberto</a:t>
            </a:r>
          </a:p>
          <a:p>
            <a:r>
              <a:rPr lang="pt-BR" dirty="0" smtClean="0"/>
              <a:t>Para fechar um arquivo</a:t>
            </a:r>
          </a:p>
          <a:p>
            <a:pPr lvl="1"/>
            <a:r>
              <a:rPr lang="pt-BR" dirty="0" err="1" smtClean="0"/>
              <a:t>arquivo.close</a:t>
            </a:r>
            <a:r>
              <a:rPr lang="pt-BR" dirty="0" smtClean="0"/>
              <a:t>()</a:t>
            </a:r>
          </a:p>
          <a:p>
            <a:r>
              <a:rPr lang="pt-BR" dirty="0" smtClean="0"/>
              <a:t>Para escrever uma </a:t>
            </a:r>
            <a:r>
              <a:rPr lang="pt-BR" dirty="0" err="1" smtClean="0"/>
              <a:t>string</a:t>
            </a:r>
            <a:r>
              <a:rPr lang="pt-BR" dirty="0" smtClean="0"/>
              <a:t> em um arquivo</a:t>
            </a:r>
          </a:p>
          <a:p>
            <a:pPr lvl="1"/>
            <a:r>
              <a:rPr lang="pt-BR" dirty="0" err="1" smtClean="0"/>
              <a:t>arquivo.write</a:t>
            </a:r>
            <a:r>
              <a:rPr lang="pt-BR" dirty="0" smtClean="0"/>
              <a:t>(</a:t>
            </a:r>
            <a:r>
              <a:rPr lang="pt-BR" dirty="0" err="1" smtClean="0"/>
              <a:t>string</a:t>
            </a:r>
            <a:r>
              <a:rPr lang="pt-BR" dirty="0" smtClean="0"/>
              <a:t>)</a:t>
            </a:r>
          </a:p>
          <a:p>
            <a:r>
              <a:rPr lang="pt-BR" dirty="0" smtClean="0"/>
              <a:t>Para ler 10 bytes do arquivo</a:t>
            </a:r>
          </a:p>
          <a:p>
            <a:pPr lvl="1"/>
            <a:r>
              <a:rPr lang="pt-BR" dirty="0" err="1" smtClean="0"/>
              <a:t>arquivo.read</a:t>
            </a:r>
            <a:r>
              <a:rPr lang="pt-BR" dirty="0" smtClean="0"/>
              <a:t>(10)</a:t>
            </a:r>
          </a:p>
        </p:txBody>
      </p:sp>
    </p:spTree>
    <p:extLst>
      <p:ext uri="{BB962C8B-B14F-4D97-AF65-F5344CB8AC3E}">
        <p14:creationId xmlns:p14="http://schemas.microsoft.com/office/powerpoint/2010/main" val="56869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0198"/>
          </a:xfrm>
        </p:spPr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53851"/>
          </a:xfrm>
        </p:spPr>
        <p:txBody>
          <a:bodyPr>
            <a:normAutofit/>
          </a:bodyPr>
          <a:lstStyle/>
          <a:p>
            <a:r>
              <a:rPr lang="pt-BR" dirty="0" smtClean="0"/>
              <a:t>Acesse a página da </a:t>
            </a:r>
            <a:r>
              <a:rPr lang="pt-BR" dirty="0" err="1" smtClean="0"/>
              <a:t>Wikipedia</a:t>
            </a:r>
            <a:r>
              <a:rPr lang="pt-BR" dirty="0" smtClean="0"/>
              <a:t> sobre a UFRGS em inglês</a:t>
            </a:r>
          </a:p>
          <a:p>
            <a:r>
              <a:rPr lang="pt-BR" dirty="0" smtClean="0"/>
              <a:t>Copie o primeiro paragrafo linha a linha e cole em um arquivo .</a:t>
            </a:r>
            <a:r>
              <a:rPr lang="pt-BR" dirty="0" err="1" smtClean="0"/>
              <a:t>txt</a:t>
            </a:r>
            <a:endParaRPr lang="pt-BR" dirty="0" smtClean="0"/>
          </a:p>
          <a:p>
            <a:r>
              <a:rPr lang="pt-BR" dirty="0" smtClean="0"/>
              <a:t>Escreva um pequeno programa que abra esse arquivo e substitua todos os acrônimos UFRGS por uma frase de sua escolha</a:t>
            </a:r>
          </a:p>
        </p:txBody>
      </p:sp>
    </p:spTree>
    <p:extLst>
      <p:ext uri="{BB962C8B-B14F-4D97-AF65-F5344CB8AC3E}">
        <p14:creationId xmlns:p14="http://schemas.microsoft.com/office/powerpoint/2010/main" val="225498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Autofit/>
          </a:bodyPr>
          <a:lstStyle/>
          <a:p>
            <a:r>
              <a:rPr lang="pt-BR" sz="3600" dirty="0" smtClean="0"/>
              <a:t>Parte II: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e tempo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Funções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Modularidade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Arquivos</a:t>
            </a:r>
          </a:p>
          <a:p>
            <a:pPr lvl="1"/>
            <a:r>
              <a:rPr lang="pt-BR" sz="3600" dirty="0"/>
              <a:t>Manipulação de arquivo </a:t>
            </a:r>
            <a:r>
              <a:rPr lang="pt-BR" sz="3600" dirty="0" smtClean="0"/>
              <a:t>CSV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Tratamento </a:t>
            </a: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 exceções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Orientação a objetos</a:t>
            </a:r>
            <a:endParaRPr lang="pt-BR" sz="3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53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0198"/>
          </a:xfrm>
        </p:spPr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53851"/>
          </a:xfrm>
        </p:spPr>
        <p:txBody>
          <a:bodyPr>
            <a:normAutofit/>
          </a:bodyPr>
          <a:lstStyle/>
          <a:p>
            <a:r>
              <a:rPr lang="pt-BR" dirty="0" smtClean="0"/>
              <a:t>Acesse a página da </a:t>
            </a:r>
            <a:r>
              <a:rPr lang="pt-BR" dirty="0" err="1" smtClean="0"/>
              <a:t>Wikipedia</a:t>
            </a:r>
            <a:r>
              <a:rPr lang="pt-BR" dirty="0" smtClean="0"/>
              <a:t> sobre a UFRGS em inglês</a:t>
            </a:r>
          </a:p>
          <a:p>
            <a:r>
              <a:rPr lang="pt-BR" dirty="0" smtClean="0"/>
              <a:t>Copie o primeiro paragrafo linha a linha e cole em um arquivo .</a:t>
            </a:r>
            <a:r>
              <a:rPr lang="pt-BR" dirty="0" err="1" smtClean="0"/>
              <a:t>txt</a:t>
            </a:r>
            <a:endParaRPr lang="pt-BR" dirty="0" smtClean="0"/>
          </a:p>
          <a:p>
            <a:r>
              <a:rPr lang="pt-BR" dirty="0" smtClean="0"/>
              <a:t>Escreva um pequeno programa que abra esse arquivo e substitua todos os acrônimos UFRGS por uma frase de sua escolha</a:t>
            </a:r>
          </a:p>
        </p:txBody>
      </p:sp>
    </p:spTree>
    <p:extLst>
      <p:ext uri="{BB962C8B-B14F-4D97-AF65-F5344CB8AC3E}">
        <p14:creationId xmlns:p14="http://schemas.microsoft.com/office/powerpoint/2010/main" val="148513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Autofit/>
          </a:bodyPr>
          <a:lstStyle/>
          <a:p>
            <a:r>
              <a:rPr lang="pt-BR" sz="3600" dirty="0" smtClean="0"/>
              <a:t>Parte II: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e tempo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Funções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Modularidade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Arquivos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Manipulação de arquivo </a:t>
            </a: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CSV</a:t>
            </a:r>
          </a:p>
          <a:p>
            <a:pPr lvl="1"/>
            <a:r>
              <a:rPr lang="pt-BR" sz="3600" dirty="0" smtClean="0"/>
              <a:t>Tratamento </a:t>
            </a:r>
            <a:r>
              <a:rPr lang="pt-BR" sz="3600" dirty="0" smtClean="0"/>
              <a:t>de exceções</a:t>
            </a:r>
            <a:endParaRPr lang="pt-BR" sz="3600" dirty="0"/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Orientação a objetos</a:t>
            </a:r>
            <a:endParaRPr lang="pt-BR" sz="3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31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0198"/>
          </a:xfrm>
        </p:spPr>
        <p:txBody>
          <a:bodyPr/>
          <a:lstStyle/>
          <a:p>
            <a:r>
              <a:rPr lang="pt-BR" dirty="0" smtClean="0"/>
              <a:t>Estrutura </a:t>
            </a:r>
            <a:r>
              <a:rPr lang="pt-BR" dirty="0" err="1" smtClean="0"/>
              <a:t>try-except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53851"/>
          </a:xfrm>
        </p:spPr>
        <p:txBody>
          <a:bodyPr>
            <a:normAutofit/>
          </a:bodyPr>
          <a:lstStyle/>
          <a:p>
            <a:r>
              <a:rPr lang="pt-BR" dirty="0" smtClean="0"/>
              <a:t>Quando um erro inesperado acontece chamamos de exceções</a:t>
            </a:r>
          </a:p>
          <a:p>
            <a:r>
              <a:rPr lang="pt-BR" dirty="0" smtClean="0"/>
              <a:t>Python possui meios de tratar quando exceções acontecem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576553" y="3532487"/>
            <a:ext cx="632102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err="1" smtClean="0"/>
              <a:t>try</a:t>
            </a:r>
            <a:r>
              <a:rPr lang="pt-BR" sz="2400" b="1" dirty="0" smtClean="0"/>
              <a:t>:</a:t>
            </a:r>
          </a:p>
          <a:p>
            <a:r>
              <a:rPr lang="pt-BR" sz="2400" b="1" dirty="0" smtClean="0"/>
              <a:t>	…código que devia executar sem erros…</a:t>
            </a:r>
          </a:p>
          <a:p>
            <a:r>
              <a:rPr lang="pt-BR" sz="2400" b="1" dirty="0" err="1" smtClean="0"/>
              <a:t>except</a:t>
            </a:r>
            <a:r>
              <a:rPr lang="pt-BR" sz="2400" b="1" dirty="0" smtClean="0"/>
              <a:t>  Error1:</a:t>
            </a:r>
          </a:p>
          <a:p>
            <a:r>
              <a:rPr lang="pt-BR" sz="2400" b="1" dirty="0" smtClean="0"/>
              <a:t>	… código que executa caso Error1 aconteça…</a:t>
            </a:r>
          </a:p>
          <a:p>
            <a:r>
              <a:rPr lang="pt-BR" sz="2400" b="1" dirty="0" err="1" smtClean="0"/>
              <a:t>except</a:t>
            </a:r>
            <a:r>
              <a:rPr lang="pt-BR" sz="2400" b="1" dirty="0" smtClean="0"/>
              <a:t> Error2:</a:t>
            </a:r>
          </a:p>
          <a:p>
            <a:r>
              <a:rPr lang="pt-BR" sz="2400" b="1" dirty="0" smtClean="0"/>
              <a:t>	… código que executa caso Error2 aconteça…</a:t>
            </a:r>
          </a:p>
          <a:p>
            <a:r>
              <a:rPr lang="pt-BR" sz="2400" b="1" dirty="0" err="1" smtClean="0"/>
              <a:t>else</a:t>
            </a:r>
            <a:r>
              <a:rPr lang="pt-BR" sz="2400" b="1" dirty="0" smtClean="0"/>
              <a:t>:</a:t>
            </a:r>
          </a:p>
          <a:p>
            <a:r>
              <a:rPr lang="pt-BR" sz="2400" b="1" dirty="0" smtClean="0"/>
              <a:t>	… código caso nenhum erro aconteça…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352436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Porque aprender Python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Python é uma linguagem de programação criada em 1990</a:t>
            </a:r>
          </a:p>
          <a:p>
            <a:r>
              <a:rPr lang="pt-BR" dirty="0" smtClean="0"/>
              <a:t>Criador: Guido van Rossum</a:t>
            </a:r>
          </a:p>
          <a:p>
            <a:r>
              <a:rPr lang="pt-BR" dirty="0" smtClean="0"/>
              <a:t>Por quê???</a:t>
            </a:r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10" t="28574" r="13218" b="28759"/>
          <a:stretch/>
        </p:blipFill>
        <p:spPr>
          <a:xfrm>
            <a:off x="2194283" y="3768395"/>
            <a:ext cx="5238502" cy="277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0198"/>
          </a:xfrm>
        </p:spPr>
        <p:txBody>
          <a:bodyPr/>
          <a:lstStyle/>
          <a:p>
            <a:r>
              <a:rPr lang="pt-BR" dirty="0" smtClean="0"/>
              <a:t>Principais exceções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53851"/>
          </a:xfrm>
        </p:spPr>
        <p:txBody>
          <a:bodyPr>
            <a:normAutofit/>
          </a:bodyPr>
          <a:lstStyle/>
          <a:p>
            <a:r>
              <a:rPr lang="pt-BR" dirty="0" err="1" smtClean="0"/>
              <a:t>Exception</a:t>
            </a:r>
            <a:r>
              <a:rPr lang="pt-BR" dirty="0" smtClean="0"/>
              <a:t> – Base de todas as exceções</a:t>
            </a:r>
            <a:endParaRPr lang="pt-BR" dirty="0"/>
          </a:p>
          <a:p>
            <a:r>
              <a:rPr lang="pt-BR" dirty="0" err="1" smtClean="0"/>
              <a:t>StopIteration</a:t>
            </a:r>
            <a:r>
              <a:rPr lang="pt-BR" dirty="0" smtClean="0"/>
              <a:t> – Quando está iterando sobre uma sequência e essa termina abruptamente</a:t>
            </a:r>
          </a:p>
          <a:p>
            <a:r>
              <a:rPr lang="pt-BR" dirty="0" err="1" smtClean="0"/>
              <a:t>SytemExit</a:t>
            </a:r>
            <a:r>
              <a:rPr lang="pt-BR" dirty="0" smtClean="0"/>
              <a:t> – Exceção invocada por chamada da função </a:t>
            </a:r>
            <a:r>
              <a:rPr lang="pt-BR" dirty="0" err="1" smtClean="0"/>
              <a:t>exit</a:t>
            </a:r>
            <a:r>
              <a:rPr lang="pt-BR" dirty="0" smtClean="0"/>
              <a:t>()</a:t>
            </a:r>
          </a:p>
          <a:p>
            <a:r>
              <a:rPr lang="pt-BR" dirty="0" err="1" smtClean="0"/>
              <a:t>ArithmeticError</a:t>
            </a:r>
            <a:r>
              <a:rPr lang="pt-BR" dirty="0" smtClean="0"/>
              <a:t> – Exceção causada por algum erro </a:t>
            </a:r>
            <a:r>
              <a:rPr lang="pt-BR" dirty="0" err="1" smtClean="0"/>
              <a:t>aritimético</a:t>
            </a:r>
            <a:endParaRPr lang="pt-BR" dirty="0" smtClean="0"/>
          </a:p>
          <a:p>
            <a:r>
              <a:rPr lang="pt-BR" dirty="0" err="1" smtClean="0"/>
              <a:t>OverflowError</a:t>
            </a:r>
            <a:r>
              <a:rPr lang="pt-BR" dirty="0" smtClean="0"/>
              <a:t> – Quando estoura a representação de inteiros e </a:t>
            </a:r>
            <a:r>
              <a:rPr lang="pt-BR" dirty="0" err="1" smtClean="0"/>
              <a:t>floats</a:t>
            </a:r>
            <a:endParaRPr lang="pt-BR" dirty="0" smtClean="0"/>
          </a:p>
          <a:p>
            <a:r>
              <a:rPr lang="pt-BR" dirty="0" err="1" smtClean="0"/>
              <a:t>ZeroDivision</a:t>
            </a:r>
            <a:r>
              <a:rPr lang="pt-BR" dirty="0" smtClean="0"/>
              <a:t> – Divisão por zero </a:t>
            </a:r>
          </a:p>
        </p:txBody>
      </p:sp>
    </p:spTree>
    <p:extLst>
      <p:ext uri="{BB962C8B-B14F-4D97-AF65-F5344CB8AC3E}">
        <p14:creationId xmlns:p14="http://schemas.microsoft.com/office/powerpoint/2010/main" val="141477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Autofit/>
          </a:bodyPr>
          <a:lstStyle/>
          <a:p>
            <a:r>
              <a:rPr lang="pt-BR" sz="3600" dirty="0" smtClean="0"/>
              <a:t>Parte II: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e tempo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Funções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Modularidade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Arquivos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Manipulação de arquivo </a:t>
            </a: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CSV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Tratamento </a:t>
            </a: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 exceções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 smtClean="0"/>
              <a:t>Orientação a objetos</a:t>
            </a:r>
            <a:endParaRPr lang="pt-BR" sz="3600" dirty="0" smtClean="0"/>
          </a:p>
        </p:txBody>
      </p:sp>
    </p:spTree>
    <p:extLst>
      <p:ext uri="{BB962C8B-B14F-4D97-AF65-F5344CB8AC3E}">
        <p14:creationId xmlns:p14="http://schemas.microsoft.com/office/powerpoint/2010/main" val="369082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0198"/>
          </a:xfrm>
        </p:spPr>
        <p:txBody>
          <a:bodyPr/>
          <a:lstStyle/>
          <a:p>
            <a:r>
              <a:rPr lang="pt-BR" dirty="0" smtClean="0"/>
              <a:t>Classes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53851"/>
          </a:xfrm>
        </p:spPr>
        <p:txBody>
          <a:bodyPr>
            <a:normAutofit/>
          </a:bodyPr>
          <a:lstStyle/>
          <a:p>
            <a:r>
              <a:rPr lang="pt-BR" dirty="0" smtClean="0"/>
              <a:t>Classes em programação são um meio de representar objetos e fenômenos do mundo real em estrutura de dados</a:t>
            </a:r>
          </a:p>
          <a:p>
            <a:r>
              <a:rPr lang="pt-BR" dirty="0" smtClean="0"/>
              <a:t>Exemplo: Classe Trabalhador, classe Carro, classe Animal...</a:t>
            </a:r>
          </a:p>
          <a:p>
            <a:r>
              <a:rPr lang="pt-BR" dirty="0" smtClean="0"/>
              <a:t>Cada classe possui atributos que são dados contidos no objeto</a:t>
            </a:r>
          </a:p>
          <a:p>
            <a:r>
              <a:rPr lang="pt-BR" dirty="0" smtClean="0"/>
              <a:t>Exemplo: </a:t>
            </a:r>
            <a:r>
              <a:rPr lang="pt-BR" dirty="0" err="1" smtClean="0"/>
              <a:t>Trabalhador.nome</a:t>
            </a:r>
            <a:r>
              <a:rPr lang="pt-BR" dirty="0" smtClean="0"/>
              <a:t>, </a:t>
            </a:r>
            <a:r>
              <a:rPr lang="pt-BR" dirty="0" err="1" smtClean="0"/>
              <a:t>Carro.velocidade_max</a:t>
            </a:r>
            <a:r>
              <a:rPr lang="pt-BR" dirty="0" smtClean="0"/>
              <a:t>, </a:t>
            </a:r>
            <a:r>
              <a:rPr lang="pt-BR" dirty="0" err="1" smtClean="0"/>
              <a:t>Animal.e_domestico</a:t>
            </a:r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09407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0198"/>
          </a:xfrm>
        </p:spPr>
        <p:txBody>
          <a:bodyPr/>
          <a:lstStyle/>
          <a:p>
            <a:r>
              <a:rPr lang="pt-BR" dirty="0" smtClean="0"/>
              <a:t>Classes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50429"/>
            <a:ext cx="7886700" cy="1345324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Cada classe possui  métodos, que são funções que definem algum comportamento da </a:t>
            </a:r>
            <a:r>
              <a:rPr lang="pt-BR" dirty="0" err="1" smtClean="0"/>
              <a:t>class</a:t>
            </a:r>
            <a:endParaRPr lang="pt-BR" dirty="0" smtClean="0"/>
          </a:p>
          <a:p>
            <a:r>
              <a:rPr lang="pt-BR" dirty="0" smtClean="0"/>
              <a:t>Exemplo: </a:t>
            </a:r>
            <a:r>
              <a:rPr lang="pt-BR" dirty="0" err="1" smtClean="0"/>
              <a:t>Trabalhador.imprime_nome</a:t>
            </a:r>
            <a:endParaRPr lang="pt-BR" dirty="0" smtClean="0"/>
          </a:p>
        </p:txBody>
      </p:sp>
      <p:sp>
        <p:nvSpPr>
          <p:cNvPr id="5" name="CaixaDeTexto 4"/>
          <p:cNvSpPr txBox="1"/>
          <p:nvPr/>
        </p:nvSpPr>
        <p:spPr>
          <a:xfrm>
            <a:off x="2186152" y="2900857"/>
            <a:ext cx="466518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class  </a:t>
            </a:r>
            <a:r>
              <a:rPr lang="en-US" sz="2400" b="1" dirty="0" err="1" smtClean="0"/>
              <a:t>Trabalhador</a:t>
            </a:r>
            <a:r>
              <a:rPr lang="en-US" sz="2400" b="1" dirty="0" smtClean="0"/>
              <a:t>:</a:t>
            </a:r>
          </a:p>
          <a:p>
            <a:r>
              <a:rPr lang="en-US" sz="2400" b="1" dirty="0"/>
              <a:t>	</a:t>
            </a:r>
            <a:r>
              <a:rPr lang="en-US" sz="2400" b="1" dirty="0" err="1" smtClean="0"/>
              <a:t>def</a:t>
            </a:r>
            <a:r>
              <a:rPr lang="en-US" sz="2400" b="1" dirty="0" smtClean="0"/>
              <a:t> __</a:t>
            </a:r>
            <a:r>
              <a:rPr lang="en-US" sz="2400" b="1" dirty="0" err="1" smtClean="0"/>
              <a:t>init</a:t>
            </a:r>
            <a:r>
              <a:rPr lang="en-US" sz="2400" b="1" dirty="0" smtClean="0"/>
              <a:t>__(self, name, salary):</a:t>
            </a:r>
          </a:p>
          <a:p>
            <a:r>
              <a:rPr lang="en-US" sz="2400" b="1" dirty="0"/>
              <a:t>	</a:t>
            </a:r>
            <a:r>
              <a:rPr lang="en-US" sz="2400" b="1" dirty="0" smtClean="0"/>
              <a:t>	</a:t>
            </a:r>
            <a:r>
              <a:rPr lang="en-US" sz="2400" b="1" dirty="0" err="1" smtClean="0"/>
              <a:t>self.salary</a:t>
            </a:r>
            <a:r>
              <a:rPr lang="en-US" sz="2400" b="1" dirty="0" smtClean="0"/>
              <a:t> = salary</a:t>
            </a:r>
          </a:p>
          <a:p>
            <a:r>
              <a:rPr lang="en-US" sz="2400" b="1" dirty="0"/>
              <a:t>	</a:t>
            </a:r>
            <a:r>
              <a:rPr lang="en-US" sz="2400" b="1" dirty="0" smtClean="0"/>
              <a:t>	self.name = name</a:t>
            </a:r>
          </a:p>
          <a:p>
            <a:endParaRPr lang="en-US" sz="2400" b="1" dirty="0" smtClean="0"/>
          </a:p>
          <a:p>
            <a:r>
              <a:rPr lang="en-US" sz="2400" b="1" dirty="0"/>
              <a:t>	</a:t>
            </a:r>
            <a:r>
              <a:rPr lang="en-US" sz="2400" b="1" dirty="0" err="1" smtClean="0"/>
              <a:t>def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imprime_nome</a:t>
            </a:r>
            <a:r>
              <a:rPr lang="en-US" sz="2400" b="1" dirty="0" smtClean="0"/>
              <a:t>(self):</a:t>
            </a:r>
          </a:p>
          <a:p>
            <a:r>
              <a:rPr lang="en-US" sz="2400" b="1" dirty="0"/>
              <a:t>	</a:t>
            </a:r>
            <a:r>
              <a:rPr lang="en-US" sz="2400" b="1" dirty="0" smtClean="0"/>
              <a:t>	print(self.name)</a:t>
            </a:r>
          </a:p>
          <a:p>
            <a:r>
              <a:rPr lang="en-US" sz="2400" b="1" dirty="0"/>
              <a:t>	</a:t>
            </a:r>
          </a:p>
          <a:p>
            <a:r>
              <a:rPr lang="en-US" sz="2400" b="1" dirty="0" smtClean="0"/>
              <a:t>	</a:t>
            </a:r>
            <a:r>
              <a:rPr lang="en-US" sz="2400" b="1" dirty="0" err="1" smtClean="0"/>
              <a:t>def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imprime_salario</a:t>
            </a:r>
            <a:r>
              <a:rPr lang="en-US" sz="2400" b="1" dirty="0" smtClean="0"/>
              <a:t>(self):</a:t>
            </a:r>
            <a:br>
              <a:rPr lang="en-US" sz="2400" b="1" dirty="0" smtClean="0"/>
            </a:br>
            <a:r>
              <a:rPr lang="en-US" sz="2400" b="1" dirty="0" smtClean="0"/>
              <a:t>		print(</a:t>
            </a:r>
            <a:r>
              <a:rPr lang="en-US" sz="2400" b="1" dirty="0" err="1" smtClean="0"/>
              <a:t>self.salary</a:t>
            </a:r>
            <a:r>
              <a:rPr lang="en-US" sz="24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7444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0198"/>
          </a:xfrm>
        </p:spPr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01299"/>
          </a:xfrm>
        </p:spPr>
        <p:txBody>
          <a:bodyPr>
            <a:normAutofit/>
          </a:bodyPr>
          <a:lstStyle/>
          <a:p>
            <a:r>
              <a:rPr lang="pt-BR" dirty="0" smtClean="0"/>
              <a:t>Defina uma classe chamada Estudante</a:t>
            </a:r>
          </a:p>
          <a:p>
            <a:r>
              <a:rPr lang="pt-BR" dirty="0" smtClean="0"/>
              <a:t>O método __</a:t>
            </a:r>
            <a:r>
              <a:rPr lang="pt-BR" dirty="0" err="1" smtClean="0"/>
              <a:t>init</a:t>
            </a:r>
            <a:r>
              <a:rPr lang="pt-BR" dirty="0" smtClean="0"/>
              <a:t>__ irá receber</a:t>
            </a:r>
          </a:p>
          <a:p>
            <a:pPr lvl="1"/>
            <a:r>
              <a:rPr lang="pt-BR" dirty="0" smtClean="0"/>
              <a:t>Nome, Idade, semestre, e uma lista contendo todas as cadeira a qual ele está cursando</a:t>
            </a:r>
          </a:p>
          <a:p>
            <a:r>
              <a:rPr lang="pt-BR" dirty="0" smtClean="0"/>
              <a:t>Implementar um método </a:t>
            </a:r>
            <a:r>
              <a:rPr lang="pt-BR" dirty="0" err="1" smtClean="0"/>
              <a:t>imprime_informacao</a:t>
            </a:r>
            <a:r>
              <a:rPr lang="pt-BR" dirty="0" smtClean="0"/>
              <a:t>()</a:t>
            </a:r>
            <a:r>
              <a:rPr lang="pt-BR" dirty="0"/>
              <a:t> </a:t>
            </a:r>
            <a:r>
              <a:rPr lang="pt-BR" dirty="0" smtClean="0"/>
              <a:t>onde este irá imprimir o Nome, idade, semestre, e as cadeiras que esse estudante está cursando</a:t>
            </a:r>
          </a:p>
        </p:txBody>
      </p:sp>
    </p:spTree>
    <p:extLst>
      <p:ext uri="{BB962C8B-B14F-4D97-AF65-F5344CB8AC3E}">
        <p14:creationId xmlns:p14="http://schemas.microsoft.com/office/powerpoint/2010/main" val="246229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rmAutofit/>
          </a:bodyPr>
          <a:lstStyle/>
          <a:p>
            <a:r>
              <a:rPr lang="pt-BR" sz="3600" dirty="0" smtClean="0"/>
              <a:t>Parte III:</a:t>
            </a:r>
          </a:p>
          <a:p>
            <a:pPr lvl="1"/>
            <a:r>
              <a:rPr lang="pt-BR" sz="3600" dirty="0" smtClean="0"/>
              <a:t>Análise de dados com Pandas e </a:t>
            </a:r>
            <a:r>
              <a:rPr lang="pt-BR" sz="3600" dirty="0" err="1" smtClean="0"/>
              <a:t>Matplotlib</a:t>
            </a:r>
            <a:endParaRPr lang="pt-BR" sz="3600" dirty="0" smtClean="0"/>
          </a:p>
        </p:txBody>
      </p:sp>
    </p:spTree>
    <p:extLst>
      <p:ext uri="{BB962C8B-B14F-4D97-AF65-F5344CB8AC3E}">
        <p14:creationId xmlns:p14="http://schemas.microsoft.com/office/powerpoint/2010/main" val="342923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Porque aprender Python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Python é uma linguagem de programação criada em 1990</a:t>
            </a:r>
          </a:p>
          <a:p>
            <a:r>
              <a:rPr lang="pt-BR" dirty="0" smtClean="0"/>
              <a:t>Criador: Guido van Rossum</a:t>
            </a:r>
          </a:p>
          <a:p>
            <a:r>
              <a:rPr lang="pt-BR" dirty="0" smtClean="0"/>
              <a:t>Por quê???</a:t>
            </a:r>
          </a:p>
          <a:p>
            <a:pPr lvl="1"/>
            <a:r>
              <a:rPr lang="pt-BR" dirty="0" smtClean="0"/>
              <a:t>Para ser bonito e fácil de ler</a:t>
            </a:r>
          </a:p>
          <a:p>
            <a:pPr lvl="1"/>
            <a:r>
              <a:rPr lang="pt-BR" dirty="0" smtClean="0"/>
              <a:t>Explicito é melhor que implícito</a:t>
            </a:r>
          </a:p>
          <a:p>
            <a:pPr lvl="1"/>
            <a:r>
              <a:rPr lang="pt-BR" dirty="0" smtClean="0"/>
              <a:t>Simples é melhor do que complexo</a:t>
            </a:r>
          </a:p>
          <a:p>
            <a:pPr lvl="1"/>
            <a:r>
              <a:rPr lang="pt-BR" dirty="0" smtClean="0"/>
              <a:t>Legibilidade importa muito</a:t>
            </a:r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8592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rmAutofit fontScale="92500" lnSpcReduction="20000"/>
          </a:bodyPr>
          <a:lstStyle/>
          <a:p>
            <a:r>
              <a:rPr lang="pt-BR" sz="4500" dirty="0" smtClean="0"/>
              <a:t>Parte I: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Introdução</a:t>
            </a:r>
          </a:p>
          <a:p>
            <a:pPr lvl="1"/>
            <a:r>
              <a:rPr lang="pt-BR" sz="4500" dirty="0" smtClean="0"/>
              <a:t>Visão geral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Configuração do ambiente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Sintaxe </a:t>
            </a:r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básica</a:t>
            </a:r>
          </a:p>
          <a:p>
            <a:pPr lvl="1"/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Tipos de </a:t>
            </a:r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variáveis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básicos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condicionais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Laços de repetição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814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826</TotalTime>
  <Words>2486</Words>
  <Application>Microsoft Office PowerPoint</Application>
  <PresentationFormat>Apresentação na tela (4:3)</PresentationFormat>
  <Paragraphs>569</Paragraphs>
  <Slides>75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75</vt:i4>
      </vt:variant>
    </vt:vector>
  </HeadingPairs>
  <TitlesOfParts>
    <vt:vector size="81" baseType="lpstr">
      <vt:lpstr>Arial</vt:lpstr>
      <vt:lpstr>Calibri</vt:lpstr>
      <vt:lpstr>Calibri Light</vt:lpstr>
      <vt:lpstr>Cambria Math</vt:lpstr>
      <vt:lpstr>Roboto</vt:lpstr>
      <vt:lpstr>Tema do Office</vt:lpstr>
      <vt:lpstr>Introdução a programação Python</vt:lpstr>
      <vt:lpstr>Cronograma</vt:lpstr>
      <vt:lpstr>Cronograma</vt:lpstr>
      <vt:lpstr>Cronograma</vt:lpstr>
      <vt:lpstr>Cronograma</vt:lpstr>
      <vt:lpstr>Porque aprender Python</vt:lpstr>
      <vt:lpstr>Porque aprender Python</vt:lpstr>
      <vt:lpstr>Porque aprender Python</vt:lpstr>
      <vt:lpstr>Cronograma</vt:lpstr>
      <vt:lpstr>Visão geral</vt:lpstr>
      <vt:lpstr>Visão geral</vt:lpstr>
      <vt:lpstr>Cronograma</vt:lpstr>
      <vt:lpstr>Configuração do ambiente</vt:lpstr>
      <vt:lpstr>Cronograma</vt:lpstr>
      <vt:lpstr>Sintaxe básica</vt:lpstr>
      <vt:lpstr>Palavras reservadas</vt:lpstr>
      <vt:lpstr>Indentação e comentários</vt:lpstr>
      <vt:lpstr>Cronograma</vt:lpstr>
      <vt:lpstr>Atribuindo valores a variáveis</vt:lpstr>
      <vt:lpstr>Números</vt:lpstr>
      <vt:lpstr>Tipos de números</vt:lpstr>
      <vt:lpstr>Funções matemáticas definidas</vt:lpstr>
      <vt:lpstr>Funções matemática biblioteca math</vt:lpstr>
      <vt:lpstr>Funções de números randômicos</vt:lpstr>
      <vt:lpstr>Exercício</vt:lpstr>
      <vt:lpstr>Strings</vt:lpstr>
      <vt:lpstr>Strings</vt:lpstr>
      <vt:lpstr>Listas</vt:lpstr>
      <vt:lpstr>Listas</vt:lpstr>
      <vt:lpstr>Tuplas</vt:lpstr>
      <vt:lpstr>Dicionários</vt:lpstr>
      <vt:lpstr>Exercício</vt:lpstr>
      <vt:lpstr>Cronograma</vt:lpstr>
      <vt:lpstr>Operadores aritméticos</vt:lpstr>
      <vt:lpstr>Operadores combinados</vt:lpstr>
      <vt:lpstr>Exercício</vt:lpstr>
      <vt:lpstr>Operadores lógicos</vt:lpstr>
      <vt:lpstr>Operadores lógicos</vt:lpstr>
      <vt:lpstr>Operadores está contido, é e não é</vt:lpstr>
      <vt:lpstr>Exercício</vt:lpstr>
      <vt:lpstr>Cronograma</vt:lpstr>
      <vt:lpstr>Operadores condicionais</vt:lpstr>
      <vt:lpstr>Exercício</vt:lpstr>
      <vt:lpstr>Cronograma</vt:lpstr>
      <vt:lpstr>While</vt:lpstr>
      <vt:lpstr>For</vt:lpstr>
      <vt:lpstr>Exercício</vt:lpstr>
      <vt:lpstr>Intervalo</vt:lpstr>
      <vt:lpstr>Cronograma</vt:lpstr>
      <vt:lpstr>Cronograma</vt:lpstr>
      <vt:lpstr>Bibliotecas time e datetime</vt:lpstr>
      <vt:lpstr>Bibliotecas time e datetime</vt:lpstr>
      <vt:lpstr>Exercícios</vt:lpstr>
      <vt:lpstr>Cronograma</vt:lpstr>
      <vt:lpstr>Funções</vt:lpstr>
      <vt:lpstr>Funções</vt:lpstr>
      <vt:lpstr>Cronograma</vt:lpstr>
      <vt:lpstr>Modularidade</vt:lpstr>
      <vt:lpstr>Modularidade</vt:lpstr>
      <vt:lpstr>Exercício</vt:lpstr>
      <vt:lpstr>Cronograma</vt:lpstr>
      <vt:lpstr>Abrindo e fechando arquivos</vt:lpstr>
      <vt:lpstr>Modos de abertura</vt:lpstr>
      <vt:lpstr>Manipulando o arquivo</vt:lpstr>
      <vt:lpstr>Exercício</vt:lpstr>
      <vt:lpstr>Cronograma</vt:lpstr>
      <vt:lpstr>Exercício</vt:lpstr>
      <vt:lpstr>Cronograma</vt:lpstr>
      <vt:lpstr>Estrutura try-except</vt:lpstr>
      <vt:lpstr>Principais exceções</vt:lpstr>
      <vt:lpstr>Cronograma</vt:lpstr>
      <vt:lpstr>Classes</vt:lpstr>
      <vt:lpstr>Classes</vt:lpstr>
      <vt:lpstr>Exercício</vt:lpstr>
      <vt:lpstr>Cronograma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programação Python</dc:title>
  <dc:creator>FFsantos</dc:creator>
  <cp:lastModifiedBy>FFsantos</cp:lastModifiedBy>
  <cp:revision>78</cp:revision>
  <dcterms:created xsi:type="dcterms:W3CDTF">2019-10-14T14:00:00Z</dcterms:created>
  <dcterms:modified xsi:type="dcterms:W3CDTF">2019-10-15T21:06:38Z</dcterms:modified>
</cp:coreProperties>
</file>