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4" r:id="rId3"/>
    <p:sldId id="257" r:id="rId4"/>
    <p:sldId id="334" r:id="rId5"/>
    <p:sldId id="261" r:id="rId6"/>
    <p:sldId id="262" r:id="rId7"/>
    <p:sldId id="258" r:id="rId8"/>
    <p:sldId id="263" r:id="rId9"/>
    <p:sldId id="264" r:id="rId10"/>
    <p:sldId id="365" r:id="rId11"/>
    <p:sldId id="366" r:id="rId12"/>
    <p:sldId id="265" r:id="rId13"/>
    <p:sldId id="267" r:id="rId14"/>
    <p:sldId id="344" r:id="rId15"/>
    <p:sldId id="268" r:id="rId16"/>
    <p:sldId id="345" r:id="rId17"/>
    <p:sldId id="346" r:id="rId18"/>
    <p:sldId id="269" r:id="rId19"/>
    <p:sldId id="270" r:id="rId20"/>
    <p:sldId id="272" r:id="rId21"/>
    <p:sldId id="271" r:id="rId22"/>
    <p:sldId id="273" r:id="rId23"/>
    <p:sldId id="274" r:id="rId24"/>
    <p:sldId id="343" r:id="rId25"/>
    <p:sldId id="293" r:id="rId26"/>
    <p:sldId id="275" r:id="rId27"/>
    <p:sldId id="294" r:id="rId28"/>
    <p:sldId id="298" r:id="rId29"/>
    <p:sldId id="299" r:id="rId30"/>
    <p:sldId id="302" r:id="rId31"/>
    <p:sldId id="301" r:id="rId32"/>
    <p:sldId id="300" r:id="rId33"/>
    <p:sldId id="303" r:id="rId34"/>
    <p:sldId id="304" r:id="rId35"/>
    <p:sldId id="347" r:id="rId36"/>
    <p:sldId id="305" r:id="rId37"/>
    <p:sldId id="306" r:id="rId38"/>
    <p:sldId id="348" r:id="rId39"/>
    <p:sldId id="307" r:id="rId40"/>
    <p:sldId id="349" r:id="rId41"/>
    <p:sldId id="308" r:id="rId42"/>
    <p:sldId id="309" r:id="rId43"/>
    <p:sldId id="276" r:id="rId44"/>
    <p:sldId id="277" r:id="rId45"/>
    <p:sldId id="279" r:id="rId46"/>
    <p:sldId id="287" r:id="rId47"/>
    <p:sldId id="278" r:id="rId48"/>
    <p:sldId id="280" r:id="rId49"/>
    <p:sldId id="281" r:id="rId50"/>
    <p:sldId id="288" r:id="rId51"/>
    <p:sldId id="283" r:id="rId52"/>
    <p:sldId id="284" r:id="rId53"/>
    <p:sldId id="286" r:id="rId54"/>
    <p:sldId id="285" r:id="rId55"/>
    <p:sldId id="289" r:id="rId56"/>
    <p:sldId id="290" r:id="rId57"/>
    <p:sldId id="291" r:id="rId58"/>
    <p:sldId id="292" r:id="rId59"/>
    <p:sldId id="295" r:id="rId60"/>
    <p:sldId id="333" r:id="rId61"/>
    <p:sldId id="297" r:id="rId62"/>
    <p:sldId id="320" r:id="rId63"/>
    <p:sldId id="319" r:id="rId64"/>
    <p:sldId id="332" r:id="rId65"/>
    <p:sldId id="321" r:id="rId66"/>
    <p:sldId id="322" r:id="rId67"/>
    <p:sldId id="367" r:id="rId68"/>
    <p:sldId id="368" r:id="rId69"/>
    <p:sldId id="369" r:id="rId70"/>
    <p:sldId id="370" r:id="rId71"/>
    <p:sldId id="350" r:id="rId72"/>
    <p:sldId id="331" r:id="rId73"/>
    <p:sldId id="323" r:id="rId74"/>
    <p:sldId id="325" r:id="rId75"/>
    <p:sldId id="324" r:id="rId76"/>
    <p:sldId id="330" r:id="rId77"/>
    <p:sldId id="326" r:id="rId78"/>
    <p:sldId id="327" r:id="rId79"/>
    <p:sldId id="328" r:id="rId80"/>
    <p:sldId id="329" r:id="rId81"/>
    <p:sldId id="335" r:id="rId82"/>
    <p:sldId id="337" r:id="rId83"/>
    <p:sldId id="338" r:id="rId84"/>
    <p:sldId id="363" r:id="rId85"/>
    <p:sldId id="336" r:id="rId86"/>
    <p:sldId id="340" r:id="rId87"/>
    <p:sldId id="375" r:id="rId88"/>
    <p:sldId id="376" r:id="rId89"/>
    <p:sldId id="377" r:id="rId90"/>
    <p:sldId id="341" r:id="rId91"/>
    <p:sldId id="342" r:id="rId92"/>
    <p:sldId id="374" r:id="rId93"/>
    <p:sldId id="371" r:id="rId94"/>
    <p:sldId id="372" r:id="rId95"/>
    <p:sldId id="373" r:id="rId96"/>
    <p:sldId id="317" r:id="rId97"/>
    <p:sldId id="354" r:id="rId98"/>
    <p:sldId id="359" r:id="rId99"/>
    <p:sldId id="355" r:id="rId100"/>
    <p:sldId id="356" r:id="rId101"/>
    <p:sldId id="357" r:id="rId102"/>
    <p:sldId id="358" r:id="rId103"/>
    <p:sldId id="361" r:id="rId104"/>
    <p:sldId id="360" r:id="rId105"/>
    <p:sldId id="362" r:id="rId10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5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5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1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4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2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1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2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BE14-62C7-4620-BC91-FC5671F5564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9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7BE14-62C7-4620-BC91-FC5671F55649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FE3D-27AA-474C-9E9A-0A88EC839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a programação Python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539038"/>
          </a:xfrm>
        </p:spPr>
        <p:txBody>
          <a:bodyPr/>
          <a:lstStyle/>
          <a:p>
            <a:r>
              <a:rPr lang="en-US" dirty="0" smtClean="0"/>
              <a:t>Fernando </a:t>
            </a:r>
            <a:r>
              <a:rPr lang="en-US" dirty="0" err="1" smtClean="0"/>
              <a:t>Fernandes</a:t>
            </a:r>
            <a:r>
              <a:rPr lang="en-US" dirty="0" smtClean="0"/>
              <a:t> dos Santos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9" y="4395692"/>
            <a:ext cx="3184635" cy="18905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4374672"/>
            <a:ext cx="1798272" cy="17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" t="13558" r="70689" b="68247"/>
          <a:stretch/>
        </p:blipFill>
        <p:spPr>
          <a:xfrm>
            <a:off x="628650" y="4340772"/>
            <a:ext cx="3887409" cy="158706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7" t="14321" r="79916" b="79751"/>
          <a:stretch/>
        </p:blipFill>
        <p:spPr>
          <a:xfrm>
            <a:off x="5459256" y="4340772"/>
            <a:ext cx="3295862" cy="668392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303661" y="3770461"/>
            <a:ext cx="658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C++</a:t>
            </a:r>
            <a:endParaRPr lang="en-US" sz="24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6580517" y="3868789"/>
            <a:ext cx="107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22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Gráfico de barras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63810"/>
          </a:xfrm>
        </p:spPr>
        <p:txBody>
          <a:bodyPr>
            <a:normAutofit/>
          </a:bodyPr>
          <a:lstStyle/>
          <a:p>
            <a:r>
              <a:rPr lang="pt-BR" dirty="0" smtClean="0"/>
              <a:t>Gerar um gráfico com age por </a:t>
            </a:r>
            <a:r>
              <a:rPr lang="pt-BR" dirty="0" err="1" smtClean="0"/>
              <a:t>name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df.plot</a:t>
            </a:r>
            <a:r>
              <a:rPr lang="pt-BR" dirty="0" smtClean="0"/>
              <a:t>(</a:t>
            </a:r>
            <a:r>
              <a:rPr lang="pt-BR" dirty="0" err="1" smtClean="0"/>
              <a:t>kind</a:t>
            </a:r>
            <a:r>
              <a:rPr lang="pt-BR" dirty="0" smtClean="0"/>
              <a:t>=‘bar’, x=‘</a:t>
            </a:r>
            <a:r>
              <a:rPr lang="pt-BR" dirty="0" err="1" smtClean="0"/>
              <a:t>name</a:t>
            </a:r>
            <a:r>
              <a:rPr lang="pt-BR" dirty="0" smtClean="0"/>
              <a:t>’, y=‘age’)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366" y="3446224"/>
            <a:ext cx="4330261" cy="329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4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Gráfico de linhas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4227129" cy="329291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Quando é necessário desenhar mais de uma variável no mesmo eixo temos que usar a função </a:t>
            </a:r>
            <a:r>
              <a:rPr lang="pt-BR" dirty="0" err="1" smtClean="0"/>
              <a:t>ax</a:t>
            </a:r>
            <a:r>
              <a:rPr lang="pt-BR" dirty="0" smtClean="0"/>
              <a:t> = </a:t>
            </a:r>
            <a:r>
              <a:rPr lang="pt-BR" dirty="0" err="1" smtClean="0"/>
              <a:t>plt.gca</a:t>
            </a:r>
            <a:r>
              <a:rPr lang="pt-BR" dirty="0" smtClean="0"/>
              <a:t>()</a:t>
            </a:r>
          </a:p>
          <a:p>
            <a:r>
              <a:rPr lang="pt-BR" dirty="0" smtClean="0"/>
              <a:t>Eixo x: </a:t>
            </a:r>
            <a:r>
              <a:rPr lang="pt-BR" dirty="0" err="1" smtClean="0"/>
              <a:t>name</a:t>
            </a:r>
            <a:endParaRPr lang="pt-BR" dirty="0" smtClean="0"/>
          </a:p>
          <a:p>
            <a:r>
              <a:rPr lang="pt-BR" dirty="0" smtClean="0"/>
              <a:t>Eixo y: </a:t>
            </a:r>
            <a:r>
              <a:rPr lang="pt-BR" dirty="0" err="1" smtClean="0"/>
              <a:t>num_children</a:t>
            </a:r>
            <a:r>
              <a:rPr lang="pt-BR" dirty="0" smtClean="0"/>
              <a:t> e </a:t>
            </a:r>
          </a:p>
          <a:p>
            <a:pPr marL="0" indent="0">
              <a:buNone/>
            </a:pPr>
            <a:r>
              <a:rPr lang="pt-BR" dirty="0" err="1" smtClean="0"/>
              <a:t>num_pets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145" y="3031741"/>
            <a:ext cx="4089346" cy="281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8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Histograma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1800445"/>
          </a:xfrm>
        </p:spPr>
        <p:txBody>
          <a:bodyPr>
            <a:normAutofit/>
          </a:bodyPr>
          <a:lstStyle/>
          <a:p>
            <a:r>
              <a:rPr lang="pt-BR" dirty="0" smtClean="0"/>
              <a:t>Para criar um histograma é necessário selecionar uma variável do </a:t>
            </a:r>
            <a:r>
              <a:rPr lang="pt-BR" dirty="0" err="1" smtClean="0"/>
              <a:t>DataFrame</a:t>
            </a:r>
            <a:endParaRPr lang="pt-BR" dirty="0"/>
          </a:p>
          <a:p>
            <a:r>
              <a:rPr lang="pt-BR" dirty="0" err="1" smtClean="0"/>
              <a:t>df</a:t>
            </a:r>
            <a:r>
              <a:rPr lang="pt-BR" dirty="0" smtClean="0"/>
              <a:t>[[‘age’]].</a:t>
            </a:r>
            <a:r>
              <a:rPr lang="pt-BR" dirty="0" err="1" smtClean="0"/>
              <a:t>plot</a:t>
            </a:r>
            <a:r>
              <a:rPr lang="pt-BR" dirty="0" smtClean="0"/>
              <a:t>(</a:t>
            </a:r>
            <a:r>
              <a:rPr lang="pt-BR" dirty="0" err="1" smtClean="0"/>
              <a:t>kind</a:t>
            </a:r>
            <a:r>
              <a:rPr lang="pt-BR" dirty="0" smtClean="0"/>
              <a:t>=‘</a:t>
            </a:r>
            <a:r>
              <a:rPr lang="pt-BR" dirty="0" err="1" smtClean="0"/>
              <a:t>hist</a:t>
            </a:r>
            <a:r>
              <a:rPr lang="pt-BR" dirty="0" smtClean="0"/>
              <a:t>’, </a:t>
            </a:r>
            <a:r>
              <a:rPr lang="pt-BR" dirty="0" err="1" smtClean="0"/>
              <a:t>bins</a:t>
            </a:r>
            <a:r>
              <a:rPr lang="pt-BR" dirty="0" smtClean="0"/>
              <a:t>=[20,40,60,80,100], </a:t>
            </a:r>
            <a:r>
              <a:rPr lang="pt-BR" dirty="0" err="1" smtClean="0"/>
              <a:t>rwidth</a:t>
            </a:r>
            <a:r>
              <a:rPr lang="pt-BR" dirty="0" smtClean="0"/>
              <a:t>=0.8)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236" y="3429164"/>
            <a:ext cx="47529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Gráfico de grupos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96252"/>
          </a:xfrm>
        </p:spPr>
        <p:txBody>
          <a:bodyPr>
            <a:normAutofit fontScale="92500"/>
          </a:bodyPr>
          <a:lstStyle/>
          <a:p>
            <a:r>
              <a:rPr lang="pt-BR" dirty="0" err="1" smtClean="0"/>
              <a:t>df.groupby</a:t>
            </a:r>
            <a:r>
              <a:rPr lang="pt-BR" dirty="0" smtClean="0"/>
              <a:t>([‘</a:t>
            </a:r>
            <a:r>
              <a:rPr lang="pt-BR" dirty="0" err="1" smtClean="0"/>
              <a:t>state</a:t>
            </a:r>
            <a:r>
              <a:rPr lang="pt-BR" dirty="0" smtClean="0"/>
              <a:t>’, ‘</a:t>
            </a:r>
            <a:r>
              <a:rPr lang="pt-BR" dirty="0" err="1" smtClean="0"/>
              <a:t>gender</a:t>
            </a:r>
            <a:r>
              <a:rPr lang="pt-BR" dirty="0" smtClean="0"/>
              <a:t>’]).</a:t>
            </a:r>
            <a:r>
              <a:rPr lang="pt-BR" dirty="0" err="1" smtClean="0"/>
              <a:t>size</a:t>
            </a:r>
            <a:r>
              <a:rPr lang="pt-BR" dirty="0" smtClean="0"/>
              <a:t>().</a:t>
            </a:r>
            <a:r>
              <a:rPr lang="pt-BR" dirty="0" err="1" smtClean="0"/>
              <a:t>unstack</a:t>
            </a:r>
            <a:r>
              <a:rPr lang="pt-BR" dirty="0" smtClean="0"/>
              <a:t>().</a:t>
            </a:r>
            <a:r>
              <a:rPr lang="pt-BR" dirty="0" err="1" smtClean="0"/>
              <a:t>plot</a:t>
            </a:r>
            <a:r>
              <a:rPr lang="pt-BR" dirty="0" smtClean="0"/>
              <a:t>(</a:t>
            </a:r>
            <a:r>
              <a:rPr lang="pt-BR" dirty="0" err="1" smtClean="0"/>
              <a:t>kind</a:t>
            </a:r>
            <a:r>
              <a:rPr lang="pt-BR" dirty="0" smtClean="0"/>
              <a:t>=‘bar’, </a:t>
            </a:r>
            <a:r>
              <a:rPr lang="pt-BR" dirty="0" err="1" smtClean="0"/>
              <a:t>stacked</a:t>
            </a:r>
            <a:r>
              <a:rPr lang="pt-BR" dirty="0" smtClean="0"/>
              <a:t>=</a:t>
            </a:r>
            <a:r>
              <a:rPr lang="pt-BR" dirty="0" err="1" smtClean="0"/>
              <a:t>True</a:t>
            </a:r>
            <a:r>
              <a:rPr lang="pt-BR" dirty="0" smtClean="0"/>
              <a:t>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069" y="3178394"/>
            <a:ext cx="4585303" cy="355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um programa que abra o arquivo com os avisos de desmatamento na Amazônia e transforme os dados em um dicionário parecido com o que foi mostrado no exemplo anterior</a:t>
            </a:r>
          </a:p>
          <a:p>
            <a:r>
              <a:rPr lang="pt-BR" dirty="0" smtClean="0"/>
              <a:t>Plote um gráfico de grupos para os estados que tiveram aviso </a:t>
            </a:r>
          </a:p>
        </p:txBody>
      </p:sp>
    </p:spTree>
    <p:extLst>
      <p:ext uri="{BB962C8B-B14F-4D97-AF65-F5344CB8AC3E}">
        <p14:creationId xmlns:p14="http://schemas.microsoft.com/office/powerpoint/2010/main" val="8797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É isso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Dúvidas sobre o minicurso: </a:t>
            </a:r>
            <a:r>
              <a:rPr lang="pt-BR" sz="3600" dirty="0" smtClean="0"/>
              <a:t>fernandofernandesantos@gmail.com</a:t>
            </a:r>
            <a:endParaRPr lang="pt-BR" sz="4000" dirty="0"/>
          </a:p>
          <a:p>
            <a:r>
              <a:rPr lang="pt-BR" sz="4000" dirty="0" smtClean="0"/>
              <a:t>Material no </a:t>
            </a:r>
            <a:r>
              <a:rPr lang="pt-BR" sz="4000" dirty="0" err="1" smtClean="0"/>
              <a:t>Github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90339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2303661" y="3770461"/>
            <a:ext cx="658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C++</a:t>
            </a:r>
            <a:endParaRPr lang="en-US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580517" y="3868789"/>
            <a:ext cx="107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</a:t>
            </a:r>
            <a:endParaRPr lang="en-US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0" t="35093" r="90633" b="53730"/>
          <a:stretch/>
        </p:blipFill>
        <p:spPr>
          <a:xfrm>
            <a:off x="1073724" y="4367062"/>
            <a:ext cx="2459874" cy="157128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0" t="15803" r="89788" b="72897"/>
          <a:stretch/>
        </p:blipFill>
        <p:spPr>
          <a:xfrm>
            <a:off x="5833239" y="4330454"/>
            <a:ext cx="2568951" cy="152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3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/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81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Python é uma linguagem interpretada pelo interpretador Python em tempo de execução</a:t>
            </a:r>
          </a:p>
        </p:txBody>
      </p:sp>
    </p:spTree>
    <p:extLst>
      <p:ext uri="{BB962C8B-B14F-4D97-AF65-F5344CB8AC3E}">
        <p14:creationId xmlns:p14="http://schemas.microsoft.com/office/powerpoint/2010/main" val="14347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Python é uma linguagem interpretada pelo interpretador Python em tempo de execução</a:t>
            </a:r>
          </a:p>
          <a:p>
            <a:r>
              <a:rPr lang="pt-BR" sz="3200" dirty="0" smtClean="0"/>
              <a:t>O programador pode interagir com o interpretador</a:t>
            </a:r>
          </a:p>
        </p:txBody>
      </p:sp>
    </p:spTree>
    <p:extLst>
      <p:ext uri="{BB962C8B-B14F-4D97-AF65-F5344CB8AC3E}">
        <p14:creationId xmlns:p14="http://schemas.microsoft.com/office/powerpoint/2010/main" val="20358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Python é uma linguagem interpretada pelo interpretador Python em tempo de execução</a:t>
            </a:r>
          </a:p>
          <a:p>
            <a:r>
              <a:rPr lang="pt-BR" sz="3200" dirty="0" smtClean="0"/>
              <a:t>O programador pode interagir com o interpretador</a:t>
            </a:r>
          </a:p>
          <a:p>
            <a:r>
              <a:rPr lang="pt-BR" sz="3200" dirty="0" smtClean="0"/>
              <a:t>Python é uma linguagem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1274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Python é uma linguagem interpretada pelo interpretador Python em tempo de execução</a:t>
            </a:r>
          </a:p>
          <a:p>
            <a:r>
              <a:rPr lang="pt-BR" sz="3200" dirty="0" smtClean="0"/>
              <a:t>O programador pode interagir com o interpretador</a:t>
            </a:r>
          </a:p>
          <a:p>
            <a:r>
              <a:rPr lang="pt-BR" sz="3200" dirty="0" smtClean="0"/>
              <a:t>Python é uma linguagem orientada a objetos</a:t>
            </a:r>
          </a:p>
          <a:p>
            <a:r>
              <a:rPr lang="pt-BR" sz="3200" dirty="0" smtClean="0"/>
              <a:t>Python é uma linguagem “fácil” para se aprender programação</a:t>
            </a:r>
          </a:p>
        </p:txBody>
      </p:sp>
    </p:spTree>
    <p:extLst>
      <p:ext uri="{BB962C8B-B14F-4D97-AF65-F5344CB8AC3E}">
        <p14:creationId xmlns:p14="http://schemas.microsoft.com/office/powerpoint/2010/main" val="42448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Python é uma linguagem interpretada pelo interpretador Python em tempo de execução</a:t>
            </a:r>
          </a:p>
          <a:p>
            <a:r>
              <a:rPr lang="pt-BR" sz="3200" dirty="0" smtClean="0"/>
              <a:t>O programador pode interagir com o interpretador</a:t>
            </a:r>
          </a:p>
          <a:p>
            <a:r>
              <a:rPr lang="pt-BR" sz="3200" dirty="0" smtClean="0"/>
              <a:t>Python é uma linguagem orientada a objetos</a:t>
            </a:r>
          </a:p>
          <a:p>
            <a:r>
              <a:rPr lang="pt-BR" sz="3200" dirty="0" smtClean="0"/>
              <a:t>Python é uma linguagem “fácil” para se aprender programação</a:t>
            </a:r>
          </a:p>
          <a:p>
            <a:r>
              <a:rPr lang="pt-BR" sz="3200" dirty="0" smtClean="0"/>
              <a:t>Portável e extensível</a:t>
            </a:r>
          </a:p>
        </p:txBody>
      </p:sp>
    </p:spTree>
    <p:extLst>
      <p:ext uri="{BB962C8B-B14F-4D97-AF65-F5344CB8AC3E}">
        <p14:creationId xmlns:p14="http://schemas.microsoft.com/office/powerpoint/2010/main" val="68967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/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8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A instalação do Python depende do sistema operacional em que será usado</a:t>
            </a:r>
          </a:p>
          <a:p>
            <a:pPr lvl="1"/>
            <a:r>
              <a:rPr lang="pt-BR" sz="2800" dirty="0" smtClean="0">
                <a:hlinkClick r:id="rId2"/>
              </a:rPr>
              <a:t>www.python.org/downloads</a:t>
            </a:r>
            <a:endParaRPr lang="pt-BR" sz="2800" dirty="0" smtClean="0"/>
          </a:p>
          <a:p>
            <a:r>
              <a:rPr lang="pt-BR" sz="3200" dirty="0" smtClean="0"/>
              <a:t>Variáveis de ambiente:</a:t>
            </a:r>
          </a:p>
          <a:p>
            <a:pPr lvl="1"/>
            <a:r>
              <a:rPr lang="pt-BR" sz="2800" dirty="0" smtClean="0"/>
              <a:t>PYTHONPATH</a:t>
            </a:r>
          </a:p>
          <a:p>
            <a:pPr lvl="1"/>
            <a:r>
              <a:rPr lang="pt-BR" sz="2800" dirty="0" smtClean="0"/>
              <a:t>PYTHONSTARTUP</a:t>
            </a:r>
          </a:p>
          <a:p>
            <a:r>
              <a:rPr lang="pt-BR" sz="3200" dirty="0" smtClean="0"/>
              <a:t>Executar script </a:t>
            </a:r>
            <a:r>
              <a:rPr lang="pt-BR" sz="3200" dirty="0" err="1" smtClean="0"/>
              <a:t>python</a:t>
            </a:r>
            <a:endParaRPr lang="pt-BR" sz="3200" dirty="0" smtClean="0"/>
          </a:p>
          <a:p>
            <a:pPr marL="0" indent="0">
              <a:buNone/>
            </a:pPr>
            <a:r>
              <a:rPr lang="pt-BR" sz="3200" dirty="0" smtClean="0"/>
              <a:t>	</a:t>
            </a:r>
            <a:r>
              <a:rPr lang="pt-BR" sz="3200" dirty="0" err="1" smtClean="0"/>
              <a:t>python</a:t>
            </a:r>
            <a:r>
              <a:rPr lang="pt-BR" sz="3200" dirty="0" smtClean="0"/>
              <a:t> &lt;arquivo fonte&gt;.</a:t>
            </a:r>
            <a:r>
              <a:rPr lang="pt-BR" sz="3200" dirty="0" err="1" smtClean="0"/>
              <a:t>py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137340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Dúvidas sobre o minicurso: fernandofernandesantos@gmail.com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bit.ly/2VOZqI3</a:t>
            </a:r>
          </a:p>
          <a:p>
            <a:r>
              <a:rPr lang="pt-BR" dirty="0" smtClean="0"/>
              <a:t>Cronograma</a:t>
            </a:r>
          </a:p>
          <a:p>
            <a:pPr lvl="1"/>
            <a:r>
              <a:rPr lang="pt-BR" dirty="0" smtClean="0"/>
              <a:t>Parte I</a:t>
            </a:r>
          </a:p>
          <a:p>
            <a:pPr lvl="1"/>
            <a:r>
              <a:rPr lang="pt-BR" dirty="0" smtClean="0"/>
              <a:t>Intervalo</a:t>
            </a:r>
          </a:p>
          <a:p>
            <a:pPr lvl="1"/>
            <a:r>
              <a:rPr lang="pt-BR" dirty="0" smtClean="0"/>
              <a:t>Parte II</a:t>
            </a:r>
          </a:p>
          <a:p>
            <a:pPr lvl="1"/>
            <a:r>
              <a:rPr lang="pt-BR" dirty="0" smtClean="0"/>
              <a:t>Intervalo</a:t>
            </a:r>
          </a:p>
          <a:p>
            <a:pPr lvl="1"/>
            <a:r>
              <a:rPr lang="pt-BR" dirty="0" smtClean="0"/>
              <a:t>Parte III</a:t>
            </a:r>
          </a:p>
          <a:p>
            <a:r>
              <a:rPr lang="pt-BR" dirty="0" smtClean="0"/>
              <a:t>Senhas máquinas: qwerty0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815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/>
              <a:t>Sintaxe básica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021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básica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Função </a:t>
            </a:r>
            <a:r>
              <a:rPr lang="pt-BR" sz="3200" dirty="0" err="1" smtClean="0"/>
              <a:t>print</a:t>
            </a:r>
            <a:endParaRPr lang="pt-BR" sz="3200" dirty="0" smtClean="0"/>
          </a:p>
          <a:p>
            <a:r>
              <a:rPr lang="pt-BR" sz="3200" dirty="0" smtClean="0"/>
              <a:t>Função input</a:t>
            </a:r>
          </a:p>
          <a:p>
            <a:r>
              <a:rPr lang="pt-BR" sz="3200" dirty="0" smtClean="0"/>
              <a:t>hello_world.py</a:t>
            </a:r>
          </a:p>
        </p:txBody>
      </p:sp>
    </p:spTree>
    <p:extLst>
      <p:ext uri="{BB962C8B-B14F-4D97-AF65-F5344CB8AC3E}">
        <p14:creationId xmlns:p14="http://schemas.microsoft.com/office/powerpoint/2010/main" val="39289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Palavras reservadas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770772"/>
              </p:ext>
            </p:extLst>
          </p:nvPr>
        </p:nvGraphicFramePr>
        <p:xfrm>
          <a:off x="914400" y="1975944"/>
          <a:ext cx="7600950" cy="4358640"/>
        </p:xfrm>
        <a:graphic>
          <a:graphicData uri="http://schemas.openxmlformats.org/drawingml/2006/table">
            <a:tbl>
              <a:tblPr/>
              <a:tblGrid>
                <a:gridCol w="2533650">
                  <a:extLst>
                    <a:ext uri="{9D8B030D-6E8A-4147-A177-3AD203B41FA5}">
                      <a16:colId xmlns:a16="http://schemas.microsoft.com/office/drawing/2014/main" val="3995954814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1455358807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2205349694"/>
                    </a:ext>
                  </a:extLst>
                </a:gridCol>
              </a:tblGrid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assert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286429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raise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361854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from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continue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036415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finally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084107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while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yield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709106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break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271582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elif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except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def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730520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global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import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for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425978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print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lambda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174930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with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204238"/>
                  </a:ext>
                </a:extLst>
              </a:tr>
              <a:tr h="211258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Roboto"/>
                        </a:rPr>
                        <a:t>exec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solidFill>
                          <a:schemeClr val="tx1"/>
                        </a:solidFill>
                        <a:effectLst/>
                        <a:latin typeface="Roboto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318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6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Indentação</a:t>
            </a:r>
            <a:r>
              <a:rPr lang="pt-BR" dirty="0" smtClean="0"/>
              <a:t> e comentários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Toda a </a:t>
            </a:r>
            <a:r>
              <a:rPr lang="pt-BR" sz="3200" dirty="0" err="1" smtClean="0"/>
              <a:t>indentação</a:t>
            </a:r>
            <a:r>
              <a:rPr lang="pt-BR" sz="3200" dirty="0" smtClean="0"/>
              <a:t> em Python é feita pelo número de espaços</a:t>
            </a:r>
          </a:p>
          <a:p>
            <a:r>
              <a:rPr lang="pt-BR" sz="3200" dirty="0" smtClean="0"/>
              <a:t>Linhas múltiplas </a:t>
            </a:r>
            <a:r>
              <a:rPr lang="pt-BR" sz="3200" dirty="0"/>
              <a:t>separadas por \</a:t>
            </a:r>
          </a:p>
          <a:p>
            <a:r>
              <a:rPr lang="pt-BR" sz="3200" dirty="0"/>
              <a:t>Aspas ‘ e “</a:t>
            </a:r>
          </a:p>
          <a:p>
            <a:r>
              <a:rPr lang="pt-BR" sz="3200" dirty="0"/>
              <a:t>Comentários por # e ’’’</a:t>
            </a:r>
          </a:p>
          <a:p>
            <a:pPr marL="0" indent="0">
              <a:buNone/>
            </a:pP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627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Crie um programa em Python que leia seu nome, sobrenome e escreva na tela</a:t>
            </a:r>
          </a:p>
          <a:p>
            <a:r>
              <a:rPr lang="pt-BR" sz="3200" dirty="0" smtClean="0"/>
              <a:t>“&lt;seu nome&gt; no minicurso de Python” usando a função </a:t>
            </a:r>
            <a:r>
              <a:rPr lang="pt-BR" sz="3200" dirty="0" err="1" smtClean="0"/>
              <a:t>print</a:t>
            </a:r>
            <a:r>
              <a:rPr lang="pt-BR" sz="3200" dirty="0" smtClean="0"/>
              <a:t> e a função input</a:t>
            </a:r>
          </a:p>
        </p:txBody>
      </p:sp>
    </p:spTree>
    <p:extLst>
      <p:ext uri="{BB962C8B-B14F-4D97-AF65-F5344CB8AC3E}">
        <p14:creationId xmlns:p14="http://schemas.microsoft.com/office/powerpoint/2010/main" val="24647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/>
              <a:t>Tipos de </a:t>
            </a:r>
            <a:r>
              <a:rPr lang="pt-BR" sz="4500" dirty="0" smtClean="0"/>
              <a:t>variáveis</a:t>
            </a:r>
            <a:endParaRPr lang="pt-BR" sz="4500" dirty="0"/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63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Atribuindo valores a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Muito parecido com outras linguagens de programação</a:t>
            </a:r>
          </a:p>
          <a:p>
            <a:pPr lvl="1"/>
            <a:r>
              <a:rPr lang="pt-BR" sz="2800" dirty="0" smtClean="0"/>
              <a:t>X = 10</a:t>
            </a:r>
          </a:p>
          <a:p>
            <a:r>
              <a:rPr lang="pt-BR" sz="3200" dirty="0" smtClean="0"/>
              <a:t>Possui outras facilidades, como atribuição múltipla</a:t>
            </a:r>
            <a:endParaRPr lang="pt-BR" sz="3200" dirty="0"/>
          </a:p>
          <a:p>
            <a:pPr lvl="1"/>
            <a:r>
              <a:rPr lang="pt-BR" sz="2800" dirty="0" smtClean="0"/>
              <a:t>a, b, c, d = 10, 20, 30, 10</a:t>
            </a:r>
          </a:p>
        </p:txBody>
      </p:sp>
    </p:spTree>
    <p:extLst>
      <p:ext uri="{BB962C8B-B14F-4D97-AF65-F5344CB8AC3E}">
        <p14:creationId xmlns:p14="http://schemas.microsoft.com/office/powerpoint/2010/main" val="93446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variáveis que contém números são criadas quando é atribuído um valor para a variável</a:t>
            </a:r>
          </a:p>
          <a:p>
            <a:pPr lvl="1"/>
            <a:r>
              <a:rPr lang="pt-BR" dirty="0" smtClean="0"/>
              <a:t>X = 10</a:t>
            </a:r>
          </a:p>
          <a:p>
            <a:pPr lvl="1"/>
            <a:r>
              <a:rPr lang="pt-BR" dirty="0" smtClean="0"/>
              <a:t>a = 2.3</a:t>
            </a:r>
          </a:p>
          <a:p>
            <a:pPr lvl="1"/>
            <a:r>
              <a:rPr lang="pt-BR" dirty="0" smtClean="0"/>
              <a:t>c = 99</a:t>
            </a:r>
          </a:p>
          <a:p>
            <a:r>
              <a:rPr lang="pt-BR" dirty="0" smtClean="0"/>
              <a:t>Para apagar a qualquer referência a variável</a:t>
            </a:r>
          </a:p>
          <a:p>
            <a:pPr lvl="1"/>
            <a:r>
              <a:rPr lang="pt-BR" dirty="0" err="1" smtClean="0"/>
              <a:t>del</a:t>
            </a:r>
            <a:r>
              <a:rPr lang="pt-BR" dirty="0" smtClean="0"/>
              <a:t> X</a:t>
            </a:r>
          </a:p>
          <a:p>
            <a:pPr lvl="1"/>
            <a:r>
              <a:rPr lang="pt-BR" dirty="0" err="1"/>
              <a:t>d</a:t>
            </a:r>
            <a:r>
              <a:rPr lang="pt-BR" dirty="0" err="1" smtClean="0"/>
              <a:t>el</a:t>
            </a:r>
            <a:r>
              <a:rPr lang="pt-BR" dirty="0" smtClean="0"/>
              <a:t> </a:t>
            </a:r>
            <a:r>
              <a:rPr lang="pt-BR" dirty="0" err="1" smtClean="0"/>
              <a:t>a,c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00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números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Inteiros e inteiros longos</a:t>
            </a:r>
          </a:p>
          <a:p>
            <a:pPr lvl="1"/>
            <a:r>
              <a:rPr lang="pt-BR" dirty="0" smtClean="0"/>
              <a:t>Exemplos: 3, 422, 338, 3939, 38383838383L</a:t>
            </a:r>
          </a:p>
          <a:p>
            <a:r>
              <a:rPr lang="pt-BR" dirty="0" err="1" smtClean="0"/>
              <a:t>Float</a:t>
            </a:r>
            <a:r>
              <a:rPr lang="pt-BR" dirty="0" smtClean="0"/>
              <a:t> (números reais)</a:t>
            </a:r>
          </a:p>
          <a:p>
            <a:pPr lvl="1"/>
            <a:r>
              <a:rPr lang="pt-BR" dirty="0" smtClean="0"/>
              <a:t>Exemplos: 3.14, 67.44, 88.2</a:t>
            </a:r>
          </a:p>
          <a:p>
            <a:r>
              <a:rPr lang="pt-BR" dirty="0" smtClean="0"/>
              <a:t>Complexos</a:t>
            </a:r>
          </a:p>
          <a:p>
            <a:pPr lvl="1"/>
            <a:r>
              <a:rPr lang="pt-BR" dirty="0" smtClean="0"/>
              <a:t>Possuem parte x e y: x real e y imaginária</a:t>
            </a:r>
          </a:p>
          <a:p>
            <a:pPr lvl="1"/>
            <a:r>
              <a:rPr lang="pt-BR" dirty="0" smtClean="0"/>
              <a:t>var1 = </a:t>
            </a:r>
            <a:r>
              <a:rPr lang="pt-BR" dirty="0" err="1" smtClean="0"/>
              <a:t>complex</a:t>
            </a:r>
            <a:r>
              <a:rPr lang="pt-BR" dirty="0" smtClean="0"/>
              <a:t>(4.0, 3.0)</a:t>
            </a:r>
          </a:p>
          <a:p>
            <a:r>
              <a:rPr lang="pt-BR" dirty="0" smtClean="0"/>
              <a:t>Conversão de um tipo para outro</a:t>
            </a:r>
          </a:p>
          <a:p>
            <a:pPr lvl="1"/>
            <a:r>
              <a:rPr lang="pt-BR" dirty="0" err="1" smtClean="0"/>
              <a:t>int</a:t>
            </a:r>
            <a:r>
              <a:rPr lang="pt-BR" dirty="0" smtClean="0"/>
              <a:t>(x), </a:t>
            </a:r>
            <a:r>
              <a:rPr lang="pt-BR" dirty="0" err="1" smtClean="0"/>
              <a:t>long</a:t>
            </a:r>
            <a:r>
              <a:rPr lang="pt-BR" dirty="0" smtClean="0"/>
              <a:t>(x), </a:t>
            </a:r>
            <a:r>
              <a:rPr lang="pt-BR" dirty="0" err="1" smtClean="0"/>
              <a:t>float</a:t>
            </a:r>
            <a:r>
              <a:rPr lang="pt-BR" dirty="0" smtClean="0"/>
              <a:t>(x), </a:t>
            </a:r>
            <a:r>
              <a:rPr lang="pt-BR" dirty="0" err="1" smtClean="0"/>
              <a:t>complex</a:t>
            </a:r>
            <a:r>
              <a:rPr lang="pt-BR" dirty="0" smtClean="0"/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6482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matemáticas definidas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abs</a:t>
            </a:r>
            <a:r>
              <a:rPr lang="pt-BR" dirty="0" smtClean="0"/>
              <a:t>(x) – valor absoluto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max</a:t>
            </a:r>
            <a:r>
              <a:rPr lang="pt-BR" dirty="0" smtClean="0"/>
              <a:t>(x1, x2, ..., </a:t>
            </a:r>
            <a:r>
              <a:rPr lang="pt-BR" dirty="0" err="1" smtClean="0"/>
              <a:t>xn</a:t>
            </a:r>
            <a:r>
              <a:rPr lang="pt-BR" dirty="0" smtClean="0"/>
              <a:t>) – máximo elemento da lista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min(x1, x2, ..., </a:t>
            </a:r>
            <a:r>
              <a:rPr lang="pt-BR" dirty="0" err="1" smtClean="0"/>
              <a:t>xn</a:t>
            </a:r>
            <a:r>
              <a:rPr lang="pt-BR" dirty="0" smtClean="0"/>
              <a:t>) – mínimo elemento da lista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pow</a:t>
            </a:r>
            <a:r>
              <a:rPr lang="pt-BR" dirty="0" smtClean="0"/>
              <a:t>(x, y) – o mesmo que x**y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round(x, n) – arredondamento de x no n dígitos</a:t>
            </a:r>
          </a:p>
        </p:txBody>
      </p:sp>
    </p:spTree>
    <p:extLst>
      <p:ext uri="{BB962C8B-B14F-4D97-AF65-F5344CB8AC3E}">
        <p14:creationId xmlns:p14="http://schemas.microsoft.com/office/powerpoint/2010/main" val="316558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I:</a:t>
            </a:r>
          </a:p>
          <a:p>
            <a:pPr lvl="1"/>
            <a:r>
              <a:rPr lang="pt-BR" sz="3600" dirty="0" smtClean="0"/>
              <a:t>Introdução</a:t>
            </a:r>
          </a:p>
          <a:p>
            <a:pPr lvl="1"/>
            <a:r>
              <a:rPr lang="pt-BR" sz="3600" dirty="0" smtClean="0"/>
              <a:t>Visão geral</a:t>
            </a:r>
          </a:p>
          <a:p>
            <a:pPr lvl="1"/>
            <a:r>
              <a:rPr lang="pt-BR" sz="3600" dirty="0" smtClean="0"/>
              <a:t>Configuração do ambiente</a:t>
            </a:r>
          </a:p>
          <a:p>
            <a:pPr lvl="1"/>
            <a:r>
              <a:rPr lang="pt-BR" sz="3600" dirty="0" smtClean="0"/>
              <a:t>Sintaxe </a:t>
            </a:r>
            <a:r>
              <a:rPr lang="pt-BR" sz="3600" dirty="0"/>
              <a:t>básica</a:t>
            </a:r>
          </a:p>
          <a:p>
            <a:pPr lvl="1"/>
            <a:r>
              <a:rPr lang="pt-BR" sz="3600" dirty="0"/>
              <a:t>Tipos de </a:t>
            </a:r>
            <a:r>
              <a:rPr lang="pt-BR" sz="3600" dirty="0" smtClean="0"/>
              <a:t>variáveis</a:t>
            </a:r>
            <a:endParaRPr lang="pt-BR" sz="3600" dirty="0"/>
          </a:p>
          <a:p>
            <a:pPr lvl="1"/>
            <a:r>
              <a:rPr lang="pt-BR" sz="3600" dirty="0" smtClean="0"/>
              <a:t>Operadores básicos</a:t>
            </a:r>
          </a:p>
          <a:p>
            <a:pPr lvl="1"/>
            <a:r>
              <a:rPr lang="pt-BR" sz="3600" dirty="0" smtClean="0"/>
              <a:t>Operadores condicionais</a:t>
            </a:r>
          </a:p>
          <a:p>
            <a:pPr lvl="1"/>
            <a:r>
              <a:rPr lang="pt-BR" sz="3600" dirty="0" smtClean="0"/>
              <a:t>Laços de repetição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99436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da biblioteca </a:t>
            </a:r>
            <a:r>
              <a:rPr lang="pt-BR" dirty="0" err="1" smtClean="0"/>
              <a:t>math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math.sqrt</a:t>
            </a:r>
            <a:r>
              <a:rPr lang="pt-BR" dirty="0" smtClean="0"/>
              <a:t>(x) – raiz quadrada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math.ceil</a:t>
            </a:r>
            <a:r>
              <a:rPr lang="pt-BR" dirty="0"/>
              <a:t>(x) – arredondamento para cima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math.exp</a:t>
            </a:r>
            <a:r>
              <a:rPr lang="pt-BR" dirty="0"/>
              <a:t>(x) – exponencial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math.floor</a:t>
            </a:r>
            <a:r>
              <a:rPr lang="pt-BR" dirty="0"/>
              <a:t>(x) – truncamento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math.log(x) – logaritmo natural de 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math.log10(x) – logaritmo na base 10 de </a:t>
            </a:r>
            <a:r>
              <a:rPr lang="pt-BR" dirty="0" smtClean="0"/>
              <a:t>x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Trigonométricas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err="1" smtClean="0"/>
              <a:t>math.sin</a:t>
            </a:r>
            <a:r>
              <a:rPr lang="pt-BR" dirty="0" smtClean="0"/>
              <a:t>(x), </a:t>
            </a:r>
            <a:r>
              <a:rPr lang="pt-BR" dirty="0" err="1" smtClean="0"/>
              <a:t>math.cos</a:t>
            </a:r>
            <a:r>
              <a:rPr lang="pt-BR" dirty="0" smtClean="0"/>
              <a:t>(x), </a:t>
            </a:r>
            <a:r>
              <a:rPr lang="pt-BR" dirty="0" err="1" smtClean="0"/>
              <a:t>math.tan</a:t>
            </a:r>
            <a:r>
              <a:rPr lang="pt-BR" dirty="0" smtClean="0"/>
              <a:t>(x) </a:t>
            </a:r>
            <a:r>
              <a:rPr lang="pt-BR" dirty="0" err="1" smtClean="0"/>
              <a:t>etc</a:t>
            </a:r>
            <a:r>
              <a:rPr lang="pt-BR" dirty="0" smtClean="0"/>
              <a:t> – x em radianos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54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 de números randômicos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random.choice</a:t>
            </a:r>
            <a:r>
              <a:rPr lang="pt-BR" dirty="0" smtClean="0"/>
              <a:t>(sequencia) – escolhe um elemento da sequencia, pode ser lista, </a:t>
            </a:r>
            <a:r>
              <a:rPr lang="pt-BR" dirty="0" err="1" smtClean="0"/>
              <a:t>tupla</a:t>
            </a:r>
            <a:r>
              <a:rPr lang="pt-BR" dirty="0" smtClean="0"/>
              <a:t>, ou </a:t>
            </a:r>
            <a:r>
              <a:rPr lang="pt-BR" dirty="0" err="1" smtClean="0"/>
              <a:t>string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random.randrange</a:t>
            </a:r>
            <a:r>
              <a:rPr lang="pt-BR" dirty="0" smtClean="0"/>
              <a:t>(start, stop, </a:t>
            </a:r>
            <a:r>
              <a:rPr lang="pt-BR" dirty="0" err="1" smtClean="0"/>
              <a:t>step</a:t>
            </a:r>
            <a:r>
              <a:rPr lang="pt-BR" dirty="0" smtClean="0"/>
              <a:t>) – escolhe um número do intervalo definido start  até stop, com diferença de </a:t>
            </a:r>
            <a:r>
              <a:rPr lang="pt-BR" dirty="0" err="1" smtClean="0"/>
              <a:t>step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random.random</a:t>
            </a:r>
            <a:r>
              <a:rPr lang="pt-BR" dirty="0" smtClean="0"/>
              <a:t>() – retorna um </a:t>
            </a:r>
            <a:r>
              <a:rPr lang="pt-BR" dirty="0" err="1" smtClean="0"/>
              <a:t>float</a:t>
            </a:r>
            <a:r>
              <a:rPr lang="pt-BR" dirty="0" smtClean="0"/>
              <a:t> randômico entre 0 – 1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random.uniform</a:t>
            </a:r>
            <a:r>
              <a:rPr lang="pt-BR" dirty="0" smtClean="0"/>
              <a:t>(start, stop) – escolhe um intervalo definido de start até stop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 smtClean="0"/>
              <a:t>random.shuffle</a:t>
            </a:r>
            <a:r>
              <a:rPr lang="pt-BR" dirty="0" smtClean="0"/>
              <a:t>(sequencia) – embaralha uma sequencia</a:t>
            </a:r>
          </a:p>
        </p:txBody>
      </p:sp>
    </p:spTree>
    <p:extLst>
      <p:ext uri="{BB962C8B-B14F-4D97-AF65-F5344CB8AC3E}">
        <p14:creationId xmlns:p14="http://schemas.microsoft.com/office/powerpoint/2010/main" val="327288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Usar a função </a:t>
                </a:r>
                <a:r>
                  <a:rPr lang="pt-BR" dirty="0" err="1" smtClean="0"/>
                  <a:t>max</a:t>
                </a:r>
                <a:r>
                  <a:rPr lang="pt-BR" dirty="0" smtClean="0"/>
                  <a:t> e min para encontrar o maior e menor elemento da lista: 2.4857, -8.3, 0.02, 10, -1</a:t>
                </a:r>
              </a:p>
              <a:p>
                <a:r>
                  <a:rPr lang="pt-BR" dirty="0" smtClean="0"/>
                  <a:t>Arredonde os valores a seguir com 3 dígitos: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sz="3200" b="0" dirty="0" smtClean="0"/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34.5</m:t>
                        </m:r>
                      </m:e>
                    </m:rad>
                  </m:oMath>
                </a14:m>
                <a:endParaRPr lang="en-US" sz="3200" b="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3.4</m:t>
                            </m:r>
                          </m:e>
                        </m:func>
                      </m:sup>
                    </m:sSup>
                  </m:oMath>
                </a14:m>
                <a:endParaRPr lang="en-US" sz="3200" dirty="0" smtClean="0"/>
              </a:p>
              <a:p>
                <a:r>
                  <a:rPr lang="en-US" dirty="0" err="1" smtClean="0"/>
                  <a:t>Verifique</a:t>
                </a:r>
                <a:r>
                  <a:rPr lang="en-US" dirty="0" smtClean="0"/>
                  <a:t> o </a:t>
                </a:r>
                <a:r>
                  <a:rPr lang="en-US" dirty="0" err="1" smtClean="0"/>
                  <a:t>resultado</a:t>
                </a:r>
                <a:r>
                  <a:rPr lang="en-US" dirty="0" smtClean="0"/>
                  <a:t> de: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e>
                    </m:fun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e>
                    </m:func>
                  </m:oMath>
                </a14:m>
                <a:endParaRPr lang="en-US" sz="2600" dirty="0" smtClean="0"/>
              </a:p>
              <a:p>
                <a:endParaRPr lang="en-US" sz="3600" dirty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1159" t="-2038" b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Uma </a:t>
            </a:r>
            <a:r>
              <a:rPr lang="pt-BR" dirty="0" err="1" smtClean="0"/>
              <a:t>string</a:t>
            </a:r>
            <a:r>
              <a:rPr lang="pt-BR" dirty="0" smtClean="0"/>
              <a:t> é um conjunto de caracteres</a:t>
            </a:r>
          </a:p>
          <a:p>
            <a:pPr lvl="1"/>
            <a:r>
              <a:rPr lang="pt-BR" dirty="0" smtClean="0"/>
              <a:t>var1 = “</a:t>
            </a:r>
            <a:r>
              <a:rPr lang="pt-BR" dirty="0" err="1" smtClean="0"/>
              <a:t>Hello</a:t>
            </a:r>
            <a:r>
              <a:rPr lang="pt-BR" dirty="0" smtClean="0"/>
              <a:t> world!”</a:t>
            </a:r>
          </a:p>
          <a:p>
            <a:pPr lvl="1"/>
            <a:r>
              <a:rPr lang="pt-BR" dirty="0" smtClean="0"/>
              <a:t>var2 = “Esse e o minicurso de </a:t>
            </a:r>
            <a:r>
              <a:rPr lang="pt-BR" dirty="0"/>
              <a:t>P</a:t>
            </a:r>
            <a:r>
              <a:rPr lang="pt-BR" dirty="0" smtClean="0"/>
              <a:t>ython”</a:t>
            </a:r>
          </a:p>
          <a:p>
            <a:r>
              <a:rPr lang="pt-BR" dirty="0" err="1" smtClean="0"/>
              <a:t>Strings</a:t>
            </a:r>
            <a:r>
              <a:rPr lang="pt-BR" dirty="0" smtClean="0"/>
              <a:t> são imutáveis em Python</a:t>
            </a:r>
          </a:p>
          <a:p>
            <a:r>
              <a:rPr lang="pt-BR" dirty="0" smtClean="0"/>
              <a:t>Principais operadores:</a:t>
            </a:r>
          </a:p>
          <a:p>
            <a:pPr lvl="1"/>
            <a:r>
              <a:rPr lang="pt-BR" dirty="0" smtClean="0"/>
              <a:t>*, +, [], [:], %, {}</a:t>
            </a:r>
          </a:p>
          <a:p>
            <a:r>
              <a:rPr lang="pt-BR" dirty="0" err="1" smtClean="0"/>
              <a:t>Strings</a:t>
            </a:r>
            <a:r>
              <a:rPr lang="pt-BR" dirty="0" smtClean="0"/>
              <a:t> longas</a:t>
            </a:r>
          </a:p>
          <a:p>
            <a:pPr lvl="1"/>
            <a:r>
              <a:rPr lang="pt-BR" dirty="0" err="1" smtClean="0"/>
              <a:t>string_longa</a:t>
            </a:r>
            <a:r>
              <a:rPr lang="pt-BR" dirty="0" smtClean="0"/>
              <a:t> =  “””essa e uma </a:t>
            </a:r>
            <a:r>
              <a:rPr lang="pt-BR" dirty="0" err="1" smtClean="0"/>
              <a:t>string</a:t>
            </a:r>
            <a:r>
              <a:rPr lang="pt-BR" dirty="0" smtClean="0"/>
              <a:t> longa que tem mais de uma linhas”””</a:t>
            </a:r>
          </a:p>
        </p:txBody>
      </p:sp>
    </p:spTree>
    <p:extLst>
      <p:ext uri="{BB962C8B-B14F-4D97-AF65-F5344CB8AC3E}">
        <p14:creationId xmlns:p14="http://schemas.microsoft.com/office/powerpoint/2010/main" val="31318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capitalize() – retorna uma cópia da </a:t>
            </a:r>
            <a:r>
              <a:rPr lang="pt-BR" dirty="0" err="1" smtClean="0"/>
              <a:t>string</a:t>
            </a:r>
            <a:r>
              <a:rPr lang="pt-BR" dirty="0" smtClean="0"/>
              <a:t> com a primeira letra em maiúsculo </a:t>
            </a:r>
          </a:p>
          <a:p>
            <a:r>
              <a:rPr lang="pt-BR" dirty="0" err="1" smtClean="0"/>
              <a:t>isnumeric</a:t>
            </a:r>
            <a:r>
              <a:rPr lang="pt-BR" dirty="0" smtClean="0"/>
              <a:t>() – retorna verdadeiro se toda a </a:t>
            </a:r>
            <a:r>
              <a:rPr lang="pt-BR" dirty="0" err="1" smtClean="0"/>
              <a:t>string</a:t>
            </a:r>
            <a:r>
              <a:rPr lang="pt-BR" dirty="0" smtClean="0"/>
              <a:t> é constituída de números</a:t>
            </a:r>
          </a:p>
          <a:p>
            <a:r>
              <a:rPr lang="pt-BR" dirty="0" err="1" smtClean="0"/>
              <a:t>len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) – retorna o tamanho da </a:t>
            </a:r>
            <a:r>
              <a:rPr lang="pt-BR" dirty="0" err="1" smtClean="0"/>
              <a:t>string</a:t>
            </a:r>
            <a:endParaRPr lang="pt-BR" dirty="0" smtClean="0"/>
          </a:p>
          <a:p>
            <a:r>
              <a:rPr lang="pt-BR" dirty="0" err="1" smtClean="0"/>
              <a:t>lower</a:t>
            </a:r>
            <a:r>
              <a:rPr lang="pt-BR" dirty="0" smtClean="0"/>
              <a:t>()/</a:t>
            </a:r>
            <a:r>
              <a:rPr lang="pt-BR" dirty="0" err="1" smtClean="0"/>
              <a:t>upper</a:t>
            </a:r>
            <a:r>
              <a:rPr lang="pt-BR" dirty="0" smtClean="0"/>
              <a:t>() – retorna uma cópia da </a:t>
            </a:r>
            <a:r>
              <a:rPr lang="pt-BR" dirty="0" err="1" smtClean="0"/>
              <a:t>string</a:t>
            </a:r>
            <a:r>
              <a:rPr lang="pt-BR" dirty="0" smtClean="0"/>
              <a:t> transformada toda em minúsculo/maiúsculo</a:t>
            </a:r>
          </a:p>
          <a:p>
            <a:r>
              <a:rPr lang="pt-BR" dirty="0" err="1" smtClean="0"/>
              <a:t>split</a:t>
            </a:r>
            <a:r>
              <a:rPr lang="pt-BR" dirty="0" smtClean="0"/>
              <a:t>(delimitador) – retorna uma lista de </a:t>
            </a:r>
            <a:r>
              <a:rPr lang="pt-BR" dirty="0" err="1" smtClean="0"/>
              <a:t>strings</a:t>
            </a:r>
            <a:r>
              <a:rPr lang="pt-BR" dirty="0" smtClean="0"/>
              <a:t> dividida pelo delimitador 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449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sz="2600" dirty="0" smtClean="0"/>
              <a:t>Leia uma frase de entrada e mostre na tela a frase de entrada com todas as letras em maiúsculo. </a:t>
            </a:r>
          </a:p>
          <a:p>
            <a:r>
              <a:rPr lang="pt-BR" sz="2600" dirty="0" smtClean="0"/>
              <a:t>Leia uma </a:t>
            </a:r>
            <a:r>
              <a:rPr lang="pt-BR" sz="2600" dirty="0"/>
              <a:t>frase de entrada e </a:t>
            </a:r>
            <a:r>
              <a:rPr lang="pt-BR" sz="2600" dirty="0" smtClean="0"/>
              <a:t>mostre </a:t>
            </a:r>
            <a:r>
              <a:rPr lang="pt-BR" sz="2600" dirty="0"/>
              <a:t>na tela a frase de entrada com todas as letras em </a:t>
            </a:r>
            <a:r>
              <a:rPr lang="pt-BR" sz="2600" dirty="0" smtClean="0"/>
              <a:t>minúsculo. </a:t>
            </a:r>
            <a:endParaRPr lang="pt-BR" sz="2600" dirty="0"/>
          </a:p>
          <a:p>
            <a:r>
              <a:rPr lang="pt-BR" sz="2600" dirty="0" smtClean="0"/>
              <a:t>Leia seu nome completo e depois separe ele separado por espaço</a:t>
            </a:r>
          </a:p>
          <a:p>
            <a:r>
              <a:rPr lang="pt-BR" sz="2600" dirty="0" smtClean="0"/>
              <a:t> Mostre na tela quantas letras tem o seu nome</a:t>
            </a:r>
          </a:p>
          <a:p>
            <a:endParaRPr lang="pt-BR" sz="3600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523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Estrutura de dados mais básica em Python</a:t>
            </a:r>
          </a:p>
          <a:p>
            <a:pPr lvl="1"/>
            <a:r>
              <a:rPr lang="pt-BR" dirty="0" smtClean="0"/>
              <a:t>lista1 = [2, 3, 2, 3, 4]</a:t>
            </a:r>
          </a:p>
          <a:p>
            <a:pPr lvl="1"/>
            <a:r>
              <a:rPr lang="pt-BR" dirty="0" smtClean="0"/>
              <a:t>lista2 = [‘minicurso’, 2, 3, 2.3]</a:t>
            </a:r>
          </a:p>
          <a:p>
            <a:r>
              <a:rPr lang="pt-BR" dirty="0" smtClean="0"/>
              <a:t>O acesso é feito pelo índice da lista:</a:t>
            </a:r>
          </a:p>
          <a:p>
            <a:pPr lvl="1"/>
            <a:r>
              <a:rPr lang="pt-BR" dirty="0" smtClean="0"/>
              <a:t>lista1[2] é 2</a:t>
            </a:r>
          </a:p>
          <a:p>
            <a:r>
              <a:rPr lang="pt-BR" dirty="0" smtClean="0"/>
              <a:t>Atualizando ou apagando elementos</a:t>
            </a:r>
          </a:p>
          <a:p>
            <a:pPr lvl="1"/>
            <a:r>
              <a:rPr lang="pt-BR" dirty="0" smtClean="0"/>
              <a:t>lista1[2] = 99</a:t>
            </a:r>
          </a:p>
          <a:p>
            <a:pPr lvl="1"/>
            <a:r>
              <a:rPr lang="pt-BR" dirty="0" err="1" smtClean="0"/>
              <a:t>del</a:t>
            </a:r>
            <a:r>
              <a:rPr lang="pt-BR" dirty="0" smtClean="0"/>
              <a:t> lista1[4]</a:t>
            </a:r>
          </a:p>
        </p:txBody>
      </p:sp>
    </p:spTree>
    <p:extLst>
      <p:ext uri="{BB962C8B-B14F-4D97-AF65-F5344CB8AC3E}">
        <p14:creationId xmlns:p14="http://schemas.microsoft.com/office/powerpoint/2010/main" val="25597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err="1" smtClean="0"/>
              <a:t>append</a:t>
            </a:r>
            <a:r>
              <a:rPr lang="pt-BR" dirty="0" smtClean="0"/>
              <a:t>() – adiciona elemento no final</a:t>
            </a:r>
          </a:p>
          <a:p>
            <a:r>
              <a:rPr lang="pt-BR" dirty="0" err="1" smtClean="0"/>
              <a:t>count</a:t>
            </a:r>
            <a:r>
              <a:rPr lang="pt-BR" dirty="0" smtClean="0"/>
              <a:t>(x) – conta quantas vezes o x acontece na lista</a:t>
            </a:r>
          </a:p>
          <a:p>
            <a:r>
              <a:rPr lang="pt-BR" dirty="0" err="1" smtClean="0"/>
              <a:t>extend</a:t>
            </a:r>
            <a:r>
              <a:rPr lang="pt-BR" dirty="0" smtClean="0"/>
              <a:t>(lista1) – concatena uma lista1 na lista que chamou o método</a:t>
            </a:r>
          </a:p>
          <a:p>
            <a:r>
              <a:rPr lang="pt-BR" dirty="0" err="1" smtClean="0"/>
              <a:t>insert</a:t>
            </a:r>
            <a:r>
              <a:rPr lang="pt-BR" dirty="0" smtClean="0"/>
              <a:t>(índice, x) – insere x na posição índice</a:t>
            </a:r>
          </a:p>
          <a:p>
            <a:r>
              <a:rPr lang="pt-BR" dirty="0" smtClean="0"/>
              <a:t>pop() – remove o último elemento da lista e o retorna </a:t>
            </a:r>
          </a:p>
          <a:p>
            <a:r>
              <a:rPr lang="pt-BR" dirty="0" err="1" smtClean="0"/>
              <a:t>sort</a:t>
            </a:r>
            <a:r>
              <a:rPr lang="pt-BR" dirty="0" smtClean="0"/>
              <a:t>() – ordena a lista</a:t>
            </a:r>
          </a:p>
        </p:txBody>
      </p:sp>
    </p:spTree>
    <p:extLst>
      <p:ext uri="{BB962C8B-B14F-4D97-AF65-F5344CB8AC3E}">
        <p14:creationId xmlns:p14="http://schemas.microsoft.com/office/powerpoint/2010/main" val="25207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94194"/>
          </a:xfrm>
        </p:spPr>
        <p:txBody>
          <a:bodyPr>
            <a:normAutofit/>
          </a:bodyPr>
          <a:lstStyle/>
          <a:p>
            <a:r>
              <a:rPr lang="pt-BR" sz="3500" dirty="0" smtClean="0"/>
              <a:t>Inicialize uma lista com os seguintes elementos</a:t>
            </a:r>
          </a:p>
          <a:p>
            <a:pPr lvl="1"/>
            <a:r>
              <a:rPr lang="pt-BR" sz="3200" dirty="0" smtClean="0"/>
              <a:t>2, 1, 3, 12, 4.2, 85, </a:t>
            </a:r>
            <a:r>
              <a:rPr lang="pt-BR" sz="3200" dirty="0"/>
              <a:t>‘</a:t>
            </a:r>
            <a:r>
              <a:rPr lang="pt-BR" sz="3200" dirty="0" err="1" smtClean="0"/>
              <a:t>naodeveriaestaraqui</a:t>
            </a:r>
            <a:r>
              <a:rPr lang="pt-BR" sz="3200" dirty="0" smtClean="0"/>
              <a:t>’, 9.123, 1, 2, 4.2, 1, 3, 85</a:t>
            </a:r>
          </a:p>
          <a:p>
            <a:r>
              <a:rPr lang="pt-BR" sz="3500" dirty="0" smtClean="0"/>
              <a:t>Conte quantas vezes 2 aparece na lista</a:t>
            </a:r>
          </a:p>
          <a:p>
            <a:r>
              <a:rPr lang="pt-BR" sz="3500" dirty="0" smtClean="0"/>
              <a:t>Adicione o número 3.14 no final da lista</a:t>
            </a:r>
          </a:p>
          <a:p>
            <a:r>
              <a:rPr lang="pt-BR" sz="3500" dirty="0" smtClean="0"/>
              <a:t>Insira “minicurso” na posição 3</a:t>
            </a:r>
          </a:p>
        </p:txBody>
      </p:sp>
    </p:spTree>
    <p:extLst>
      <p:ext uri="{BB962C8B-B14F-4D97-AF65-F5344CB8AC3E}">
        <p14:creationId xmlns:p14="http://schemas.microsoft.com/office/powerpoint/2010/main" val="37204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Tuplas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err="1" smtClean="0"/>
              <a:t>Tuplas</a:t>
            </a:r>
            <a:r>
              <a:rPr lang="pt-BR" dirty="0" smtClean="0"/>
              <a:t> são uma sequência de elementos que não pode ser modificada. “Uma lista constante”</a:t>
            </a:r>
          </a:p>
          <a:p>
            <a:pPr lvl="1"/>
            <a:r>
              <a:rPr lang="pt-BR" dirty="0" smtClean="0"/>
              <a:t>tupla1 </a:t>
            </a:r>
            <a:r>
              <a:rPr lang="pt-BR" dirty="0"/>
              <a:t>= </a:t>
            </a:r>
            <a:r>
              <a:rPr lang="pt-BR" dirty="0" smtClean="0"/>
              <a:t>(2</a:t>
            </a:r>
            <a:r>
              <a:rPr lang="pt-BR" dirty="0"/>
              <a:t>, 3, 2, 3, </a:t>
            </a:r>
            <a:r>
              <a:rPr lang="pt-BR" dirty="0" smtClean="0"/>
              <a:t>4)</a:t>
            </a:r>
            <a:endParaRPr lang="pt-BR" dirty="0"/>
          </a:p>
          <a:p>
            <a:pPr lvl="1"/>
            <a:r>
              <a:rPr lang="pt-BR" dirty="0" smtClean="0"/>
              <a:t>tupla2 </a:t>
            </a:r>
            <a:r>
              <a:rPr lang="pt-BR" dirty="0"/>
              <a:t>= </a:t>
            </a:r>
            <a:r>
              <a:rPr lang="pt-BR" dirty="0" smtClean="0"/>
              <a:t>(‘</a:t>
            </a:r>
            <a:r>
              <a:rPr lang="pt-BR" dirty="0"/>
              <a:t>minicurso’, 2, </a:t>
            </a:r>
            <a:r>
              <a:rPr lang="pt-BR" dirty="0" smtClean="0"/>
              <a:t>‘essa e uma </a:t>
            </a:r>
            <a:r>
              <a:rPr lang="pt-BR" dirty="0" err="1" smtClean="0"/>
              <a:t>tupla</a:t>
            </a:r>
            <a:r>
              <a:rPr lang="pt-BR" dirty="0" smtClean="0"/>
              <a:t>’, 2.3)</a:t>
            </a:r>
          </a:p>
          <a:p>
            <a:r>
              <a:rPr lang="pt-BR" dirty="0" smtClean="0"/>
              <a:t>Principais  métodos:</a:t>
            </a:r>
          </a:p>
          <a:p>
            <a:pPr lvl="1"/>
            <a:r>
              <a:rPr lang="pt-BR" dirty="0" smtClean="0"/>
              <a:t>min – menor elemento da </a:t>
            </a:r>
            <a:r>
              <a:rPr lang="pt-BR" dirty="0" err="1" smtClean="0"/>
              <a:t>tupla</a:t>
            </a:r>
            <a:endParaRPr lang="pt-BR" dirty="0" smtClean="0"/>
          </a:p>
          <a:p>
            <a:pPr lvl="1"/>
            <a:r>
              <a:rPr lang="pt-BR" dirty="0" err="1" smtClean="0"/>
              <a:t>len</a:t>
            </a:r>
            <a:r>
              <a:rPr lang="pt-BR" dirty="0"/>
              <a:t> </a:t>
            </a:r>
            <a:r>
              <a:rPr lang="pt-BR" dirty="0" smtClean="0"/>
              <a:t>– tamanho da </a:t>
            </a:r>
            <a:r>
              <a:rPr lang="pt-BR" dirty="0" err="1" smtClean="0"/>
              <a:t>tupla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43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/>
              <a:t>Data e tempo</a:t>
            </a:r>
          </a:p>
          <a:p>
            <a:pPr lvl="1"/>
            <a:r>
              <a:rPr lang="pt-BR" sz="3600" dirty="0"/>
              <a:t>Funções</a:t>
            </a:r>
          </a:p>
          <a:p>
            <a:pPr lvl="1"/>
            <a:r>
              <a:rPr lang="pt-BR" sz="3600" dirty="0" smtClean="0"/>
              <a:t>Modularidade</a:t>
            </a:r>
            <a:endParaRPr lang="pt-BR" sz="3600" dirty="0"/>
          </a:p>
          <a:p>
            <a:pPr lvl="1"/>
            <a:r>
              <a:rPr lang="pt-BR" sz="3600" dirty="0" smtClean="0"/>
              <a:t>Arquivos</a:t>
            </a:r>
          </a:p>
          <a:p>
            <a:pPr lvl="1"/>
            <a:r>
              <a:rPr lang="pt-BR" sz="3600" dirty="0"/>
              <a:t>Tratamento de exceções</a:t>
            </a:r>
          </a:p>
          <a:p>
            <a:pPr lvl="1"/>
            <a:r>
              <a:rPr lang="pt-BR" sz="3600" dirty="0"/>
              <a:t>Orientação a objetos</a:t>
            </a:r>
          </a:p>
          <a:p>
            <a:pPr lvl="1"/>
            <a:r>
              <a:rPr lang="pt-BR" sz="3600" dirty="0"/>
              <a:t>Manipulação de arquivo CSV</a:t>
            </a:r>
          </a:p>
        </p:txBody>
      </p:sp>
    </p:spTree>
    <p:extLst>
      <p:ext uri="{BB962C8B-B14F-4D97-AF65-F5344CB8AC3E}">
        <p14:creationId xmlns:p14="http://schemas.microsoft.com/office/powerpoint/2010/main" val="9629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duas </a:t>
            </a:r>
            <a:r>
              <a:rPr lang="pt-BR" dirty="0" err="1" smtClean="0"/>
              <a:t>tuplas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tupla1 </a:t>
            </a:r>
            <a:r>
              <a:rPr lang="pt-BR" dirty="0"/>
              <a:t>= (2, 3, 2, 3, 4)</a:t>
            </a:r>
          </a:p>
          <a:p>
            <a:pPr lvl="1"/>
            <a:r>
              <a:rPr lang="pt-BR" dirty="0"/>
              <a:t>tupla2 = (‘minicurso’, 2, ‘essa e uma </a:t>
            </a:r>
            <a:r>
              <a:rPr lang="pt-BR" dirty="0" err="1"/>
              <a:t>tupla</a:t>
            </a:r>
            <a:r>
              <a:rPr lang="pt-BR" dirty="0"/>
              <a:t>’, 2.3)</a:t>
            </a:r>
          </a:p>
          <a:p>
            <a:r>
              <a:rPr lang="pt-BR" dirty="0" smtClean="0"/>
              <a:t>Crie uma terceira </a:t>
            </a:r>
            <a:r>
              <a:rPr lang="pt-BR" dirty="0" err="1" smtClean="0"/>
              <a:t>tupla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tupla3 = tupla1 + tupla2</a:t>
            </a:r>
          </a:p>
          <a:p>
            <a:r>
              <a:rPr lang="pt-BR" dirty="0" smtClean="0"/>
              <a:t>Mostre na tela o tamanho da tupla</a:t>
            </a:r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7546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São estruturas de dados onde o índice pode ser número, </a:t>
            </a:r>
            <a:r>
              <a:rPr lang="pt-BR" dirty="0" err="1" smtClean="0"/>
              <a:t>strings</a:t>
            </a:r>
            <a:r>
              <a:rPr lang="pt-BR" dirty="0" smtClean="0"/>
              <a:t>, ou </a:t>
            </a:r>
            <a:r>
              <a:rPr lang="pt-BR" dirty="0" err="1" smtClean="0"/>
              <a:t>tuplas</a:t>
            </a:r>
            <a:endParaRPr lang="pt-BR" dirty="0" smtClean="0"/>
          </a:p>
          <a:p>
            <a:pPr lvl="1"/>
            <a:r>
              <a:rPr lang="pt-BR" dirty="0" smtClean="0"/>
              <a:t>dicionario1 = {‘nome’ : ‘Fernando’,  ‘idade’: 28, ‘</a:t>
            </a:r>
            <a:r>
              <a:rPr lang="pt-BR" dirty="0" err="1" smtClean="0"/>
              <a:t>endereco</a:t>
            </a:r>
            <a:r>
              <a:rPr lang="pt-BR" dirty="0" smtClean="0"/>
              <a:t>‘ : “rua </a:t>
            </a:r>
            <a:r>
              <a:rPr lang="pt-BR" dirty="0" err="1" smtClean="0"/>
              <a:t>xx</a:t>
            </a:r>
            <a:r>
              <a:rPr lang="pt-BR" dirty="0" smtClean="0"/>
              <a:t>, num 22”}</a:t>
            </a:r>
          </a:p>
          <a:p>
            <a:r>
              <a:rPr lang="pt-BR" dirty="0" smtClean="0"/>
              <a:t>Acesso é feito através da chave que vem antes do :</a:t>
            </a:r>
          </a:p>
          <a:p>
            <a:r>
              <a:rPr lang="pt-BR" dirty="0" smtClean="0"/>
              <a:t>O dado é o que vem depois do :</a:t>
            </a:r>
          </a:p>
          <a:p>
            <a:r>
              <a:rPr lang="pt-BR" dirty="0" smtClean="0"/>
              <a:t>Dicionários podem armazenar qualquer tipo de dado</a:t>
            </a:r>
          </a:p>
          <a:p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89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Crie um programa que peça 3 códigos de usuário</a:t>
            </a:r>
          </a:p>
          <a:p>
            <a:r>
              <a:rPr lang="pt-BR" dirty="0" smtClean="0"/>
              <a:t>Cada código de usuário será uma chave para um dicionário que armazenará um outro dicionário que contém os dados do usuário</a:t>
            </a:r>
          </a:p>
          <a:p>
            <a:r>
              <a:rPr lang="pt-BR" dirty="0" smtClean="0"/>
              <a:t>Os dados de cada usuário será lido da tela: nome e idade</a:t>
            </a:r>
          </a:p>
          <a:p>
            <a:r>
              <a:rPr lang="pt-BR" dirty="0" smtClean="0"/>
              <a:t>Exemplo</a:t>
            </a:r>
          </a:p>
          <a:p>
            <a:pPr lvl="1"/>
            <a:r>
              <a:rPr lang="pt-BR" dirty="0" err="1" smtClean="0"/>
              <a:t>dic_users</a:t>
            </a:r>
            <a:r>
              <a:rPr lang="pt-BR" dirty="0" smtClean="0"/>
              <a:t> = { 1 : {‘nome’: ‘Fernando’, idade: 28}...</a:t>
            </a:r>
          </a:p>
          <a:p>
            <a:r>
              <a:rPr lang="pt-BR" dirty="0" smtClean="0"/>
              <a:t>Mostre na tela os dados de cada usuário</a:t>
            </a:r>
          </a:p>
        </p:txBody>
      </p:sp>
    </p:spTree>
    <p:extLst>
      <p:ext uri="{BB962C8B-B14F-4D97-AF65-F5344CB8AC3E}">
        <p14:creationId xmlns:p14="http://schemas.microsoft.com/office/powerpoint/2010/main" val="28304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</a:t>
            </a:r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</a:p>
          <a:p>
            <a:pPr lvl="1"/>
            <a:r>
              <a:rPr lang="pt-BR" sz="4500" dirty="0" smtClean="0"/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1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pt-BR" sz="4400" dirty="0" smtClean="0"/>
                  <a:t>Adição</a:t>
                </a:r>
              </a:p>
              <a:p>
                <a:pPr lvl="1"/>
                <a:r>
                  <a:rPr lang="pt-BR" sz="4400" dirty="0" smtClean="0"/>
                  <a:t>a + b</a:t>
                </a:r>
              </a:p>
              <a:p>
                <a:r>
                  <a:rPr lang="pt-BR" sz="4400" dirty="0" smtClean="0"/>
                  <a:t>Subtração</a:t>
                </a:r>
              </a:p>
              <a:p>
                <a:pPr lvl="1"/>
                <a:r>
                  <a:rPr lang="pt-BR" sz="4400" dirty="0" smtClean="0"/>
                  <a:t>a - b</a:t>
                </a:r>
              </a:p>
              <a:p>
                <a:r>
                  <a:rPr lang="pt-BR" sz="4400" dirty="0" smtClean="0"/>
                  <a:t>Multiplicação</a:t>
                </a:r>
              </a:p>
              <a:p>
                <a:pPr lvl="1"/>
                <a:r>
                  <a:rPr lang="pt-BR" sz="4400" dirty="0" smtClean="0"/>
                  <a:t>a * b</a:t>
                </a:r>
              </a:p>
              <a:p>
                <a:r>
                  <a:rPr lang="pt-BR" sz="4400" dirty="0" smtClean="0"/>
                  <a:t>Divisão</a:t>
                </a:r>
              </a:p>
              <a:p>
                <a:pPr lvl="1"/>
                <a:r>
                  <a:rPr lang="pt-BR" sz="4400" dirty="0" smtClean="0"/>
                  <a:t>b / a</a:t>
                </a:r>
              </a:p>
              <a:p>
                <a:r>
                  <a:rPr lang="pt-BR" sz="4400" dirty="0" smtClean="0"/>
                  <a:t>Resto da divisão</a:t>
                </a:r>
              </a:p>
              <a:p>
                <a:pPr lvl="1"/>
                <a:r>
                  <a:rPr lang="pt-BR" sz="4400" dirty="0" smtClean="0"/>
                  <a:t>b % a</a:t>
                </a:r>
              </a:p>
              <a:p>
                <a:r>
                  <a:rPr lang="pt-BR" sz="4400" dirty="0" smtClean="0"/>
                  <a:t>Expoente</a:t>
                </a:r>
              </a:p>
              <a:p>
                <a:pPr lvl="1"/>
                <a:r>
                  <a:rPr lang="pt-BR" sz="4400" dirty="0" smtClean="0"/>
                  <a:t>a**b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pt-BR" sz="4400" dirty="0" smtClean="0"/>
                  <a:t>)</a:t>
                </a:r>
              </a:p>
              <a:p>
                <a:r>
                  <a:rPr lang="pt-BR" sz="4400" dirty="0" smtClean="0"/>
                  <a:t>Divisão com truncamento (9 dividido por 2 resulta em 4)</a:t>
                </a:r>
              </a:p>
              <a:p>
                <a:pPr lvl="1"/>
                <a:r>
                  <a:rPr lang="pt-BR" sz="4400" dirty="0" smtClean="0"/>
                  <a:t>a //b</a:t>
                </a:r>
                <a:endParaRPr lang="pt-BR" sz="4400" dirty="0"/>
              </a:p>
              <a:p>
                <a:pPr marL="0" indent="0">
                  <a:buNone/>
                </a:pPr>
                <a:endParaRPr lang="pt-BR" sz="32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773" t="-2582" b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3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combinados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36235"/>
          </a:xfrm>
        </p:spPr>
        <p:txBody>
          <a:bodyPr>
            <a:normAutofit fontScale="85000" lnSpcReduction="20000"/>
          </a:bodyPr>
          <a:lstStyle/>
          <a:p>
            <a:r>
              <a:rPr lang="pt-BR" sz="3200" dirty="0" smtClean="0"/>
              <a:t>Adiciona e atribui</a:t>
            </a:r>
          </a:p>
          <a:p>
            <a:pPr lvl="1"/>
            <a:r>
              <a:rPr lang="pt-BR" dirty="0" smtClean="0"/>
              <a:t>a += b (a = a + b)</a:t>
            </a:r>
          </a:p>
          <a:p>
            <a:r>
              <a:rPr lang="pt-BR" dirty="0" smtClean="0"/>
              <a:t>Subtrai e atribui</a:t>
            </a:r>
          </a:p>
          <a:p>
            <a:pPr lvl="1"/>
            <a:r>
              <a:rPr lang="pt-BR" dirty="0" smtClean="0"/>
              <a:t>b -= a (b = b – a)</a:t>
            </a:r>
          </a:p>
          <a:p>
            <a:r>
              <a:rPr lang="pt-BR" dirty="0" smtClean="0"/>
              <a:t>Multiplica e atribui</a:t>
            </a:r>
          </a:p>
          <a:p>
            <a:pPr lvl="1"/>
            <a:r>
              <a:rPr lang="pt-BR" dirty="0" smtClean="0"/>
              <a:t>a *= b (a = a * b)</a:t>
            </a:r>
          </a:p>
          <a:p>
            <a:r>
              <a:rPr lang="pt-BR" dirty="0" smtClean="0"/>
              <a:t>Divide e atribui</a:t>
            </a:r>
          </a:p>
          <a:p>
            <a:pPr lvl="1"/>
            <a:r>
              <a:rPr lang="pt-BR" dirty="0" smtClean="0"/>
              <a:t>a /= b (a = a / b)</a:t>
            </a:r>
          </a:p>
          <a:p>
            <a:r>
              <a:rPr lang="pt-BR" dirty="0" smtClean="0"/>
              <a:t>Calcula o resto e atribui</a:t>
            </a:r>
          </a:p>
          <a:p>
            <a:pPr lvl="1"/>
            <a:r>
              <a:rPr lang="pt-BR" dirty="0" smtClean="0"/>
              <a:t>a %= b (a = a % b)</a:t>
            </a:r>
          </a:p>
          <a:p>
            <a:r>
              <a:rPr lang="pt-BR" dirty="0" smtClean="0"/>
              <a:t>Calcula a potência e atribui</a:t>
            </a:r>
          </a:p>
          <a:p>
            <a:pPr lvl="1"/>
            <a:r>
              <a:rPr lang="pt-BR" dirty="0" smtClean="0"/>
              <a:t>a ** b (a = a ** b)</a:t>
            </a:r>
          </a:p>
          <a:p>
            <a:r>
              <a:rPr lang="pt-BR" dirty="0" smtClean="0"/>
              <a:t>Divide, arredonda e atribui</a:t>
            </a:r>
          </a:p>
          <a:p>
            <a:pPr lvl="1"/>
            <a:r>
              <a:rPr lang="pt-BR" dirty="0" smtClean="0"/>
              <a:t>a //= b (a = a // b)</a:t>
            </a:r>
          </a:p>
        </p:txBody>
      </p:sp>
    </p:spTree>
    <p:extLst>
      <p:ext uri="{BB962C8B-B14F-4D97-AF65-F5344CB8AC3E}">
        <p14:creationId xmlns:p14="http://schemas.microsoft.com/office/powerpoint/2010/main" val="184786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Dado o vetor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={3,  4,  2,  5, 6}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Calcule a norma do vetor sem usar as funções </a:t>
                </a:r>
                <a:r>
                  <a:rPr lang="pt-BR" dirty="0" err="1" smtClean="0"/>
                  <a:t>sqrt</a:t>
                </a:r>
                <a:r>
                  <a:rPr lang="pt-BR" dirty="0" smtClean="0"/>
                  <a:t> e </a:t>
                </a:r>
                <a:r>
                  <a:rPr lang="pt-BR" dirty="0" err="1" smtClean="0"/>
                  <a:t>pow</a:t>
                </a:r>
                <a:endParaRPr lang="pt-B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||=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…+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Calcule o vetor normalizado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2"/>
                <a:stretch>
                  <a:fillRect l="-1391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5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Igualdade</a:t>
            </a:r>
          </a:p>
          <a:p>
            <a:pPr lvl="1"/>
            <a:r>
              <a:rPr lang="pt-BR" sz="2800" dirty="0" smtClean="0"/>
              <a:t>a == b (a é igual a b?)</a:t>
            </a:r>
          </a:p>
          <a:p>
            <a:r>
              <a:rPr lang="pt-BR" sz="3200" dirty="0" smtClean="0"/>
              <a:t>Diferença</a:t>
            </a:r>
          </a:p>
          <a:p>
            <a:pPr lvl="1"/>
            <a:r>
              <a:rPr lang="pt-BR" sz="2800" dirty="0" smtClean="0"/>
              <a:t>a != b (a é diferente de b?)</a:t>
            </a:r>
          </a:p>
          <a:p>
            <a:r>
              <a:rPr lang="pt-BR" sz="3200" dirty="0" smtClean="0"/>
              <a:t>Maior e menor</a:t>
            </a:r>
          </a:p>
          <a:p>
            <a:pPr lvl="1"/>
            <a:r>
              <a:rPr lang="pt-BR" sz="2800" dirty="0" smtClean="0"/>
              <a:t>a &gt; b (maior que) e a &lt; b (menor que)</a:t>
            </a:r>
          </a:p>
          <a:p>
            <a:r>
              <a:rPr lang="pt-BR" sz="3200" dirty="0" smtClean="0"/>
              <a:t>Maior/menor e igual</a:t>
            </a:r>
          </a:p>
          <a:p>
            <a:pPr lvl="1"/>
            <a:r>
              <a:rPr lang="pt-BR" sz="2800" dirty="0" smtClean="0"/>
              <a:t>a &gt;= b e a &lt;= b</a:t>
            </a:r>
          </a:p>
        </p:txBody>
      </p:sp>
    </p:spTree>
    <p:extLst>
      <p:ext uri="{BB962C8B-B14F-4D97-AF65-F5344CB8AC3E}">
        <p14:creationId xmlns:p14="http://schemas.microsoft.com/office/powerpoint/2010/main" val="394076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sz="2800" dirty="0" smtClean="0"/>
              <a:t>Operadores </a:t>
            </a:r>
            <a:r>
              <a:rPr lang="pt-BR" sz="2800" dirty="0" err="1" smtClean="0"/>
              <a:t>and</a:t>
            </a:r>
            <a:r>
              <a:rPr lang="pt-BR" sz="2800" dirty="0" smtClean="0"/>
              <a:t> e </a:t>
            </a:r>
            <a:r>
              <a:rPr lang="pt-BR" sz="2800" dirty="0" err="1" smtClean="0"/>
              <a:t>or</a:t>
            </a:r>
            <a:r>
              <a:rPr lang="pt-BR" sz="2800" dirty="0" smtClean="0"/>
              <a:t> são operadores da lógica booleana. </a:t>
            </a:r>
          </a:p>
          <a:p>
            <a:r>
              <a:rPr lang="pt-BR" sz="2800" dirty="0" smtClean="0"/>
              <a:t>E</a:t>
            </a:r>
          </a:p>
          <a:p>
            <a:pPr lvl="1"/>
            <a:r>
              <a:rPr lang="pt-BR" dirty="0" smtClean="0"/>
              <a:t>Só é verdade quando a e b são verdadeiros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and</a:t>
            </a:r>
            <a:r>
              <a:rPr lang="pt-BR" dirty="0" smtClean="0"/>
              <a:t> b (a e b)</a:t>
            </a:r>
          </a:p>
          <a:p>
            <a:r>
              <a:rPr lang="pt-BR" dirty="0" smtClean="0"/>
              <a:t>OU</a:t>
            </a:r>
          </a:p>
          <a:p>
            <a:pPr lvl="1"/>
            <a:r>
              <a:rPr lang="pt-BR" dirty="0" smtClean="0"/>
              <a:t>Só é verdade quando pelo menos a ou b é verdadeiro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or</a:t>
            </a:r>
            <a:r>
              <a:rPr lang="pt-BR" dirty="0" smtClean="0"/>
              <a:t> b (a ou b)</a:t>
            </a:r>
          </a:p>
          <a:p>
            <a:r>
              <a:rPr lang="pt-BR" dirty="0" smtClean="0"/>
              <a:t>Negação</a:t>
            </a:r>
          </a:p>
          <a:p>
            <a:pPr lvl="1"/>
            <a:r>
              <a:rPr lang="pt-BR" dirty="0" err="1" smtClean="0"/>
              <a:t>not</a:t>
            </a:r>
            <a:r>
              <a:rPr lang="pt-BR" dirty="0" smtClean="0"/>
              <a:t> a (nega o valor de a)</a:t>
            </a:r>
          </a:p>
        </p:txBody>
      </p:sp>
    </p:spTree>
    <p:extLst>
      <p:ext uri="{BB962C8B-B14F-4D97-AF65-F5344CB8AC3E}">
        <p14:creationId xmlns:p14="http://schemas.microsoft.com/office/powerpoint/2010/main" val="31857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 smtClean="0"/>
              <a:t>Operadores está contido, é e não é</a:t>
            </a:r>
            <a:endParaRPr lang="pt-BR" sz="4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Está contido</a:t>
            </a:r>
          </a:p>
          <a:p>
            <a:pPr lvl="1"/>
            <a:r>
              <a:rPr lang="pt-BR" dirty="0" smtClean="0"/>
              <a:t>a in b (a está contido em b)</a:t>
            </a:r>
          </a:p>
          <a:p>
            <a:r>
              <a:rPr lang="pt-BR" dirty="0" smtClean="0"/>
              <a:t>Não está contido</a:t>
            </a:r>
          </a:p>
          <a:p>
            <a:pPr lvl="1"/>
            <a:r>
              <a:rPr lang="pt-BR" dirty="0" smtClean="0"/>
              <a:t>b </a:t>
            </a:r>
            <a:r>
              <a:rPr lang="pt-BR" dirty="0" err="1" smtClean="0"/>
              <a:t>not</a:t>
            </a:r>
            <a:r>
              <a:rPr lang="pt-BR" dirty="0" smtClean="0"/>
              <a:t> in a (b não está contido em a)</a:t>
            </a:r>
          </a:p>
          <a:p>
            <a:r>
              <a:rPr lang="pt-BR" dirty="0" smtClean="0"/>
              <a:t>É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is</a:t>
            </a:r>
            <a:r>
              <a:rPr lang="pt-BR" dirty="0" smtClean="0"/>
              <a:t> b (a aponta para o mesmo objeto que b)</a:t>
            </a:r>
          </a:p>
          <a:p>
            <a:r>
              <a:rPr lang="pt-BR" dirty="0" smtClean="0"/>
              <a:t>NÃO É</a:t>
            </a:r>
          </a:p>
          <a:p>
            <a:pPr lvl="1"/>
            <a:r>
              <a:rPr lang="pt-BR" dirty="0" smtClean="0"/>
              <a:t>a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not</a:t>
            </a:r>
            <a:r>
              <a:rPr lang="pt-BR" dirty="0" smtClean="0"/>
              <a:t> b (a não aponta para o mesmo objeto que b)</a:t>
            </a:r>
          </a:p>
        </p:txBody>
      </p:sp>
    </p:spTree>
    <p:extLst>
      <p:ext uri="{BB962C8B-B14F-4D97-AF65-F5344CB8AC3E}">
        <p14:creationId xmlns:p14="http://schemas.microsoft.com/office/powerpoint/2010/main" val="800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Parte III:</a:t>
            </a:r>
            <a:endParaRPr lang="pt-BR" sz="3600" dirty="0"/>
          </a:p>
          <a:p>
            <a:pPr lvl="1"/>
            <a:r>
              <a:rPr lang="pt-BR" sz="3600" dirty="0" err="1"/>
              <a:t>Matplotlib</a:t>
            </a:r>
            <a:r>
              <a:rPr lang="pt-BR" sz="3600" dirty="0"/>
              <a:t> e Pandas</a:t>
            </a:r>
          </a:p>
          <a:p>
            <a:pPr lvl="1"/>
            <a:r>
              <a:rPr lang="pt-BR" sz="3600" dirty="0"/>
              <a:t>Exemplo gráfico de pontos</a:t>
            </a:r>
          </a:p>
          <a:p>
            <a:pPr lvl="1"/>
            <a:r>
              <a:rPr lang="pt-BR" sz="3600" dirty="0"/>
              <a:t>Exemplo gráfico de barras</a:t>
            </a:r>
          </a:p>
          <a:p>
            <a:pPr lvl="1"/>
            <a:r>
              <a:rPr lang="pt-BR" sz="3600" dirty="0"/>
              <a:t>Exemplo gráfico de linhas</a:t>
            </a:r>
          </a:p>
          <a:p>
            <a:pPr lvl="1"/>
            <a:r>
              <a:rPr lang="pt-BR" sz="3600" dirty="0"/>
              <a:t>Exemplo de histograma</a:t>
            </a:r>
          </a:p>
          <a:p>
            <a:pPr lvl="1"/>
            <a:r>
              <a:rPr lang="pt-BR" sz="3600" dirty="0"/>
              <a:t>Exemplo de gráfico de grupos</a:t>
            </a:r>
          </a:p>
        </p:txBody>
      </p:sp>
    </p:spTree>
    <p:extLst>
      <p:ext uri="{BB962C8B-B14F-4D97-AF65-F5344CB8AC3E}">
        <p14:creationId xmlns:p14="http://schemas.microsoft.com/office/powerpoint/2010/main" val="331558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Leia dois números da tela e mostre se eles são iguais ou não</a:t>
            </a:r>
          </a:p>
          <a:p>
            <a:r>
              <a:rPr lang="pt-BR" dirty="0" smtClean="0"/>
              <a:t>Leia duas </a:t>
            </a:r>
            <a:r>
              <a:rPr lang="pt-BR" dirty="0" err="1" smtClean="0"/>
              <a:t>strings</a:t>
            </a:r>
            <a:r>
              <a:rPr lang="pt-BR" dirty="0" smtClean="0"/>
              <a:t> da tela e mostre se a primeira </a:t>
            </a:r>
            <a:r>
              <a:rPr lang="pt-BR" dirty="0" err="1" smtClean="0"/>
              <a:t>string</a:t>
            </a:r>
            <a:r>
              <a:rPr lang="pt-BR" dirty="0" smtClean="0"/>
              <a:t> está contida na segunda</a:t>
            </a:r>
          </a:p>
        </p:txBody>
      </p:sp>
    </p:spTree>
    <p:extLst>
      <p:ext uri="{BB962C8B-B14F-4D97-AF65-F5344CB8AC3E}">
        <p14:creationId xmlns:p14="http://schemas.microsoft.com/office/powerpoint/2010/main" val="138206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/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3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condicionais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5" y="2023788"/>
            <a:ext cx="3527753" cy="4512861"/>
          </a:xfrm>
        </p:spPr>
      </p:pic>
      <p:sp>
        <p:nvSpPr>
          <p:cNvPr id="7" name="CaixaDeTexto 6"/>
          <p:cNvSpPr txBox="1"/>
          <p:nvPr/>
        </p:nvSpPr>
        <p:spPr>
          <a:xfrm>
            <a:off x="5351735" y="1885456"/>
            <a:ext cx="28062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/>
              <a:t>if</a:t>
            </a:r>
            <a:r>
              <a:rPr lang="pt-BR" sz="2800" dirty="0" smtClean="0"/>
              <a:t> condição:</a:t>
            </a:r>
          </a:p>
          <a:p>
            <a:r>
              <a:rPr lang="pt-BR" sz="2800" dirty="0" smtClean="0"/>
              <a:t>	…código...</a:t>
            </a:r>
          </a:p>
          <a:p>
            <a:r>
              <a:rPr lang="pt-BR" sz="2800" dirty="0" err="1" smtClean="0"/>
              <a:t>else</a:t>
            </a:r>
            <a:r>
              <a:rPr lang="pt-BR" sz="2800" dirty="0" smtClean="0"/>
              <a:t>:</a:t>
            </a:r>
          </a:p>
          <a:p>
            <a:r>
              <a:rPr lang="pt-BR" sz="2800" dirty="0" smtClean="0"/>
              <a:t>	…código...</a:t>
            </a:r>
            <a:endParaRPr lang="pt-BR" sz="2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351734" y="4107190"/>
            <a:ext cx="31636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/>
              <a:t>if</a:t>
            </a:r>
            <a:r>
              <a:rPr lang="pt-BR" sz="2800" dirty="0" smtClean="0"/>
              <a:t> condição:</a:t>
            </a:r>
          </a:p>
          <a:p>
            <a:r>
              <a:rPr lang="pt-BR" sz="2800" dirty="0" smtClean="0"/>
              <a:t>	…código...</a:t>
            </a:r>
          </a:p>
          <a:p>
            <a:r>
              <a:rPr lang="pt-BR" sz="2800" dirty="0" err="1" smtClean="0"/>
              <a:t>elif</a:t>
            </a:r>
            <a:r>
              <a:rPr lang="pt-BR" sz="2800" dirty="0" smtClean="0"/>
              <a:t> </a:t>
            </a:r>
            <a:r>
              <a:rPr lang="pt-BR" sz="2800" dirty="0" err="1" smtClean="0"/>
              <a:t>nova_condiçao</a:t>
            </a:r>
            <a:r>
              <a:rPr lang="pt-BR" sz="2800" dirty="0" smtClean="0"/>
              <a:t>:</a:t>
            </a:r>
          </a:p>
          <a:p>
            <a:r>
              <a:rPr lang="pt-BR" sz="2800" dirty="0" smtClean="0"/>
              <a:t>	…código...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662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Leia um número da tela e mostre se ele é divisível por 2</a:t>
            </a:r>
          </a:p>
          <a:p>
            <a:r>
              <a:rPr lang="pt-BR" dirty="0" smtClean="0"/>
              <a:t>Leia um nome completo da tela e mostre se este contêm alguns dos seguintes nomes/sobrenomes</a:t>
            </a:r>
          </a:p>
          <a:p>
            <a:pPr lvl="1"/>
            <a:r>
              <a:rPr lang="pt-BR" dirty="0" smtClean="0"/>
              <a:t>Enzo</a:t>
            </a:r>
          </a:p>
          <a:p>
            <a:pPr lvl="1"/>
            <a:r>
              <a:rPr lang="pt-BR" dirty="0" smtClean="0"/>
              <a:t>João</a:t>
            </a:r>
          </a:p>
          <a:p>
            <a:pPr lvl="1"/>
            <a:r>
              <a:rPr lang="pt-BR" dirty="0" smtClean="0"/>
              <a:t>José</a:t>
            </a:r>
          </a:p>
          <a:p>
            <a:pPr lvl="1"/>
            <a:r>
              <a:rPr lang="pt-BR" dirty="0" smtClean="0"/>
              <a:t>Silva</a:t>
            </a:r>
          </a:p>
          <a:p>
            <a:pPr lvl="1"/>
            <a:r>
              <a:rPr lang="pt-BR" dirty="0" smtClean="0"/>
              <a:t>Santos</a:t>
            </a:r>
          </a:p>
          <a:p>
            <a:pPr lvl="1"/>
            <a:r>
              <a:rPr lang="pt-BR" dirty="0" smtClean="0"/>
              <a:t>Caso não contenha, escreva “Não contém”</a:t>
            </a:r>
          </a:p>
          <a:p>
            <a:r>
              <a:rPr lang="pt-BR" dirty="0"/>
              <a:t>Leia 3 números e mostre o maior, o menor, e o do </a:t>
            </a:r>
            <a:r>
              <a:rPr lang="pt-BR" dirty="0" smtClean="0"/>
              <a:t>meio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5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básica</a:t>
            </a: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/>
              <a:t>Laços de repetição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84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While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3546" y="3141117"/>
            <a:ext cx="3670081" cy="1010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err="1" smtClean="0"/>
              <a:t>while</a:t>
            </a:r>
            <a:r>
              <a:rPr lang="pt-BR" sz="3200" dirty="0" smtClean="0"/>
              <a:t> expressão:</a:t>
            </a:r>
            <a:br>
              <a:rPr lang="pt-BR" sz="3200" dirty="0" smtClean="0"/>
            </a:br>
            <a:r>
              <a:rPr lang="pt-BR" sz="3200" dirty="0" smtClean="0"/>
              <a:t>	...código...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869" y="1525971"/>
            <a:ext cx="3207462" cy="492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911" y="2090082"/>
            <a:ext cx="5152041" cy="10840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 smtClean="0"/>
              <a:t>for </a:t>
            </a:r>
            <a:r>
              <a:rPr lang="pt-BR" dirty="0" err="1" smtClean="0"/>
              <a:t>cada_elemento</a:t>
            </a:r>
            <a:r>
              <a:rPr lang="pt-BR" dirty="0" smtClean="0"/>
              <a:t> in sequencia:</a:t>
            </a:r>
            <a:br>
              <a:rPr lang="pt-BR" dirty="0" smtClean="0"/>
            </a:br>
            <a:r>
              <a:rPr lang="pt-BR" dirty="0" smtClean="0"/>
              <a:t>	...código...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1617117"/>
            <a:ext cx="36957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Ler um número da tela e definir se ele é primo ou não</a:t>
            </a:r>
          </a:p>
          <a:p>
            <a:r>
              <a:rPr lang="pt-BR" dirty="0" smtClean="0"/>
              <a:t>Crie uma lista de 100 posições com números randômicos de 0 a 1. </a:t>
            </a:r>
          </a:p>
          <a:p>
            <a:pPr lvl="1"/>
            <a:r>
              <a:rPr lang="pt-BR" dirty="0" smtClean="0"/>
              <a:t>Calcule o somatório dessa lista</a:t>
            </a:r>
          </a:p>
          <a:p>
            <a:pPr lvl="1"/>
            <a:r>
              <a:rPr lang="pt-BR" dirty="0" smtClean="0"/>
              <a:t>Crie uma segunda lista em que cada valor é o quadrado do primeira</a:t>
            </a:r>
          </a:p>
          <a:p>
            <a:pPr lvl="1"/>
            <a:r>
              <a:rPr lang="pt-BR" dirty="0" smtClean="0"/>
              <a:t>Crie uma terceira lista em que cada valor é 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lista3 = lista1 + lista2</a:t>
            </a: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63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Intervalo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0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/>
              <a:t>Data e tempo</a:t>
            </a:r>
          </a:p>
          <a:p>
            <a:pPr lvl="1"/>
            <a:r>
              <a:rPr lang="pt-BR" sz="3600" dirty="0"/>
              <a:t>Funções</a:t>
            </a:r>
          </a:p>
          <a:p>
            <a:pPr lvl="1"/>
            <a:r>
              <a:rPr lang="pt-BR" sz="3600" dirty="0"/>
              <a:t>Modularidade</a:t>
            </a:r>
          </a:p>
          <a:p>
            <a:pPr lvl="1"/>
            <a:r>
              <a:rPr lang="pt-BR" sz="3600" dirty="0"/>
              <a:t>Arquivos</a:t>
            </a:r>
          </a:p>
          <a:p>
            <a:pPr lvl="1"/>
            <a:r>
              <a:rPr lang="pt-BR" sz="3600" dirty="0"/>
              <a:t>Manipulação de arquivo CSV</a:t>
            </a:r>
          </a:p>
          <a:p>
            <a:pPr lvl="1"/>
            <a:r>
              <a:rPr lang="pt-BR" sz="3600" dirty="0"/>
              <a:t>Tratamento de exceções</a:t>
            </a:r>
          </a:p>
          <a:p>
            <a:pPr lvl="1"/>
            <a:r>
              <a:rPr lang="pt-BR" sz="3600" dirty="0"/>
              <a:t>Orientação a objetos</a:t>
            </a:r>
          </a:p>
        </p:txBody>
      </p:sp>
    </p:spTree>
    <p:extLst>
      <p:ext uri="{BB962C8B-B14F-4D97-AF65-F5344CB8AC3E}">
        <p14:creationId xmlns:p14="http://schemas.microsoft.com/office/powerpoint/2010/main" val="17663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 fontScale="92500" lnSpcReduction="20000"/>
          </a:bodyPr>
          <a:lstStyle/>
          <a:p>
            <a:r>
              <a:rPr lang="pt-BR" sz="4500" dirty="0" smtClean="0"/>
              <a:t>Parte I:</a:t>
            </a:r>
          </a:p>
          <a:p>
            <a:pPr lvl="1"/>
            <a:r>
              <a:rPr lang="pt-BR" sz="4500" dirty="0" smtClean="0"/>
              <a:t>Introdução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Visão geral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Configuração do ambiente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Sintaxe básica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</a:t>
            </a:r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variáveis</a:t>
            </a:r>
            <a:endParaRPr lang="pt-BR" sz="4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básicos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Operadores condicionais</a:t>
            </a:r>
          </a:p>
          <a:p>
            <a:pPr lvl="1"/>
            <a:r>
              <a:rPr lang="pt-BR" sz="4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Laços de repetição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936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/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</a:p>
        </p:txBody>
      </p:sp>
    </p:spTree>
    <p:extLst>
      <p:ext uri="{BB962C8B-B14F-4D97-AF65-F5344CB8AC3E}">
        <p14:creationId xmlns:p14="http://schemas.microsoft.com/office/powerpoint/2010/main" val="165357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time e </a:t>
            </a:r>
            <a:r>
              <a:rPr lang="pt-BR" dirty="0" err="1" smtClean="0"/>
              <a:t>datetime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manipular o tempo e datas de diferentes maneiras em Python</a:t>
            </a:r>
          </a:p>
          <a:p>
            <a:r>
              <a:rPr lang="pt-BR" dirty="0" smtClean="0"/>
              <a:t>As principais bibliotecas são</a:t>
            </a:r>
          </a:p>
          <a:p>
            <a:pPr lvl="1"/>
            <a:r>
              <a:rPr lang="pt-BR" dirty="0" smtClean="0"/>
              <a:t>time </a:t>
            </a:r>
          </a:p>
          <a:p>
            <a:pPr lvl="1"/>
            <a:r>
              <a:rPr lang="pt-BR" dirty="0" err="1" smtClean="0"/>
              <a:t>datetime</a:t>
            </a:r>
            <a:endParaRPr lang="pt-BR" dirty="0" smtClean="0"/>
          </a:p>
          <a:p>
            <a:r>
              <a:rPr lang="pt-BR" dirty="0" err="1" smtClean="0"/>
              <a:t>time.localtime</a:t>
            </a:r>
            <a:r>
              <a:rPr lang="pt-BR" dirty="0" smtClean="0"/>
              <a:t>(</a:t>
            </a:r>
            <a:r>
              <a:rPr lang="pt-BR" dirty="0" err="1" smtClean="0"/>
              <a:t>time.time</a:t>
            </a:r>
            <a:r>
              <a:rPr lang="pt-BR" dirty="0" smtClean="0"/>
              <a:t>())</a:t>
            </a:r>
          </a:p>
          <a:p>
            <a:r>
              <a:rPr lang="pt-BR" dirty="0" err="1"/>
              <a:t>time.asctime</a:t>
            </a:r>
            <a:r>
              <a:rPr lang="pt-BR" dirty="0"/>
              <a:t>(</a:t>
            </a:r>
            <a:r>
              <a:rPr lang="pt-BR" dirty="0" err="1"/>
              <a:t>time.localtime</a:t>
            </a:r>
            <a:r>
              <a:rPr lang="pt-BR" dirty="0"/>
              <a:t>(</a:t>
            </a:r>
            <a:r>
              <a:rPr lang="pt-BR" dirty="0" err="1"/>
              <a:t>time.time</a:t>
            </a:r>
            <a:r>
              <a:rPr lang="pt-BR" dirty="0" smtClean="0"/>
              <a:t>()))</a:t>
            </a:r>
          </a:p>
          <a:p>
            <a:r>
              <a:rPr lang="pt-BR" dirty="0" err="1" smtClean="0"/>
              <a:t>time.clock</a:t>
            </a:r>
            <a:r>
              <a:rPr lang="pt-BR" dirty="0" smtClean="0"/>
              <a:t>() – tempo em segundos em um instante</a:t>
            </a:r>
          </a:p>
          <a:p>
            <a:r>
              <a:rPr lang="pt-BR" dirty="0" err="1" smtClean="0"/>
              <a:t>time.sleep</a:t>
            </a:r>
            <a:r>
              <a:rPr lang="pt-BR" dirty="0" smtClean="0"/>
              <a:t>(</a:t>
            </a:r>
            <a:r>
              <a:rPr lang="pt-BR" dirty="0" err="1" smtClean="0"/>
              <a:t>seconds</a:t>
            </a:r>
            <a:r>
              <a:rPr lang="pt-BR" dirty="0" smtClean="0"/>
              <a:t>) – dorme por segundos</a:t>
            </a:r>
          </a:p>
        </p:txBody>
      </p:sp>
    </p:spTree>
    <p:extLst>
      <p:ext uri="{BB962C8B-B14F-4D97-AF65-F5344CB8AC3E}">
        <p14:creationId xmlns:p14="http://schemas.microsoft.com/office/powerpoint/2010/main" val="12316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Bibliotecas time e </a:t>
            </a:r>
            <a:r>
              <a:rPr lang="pt-BR" dirty="0" err="1" smtClean="0"/>
              <a:t>datetime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err="1" smtClean="0"/>
              <a:t>datetime</a:t>
            </a:r>
            <a:r>
              <a:rPr lang="pt-BR" dirty="0" smtClean="0"/>
              <a:t> possui algumas funções mais elaboradas para manipulação de datas</a:t>
            </a:r>
          </a:p>
          <a:p>
            <a:r>
              <a:rPr lang="pt-BR" dirty="0" err="1" smtClean="0"/>
              <a:t>datetime</a:t>
            </a:r>
            <a:r>
              <a:rPr lang="pt-BR" dirty="0" smtClean="0"/>
              <a:t>(ano, mês, dia) – uma data especifica</a:t>
            </a:r>
          </a:p>
          <a:p>
            <a:r>
              <a:rPr lang="pt-BR" dirty="0" err="1" smtClean="0"/>
              <a:t>date.today</a:t>
            </a:r>
            <a:r>
              <a:rPr lang="pt-BR" dirty="0" smtClean="0"/>
              <a:t>() – data de hoje do sistema operacional</a:t>
            </a:r>
          </a:p>
          <a:p>
            <a:r>
              <a:rPr lang="pt-BR" dirty="0" err="1" smtClean="0"/>
              <a:t>timedelta</a:t>
            </a:r>
            <a:r>
              <a:rPr lang="pt-BR" dirty="0" smtClean="0"/>
              <a:t>(</a:t>
            </a:r>
            <a:r>
              <a:rPr lang="pt-BR" dirty="0" err="1" smtClean="0"/>
              <a:t>days</a:t>
            </a:r>
            <a:r>
              <a:rPr lang="pt-BR" dirty="0" smtClean="0"/>
              <a:t>=d, </a:t>
            </a:r>
            <a:r>
              <a:rPr lang="pt-BR" dirty="0" err="1" smtClean="0"/>
              <a:t>seconds</a:t>
            </a:r>
            <a:r>
              <a:rPr lang="pt-BR" dirty="0" smtClean="0"/>
              <a:t>=s, </a:t>
            </a:r>
            <a:r>
              <a:rPr lang="pt-BR" dirty="0" err="1" smtClean="0"/>
              <a:t>microseconds</a:t>
            </a:r>
            <a:r>
              <a:rPr lang="pt-BR" dirty="0" smtClean="0"/>
              <a:t>=</a:t>
            </a:r>
            <a:r>
              <a:rPr lang="pt-BR" dirty="0" err="1" smtClean="0"/>
              <a:t>us</a:t>
            </a:r>
            <a:r>
              <a:rPr lang="pt-BR" dirty="0" smtClean="0"/>
              <a:t>, </a:t>
            </a:r>
            <a:r>
              <a:rPr lang="pt-BR" dirty="0" err="1" smtClean="0"/>
              <a:t>milliseconds</a:t>
            </a:r>
            <a:r>
              <a:rPr lang="pt-BR" dirty="0" smtClean="0"/>
              <a:t>=</a:t>
            </a:r>
            <a:r>
              <a:rPr lang="pt-BR" dirty="0" err="1" smtClean="0"/>
              <a:t>ms</a:t>
            </a:r>
            <a:r>
              <a:rPr lang="pt-BR" dirty="0" smtClean="0"/>
              <a:t>, minutes=m, hours=h, </a:t>
            </a:r>
            <a:r>
              <a:rPr lang="pt-BR" dirty="0" err="1" smtClean="0"/>
              <a:t>weeks</a:t>
            </a:r>
            <a:r>
              <a:rPr lang="pt-BR" dirty="0" smtClean="0"/>
              <a:t>=w)</a:t>
            </a:r>
          </a:p>
          <a:p>
            <a:r>
              <a:rPr lang="pt-BR" dirty="0" err="1" smtClean="0"/>
              <a:t>Timedelta</a:t>
            </a:r>
            <a:r>
              <a:rPr lang="pt-BR" dirty="0" smtClean="0"/>
              <a:t> é útil quando temos que comparar uma data com um intervalo de tempo</a:t>
            </a:r>
          </a:p>
        </p:txBody>
      </p:sp>
    </p:spTree>
    <p:extLst>
      <p:ext uri="{BB962C8B-B14F-4D97-AF65-F5344CB8AC3E}">
        <p14:creationId xmlns:p14="http://schemas.microsoft.com/office/powerpoint/2010/main" val="254054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pt-BR" dirty="0" smtClean="0"/>
              <a:t>Calcular quantos dias se passaram desde a data de seu nascimento</a:t>
            </a:r>
          </a:p>
          <a:p>
            <a:r>
              <a:rPr lang="pt-BR" dirty="0"/>
              <a:t>Calcular quantos dias se passaram desde </a:t>
            </a:r>
            <a:r>
              <a:rPr lang="pt-BR" dirty="0" smtClean="0"/>
              <a:t>o começo do ano</a:t>
            </a:r>
          </a:p>
        </p:txBody>
      </p:sp>
    </p:spTree>
    <p:extLst>
      <p:ext uri="{BB962C8B-B14F-4D97-AF65-F5344CB8AC3E}">
        <p14:creationId xmlns:p14="http://schemas.microsoft.com/office/powerpoint/2010/main" val="4755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/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</a:p>
        </p:txBody>
      </p:sp>
    </p:spTree>
    <p:extLst>
      <p:ext uri="{BB962C8B-B14F-4D97-AF65-F5344CB8AC3E}">
        <p14:creationId xmlns:p14="http://schemas.microsoft.com/office/powerpoint/2010/main" val="17989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176336"/>
          </a:xfrm>
        </p:spPr>
        <p:txBody>
          <a:bodyPr>
            <a:normAutofit/>
          </a:bodyPr>
          <a:lstStyle/>
          <a:p>
            <a:r>
              <a:rPr lang="pt-BR" dirty="0" smtClean="0"/>
              <a:t>Funções são um bloco de instruções definidos e organizado de modo que possa ser reusado</a:t>
            </a:r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181100" y="3097808"/>
            <a:ext cx="60354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 smtClean="0"/>
              <a:t>def</a:t>
            </a:r>
            <a:r>
              <a:rPr lang="pt-BR" sz="3200" dirty="0" smtClean="0"/>
              <a:t> </a:t>
            </a:r>
            <a:r>
              <a:rPr lang="pt-BR" sz="3200" dirty="0" err="1" smtClean="0"/>
              <a:t>nome_da_funcao</a:t>
            </a:r>
            <a:r>
              <a:rPr lang="pt-BR" sz="3200" dirty="0" smtClean="0"/>
              <a:t>(</a:t>
            </a:r>
            <a:r>
              <a:rPr lang="pt-BR" sz="3200" dirty="0" err="1" smtClean="0"/>
              <a:t>parametros</a:t>
            </a:r>
            <a:r>
              <a:rPr lang="pt-BR" sz="3200" dirty="0" smtClean="0"/>
              <a:t>):</a:t>
            </a:r>
          </a:p>
          <a:p>
            <a:r>
              <a:rPr lang="pt-BR" sz="3200" dirty="0" smtClean="0"/>
              <a:t>	…código…</a:t>
            </a:r>
          </a:p>
          <a:p>
            <a:r>
              <a:rPr lang="pt-BR" sz="3200" dirty="0"/>
              <a:t>	</a:t>
            </a:r>
            <a:r>
              <a:rPr lang="pt-BR" sz="3200" dirty="0" err="1" smtClean="0"/>
              <a:t>return</a:t>
            </a:r>
            <a:r>
              <a:rPr lang="pt-BR" sz="3200" dirty="0" smtClean="0"/>
              <a:t> [expressão]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6172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405311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definir argumentos padrões na chamada da função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arg2=‘</a:t>
            </a:r>
            <a:r>
              <a:rPr lang="pt-BR" dirty="0" err="1" smtClean="0"/>
              <a:t>Padrao</a:t>
            </a:r>
            <a:r>
              <a:rPr lang="pt-BR" dirty="0" smtClean="0"/>
              <a:t>’):...</a:t>
            </a:r>
          </a:p>
        </p:txBody>
      </p:sp>
    </p:spTree>
    <p:extLst>
      <p:ext uri="{BB962C8B-B14F-4D97-AF65-F5344CB8AC3E}">
        <p14:creationId xmlns:p14="http://schemas.microsoft.com/office/powerpoint/2010/main" val="42050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405311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definir argumentos padrões na chamada da função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arg2=‘</a:t>
            </a:r>
            <a:r>
              <a:rPr lang="pt-BR" dirty="0" err="1" smtClean="0"/>
              <a:t>Padrao</a:t>
            </a:r>
            <a:r>
              <a:rPr lang="pt-BR" dirty="0" smtClean="0"/>
              <a:t>’):...</a:t>
            </a:r>
          </a:p>
          <a:p>
            <a:r>
              <a:rPr lang="pt-BR" dirty="0" smtClean="0"/>
              <a:t>Número de argumentos variáveis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*</a:t>
            </a:r>
            <a:r>
              <a:rPr lang="pt-BR" dirty="0" err="1" smtClean="0"/>
              <a:t>argumentos_variaveis</a:t>
            </a:r>
            <a:r>
              <a:rPr lang="pt-B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03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405311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definir argumentos padrões na chamada da função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arg2=‘</a:t>
            </a:r>
            <a:r>
              <a:rPr lang="pt-BR" dirty="0" err="1" smtClean="0"/>
              <a:t>Padrao</a:t>
            </a:r>
            <a:r>
              <a:rPr lang="pt-BR" dirty="0" smtClean="0"/>
              <a:t>’):...</a:t>
            </a:r>
          </a:p>
          <a:p>
            <a:r>
              <a:rPr lang="pt-BR" dirty="0" smtClean="0"/>
              <a:t>Número de argumentos variáveis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*</a:t>
            </a:r>
            <a:r>
              <a:rPr lang="pt-BR" dirty="0" err="1" smtClean="0"/>
              <a:t>argumentos_variaveis</a:t>
            </a:r>
            <a:r>
              <a:rPr lang="pt-BR" dirty="0" smtClean="0"/>
              <a:t>)</a:t>
            </a:r>
          </a:p>
          <a:p>
            <a:r>
              <a:rPr lang="pt-BR" dirty="0" smtClean="0"/>
              <a:t>Passar argumentos como “dicionário”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**</a:t>
            </a:r>
            <a:r>
              <a:rPr lang="pt-BR" dirty="0" err="1" smtClean="0"/>
              <a:t>dic_argumentos</a:t>
            </a:r>
            <a:r>
              <a:rPr lang="pt-B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586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405311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definir argumentos padrões na chamada da função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arg2=‘</a:t>
            </a:r>
            <a:r>
              <a:rPr lang="pt-BR" dirty="0" err="1" smtClean="0"/>
              <a:t>Padrao</a:t>
            </a:r>
            <a:r>
              <a:rPr lang="pt-BR" dirty="0" smtClean="0"/>
              <a:t>’):...</a:t>
            </a:r>
          </a:p>
          <a:p>
            <a:r>
              <a:rPr lang="pt-BR" dirty="0" smtClean="0"/>
              <a:t>Número de argumentos variáveis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*</a:t>
            </a:r>
            <a:r>
              <a:rPr lang="pt-BR" dirty="0" err="1" smtClean="0"/>
              <a:t>argumentos_variaveis</a:t>
            </a:r>
            <a:r>
              <a:rPr lang="pt-BR" dirty="0" smtClean="0"/>
              <a:t>)</a:t>
            </a:r>
          </a:p>
          <a:p>
            <a:r>
              <a:rPr lang="pt-BR" dirty="0" smtClean="0"/>
              <a:t>Passar argumentos como “dicionário”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**</a:t>
            </a:r>
            <a:r>
              <a:rPr lang="pt-BR" dirty="0" err="1" smtClean="0"/>
              <a:t>dic_argumentos</a:t>
            </a:r>
            <a:r>
              <a:rPr lang="pt-BR" dirty="0" smtClean="0"/>
              <a:t>)</a:t>
            </a:r>
          </a:p>
          <a:p>
            <a:r>
              <a:rPr lang="pt-BR" dirty="0" smtClean="0"/>
              <a:t>Variáveis globais são acessíveis de todas as funções </a:t>
            </a:r>
          </a:p>
        </p:txBody>
      </p:sp>
    </p:spTree>
    <p:extLst>
      <p:ext uri="{BB962C8B-B14F-4D97-AF65-F5344CB8AC3E}">
        <p14:creationId xmlns:p14="http://schemas.microsoft.com/office/powerpoint/2010/main" val="249440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" t="13980" r="72056" b="63335"/>
          <a:stretch/>
        </p:blipFill>
        <p:spPr>
          <a:xfrm>
            <a:off x="851337" y="4034118"/>
            <a:ext cx="7507355" cy="22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4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405311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definir argumentos padrões na chamada da função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arg2=‘</a:t>
            </a:r>
            <a:r>
              <a:rPr lang="pt-BR" dirty="0" err="1" smtClean="0"/>
              <a:t>Padrao</a:t>
            </a:r>
            <a:r>
              <a:rPr lang="pt-BR" dirty="0" smtClean="0"/>
              <a:t>’):...</a:t>
            </a:r>
          </a:p>
          <a:p>
            <a:r>
              <a:rPr lang="pt-BR" dirty="0" smtClean="0"/>
              <a:t>Número de argumentos variáveis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*</a:t>
            </a:r>
            <a:r>
              <a:rPr lang="pt-BR" dirty="0" err="1" smtClean="0"/>
              <a:t>argumentos_variaveis</a:t>
            </a:r>
            <a:r>
              <a:rPr lang="pt-BR" dirty="0" smtClean="0"/>
              <a:t>)</a:t>
            </a:r>
          </a:p>
          <a:p>
            <a:r>
              <a:rPr lang="pt-BR" dirty="0" smtClean="0"/>
              <a:t>Passar argumentos como “dicionário”</a:t>
            </a:r>
          </a:p>
          <a:p>
            <a:pPr lvl="1"/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 smtClean="0"/>
              <a:t>funcao</a:t>
            </a:r>
            <a:r>
              <a:rPr lang="pt-BR" dirty="0" smtClean="0"/>
              <a:t>(arg1, **</a:t>
            </a:r>
            <a:r>
              <a:rPr lang="pt-BR" dirty="0" err="1" smtClean="0"/>
              <a:t>dic_argumentos</a:t>
            </a:r>
            <a:r>
              <a:rPr lang="pt-BR" dirty="0" smtClean="0"/>
              <a:t>)</a:t>
            </a:r>
          </a:p>
          <a:p>
            <a:r>
              <a:rPr lang="pt-BR" dirty="0" smtClean="0"/>
              <a:t>Variáveis globais são acessíveis de todas as funções </a:t>
            </a:r>
          </a:p>
          <a:p>
            <a:r>
              <a:rPr lang="pt-BR" dirty="0" smtClean="0"/>
              <a:t>Variáveis locais são acessíveis somente na função</a:t>
            </a:r>
          </a:p>
        </p:txBody>
      </p:sp>
    </p:spTree>
    <p:extLst>
      <p:ext uri="{BB962C8B-B14F-4D97-AF65-F5344CB8AC3E}">
        <p14:creationId xmlns:p14="http://schemas.microsoft.com/office/powerpoint/2010/main" val="35347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689091"/>
          </a:xfrm>
        </p:spPr>
        <p:txBody>
          <a:bodyPr>
            <a:normAutofit/>
          </a:bodyPr>
          <a:lstStyle/>
          <a:p>
            <a:r>
              <a:rPr lang="pt-BR" dirty="0" smtClean="0"/>
              <a:t>Faça uma função que receba uma </a:t>
            </a:r>
            <a:r>
              <a:rPr lang="pt-BR" dirty="0" err="1" smtClean="0"/>
              <a:t>string</a:t>
            </a:r>
            <a:r>
              <a:rPr lang="pt-BR" dirty="0" smtClean="0"/>
              <a:t> e defina se ela é palíndromo ou não. Exemplos</a:t>
            </a:r>
          </a:p>
          <a:p>
            <a:pPr lvl="1"/>
            <a:r>
              <a:rPr lang="pt-BR" dirty="0" smtClean="0"/>
              <a:t>SATOR AREPO TENET OPERA ROTAS – </a:t>
            </a:r>
            <a:r>
              <a:rPr lang="pt-BR" dirty="0"/>
              <a:t>é</a:t>
            </a:r>
            <a:r>
              <a:rPr lang="pt-BR" dirty="0" smtClean="0"/>
              <a:t> palíndromo </a:t>
            </a:r>
          </a:p>
          <a:p>
            <a:pPr lvl="1"/>
            <a:r>
              <a:rPr lang="pt-BR" dirty="0" smtClean="0"/>
              <a:t>“O lavrador diligente conhece a rota do seu arado</a:t>
            </a:r>
            <a:r>
              <a:rPr lang="pt-BR" dirty="0"/>
              <a:t>” – </a:t>
            </a:r>
            <a:r>
              <a:rPr lang="pt-BR" dirty="0" smtClean="0"/>
              <a:t>não é palíndromo</a:t>
            </a:r>
          </a:p>
          <a:p>
            <a:pPr lvl="1"/>
            <a:r>
              <a:rPr lang="pt-BR" dirty="0" smtClean="0"/>
              <a:t>Arara – é palíndromo</a:t>
            </a:r>
          </a:p>
          <a:p>
            <a:r>
              <a:rPr lang="pt-BR" dirty="0" smtClean="0"/>
              <a:t>Faça uma função que receba o raio de um círculo e retorna a área</a:t>
            </a:r>
          </a:p>
          <a:p>
            <a:r>
              <a:rPr lang="pt-BR" dirty="0" smtClean="0"/>
              <a:t>Faça uma função</a:t>
            </a:r>
            <a:r>
              <a:rPr lang="en-US" dirty="0" smtClean="0"/>
              <a:t> </a:t>
            </a:r>
            <a:r>
              <a:rPr lang="pt-BR" dirty="0" smtClean="0"/>
              <a:t>que receba uma lista e retorne outra lista sem elementos duplicados</a:t>
            </a:r>
          </a:p>
        </p:txBody>
      </p:sp>
    </p:spTree>
    <p:extLst>
      <p:ext uri="{BB962C8B-B14F-4D97-AF65-F5344CB8AC3E}">
        <p14:creationId xmlns:p14="http://schemas.microsoft.com/office/powerpoint/2010/main" val="472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/>
              <a:t>Modularidade</a:t>
            </a:r>
            <a:endParaRPr lang="pt-BR" sz="3600" dirty="0"/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</a:p>
        </p:txBody>
      </p:sp>
    </p:spTree>
    <p:extLst>
      <p:ext uri="{BB962C8B-B14F-4D97-AF65-F5344CB8AC3E}">
        <p14:creationId xmlns:p14="http://schemas.microsoft.com/office/powerpoint/2010/main" val="15080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Modularidade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689091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reutilizar um conjunto de funções através de módulos</a:t>
            </a:r>
          </a:p>
          <a:p>
            <a:r>
              <a:rPr lang="pt-BR" dirty="0" smtClean="0"/>
              <a:t>Um módulo é um arquivo com funções relacionadas onde estas podem ser importadas em outro código fonte</a:t>
            </a:r>
          </a:p>
          <a:p>
            <a:r>
              <a:rPr lang="pt-BR" dirty="0" smtClean="0"/>
              <a:t>Python busca os módulos na seguinte ordem:</a:t>
            </a:r>
          </a:p>
          <a:p>
            <a:pPr lvl="1"/>
            <a:r>
              <a:rPr lang="pt-BR" dirty="0" smtClean="0"/>
              <a:t>No diretório do código fonte</a:t>
            </a:r>
          </a:p>
          <a:p>
            <a:pPr lvl="1"/>
            <a:r>
              <a:rPr lang="pt-BR" dirty="0" smtClean="0"/>
              <a:t>Nos diretórios contidos na variável de ambiente PYTHONPATH</a:t>
            </a:r>
          </a:p>
          <a:p>
            <a:pPr lvl="1"/>
            <a:r>
              <a:rPr lang="pt-BR" dirty="0" smtClean="0"/>
              <a:t>Por último na pasta de instalação do Python</a:t>
            </a:r>
          </a:p>
        </p:txBody>
      </p:sp>
    </p:spTree>
    <p:extLst>
      <p:ext uri="{BB962C8B-B14F-4D97-AF65-F5344CB8AC3E}">
        <p14:creationId xmlns:p14="http://schemas.microsoft.com/office/powerpoint/2010/main" val="5615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Modularidade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689091"/>
          </a:xfrm>
        </p:spPr>
        <p:txBody>
          <a:bodyPr>
            <a:normAutofit/>
          </a:bodyPr>
          <a:lstStyle/>
          <a:p>
            <a:r>
              <a:rPr lang="pt-BR" dirty="0" err="1" smtClean="0"/>
              <a:t>dir</a:t>
            </a:r>
            <a:r>
              <a:rPr lang="pt-BR" dirty="0" smtClean="0"/>
              <a:t>() – lista todos os módulos importados naquele arquivo</a:t>
            </a:r>
            <a:endParaRPr lang="pt-BR" dirty="0"/>
          </a:p>
          <a:p>
            <a:r>
              <a:rPr lang="pt-BR" dirty="0" smtClean="0"/>
              <a:t>Quando o projeto é separado em diferentes pastas</a:t>
            </a:r>
            <a:endParaRPr lang="pt-BR" dirty="0"/>
          </a:p>
          <a:p>
            <a:pPr lvl="1"/>
            <a:r>
              <a:rPr lang="pt-BR" dirty="0" err="1" smtClean="0"/>
              <a:t>MeuProjeto</a:t>
            </a:r>
            <a:r>
              <a:rPr lang="pt-BR" dirty="0" smtClean="0"/>
              <a:t>/</a:t>
            </a:r>
          </a:p>
          <a:p>
            <a:pPr lvl="2"/>
            <a:r>
              <a:rPr lang="pt-BR" dirty="0" smtClean="0"/>
              <a:t>Pasta1/funcao_1.py</a:t>
            </a:r>
          </a:p>
          <a:p>
            <a:pPr lvl="2"/>
            <a:r>
              <a:rPr lang="pt-BR" dirty="0" smtClean="0"/>
              <a:t>Pasta2/funcao_2.py</a:t>
            </a:r>
          </a:p>
          <a:p>
            <a:pPr lvl="2"/>
            <a:r>
              <a:rPr lang="pt-BR" dirty="0" smtClean="0"/>
              <a:t>funcao_principal.py</a:t>
            </a:r>
          </a:p>
          <a:p>
            <a:r>
              <a:rPr lang="pt-BR" dirty="0" smtClean="0"/>
              <a:t>Todos os diretórios tem que conter o arquivo __init__.py</a:t>
            </a:r>
          </a:p>
        </p:txBody>
      </p:sp>
    </p:spTree>
    <p:extLst>
      <p:ext uri="{BB962C8B-B14F-4D97-AF65-F5344CB8AC3E}">
        <p14:creationId xmlns:p14="http://schemas.microsoft.com/office/powerpoint/2010/main" val="309396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689091"/>
          </a:xfrm>
        </p:spPr>
        <p:txBody>
          <a:bodyPr>
            <a:normAutofit/>
          </a:bodyPr>
          <a:lstStyle/>
          <a:p>
            <a:r>
              <a:rPr lang="pt-BR" dirty="0" smtClean="0"/>
              <a:t>Crie um módulo Python com as funções criadas nos exercícios anteriores e depois importe o módulo em outro arquivo fonte</a:t>
            </a:r>
          </a:p>
        </p:txBody>
      </p:sp>
    </p:spTree>
    <p:extLst>
      <p:ext uri="{BB962C8B-B14F-4D97-AF65-F5344CB8AC3E}">
        <p14:creationId xmlns:p14="http://schemas.microsoft.com/office/powerpoint/2010/main" val="23851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/>
              <a:t>Arquivos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</a:p>
        </p:txBody>
      </p:sp>
    </p:spTree>
    <p:extLst>
      <p:ext uri="{BB962C8B-B14F-4D97-AF65-F5344CB8AC3E}">
        <p14:creationId xmlns:p14="http://schemas.microsoft.com/office/powerpoint/2010/main" val="291849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Abrindo e fechando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689091"/>
          </a:xfrm>
        </p:spPr>
        <p:txBody>
          <a:bodyPr>
            <a:normAutofit/>
          </a:bodyPr>
          <a:lstStyle/>
          <a:p>
            <a:r>
              <a:rPr lang="pt-BR" dirty="0" smtClean="0"/>
              <a:t>Até agora nós usamos somente entrada e saída no terminal</a:t>
            </a:r>
          </a:p>
          <a:p>
            <a:r>
              <a:rPr lang="pt-BR" dirty="0" smtClean="0"/>
              <a:t>Para grande volume de dados é necessário utilizar arquivos</a:t>
            </a:r>
          </a:p>
          <a:p>
            <a:r>
              <a:rPr lang="pt-BR" dirty="0" smtClean="0"/>
              <a:t>Função open</a:t>
            </a:r>
          </a:p>
          <a:p>
            <a:pPr lvl="1"/>
            <a:r>
              <a:rPr lang="pt-BR" dirty="0" smtClean="0"/>
              <a:t>open(</a:t>
            </a:r>
            <a:r>
              <a:rPr lang="pt-BR" dirty="0" err="1" smtClean="0"/>
              <a:t>nome_do_arquivo</a:t>
            </a:r>
            <a:r>
              <a:rPr lang="pt-BR" dirty="0" smtClean="0"/>
              <a:t>, </a:t>
            </a:r>
            <a:r>
              <a:rPr lang="pt-BR" dirty="0" err="1" smtClean="0"/>
              <a:t>modo_leitura_escrita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nome_do_arquivo</a:t>
            </a:r>
            <a:r>
              <a:rPr lang="pt-BR" dirty="0" smtClean="0"/>
              <a:t> exemplo: ./arquivo.csv, </a:t>
            </a:r>
            <a:r>
              <a:rPr lang="pt-BR" dirty="0" err="1" smtClean="0"/>
              <a:t>graduacao</a:t>
            </a:r>
            <a:r>
              <a:rPr lang="pt-BR" dirty="0" smtClean="0"/>
              <a:t>/tcc.doc, ....</a:t>
            </a:r>
          </a:p>
          <a:p>
            <a:r>
              <a:rPr lang="pt-BR" dirty="0" err="1" smtClean="0"/>
              <a:t>modo_leitura_escrita</a:t>
            </a:r>
            <a:r>
              <a:rPr lang="pt-BR" dirty="0" smtClean="0"/>
              <a:t>: é como a função irá abrir o arquivo</a:t>
            </a:r>
          </a:p>
        </p:txBody>
      </p:sp>
    </p:spTree>
    <p:extLst>
      <p:ext uri="{BB962C8B-B14F-4D97-AF65-F5344CB8AC3E}">
        <p14:creationId xmlns:p14="http://schemas.microsoft.com/office/powerpoint/2010/main" val="24434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Modos de abertura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684498"/>
              </p:ext>
            </p:extLst>
          </p:nvPr>
        </p:nvGraphicFramePr>
        <p:xfrm>
          <a:off x="628650" y="1490991"/>
          <a:ext cx="78867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247">
                  <a:extLst>
                    <a:ext uri="{9D8B030D-6E8A-4147-A177-3AD203B41FA5}">
                      <a16:colId xmlns:a16="http://schemas.microsoft.com/office/drawing/2014/main" val="3844452619"/>
                    </a:ext>
                  </a:extLst>
                </a:gridCol>
                <a:gridCol w="1838653">
                  <a:extLst>
                    <a:ext uri="{9D8B030D-6E8A-4147-A177-3AD203B41FA5}">
                      <a16:colId xmlns:a16="http://schemas.microsoft.com/office/drawing/2014/main" val="2880582354"/>
                    </a:ext>
                  </a:extLst>
                </a:gridCol>
                <a:gridCol w="673319">
                  <a:extLst>
                    <a:ext uri="{9D8B030D-6E8A-4147-A177-3AD203B41FA5}">
                      <a16:colId xmlns:a16="http://schemas.microsoft.com/office/drawing/2014/main" val="2699909607"/>
                    </a:ext>
                  </a:extLst>
                </a:gridCol>
                <a:gridCol w="1955581">
                  <a:extLst>
                    <a:ext uri="{9D8B030D-6E8A-4147-A177-3AD203B41FA5}">
                      <a16:colId xmlns:a16="http://schemas.microsoft.com/office/drawing/2014/main" val="39438583"/>
                    </a:ext>
                  </a:extLst>
                </a:gridCol>
                <a:gridCol w="608943">
                  <a:extLst>
                    <a:ext uri="{9D8B030D-6E8A-4147-A177-3AD203B41FA5}">
                      <a16:colId xmlns:a16="http://schemas.microsoft.com/office/drawing/2014/main" val="1951537006"/>
                    </a:ext>
                  </a:extLst>
                </a:gridCol>
                <a:gridCol w="2019957">
                  <a:extLst>
                    <a:ext uri="{9D8B030D-6E8A-4147-A177-3AD203B41FA5}">
                      <a16:colId xmlns:a16="http://schemas.microsoft.com/office/drawing/2014/main" val="132103519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Leitura</a:t>
                      </a:r>
                      <a:endParaRPr lang="pt-BR" sz="20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Escrita</a:t>
                      </a:r>
                      <a:endParaRPr lang="pt-BR" sz="20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Escrita no final</a:t>
                      </a:r>
                      <a:endParaRPr lang="pt-BR" sz="20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45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r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</a:t>
                      </a:r>
                      <a:r>
                        <a:rPr lang="pt-BR" sz="2000" baseline="0" noProof="0" dirty="0" smtClean="0"/>
                        <a:t> um arquivo de texto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w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para escrita,</a:t>
                      </a:r>
                      <a:r>
                        <a:rPr lang="pt-BR" sz="2000" baseline="0" noProof="0" dirty="0" smtClean="0"/>
                        <a:t> sobrescreve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para escrita no final do arquivo</a:t>
                      </a:r>
                      <a:endParaRPr lang="pt-BR" sz="20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rb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arquivo binário para leitura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wb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 arquivo</a:t>
                      </a:r>
                      <a:r>
                        <a:rPr lang="pt-BR" sz="2000" baseline="0" noProof="0" dirty="0" smtClean="0"/>
                        <a:t> binário, sobrescreve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ab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arquivo binário para</a:t>
                      </a:r>
                      <a:r>
                        <a:rPr lang="pt-BR" sz="2000" baseline="0" noProof="0" dirty="0" smtClean="0"/>
                        <a:t> escrita no final</a:t>
                      </a:r>
                      <a:endParaRPr lang="pt-BR" sz="20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45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r+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um arquivo</a:t>
                      </a:r>
                      <a:r>
                        <a:rPr lang="pt-BR" sz="2000" baseline="0" noProof="0" dirty="0" smtClean="0"/>
                        <a:t> de texto leitura e escrita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w+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arquivo para</a:t>
                      </a:r>
                      <a:r>
                        <a:rPr lang="pt-BR" sz="2000" baseline="0" noProof="0" dirty="0" smtClean="0"/>
                        <a:t> leitura e escrita, sobrescreve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arquivo</a:t>
                      </a:r>
                      <a:r>
                        <a:rPr lang="pt-BR" sz="2000" baseline="0" noProof="0" dirty="0" smtClean="0"/>
                        <a:t> para leitura e escrita no final</a:t>
                      </a:r>
                      <a:endParaRPr lang="pt-BR" sz="20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6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rb</a:t>
                      </a:r>
                      <a:r>
                        <a:rPr lang="pt-BR" sz="2000" noProof="0" dirty="0" smtClean="0"/>
                        <a:t>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um arquivo binário para leitura escrita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wb</a:t>
                      </a:r>
                      <a:r>
                        <a:rPr lang="pt-BR" sz="2000" noProof="0" dirty="0" smtClean="0"/>
                        <a:t>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noProof="0" dirty="0" smtClean="0"/>
                        <a:t>Abre um arquivo binário para leitura escrita,</a:t>
                      </a:r>
                      <a:r>
                        <a:rPr lang="pt-BR" sz="2000" baseline="0" noProof="0" dirty="0" smtClean="0"/>
                        <a:t> sobrescreve</a:t>
                      </a:r>
                      <a:endParaRPr lang="pt-BR" sz="2000" noProof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err="1" smtClean="0"/>
                        <a:t>ab</a:t>
                      </a:r>
                      <a:r>
                        <a:rPr lang="pt-BR" sz="2000" noProof="0" dirty="0" smtClean="0"/>
                        <a:t>+</a:t>
                      </a:r>
                      <a:endParaRPr lang="pt-BR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noProof="0" dirty="0" smtClean="0"/>
                        <a:t>Abre arquivo binário para leitura e escrita</a:t>
                      </a:r>
                      <a:r>
                        <a:rPr lang="pt-BR" sz="2000" baseline="0" noProof="0" dirty="0" smtClean="0"/>
                        <a:t> no final</a:t>
                      </a:r>
                      <a:endParaRPr lang="pt-BR" sz="20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32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14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Manipulando o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Atributos de um arquivo</a:t>
            </a:r>
          </a:p>
          <a:p>
            <a:pPr lvl="1"/>
            <a:r>
              <a:rPr lang="pt-BR" dirty="0" err="1" smtClean="0"/>
              <a:t>name</a:t>
            </a:r>
            <a:r>
              <a:rPr lang="pt-BR" dirty="0" smtClean="0"/>
              <a:t> – nome do arquivo</a:t>
            </a:r>
          </a:p>
          <a:p>
            <a:pPr lvl="1"/>
            <a:r>
              <a:rPr lang="pt-BR" dirty="0" err="1" smtClean="0"/>
              <a:t>closed</a:t>
            </a:r>
            <a:r>
              <a:rPr lang="pt-BR" dirty="0" smtClean="0"/>
              <a:t> – identifica se o arquivo está fechado ou não</a:t>
            </a:r>
          </a:p>
          <a:p>
            <a:pPr lvl="1"/>
            <a:r>
              <a:rPr lang="pt-BR" dirty="0" err="1" smtClean="0"/>
              <a:t>mode</a:t>
            </a:r>
            <a:r>
              <a:rPr lang="pt-BR" dirty="0" smtClean="0"/>
              <a:t> – modo no qual o arquivo foi aberto</a:t>
            </a:r>
          </a:p>
          <a:p>
            <a:r>
              <a:rPr lang="pt-BR" dirty="0" smtClean="0"/>
              <a:t>Para fechar um arquivo</a:t>
            </a:r>
          </a:p>
          <a:p>
            <a:pPr lvl="1"/>
            <a:r>
              <a:rPr lang="pt-BR" dirty="0" err="1" smtClean="0"/>
              <a:t>arquivo.close</a:t>
            </a:r>
            <a:r>
              <a:rPr lang="pt-BR" dirty="0" smtClean="0"/>
              <a:t>()</a:t>
            </a:r>
          </a:p>
          <a:p>
            <a:r>
              <a:rPr lang="pt-BR" dirty="0" smtClean="0"/>
              <a:t>Para escrever uma </a:t>
            </a:r>
            <a:r>
              <a:rPr lang="pt-BR" dirty="0" err="1" smtClean="0"/>
              <a:t>string</a:t>
            </a:r>
            <a:r>
              <a:rPr lang="pt-BR" dirty="0" smtClean="0"/>
              <a:t> em um arquivo</a:t>
            </a:r>
          </a:p>
          <a:p>
            <a:pPr lvl="1"/>
            <a:r>
              <a:rPr lang="pt-BR" dirty="0" err="1" smtClean="0"/>
              <a:t>arquivo.write</a:t>
            </a:r>
            <a:r>
              <a:rPr lang="pt-BR" dirty="0" smtClean="0"/>
              <a:t>(</a:t>
            </a:r>
            <a:r>
              <a:rPr lang="pt-BR" dirty="0" err="1" smtClean="0"/>
              <a:t>string</a:t>
            </a:r>
            <a:r>
              <a:rPr lang="pt-BR" dirty="0" smtClean="0"/>
              <a:t>)</a:t>
            </a:r>
          </a:p>
          <a:p>
            <a:r>
              <a:rPr lang="pt-BR" dirty="0" smtClean="0"/>
              <a:t>Para ler 10 bytes do arquivo</a:t>
            </a:r>
          </a:p>
          <a:p>
            <a:pPr lvl="1"/>
            <a:r>
              <a:rPr lang="pt-BR" dirty="0" err="1" smtClean="0"/>
              <a:t>arquivo.read</a:t>
            </a:r>
            <a:r>
              <a:rPr lang="pt-BR" dirty="0" smtClean="0"/>
              <a:t>(10)</a:t>
            </a:r>
          </a:p>
          <a:p>
            <a:r>
              <a:rPr lang="pt-BR" dirty="0" smtClean="0"/>
              <a:t>Para ler uma linha do arquivo</a:t>
            </a:r>
          </a:p>
          <a:p>
            <a:pPr lvl="1"/>
            <a:r>
              <a:rPr lang="pt-BR" dirty="0" err="1" smtClean="0"/>
              <a:t>arquivo.readline</a:t>
            </a:r>
            <a:r>
              <a:rPr lang="pt-B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6869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10" t="28574" r="13218" b="28759"/>
          <a:stretch/>
        </p:blipFill>
        <p:spPr>
          <a:xfrm>
            <a:off x="2194283" y="3768395"/>
            <a:ext cx="5238502" cy="277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 smtClean="0"/>
              <a:t>Acesse a página da </a:t>
            </a:r>
            <a:r>
              <a:rPr lang="pt-BR" dirty="0" err="1" smtClean="0"/>
              <a:t>Wikipedia</a:t>
            </a:r>
            <a:r>
              <a:rPr lang="pt-BR" dirty="0" smtClean="0"/>
              <a:t> sobre a UFRGS em inglês</a:t>
            </a:r>
          </a:p>
          <a:p>
            <a:r>
              <a:rPr lang="pt-BR" dirty="0" smtClean="0"/>
              <a:t>Copie o primeiro paragrafo linha a linha e cole em um arquivo .</a:t>
            </a:r>
            <a:r>
              <a:rPr lang="pt-BR" dirty="0" err="1" smtClean="0"/>
              <a:t>txt</a:t>
            </a:r>
            <a:endParaRPr lang="pt-BR" dirty="0" smtClean="0"/>
          </a:p>
          <a:p>
            <a:r>
              <a:rPr lang="pt-BR" dirty="0" smtClean="0"/>
              <a:t>Escreva um pequeno programa que abra esse arquivo e substitua todos os acrônimos UFRGS por uma frase de sua escolha</a:t>
            </a:r>
          </a:p>
        </p:txBody>
      </p:sp>
    </p:spTree>
    <p:extLst>
      <p:ext uri="{BB962C8B-B14F-4D97-AF65-F5344CB8AC3E}">
        <p14:creationId xmlns:p14="http://schemas.microsoft.com/office/powerpoint/2010/main" val="225498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 smtClean="0"/>
              <a:t>Tratamento de exceções</a:t>
            </a:r>
            <a:endParaRPr lang="pt-BR" sz="3600" dirty="0"/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31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Estrutura </a:t>
            </a:r>
            <a:r>
              <a:rPr lang="pt-BR" dirty="0" err="1" smtClean="0"/>
              <a:t>try-except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 smtClean="0"/>
              <a:t>Quando um erro inesperado acontece chamamos de exceções</a:t>
            </a:r>
          </a:p>
          <a:p>
            <a:r>
              <a:rPr lang="pt-BR" dirty="0" smtClean="0"/>
              <a:t>Python possui meios de tratar quando exceções acontecem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576553" y="3532487"/>
            <a:ext cx="63210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/>
              <a:t>try</a:t>
            </a:r>
            <a:r>
              <a:rPr lang="pt-BR" sz="2400" b="1" dirty="0" smtClean="0"/>
              <a:t>:</a:t>
            </a:r>
          </a:p>
          <a:p>
            <a:r>
              <a:rPr lang="pt-BR" sz="2400" b="1" dirty="0" smtClean="0"/>
              <a:t>	…código que devia executar sem erros…</a:t>
            </a:r>
          </a:p>
          <a:p>
            <a:r>
              <a:rPr lang="pt-BR" sz="2400" b="1" dirty="0" err="1" smtClean="0"/>
              <a:t>except</a:t>
            </a:r>
            <a:r>
              <a:rPr lang="pt-BR" sz="2400" b="1" dirty="0" smtClean="0"/>
              <a:t>  Error1:</a:t>
            </a:r>
          </a:p>
          <a:p>
            <a:r>
              <a:rPr lang="pt-BR" sz="2400" b="1" dirty="0" smtClean="0"/>
              <a:t>	… código que executa caso Error1 aconteça…</a:t>
            </a:r>
          </a:p>
          <a:p>
            <a:r>
              <a:rPr lang="pt-BR" sz="2400" b="1" dirty="0" err="1" smtClean="0"/>
              <a:t>except</a:t>
            </a:r>
            <a:r>
              <a:rPr lang="pt-BR" sz="2400" b="1" dirty="0" smtClean="0"/>
              <a:t> Error2:</a:t>
            </a:r>
          </a:p>
          <a:p>
            <a:r>
              <a:rPr lang="pt-BR" sz="2400" b="1" dirty="0" smtClean="0"/>
              <a:t>	… código que executa caso Error2 aconteça…</a:t>
            </a:r>
          </a:p>
        </p:txBody>
      </p:sp>
    </p:spTree>
    <p:extLst>
      <p:ext uri="{BB962C8B-B14F-4D97-AF65-F5344CB8AC3E}">
        <p14:creationId xmlns:p14="http://schemas.microsoft.com/office/powerpoint/2010/main" val="352436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Principais exceções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 err="1" smtClean="0"/>
              <a:t>Exception</a:t>
            </a:r>
            <a:r>
              <a:rPr lang="pt-BR" dirty="0" smtClean="0"/>
              <a:t> – Base de todas as exceções</a:t>
            </a:r>
            <a:endParaRPr lang="pt-BR" dirty="0"/>
          </a:p>
          <a:p>
            <a:r>
              <a:rPr lang="pt-BR" dirty="0" err="1" smtClean="0"/>
              <a:t>StopIteration</a:t>
            </a:r>
            <a:r>
              <a:rPr lang="pt-BR" dirty="0" smtClean="0"/>
              <a:t> – Quando está iterando sobre uma sequência e essa termina abruptamente</a:t>
            </a:r>
          </a:p>
          <a:p>
            <a:r>
              <a:rPr lang="pt-BR" dirty="0" err="1" smtClean="0"/>
              <a:t>SytemExit</a:t>
            </a:r>
            <a:r>
              <a:rPr lang="pt-BR" dirty="0" smtClean="0"/>
              <a:t> – Exceção invocada por chamada da função </a:t>
            </a:r>
            <a:r>
              <a:rPr lang="pt-BR" dirty="0" err="1" smtClean="0"/>
              <a:t>exit</a:t>
            </a:r>
            <a:r>
              <a:rPr lang="pt-BR" dirty="0" smtClean="0"/>
              <a:t>()</a:t>
            </a:r>
          </a:p>
          <a:p>
            <a:r>
              <a:rPr lang="pt-BR" dirty="0" err="1" smtClean="0"/>
              <a:t>ArithmeticError</a:t>
            </a:r>
            <a:r>
              <a:rPr lang="pt-BR" dirty="0" smtClean="0"/>
              <a:t> – Exceção causada por algum erro </a:t>
            </a:r>
            <a:r>
              <a:rPr lang="pt-BR" dirty="0" err="1" smtClean="0"/>
              <a:t>aritimético</a:t>
            </a:r>
            <a:endParaRPr lang="pt-BR" dirty="0" smtClean="0"/>
          </a:p>
          <a:p>
            <a:r>
              <a:rPr lang="pt-BR" dirty="0" err="1" smtClean="0"/>
              <a:t>OverflowError</a:t>
            </a:r>
            <a:r>
              <a:rPr lang="pt-BR" dirty="0" smtClean="0"/>
              <a:t> – Quando estoura a representação de inteiros e </a:t>
            </a:r>
            <a:r>
              <a:rPr lang="pt-BR" dirty="0" err="1" smtClean="0"/>
              <a:t>floats</a:t>
            </a:r>
            <a:endParaRPr lang="pt-BR" dirty="0" smtClean="0"/>
          </a:p>
          <a:p>
            <a:r>
              <a:rPr lang="pt-BR" dirty="0" err="1" smtClean="0"/>
              <a:t>ZeroDivision</a:t>
            </a:r>
            <a:r>
              <a:rPr lang="pt-BR" dirty="0" smtClean="0"/>
              <a:t> – Divisão por zero </a:t>
            </a:r>
          </a:p>
        </p:txBody>
      </p:sp>
    </p:spTree>
    <p:extLst>
      <p:ext uri="{BB962C8B-B14F-4D97-AF65-F5344CB8AC3E}">
        <p14:creationId xmlns:p14="http://schemas.microsoft.com/office/powerpoint/2010/main" val="14147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Trate o erro que será causado por uma divisão por zero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25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/>
              <a:t>Orientação a objetos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Manipulação de arquivo </a:t>
            </a:r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CSV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 smtClean="0"/>
              <a:t>Classes em programação são um meio de representar objetos e fenômenos do mundo real em estrutura de dados</a:t>
            </a:r>
          </a:p>
        </p:txBody>
      </p:sp>
    </p:spTree>
    <p:extLst>
      <p:ext uri="{BB962C8B-B14F-4D97-AF65-F5344CB8AC3E}">
        <p14:creationId xmlns:p14="http://schemas.microsoft.com/office/powerpoint/2010/main" val="40940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 smtClean="0"/>
              <a:t>Classes em programação são um meio de representar objetos e fenômenos do mundo real em estrutura de dados</a:t>
            </a:r>
          </a:p>
          <a:p>
            <a:r>
              <a:rPr lang="pt-BR" dirty="0" smtClean="0"/>
              <a:t>Exemplo: Classe Trabalhador, classe Carro, classe Animal...</a:t>
            </a:r>
          </a:p>
        </p:txBody>
      </p:sp>
    </p:spTree>
    <p:extLst>
      <p:ext uri="{BB962C8B-B14F-4D97-AF65-F5344CB8AC3E}">
        <p14:creationId xmlns:p14="http://schemas.microsoft.com/office/powerpoint/2010/main" val="12937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 smtClean="0"/>
              <a:t>Classes em programação são um meio de representar objetos e fenômenos do mundo real em estrutura de dados</a:t>
            </a:r>
          </a:p>
          <a:p>
            <a:r>
              <a:rPr lang="pt-BR" dirty="0" smtClean="0"/>
              <a:t>Exemplo: Classe Trabalhador, classe Carro, classe Animal...</a:t>
            </a:r>
          </a:p>
          <a:p>
            <a:r>
              <a:rPr lang="pt-BR" dirty="0" smtClean="0"/>
              <a:t>Cada classe possui atributos que são dados contidos no objeto</a:t>
            </a:r>
          </a:p>
        </p:txBody>
      </p:sp>
    </p:spTree>
    <p:extLst>
      <p:ext uri="{BB962C8B-B14F-4D97-AF65-F5344CB8AC3E}">
        <p14:creationId xmlns:p14="http://schemas.microsoft.com/office/powerpoint/2010/main" val="38157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 smtClean="0"/>
              <a:t>Classes em programação são um meio de representar objetos e fenômenos do mundo real em estrutura de dados</a:t>
            </a:r>
          </a:p>
          <a:p>
            <a:r>
              <a:rPr lang="pt-BR" dirty="0" smtClean="0"/>
              <a:t>Exemplo: Classe Trabalhador, classe Carro, classe Animal...</a:t>
            </a:r>
          </a:p>
          <a:p>
            <a:r>
              <a:rPr lang="pt-BR" dirty="0" smtClean="0"/>
              <a:t>Cada classe possui atributos que são dados contidos no objeto</a:t>
            </a:r>
          </a:p>
          <a:p>
            <a:r>
              <a:rPr lang="pt-BR" dirty="0" smtClean="0"/>
              <a:t>Exemplo: </a:t>
            </a:r>
            <a:r>
              <a:rPr lang="pt-BR" dirty="0" err="1" smtClean="0"/>
              <a:t>Trabalhador.nome</a:t>
            </a:r>
            <a:r>
              <a:rPr lang="pt-BR" dirty="0" smtClean="0"/>
              <a:t>, </a:t>
            </a:r>
            <a:r>
              <a:rPr lang="pt-BR" dirty="0" err="1" smtClean="0"/>
              <a:t>Carro.velocidade_max</a:t>
            </a:r>
            <a:r>
              <a:rPr lang="pt-BR" dirty="0" smtClean="0"/>
              <a:t>, </a:t>
            </a:r>
            <a:r>
              <a:rPr lang="pt-BR" dirty="0" err="1" smtClean="0"/>
              <a:t>Animal.e_domestico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649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aprender Python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 é uma linguagem de programação criada em 1990</a:t>
            </a:r>
          </a:p>
          <a:p>
            <a:r>
              <a:rPr lang="pt-BR" dirty="0" smtClean="0"/>
              <a:t>Criador: Guido van Rossum</a:t>
            </a:r>
          </a:p>
          <a:p>
            <a:r>
              <a:rPr lang="pt-BR" dirty="0" smtClean="0"/>
              <a:t>Por quê???</a:t>
            </a:r>
          </a:p>
          <a:p>
            <a:pPr lvl="1"/>
            <a:r>
              <a:rPr lang="pt-BR" dirty="0" smtClean="0"/>
              <a:t>Para ser bonito e fácil de ler</a:t>
            </a:r>
          </a:p>
          <a:p>
            <a:pPr lvl="1"/>
            <a:r>
              <a:rPr lang="pt-BR" dirty="0" smtClean="0"/>
              <a:t>Explicito é melhor que implícito</a:t>
            </a:r>
          </a:p>
          <a:p>
            <a:pPr lvl="1"/>
            <a:r>
              <a:rPr lang="pt-BR" dirty="0" smtClean="0"/>
              <a:t>Simples é melhor do que complexo</a:t>
            </a:r>
          </a:p>
          <a:p>
            <a:pPr lvl="1"/>
            <a:r>
              <a:rPr lang="pt-BR" dirty="0" smtClean="0"/>
              <a:t>Legibilidade importa muito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859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50429"/>
            <a:ext cx="7886700" cy="134532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Cada classe possui  métodos, que são funções que definem algum comportamento da classe</a:t>
            </a:r>
          </a:p>
          <a:p>
            <a:r>
              <a:rPr lang="pt-BR" dirty="0" smtClean="0"/>
              <a:t>Exemplo: </a:t>
            </a:r>
            <a:r>
              <a:rPr lang="pt-BR" dirty="0" err="1" smtClean="0"/>
              <a:t>Trabalhador.imprime_nome</a:t>
            </a: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2186152" y="2900857"/>
            <a:ext cx="477124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class  </a:t>
            </a:r>
            <a:r>
              <a:rPr lang="en-US" sz="2400" b="1" dirty="0" err="1" smtClean="0"/>
              <a:t>Trabalhador</a:t>
            </a:r>
            <a:r>
              <a:rPr lang="en-US" sz="2400" b="1" dirty="0" smtClean="0"/>
              <a:t>:</a:t>
            </a:r>
          </a:p>
          <a:p>
            <a:r>
              <a:rPr lang="en-US" sz="2400" b="1" dirty="0"/>
              <a:t>	</a:t>
            </a:r>
            <a:r>
              <a:rPr lang="en-US" sz="2400" b="1" dirty="0" err="1" smtClean="0"/>
              <a:t>def</a:t>
            </a:r>
            <a:r>
              <a:rPr lang="en-US" sz="2400" b="1" dirty="0" smtClean="0"/>
              <a:t> __</a:t>
            </a:r>
            <a:r>
              <a:rPr lang="en-US" sz="2400" b="1" dirty="0" err="1" smtClean="0"/>
              <a:t>init</a:t>
            </a:r>
            <a:r>
              <a:rPr lang="en-US" sz="2400" b="1" dirty="0" smtClean="0"/>
              <a:t>__(self, </a:t>
            </a:r>
            <a:r>
              <a:rPr lang="en-US" sz="2400" b="1" dirty="0" err="1" smtClean="0"/>
              <a:t>nome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salario</a:t>
            </a:r>
            <a:r>
              <a:rPr lang="en-US" sz="2400" b="1" dirty="0" smtClean="0"/>
              <a:t>):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b="1" dirty="0" err="1" smtClean="0"/>
              <a:t>self.salario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salario</a:t>
            </a:r>
            <a:endParaRPr lang="en-US" sz="2400" b="1" dirty="0" smtClean="0"/>
          </a:p>
          <a:p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b="1" dirty="0" err="1" smtClean="0"/>
              <a:t>self.nome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nome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/>
              <a:t>	</a:t>
            </a:r>
            <a:r>
              <a:rPr lang="en-US" sz="2400" b="1" dirty="0" err="1" smtClean="0"/>
              <a:t>def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imprime_nome</a:t>
            </a:r>
            <a:r>
              <a:rPr lang="en-US" sz="2400" b="1" dirty="0" smtClean="0"/>
              <a:t>(self):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print(</a:t>
            </a:r>
            <a:r>
              <a:rPr lang="en-US" sz="2400" b="1" dirty="0" err="1" smtClean="0"/>
              <a:t>self.nome</a:t>
            </a:r>
            <a:r>
              <a:rPr lang="en-US" sz="2400" b="1" dirty="0" smtClean="0"/>
              <a:t>)</a:t>
            </a:r>
          </a:p>
          <a:p>
            <a:r>
              <a:rPr lang="en-US" sz="2400" b="1" dirty="0"/>
              <a:t>	</a:t>
            </a:r>
          </a:p>
          <a:p>
            <a:r>
              <a:rPr lang="en-US" sz="2400" b="1" dirty="0" smtClean="0"/>
              <a:t>	</a:t>
            </a:r>
            <a:r>
              <a:rPr lang="en-US" sz="2400" b="1" dirty="0" err="1" smtClean="0"/>
              <a:t>def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imprime_salario</a:t>
            </a:r>
            <a:r>
              <a:rPr lang="en-US" sz="2400" b="1" dirty="0" smtClean="0"/>
              <a:t>(self):</a:t>
            </a:r>
            <a:br>
              <a:rPr lang="en-US" sz="2400" b="1" dirty="0" smtClean="0"/>
            </a:br>
            <a:r>
              <a:rPr lang="en-US" sz="2400" b="1" dirty="0" smtClean="0"/>
              <a:t>		print(</a:t>
            </a:r>
            <a:r>
              <a:rPr lang="en-US" sz="2400" b="1" dirty="0" err="1" smtClean="0"/>
              <a:t>self.salario</a:t>
            </a:r>
            <a:r>
              <a:rPr lang="en-US" sz="24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44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1299"/>
          </a:xfrm>
        </p:spPr>
        <p:txBody>
          <a:bodyPr>
            <a:normAutofit/>
          </a:bodyPr>
          <a:lstStyle/>
          <a:p>
            <a:r>
              <a:rPr lang="pt-BR" dirty="0" smtClean="0"/>
              <a:t>Defina uma classe chamada Estudante</a:t>
            </a:r>
          </a:p>
          <a:p>
            <a:r>
              <a:rPr lang="pt-BR" dirty="0" smtClean="0"/>
              <a:t>O método __</a:t>
            </a:r>
            <a:r>
              <a:rPr lang="pt-BR" dirty="0" err="1" smtClean="0"/>
              <a:t>init</a:t>
            </a:r>
            <a:r>
              <a:rPr lang="pt-BR" dirty="0" smtClean="0"/>
              <a:t>__ irá receber</a:t>
            </a:r>
          </a:p>
          <a:p>
            <a:pPr lvl="1"/>
            <a:r>
              <a:rPr lang="pt-BR" dirty="0" smtClean="0"/>
              <a:t>Nome, Idade, semestre, e uma lista contendo todas as cadeira a qual ele está cursando</a:t>
            </a:r>
          </a:p>
          <a:p>
            <a:r>
              <a:rPr lang="pt-BR" dirty="0" smtClean="0"/>
              <a:t>Implementar um método </a:t>
            </a:r>
            <a:r>
              <a:rPr lang="pt-BR" dirty="0" err="1" smtClean="0"/>
              <a:t>imprime_informacao</a:t>
            </a:r>
            <a:r>
              <a:rPr lang="pt-BR" dirty="0" smtClean="0"/>
              <a:t>()</a:t>
            </a:r>
            <a:r>
              <a:rPr lang="pt-BR" dirty="0"/>
              <a:t> </a:t>
            </a:r>
            <a:r>
              <a:rPr lang="pt-BR" dirty="0" smtClean="0"/>
              <a:t>onde este irá imprimir o Nome, idade, semestre, e as cadeiras que esse estudante está cursando</a:t>
            </a:r>
          </a:p>
        </p:txBody>
      </p:sp>
    </p:spTree>
    <p:extLst>
      <p:ext uri="{BB962C8B-B14F-4D97-AF65-F5344CB8AC3E}">
        <p14:creationId xmlns:p14="http://schemas.microsoft.com/office/powerpoint/2010/main" val="24622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Autofit/>
          </a:bodyPr>
          <a:lstStyle/>
          <a:p>
            <a:r>
              <a:rPr lang="pt-BR" sz="3600" dirty="0" smtClean="0"/>
              <a:t>Parte II: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e tempo</a:t>
            </a:r>
          </a:p>
          <a:p>
            <a:pPr lvl="1"/>
            <a:r>
              <a:rPr lang="pt-B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Funções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Modularidade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exceções</a:t>
            </a:r>
            <a:endParaRPr lang="pt-B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pt-BR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Orientação a objetos</a:t>
            </a:r>
          </a:p>
          <a:p>
            <a:pPr lvl="1"/>
            <a:r>
              <a:rPr lang="pt-BR" sz="3600" dirty="0"/>
              <a:t>Manipulação de arquivo </a:t>
            </a:r>
            <a:r>
              <a:rPr lang="pt-BR" sz="3600" dirty="0" smtClean="0"/>
              <a:t>CSV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3584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Arquivos CSV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126266"/>
          </a:xfrm>
        </p:spPr>
        <p:txBody>
          <a:bodyPr>
            <a:normAutofit/>
          </a:bodyPr>
          <a:lstStyle/>
          <a:p>
            <a:r>
              <a:rPr lang="pt-BR" dirty="0" smtClean="0"/>
              <a:t>CSV – </a:t>
            </a:r>
            <a:r>
              <a:rPr lang="pt-BR" dirty="0" err="1" smtClean="0"/>
              <a:t>Comma</a:t>
            </a:r>
            <a:r>
              <a:rPr lang="pt-BR" dirty="0" smtClean="0"/>
              <a:t> </a:t>
            </a:r>
            <a:r>
              <a:rPr lang="pt-BR" dirty="0" err="1" smtClean="0"/>
              <a:t>Separated</a:t>
            </a:r>
            <a:r>
              <a:rPr lang="pt-BR" dirty="0" smtClean="0"/>
              <a:t> </a:t>
            </a:r>
            <a:r>
              <a:rPr lang="pt-BR" dirty="0" err="1" smtClean="0"/>
              <a:t>Values</a:t>
            </a:r>
            <a:endParaRPr lang="pt-BR" dirty="0" smtClean="0"/>
          </a:p>
          <a:p>
            <a:pPr lvl="1"/>
            <a:r>
              <a:rPr lang="pt-BR" dirty="0" smtClean="0"/>
              <a:t>Alguns arquivos CSV podem usar ; ou outros caracteres para separar os valores</a:t>
            </a:r>
          </a:p>
          <a:p>
            <a:r>
              <a:rPr lang="pt-BR" dirty="0" smtClean="0"/>
              <a:t>Um arquivo CSV pode ser aberto por programas tipo Excel e </a:t>
            </a:r>
            <a:r>
              <a:rPr lang="pt-BR" dirty="0" err="1" smtClean="0"/>
              <a:t>Libreoffice</a:t>
            </a:r>
            <a:r>
              <a:rPr lang="pt-BR" dirty="0"/>
              <a:t> </a:t>
            </a:r>
            <a:r>
              <a:rPr lang="pt-BR" dirty="0" err="1" smtClean="0"/>
              <a:t>Calc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3237188" y="4407996"/>
            <a:ext cx="5139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coluna1,</a:t>
            </a:r>
            <a:r>
              <a:rPr lang="en-US" dirty="0"/>
              <a:t> </a:t>
            </a:r>
            <a:r>
              <a:rPr lang="en-US" dirty="0" smtClean="0"/>
              <a:t>coluna2,coluna3,coluna4,coluna5,coluna6</a:t>
            </a:r>
          </a:p>
          <a:p>
            <a:r>
              <a:rPr lang="en-US" dirty="0" smtClean="0"/>
              <a:t>0.01214,0.07936,0.07799,0.07994,0.03393,0.02225</a:t>
            </a:r>
            <a:endParaRPr lang="en-US" dirty="0"/>
          </a:p>
          <a:p>
            <a:r>
              <a:rPr lang="en-US" dirty="0" smtClean="0"/>
              <a:t>0.05841,0.0011,0.05875,0.06374,0.07521,0.09295</a:t>
            </a:r>
            <a:endParaRPr lang="en-US" dirty="0"/>
          </a:p>
          <a:p>
            <a:r>
              <a:rPr lang="en-US" dirty="0" smtClean="0"/>
              <a:t>0.09843,0.00169,0.02203,0.02879,0.04721,0.07074</a:t>
            </a:r>
            <a:endParaRPr lang="en-US" dirty="0"/>
          </a:p>
          <a:p>
            <a:r>
              <a:rPr lang="en-US" dirty="0" smtClean="0"/>
              <a:t>0.06297,0.08871,0.01439,0.08867,0.09371,0.02379</a:t>
            </a:r>
          </a:p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1914667" y="4407996"/>
            <a:ext cx="115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Cabeçalho</a:t>
            </a: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2108471" y="529725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Dados</a:t>
            </a:r>
            <a:endParaRPr lang="en-US" dirty="0"/>
          </a:p>
        </p:txBody>
      </p:sp>
      <p:sp>
        <p:nvSpPr>
          <p:cNvPr id="9" name="Chave Esquerda 8"/>
          <p:cNvSpPr/>
          <p:nvPr/>
        </p:nvSpPr>
        <p:spPr>
          <a:xfrm>
            <a:off x="3015834" y="4801523"/>
            <a:ext cx="241738" cy="13607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ta para a Direita 9"/>
          <p:cNvSpPr/>
          <p:nvPr/>
        </p:nvSpPr>
        <p:spPr>
          <a:xfrm>
            <a:off x="3094661" y="4522581"/>
            <a:ext cx="158290" cy="914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0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err="1" smtClean="0"/>
              <a:t>DictReader</a:t>
            </a:r>
            <a:r>
              <a:rPr lang="pt-BR" dirty="0" smtClean="0"/>
              <a:t> e </a:t>
            </a:r>
            <a:r>
              <a:rPr lang="pt-BR" dirty="0" err="1" smtClean="0"/>
              <a:t>DictWriter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2232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Para manipular arquivos .</a:t>
            </a:r>
            <a:r>
              <a:rPr lang="pt-BR" sz="3200" dirty="0" err="1" smtClean="0"/>
              <a:t>csv</a:t>
            </a:r>
            <a:r>
              <a:rPr lang="pt-BR" sz="3200" dirty="0" smtClean="0"/>
              <a:t> é necessário importar a biblioteca </a:t>
            </a:r>
            <a:r>
              <a:rPr lang="pt-BR" sz="3200" dirty="0" err="1" smtClean="0"/>
              <a:t>csv</a:t>
            </a:r>
            <a:endParaRPr lang="pt-BR" sz="3200" dirty="0" smtClean="0"/>
          </a:p>
          <a:p>
            <a:r>
              <a:rPr lang="pt-BR" sz="3200" dirty="0" err="1" smtClean="0"/>
              <a:t>DictReader</a:t>
            </a:r>
            <a:r>
              <a:rPr lang="pt-BR" sz="3200" dirty="0" smtClean="0"/>
              <a:t> – Objeto contém as funções para ler o arquivo CSV</a:t>
            </a:r>
          </a:p>
          <a:p>
            <a:r>
              <a:rPr lang="pt-BR" sz="3200" dirty="0" err="1" smtClean="0"/>
              <a:t>DictWriter</a:t>
            </a:r>
            <a:r>
              <a:rPr lang="pt-BR" sz="3200" dirty="0" smtClean="0"/>
              <a:t> – Objeto contém as funções para escrever no arquivo CSV</a:t>
            </a:r>
          </a:p>
          <a:p>
            <a:pPr lvl="1"/>
            <a:r>
              <a:rPr lang="pt-BR" sz="2800" dirty="0" smtClean="0"/>
              <a:t>É necessário definir o cabeçalho antes de criar o objeto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883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53851"/>
          </a:xfrm>
        </p:spPr>
        <p:txBody>
          <a:bodyPr>
            <a:normAutofit/>
          </a:bodyPr>
          <a:lstStyle/>
          <a:p>
            <a:r>
              <a:rPr lang="pt-BR" dirty="0"/>
              <a:t>Baixe o arquivo deter_amz_avisos.csv do </a:t>
            </a:r>
            <a:r>
              <a:rPr lang="pt-BR" dirty="0" err="1"/>
              <a:t>Github</a:t>
            </a:r>
            <a:r>
              <a:rPr lang="pt-BR" dirty="0"/>
              <a:t> do minicurso</a:t>
            </a:r>
          </a:p>
          <a:p>
            <a:pPr lvl="1"/>
            <a:r>
              <a:rPr lang="pt-BR" dirty="0"/>
              <a:t>Dados do sistema </a:t>
            </a:r>
            <a:r>
              <a:rPr lang="pt-BR" dirty="0" err="1" smtClean="0"/>
              <a:t>TerraBrasilis</a:t>
            </a:r>
            <a:r>
              <a:rPr lang="pt-BR" dirty="0" smtClean="0"/>
              <a:t> </a:t>
            </a:r>
            <a:r>
              <a:rPr lang="pt-BR" dirty="0"/>
              <a:t>do INPE</a:t>
            </a:r>
          </a:p>
          <a:p>
            <a:pPr lvl="1"/>
            <a:r>
              <a:rPr lang="pt-BR" dirty="0"/>
              <a:t>Avisos de desmatamento da </a:t>
            </a:r>
            <a:r>
              <a:rPr lang="pt-BR" dirty="0" smtClean="0"/>
              <a:t>Amazônia</a:t>
            </a:r>
          </a:p>
          <a:p>
            <a:r>
              <a:rPr lang="pt-BR" dirty="0" smtClean="0"/>
              <a:t>Abrir o arquivo deter_amz_avisos.csv e importar os dados em uma lista</a:t>
            </a:r>
          </a:p>
          <a:p>
            <a:r>
              <a:rPr lang="pt-BR" dirty="0" smtClean="0"/>
              <a:t>Encontrar os diferentes entes federativos que possuem avisos de desmatamento informados pelo sistema DETER do INPE.</a:t>
            </a:r>
          </a:p>
        </p:txBody>
      </p:sp>
    </p:spTree>
    <p:extLst>
      <p:ext uri="{BB962C8B-B14F-4D97-AF65-F5344CB8AC3E}">
        <p14:creationId xmlns:p14="http://schemas.microsoft.com/office/powerpoint/2010/main" val="235949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418897"/>
            <a:ext cx="7886700" cy="5087006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Parte III:</a:t>
            </a:r>
          </a:p>
          <a:p>
            <a:pPr lvl="1"/>
            <a:r>
              <a:rPr lang="pt-BR" sz="3200" dirty="0" err="1" smtClean="0"/>
              <a:t>Matplotlib</a:t>
            </a:r>
            <a:r>
              <a:rPr lang="pt-BR" sz="3200" dirty="0" smtClean="0"/>
              <a:t> e Pandas</a:t>
            </a:r>
          </a:p>
          <a:p>
            <a:pPr lvl="1"/>
            <a:r>
              <a:rPr lang="pt-BR" sz="3200" dirty="0" smtClean="0"/>
              <a:t>Exemplo gráfico de pontos</a:t>
            </a:r>
          </a:p>
          <a:p>
            <a:pPr lvl="1"/>
            <a:r>
              <a:rPr lang="pt-BR" sz="3200" dirty="0" smtClean="0"/>
              <a:t>Exemplo gráfico de barras</a:t>
            </a:r>
          </a:p>
          <a:p>
            <a:pPr lvl="1"/>
            <a:r>
              <a:rPr lang="pt-BR" sz="3200" dirty="0" smtClean="0"/>
              <a:t>Exemplo gráfico de linhas</a:t>
            </a:r>
          </a:p>
          <a:p>
            <a:pPr lvl="1"/>
            <a:r>
              <a:rPr lang="pt-BR" sz="3200" dirty="0" smtClean="0"/>
              <a:t>Exemplo de histograma</a:t>
            </a:r>
          </a:p>
          <a:p>
            <a:pPr lvl="1"/>
            <a:r>
              <a:rPr lang="pt-BR" sz="3200" dirty="0" smtClean="0"/>
              <a:t>Exemplo de gráfico de grupos</a:t>
            </a:r>
          </a:p>
        </p:txBody>
      </p:sp>
    </p:spTree>
    <p:extLst>
      <p:ext uri="{BB962C8B-B14F-4D97-AF65-F5344CB8AC3E}">
        <p14:creationId xmlns:p14="http://schemas.microsoft.com/office/powerpoint/2010/main" val="342923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err="1" smtClean="0"/>
              <a:t>Matplotlib</a:t>
            </a:r>
            <a:r>
              <a:rPr lang="pt-BR" dirty="0" smtClean="0"/>
              <a:t> e Pandas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71" y="1566041"/>
            <a:ext cx="4480007" cy="3572806"/>
          </a:xfrm>
        </p:spPr>
      </p:pic>
      <p:sp>
        <p:nvSpPr>
          <p:cNvPr id="6" name="CaixaDeTexto 5"/>
          <p:cNvSpPr txBox="1"/>
          <p:nvPr/>
        </p:nvSpPr>
        <p:spPr>
          <a:xfrm>
            <a:off x="283779" y="1639614"/>
            <a:ext cx="37837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err="1" smtClean="0"/>
              <a:t>Matplotlib</a:t>
            </a:r>
            <a:r>
              <a:rPr lang="pt-BR" sz="3200" dirty="0" smtClean="0"/>
              <a:t> é uma biblioteca de criação de gráficos no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Pandas é uma biblioteca de manipulação de dados</a:t>
            </a:r>
            <a:endParaRPr lang="pt-BR" sz="32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028" y="5527126"/>
            <a:ext cx="5486411" cy="114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9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Exemplo base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28650" y="1479486"/>
            <a:ext cx="793659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'name':       		[</a:t>
            </a:r>
            <a:r>
              <a:rPr lang="en-US" sz="2000" dirty="0"/>
              <a:t>'john','</a:t>
            </a:r>
            <a:r>
              <a:rPr lang="en-US" sz="2000" dirty="0" err="1"/>
              <a:t>mary</a:t>
            </a:r>
            <a:r>
              <a:rPr lang="en-US" sz="2000" dirty="0"/>
              <a:t>','peter','</a:t>
            </a:r>
            <a:r>
              <a:rPr lang="en-US" sz="2000" dirty="0" err="1"/>
              <a:t>jeff</a:t>
            </a:r>
            <a:r>
              <a:rPr lang="en-US" sz="2000" dirty="0"/>
              <a:t>','bill','</a:t>
            </a:r>
            <a:r>
              <a:rPr lang="en-US" sz="2000" dirty="0" err="1"/>
              <a:t>lisa</a:t>
            </a:r>
            <a:r>
              <a:rPr lang="en-US" sz="2000" dirty="0"/>
              <a:t>','</a:t>
            </a:r>
            <a:r>
              <a:rPr lang="en-US" sz="2000" dirty="0" err="1"/>
              <a:t>jose</a:t>
            </a:r>
            <a:r>
              <a:rPr lang="en-US" sz="2000" dirty="0"/>
              <a:t>'], </a:t>
            </a:r>
            <a:endParaRPr lang="en-US" sz="2000" dirty="0" smtClean="0"/>
          </a:p>
          <a:p>
            <a:r>
              <a:rPr lang="en-US" sz="2000" dirty="0" smtClean="0"/>
              <a:t>'age':			[</a:t>
            </a:r>
            <a:r>
              <a:rPr lang="en-US" sz="2000" dirty="0"/>
              <a:t>23,78,22,19,45,33,20</a:t>
            </a:r>
            <a:r>
              <a:rPr lang="en-US" sz="2000" dirty="0" smtClean="0"/>
              <a:t>],</a:t>
            </a:r>
          </a:p>
          <a:p>
            <a:r>
              <a:rPr lang="en-US" sz="2000" dirty="0" smtClean="0"/>
              <a:t>'gender': 		[</a:t>
            </a:r>
            <a:r>
              <a:rPr lang="en-US" sz="2000" dirty="0"/>
              <a:t>'M','F','M','M','M','F','M</a:t>
            </a:r>
            <a:r>
              <a:rPr lang="en-US" sz="2000" dirty="0" smtClean="0"/>
              <a:t>'],</a:t>
            </a:r>
          </a:p>
          <a:p>
            <a:r>
              <a:rPr lang="en-US" sz="2000" dirty="0" smtClean="0"/>
              <a:t>'state' : 			[</a:t>
            </a:r>
            <a:r>
              <a:rPr lang="en-US" sz="2000" dirty="0"/>
              <a:t>'california','dc','california','dc','california','texas','texas'], </a:t>
            </a:r>
            <a:endParaRPr lang="en-US" sz="2000" dirty="0" smtClean="0"/>
          </a:p>
          <a:p>
            <a:r>
              <a:rPr lang="en-US" sz="2000" dirty="0" smtClean="0"/>
              <a:t>'</a:t>
            </a:r>
            <a:r>
              <a:rPr lang="en-US" sz="2000" dirty="0" err="1" smtClean="0"/>
              <a:t>num_children</a:t>
            </a:r>
            <a:r>
              <a:rPr lang="en-US" sz="2000" dirty="0" smtClean="0"/>
              <a:t>': 	[</a:t>
            </a:r>
            <a:r>
              <a:rPr lang="en-US" sz="2000" dirty="0"/>
              <a:t>2,0,0,3,2,1,4</a:t>
            </a:r>
            <a:r>
              <a:rPr lang="en-US" sz="2000" dirty="0" smtClean="0"/>
              <a:t>],</a:t>
            </a:r>
          </a:p>
          <a:p>
            <a:r>
              <a:rPr lang="en-US" sz="2000" dirty="0" smtClean="0"/>
              <a:t>'</a:t>
            </a:r>
            <a:r>
              <a:rPr lang="en-US" sz="2000" dirty="0" err="1" smtClean="0"/>
              <a:t>num_pets</a:t>
            </a:r>
            <a:r>
              <a:rPr lang="en-US" sz="2000" dirty="0" smtClean="0"/>
              <a:t>': 		[</a:t>
            </a:r>
            <a:r>
              <a:rPr lang="en-US" sz="2000" dirty="0"/>
              <a:t>5,1,0,5,2,2,3</a:t>
            </a:r>
            <a:r>
              <a:rPr lang="en-US" sz="2000" dirty="0" smtClean="0"/>
              <a:t>]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285" y="3834335"/>
            <a:ext cx="5185377" cy="285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4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0198"/>
          </a:xfrm>
        </p:spPr>
        <p:txBody>
          <a:bodyPr/>
          <a:lstStyle/>
          <a:p>
            <a:r>
              <a:rPr lang="pt-BR" dirty="0" smtClean="0"/>
              <a:t>Gráfico de pontos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215779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Gerar um gráfico de pontos com </a:t>
            </a:r>
            <a:r>
              <a:rPr lang="pt-BR" dirty="0" err="1" smtClean="0"/>
              <a:t>num_children</a:t>
            </a:r>
            <a:r>
              <a:rPr lang="pt-BR" dirty="0" smtClean="0"/>
              <a:t> no eixo X, e </a:t>
            </a:r>
            <a:r>
              <a:rPr lang="pt-BR" dirty="0" err="1" smtClean="0"/>
              <a:t>num_pets</a:t>
            </a:r>
            <a:r>
              <a:rPr lang="pt-BR" dirty="0" smtClean="0"/>
              <a:t> no eixo Y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err="1" smtClean="0"/>
              <a:t>df.plot</a:t>
            </a:r>
            <a:r>
              <a:rPr lang="pt-BR" dirty="0" smtClean="0"/>
              <a:t>(</a:t>
            </a:r>
            <a:r>
              <a:rPr lang="pt-BR" dirty="0" err="1" smtClean="0"/>
              <a:t>kind</a:t>
            </a:r>
            <a:r>
              <a:rPr lang="pt-BR" dirty="0" smtClean="0"/>
              <a:t>=‘</a:t>
            </a:r>
            <a:r>
              <a:rPr lang="pt-BR" dirty="0" err="1" smtClean="0"/>
              <a:t>scatter</a:t>
            </a:r>
            <a:r>
              <a:rPr lang="pt-BR" dirty="0" smtClean="0"/>
              <a:t>’, x=‘</a:t>
            </a:r>
            <a:r>
              <a:rPr lang="pt-BR" dirty="0" err="1" smtClean="0"/>
              <a:t>num_children</a:t>
            </a:r>
            <a:r>
              <a:rPr lang="pt-BR" dirty="0" smtClean="0"/>
              <a:t>’, y=‘</a:t>
            </a:r>
            <a:r>
              <a:rPr lang="pt-BR" dirty="0" err="1" smtClean="0"/>
              <a:t>num_pets</a:t>
            </a:r>
            <a:r>
              <a:rPr lang="pt-BR" dirty="0" smtClean="0"/>
              <a:t>’, color=‘</a:t>
            </a:r>
            <a:r>
              <a:rPr lang="pt-BR" dirty="0" err="1" smtClean="0"/>
              <a:t>red</a:t>
            </a:r>
            <a:r>
              <a:rPr lang="pt-BR" dirty="0" smtClean="0"/>
              <a:t>’)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877" y="3983421"/>
            <a:ext cx="3893425" cy="272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1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1416</TotalTime>
  <Words>3713</Words>
  <Application>Microsoft Office PowerPoint</Application>
  <PresentationFormat>Apresentação na tela (4:3)</PresentationFormat>
  <Paragraphs>761</Paragraphs>
  <Slides>105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105</vt:i4>
      </vt:variant>
    </vt:vector>
  </HeadingPairs>
  <TitlesOfParts>
    <vt:vector size="111" baseType="lpstr">
      <vt:lpstr>Arial</vt:lpstr>
      <vt:lpstr>Calibri</vt:lpstr>
      <vt:lpstr>Calibri Light</vt:lpstr>
      <vt:lpstr>Cambria Math</vt:lpstr>
      <vt:lpstr>Roboto</vt:lpstr>
      <vt:lpstr>Tema do Office</vt:lpstr>
      <vt:lpstr>Introdução a programação Python</vt:lpstr>
      <vt:lpstr>Info</vt:lpstr>
      <vt:lpstr>Cronograma</vt:lpstr>
      <vt:lpstr>Cronograma</vt:lpstr>
      <vt:lpstr>Cronograma</vt:lpstr>
      <vt:lpstr>Cronograma</vt:lpstr>
      <vt:lpstr>Porque aprender Python</vt:lpstr>
      <vt:lpstr>Porque aprender Python</vt:lpstr>
      <vt:lpstr>Porque aprender Python</vt:lpstr>
      <vt:lpstr>Porque aprender Python</vt:lpstr>
      <vt:lpstr>Porque aprender Python</vt:lpstr>
      <vt:lpstr>Cronograma</vt:lpstr>
      <vt:lpstr>Visão geral</vt:lpstr>
      <vt:lpstr>Visão geral</vt:lpstr>
      <vt:lpstr>Visão geral</vt:lpstr>
      <vt:lpstr>Visão geral</vt:lpstr>
      <vt:lpstr>Visão geral</vt:lpstr>
      <vt:lpstr>Cronograma</vt:lpstr>
      <vt:lpstr>Configuração do ambiente</vt:lpstr>
      <vt:lpstr>Cronograma</vt:lpstr>
      <vt:lpstr>Sintaxe básica</vt:lpstr>
      <vt:lpstr>Palavras reservadas</vt:lpstr>
      <vt:lpstr>Indentação e comentários</vt:lpstr>
      <vt:lpstr>Exercícios</vt:lpstr>
      <vt:lpstr>Cronograma</vt:lpstr>
      <vt:lpstr>Atribuindo valores a variáveis</vt:lpstr>
      <vt:lpstr>Números</vt:lpstr>
      <vt:lpstr>Tipos de números</vt:lpstr>
      <vt:lpstr>Funções matemáticas definidas</vt:lpstr>
      <vt:lpstr>Funções da biblioteca math</vt:lpstr>
      <vt:lpstr>Funções de números randômicos</vt:lpstr>
      <vt:lpstr>Exercícios</vt:lpstr>
      <vt:lpstr>Strings</vt:lpstr>
      <vt:lpstr>Strings</vt:lpstr>
      <vt:lpstr>Exercícios</vt:lpstr>
      <vt:lpstr>Listas</vt:lpstr>
      <vt:lpstr>Listas</vt:lpstr>
      <vt:lpstr>Exercícios</vt:lpstr>
      <vt:lpstr>Tuplas</vt:lpstr>
      <vt:lpstr>Exercícios</vt:lpstr>
      <vt:lpstr>Dicionários</vt:lpstr>
      <vt:lpstr>Exercícios</vt:lpstr>
      <vt:lpstr>Cronograma</vt:lpstr>
      <vt:lpstr>Operadores aritméticos</vt:lpstr>
      <vt:lpstr>Operadores combinados</vt:lpstr>
      <vt:lpstr>Exercícios</vt:lpstr>
      <vt:lpstr>Operadores lógicos</vt:lpstr>
      <vt:lpstr>Operadores lógicos</vt:lpstr>
      <vt:lpstr>Operadores está contido, é e não é</vt:lpstr>
      <vt:lpstr>Exercícios</vt:lpstr>
      <vt:lpstr>Cronograma</vt:lpstr>
      <vt:lpstr>Operadores condicionais</vt:lpstr>
      <vt:lpstr>Exercícios</vt:lpstr>
      <vt:lpstr>Cronograma</vt:lpstr>
      <vt:lpstr>While</vt:lpstr>
      <vt:lpstr>For</vt:lpstr>
      <vt:lpstr>Exercício</vt:lpstr>
      <vt:lpstr>Intervalo</vt:lpstr>
      <vt:lpstr>Cronograma</vt:lpstr>
      <vt:lpstr>Cronograma</vt:lpstr>
      <vt:lpstr>Bibliotecas time e datetime</vt:lpstr>
      <vt:lpstr>Bibliotecas time e datetime</vt:lpstr>
      <vt:lpstr>Exercícios</vt:lpstr>
      <vt:lpstr>Cronograma</vt:lpstr>
      <vt:lpstr>Funções</vt:lpstr>
      <vt:lpstr>Funções</vt:lpstr>
      <vt:lpstr>Funções</vt:lpstr>
      <vt:lpstr>Funções</vt:lpstr>
      <vt:lpstr>Funções</vt:lpstr>
      <vt:lpstr>Funções</vt:lpstr>
      <vt:lpstr>Exercícios</vt:lpstr>
      <vt:lpstr>Cronograma</vt:lpstr>
      <vt:lpstr>Modularidade</vt:lpstr>
      <vt:lpstr>Modularidade</vt:lpstr>
      <vt:lpstr>Exercícios</vt:lpstr>
      <vt:lpstr>Cronograma</vt:lpstr>
      <vt:lpstr>Abrindo e fechando arquivos</vt:lpstr>
      <vt:lpstr>Modos de abertura</vt:lpstr>
      <vt:lpstr>Manipulando o arquivo</vt:lpstr>
      <vt:lpstr>Exercício</vt:lpstr>
      <vt:lpstr>Cronograma</vt:lpstr>
      <vt:lpstr>Estrutura try-except</vt:lpstr>
      <vt:lpstr>Principais exceções</vt:lpstr>
      <vt:lpstr>Exercícios</vt:lpstr>
      <vt:lpstr>Cronograma</vt:lpstr>
      <vt:lpstr>Classes</vt:lpstr>
      <vt:lpstr>Classes</vt:lpstr>
      <vt:lpstr>Classes</vt:lpstr>
      <vt:lpstr>Classes</vt:lpstr>
      <vt:lpstr>Classes</vt:lpstr>
      <vt:lpstr>Exercício</vt:lpstr>
      <vt:lpstr>Cronograma</vt:lpstr>
      <vt:lpstr>Arquivos CSV</vt:lpstr>
      <vt:lpstr>DictReader e DictWriter</vt:lpstr>
      <vt:lpstr>Exercício</vt:lpstr>
      <vt:lpstr>Cronograma</vt:lpstr>
      <vt:lpstr>Matplotlib e Pandas</vt:lpstr>
      <vt:lpstr>Exemplo base</vt:lpstr>
      <vt:lpstr>Gráfico de pontos</vt:lpstr>
      <vt:lpstr>Gráfico de barras</vt:lpstr>
      <vt:lpstr>Gráfico de linhas</vt:lpstr>
      <vt:lpstr>Histograma</vt:lpstr>
      <vt:lpstr>Gráfico de grupos</vt:lpstr>
      <vt:lpstr>Exercício</vt:lpstr>
      <vt:lpstr>É isso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programação Python</dc:title>
  <dc:creator>FFsantos</dc:creator>
  <cp:lastModifiedBy>FFsantos</cp:lastModifiedBy>
  <cp:revision>135</cp:revision>
  <dcterms:created xsi:type="dcterms:W3CDTF">2019-10-14T14:00:00Z</dcterms:created>
  <dcterms:modified xsi:type="dcterms:W3CDTF">2019-10-18T02:28:11Z</dcterms:modified>
</cp:coreProperties>
</file>