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63" r:id="rId4"/>
    <p:sldId id="271" r:id="rId5"/>
    <p:sldId id="267" r:id="rId6"/>
    <p:sldId id="268" r:id="rId7"/>
    <p:sldId id="266" r:id="rId8"/>
    <p:sldId id="273" r:id="rId9"/>
    <p:sldId id="270" r:id="rId10"/>
    <p:sldId id="272" r:id="rId11"/>
    <p:sldId id="275" r:id="rId12"/>
    <p:sldId id="274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6600"/>
    <a:srgbClr val="FF9933"/>
    <a:srgbClr val="FCF7F1"/>
    <a:srgbClr val="344529"/>
    <a:srgbClr val="2B3922"/>
    <a:srgbClr val="2E3722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28/06/2021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28/06/2021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B2AB89-642D-461B-88E3-BE7E49276E6D}" type="datetime1">
              <a:rPr lang="it-IT" smtClean="0"/>
              <a:t>28/06/2021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6DF1C0-0F0C-4064-ABD6-C9C1782C86AE}" type="datetime1">
              <a:rPr lang="it-IT" smtClean="0"/>
              <a:t>28/06/2021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3424F-4FD0-4DEA-A244-2F5A83926123}" type="datetime1">
              <a:rPr lang="it-IT" smtClean="0"/>
              <a:t>28/06/2021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487A35-6EB2-4106-87BE-5998F37E93E7}" type="datetime1">
              <a:rPr lang="it-IT" smtClean="0"/>
              <a:t>28/06/2021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2449-0E6F-4EC8-9AF5-127FFF9E4F17}" type="datetime1">
              <a:rPr lang="it-IT" smtClean="0"/>
              <a:t>28/06/2021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ECC08F-3232-4266-A826-505EFF618F02}" type="datetime1">
              <a:rPr lang="it-IT" smtClean="0"/>
              <a:t>28/06/2021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28/06/2021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F848B3-DD0C-4C86-9703-1DC7B521FCF8}" type="datetime1">
              <a:rPr lang="it-IT" smtClean="0"/>
              <a:t>28/06/2021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1CFEF3-F103-4E31-9572-24F0BC84FDFF}" type="datetime1">
              <a:rPr lang="it-IT" smtClean="0"/>
              <a:t>28/06/2021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28/06/2021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9506" y="293615"/>
            <a:ext cx="7052708" cy="697881"/>
          </a:xfrm>
          <a:solidFill>
            <a:srgbClr val="FCF7F1">
              <a:alpha val="83000"/>
            </a:srgbClr>
          </a:solidFill>
          <a:effectLst>
            <a:outerShdw blurRad="50800" dist="50800" dir="12540000" algn="ctr" rotWithShape="0">
              <a:srgbClr val="000000">
                <a:alpha val="43137"/>
              </a:srgbClr>
            </a:outerShdw>
            <a:softEdge rad="38100"/>
          </a:effectLst>
        </p:spPr>
        <p:txBody>
          <a:bodyPr rtlCol="0">
            <a:noAutofit/>
          </a:bodyPr>
          <a:lstStyle/>
          <a:p>
            <a:pPr rtl="0"/>
            <a:r>
              <a:rPr lang="it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Multilayered Omics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8322" y="1167654"/>
            <a:ext cx="4775075" cy="543701"/>
          </a:xfrm>
          <a:solidFill>
            <a:srgbClr val="FCF7F1">
              <a:alpha val="83000"/>
            </a:srgbClr>
          </a:solidFill>
          <a:effectLst>
            <a:outerShdw blurRad="50800" dist="50800" dir="12540000" algn="ctr" rotWithShape="0">
              <a:srgbClr val="000000">
                <a:alpha val="43137"/>
              </a:srgbClr>
            </a:outerShdw>
            <a:softEdge rad="38100"/>
          </a:effectLst>
        </p:spPr>
        <p:txBody>
          <a:bodyPr vert="horz" lIns="91440" tIns="45720" rIns="91440" bIns="45720" rtlCol="0" anchor="b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it" sz="32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Fernando Palluzzi, Ph.D.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93FED07-F5AE-4BD6-B664-3F149BEC3A1E}"/>
              </a:ext>
            </a:extLst>
          </p:cNvPr>
          <p:cNvSpPr txBox="1">
            <a:spLocks/>
          </p:cNvSpPr>
          <p:nvPr/>
        </p:nvSpPr>
        <p:spPr>
          <a:xfrm>
            <a:off x="427153" y="6020685"/>
            <a:ext cx="2839830" cy="543700"/>
          </a:xfrm>
          <a:prstGeom prst="rect">
            <a:avLst/>
          </a:prstGeom>
          <a:solidFill>
            <a:srgbClr val="FCF7F1">
              <a:alpha val="83000"/>
            </a:srgbClr>
          </a:solidFill>
          <a:effectLst>
            <a:outerShdw blurRad="50800" dist="50800" dir="12540000" algn="ctr" rotWithShape="0">
              <a:srgbClr val="000000">
                <a:alpha val="43137"/>
              </a:srgbClr>
            </a:outerShdw>
            <a:softEdge rad="38100"/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it" sz="32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10/06/2021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143507" y="134343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FDF839-3570-45A0-9590-657889F5861C}"/>
              </a:ext>
            </a:extLst>
          </p:cNvPr>
          <p:cNvSpPr txBox="1"/>
          <p:nvPr/>
        </p:nvSpPr>
        <p:spPr>
          <a:xfrm>
            <a:off x="4983781" y="134343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CBCFDCF-11D4-4AE8-8E18-0D80776A0709}"/>
              </a:ext>
            </a:extLst>
          </p:cNvPr>
          <p:cNvSpPr txBox="1"/>
          <p:nvPr/>
        </p:nvSpPr>
        <p:spPr>
          <a:xfrm>
            <a:off x="9130857" y="134343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529E325E-8180-413E-9BF2-A162DAA92045}"/>
              </a:ext>
            </a:extLst>
          </p:cNvPr>
          <p:cNvSpPr/>
          <p:nvPr/>
        </p:nvSpPr>
        <p:spPr>
          <a:xfrm>
            <a:off x="2903718" y="4692536"/>
            <a:ext cx="3316964" cy="327303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C00000"/>
            </a:solidFill>
            <a:prstDash val="lg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817262B4-6119-400B-9026-CCBF5D467919}"/>
              </a:ext>
            </a:extLst>
          </p:cNvPr>
          <p:cNvSpPr/>
          <p:nvPr/>
        </p:nvSpPr>
        <p:spPr>
          <a:xfrm rot="1008792">
            <a:off x="6755686" y="3036744"/>
            <a:ext cx="2827449" cy="228176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C00000"/>
            </a:solidFill>
            <a:prstDash val="lg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Layers</a:t>
            </a:r>
            <a:r>
              <a:rPr lang="it-IT" dirty="0">
                <a:solidFill>
                  <a:srgbClr val="002060"/>
                </a:solidFill>
              </a:rPr>
              <a:t> cross-connections – </a:t>
            </a:r>
            <a:r>
              <a:rPr lang="it-IT" dirty="0" err="1">
                <a:solidFill>
                  <a:srgbClr val="002060"/>
                </a:solidFill>
              </a:rPr>
              <a:t>inferred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2A54C23-2775-4744-876E-C5696C0DDCFC}"/>
              </a:ext>
            </a:extLst>
          </p:cNvPr>
          <p:cNvSpPr txBox="1"/>
          <p:nvPr/>
        </p:nvSpPr>
        <p:spPr>
          <a:xfrm>
            <a:off x="3504722" y="5401603"/>
            <a:ext cx="44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ln>
                  <a:solidFill>
                    <a:srgbClr val="C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inferred</a:t>
            </a:r>
            <a:r>
              <a:rPr lang="it-IT" dirty="0"/>
              <a:t> connections.</a:t>
            </a:r>
          </a:p>
        </p:txBody>
      </p:sp>
    </p:spTree>
    <p:extLst>
      <p:ext uri="{BB962C8B-B14F-4D97-AF65-F5344CB8AC3E}">
        <p14:creationId xmlns:p14="http://schemas.microsoft.com/office/powerpoint/2010/main" val="3968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 50">
            <a:extLst>
              <a:ext uri="{FF2B5EF4-FFF2-40B4-BE49-F238E27FC236}">
                <a16:creationId xmlns:a16="http://schemas.microsoft.com/office/drawing/2014/main" id="{607A2A73-67E4-4675-B204-14CEE33E3CBC}"/>
              </a:ext>
            </a:extLst>
          </p:cNvPr>
          <p:cNvSpPr/>
          <p:nvPr/>
        </p:nvSpPr>
        <p:spPr>
          <a:xfrm>
            <a:off x="8887318" y="2084350"/>
            <a:ext cx="2093607" cy="272453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41A39C23-5061-4F81-A54F-132FE41AC8F3}"/>
              </a:ext>
            </a:extLst>
          </p:cNvPr>
          <p:cNvSpPr/>
          <p:nvPr/>
        </p:nvSpPr>
        <p:spPr>
          <a:xfrm>
            <a:off x="4757073" y="2097971"/>
            <a:ext cx="2093607" cy="272453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FD98CDD-989E-4460-BDAB-C47B8823FA4D}"/>
              </a:ext>
            </a:extLst>
          </p:cNvPr>
          <p:cNvSpPr/>
          <p:nvPr/>
        </p:nvSpPr>
        <p:spPr>
          <a:xfrm>
            <a:off x="916799" y="2090844"/>
            <a:ext cx="2093607" cy="272453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143507" y="134343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FDF839-3570-45A0-9590-657889F5861C}"/>
              </a:ext>
            </a:extLst>
          </p:cNvPr>
          <p:cNvSpPr txBox="1"/>
          <p:nvPr/>
        </p:nvSpPr>
        <p:spPr>
          <a:xfrm>
            <a:off x="4983781" y="134343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CBCFDCF-11D4-4AE8-8E18-0D80776A0709}"/>
              </a:ext>
            </a:extLst>
          </p:cNvPr>
          <p:cNvSpPr txBox="1"/>
          <p:nvPr/>
        </p:nvSpPr>
        <p:spPr>
          <a:xfrm>
            <a:off x="9130857" y="134343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529E325E-8180-413E-9BF2-A162DAA92045}"/>
              </a:ext>
            </a:extLst>
          </p:cNvPr>
          <p:cNvSpPr/>
          <p:nvPr/>
        </p:nvSpPr>
        <p:spPr>
          <a:xfrm>
            <a:off x="2903718" y="4692536"/>
            <a:ext cx="3316964" cy="327303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C00000"/>
            </a:solidFill>
            <a:prstDash val="lg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817262B4-6119-400B-9026-CCBF5D467919}"/>
              </a:ext>
            </a:extLst>
          </p:cNvPr>
          <p:cNvSpPr/>
          <p:nvPr/>
        </p:nvSpPr>
        <p:spPr>
          <a:xfrm rot="1008792">
            <a:off x="6755686" y="3036744"/>
            <a:ext cx="2827449" cy="228176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C00000"/>
            </a:solidFill>
            <a:prstDash val="lg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A18DB45-F4EF-40F2-ACE8-B7DA87E827C6}"/>
              </a:ext>
            </a:extLst>
          </p:cNvPr>
          <p:cNvSpPr txBox="1"/>
          <p:nvPr/>
        </p:nvSpPr>
        <p:spPr>
          <a:xfrm>
            <a:off x="1424768" y="5085145"/>
            <a:ext cx="107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Layer 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928664E-6B4E-4E77-8090-D8AFE7EDF1CD}"/>
              </a:ext>
            </a:extLst>
          </p:cNvPr>
          <p:cNvSpPr txBox="1"/>
          <p:nvPr/>
        </p:nvSpPr>
        <p:spPr>
          <a:xfrm>
            <a:off x="5265042" y="5085145"/>
            <a:ext cx="107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Layer 2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8D1CF3C-6762-41B3-8032-6C151AD2634F}"/>
              </a:ext>
            </a:extLst>
          </p:cNvPr>
          <p:cNvSpPr txBox="1"/>
          <p:nvPr/>
        </p:nvSpPr>
        <p:spPr>
          <a:xfrm>
            <a:off x="9420135" y="5085145"/>
            <a:ext cx="106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Layer k</a:t>
            </a: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Layers</a:t>
            </a:r>
            <a:r>
              <a:rPr lang="it-IT" dirty="0">
                <a:solidFill>
                  <a:srgbClr val="002060"/>
                </a:solidFill>
              </a:rPr>
              <a:t> cross-connections – </a:t>
            </a:r>
            <a:r>
              <a:rPr lang="it-IT" dirty="0" err="1">
                <a:solidFill>
                  <a:srgbClr val="002060"/>
                </a:solidFill>
              </a:rPr>
              <a:t>inferred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Multilayered</a:t>
            </a:r>
            <a:r>
              <a:rPr lang="it-IT" dirty="0">
                <a:solidFill>
                  <a:srgbClr val="002060"/>
                </a:solidFill>
              </a:rPr>
              <a:t> model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CA7A0011-C3F8-4D9E-9B3B-A0F046C89BAF}"/>
              </a:ext>
            </a:extLst>
          </p:cNvPr>
          <p:cNvSpPr txBox="1"/>
          <p:nvPr/>
        </p:nvSpPr>
        <p:spPr>
          <a:xfrm>
            <a:off x="1322601" y="1325597"/>
            <a:ext cx="216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M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H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24" name="Segnaposto contenuto 2">
            <a:extLst>
              <a:ext uri="{FF2B5EF4-FFF2-40B4-BE49-F238E27FC236}">
                <a16:creationId xmlns:a16="http://schemas.microsoft.com/office/drawing/2014/main" id="{F4C576E4-0844-45A6-9740-752710FA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667" y="2253478"/>
            <a:ext cx="7405965" cy="2640804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Quantitative data can be </a:t>
            </a:r>
            <a:r>
              <a:rPr lang="it-IT" sz="2400" dirty="0" err="1">
                <a:solidFill>
                  <a:srgbClr val="002060"/>
                </a:solidFill>
              </a:rPr>
              <a:t>used</a:t>
            </a:r>
            <a:r>
              <a:rPr lang="it-IT" sz="2400" dirty="0">
                <a:solidFill>
                  <a:srgbClr val="002060"/>
                </a:solidFill>
              </a:rPr>
              <a:t> to </a:t>
            </a:r>
            <a:r>
              <a:rPr lang="it-IT" sz="2400" dirty="0" err="1">
                <a:solidFill>
                  <a:srgbClr val="002060"/>
                </a:solidFill>
              </a:rPr>
              <a:t>infer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b="1" dirty="0" err="1">
                <a:solidFill>
                  <a:srgbClr val="002060"/>
                </a:solidFill>
              </a:rPr>
              <a:t>between-layer</a:t>
            </a:r>
            <a:r>
              <a:rPr lang="it-IT" sz="2400" b="1" dirty="0">
                <a:solidFill>
                  <a:srgbClr val="002060"/>
                </a:solidFill>
              </a:rPr>
              <a:t> cross-connections</a:t>
            </a:r>
            <a:r>
              <a:rPr lang="it-IT" sz="2400" dirty="0">
                <a:solidFill>
                  <a:srgbClr val="002060"/>
                </a:solidFill>
              </a:rPr>
              <a:t>, for a </a:t>
            </a:r>
            <a:r>
              <a:rPr lang="it-IT" sz="2400" dirty="0" err="1">
                <a:solidFill>
                  <a:srgbClr val="002060"/>
                </a:solidFill>
              </a:rPr>
              <a:t>given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condition</a:t>
            </a:r>
            <a:r>
              <a:rPr lang="it-IT" sz="2400" dirty="0">
                <a:solidFill>
                  <a:srgbClr val="002060"/>
                </a:solidFill>
              </a:rPr>
              <a:t> or trait (C).</a:t>
            </a:r>
          </a:p>
          <a:p>
            <a:r>
              <a:rPr lang="it-IT" sz="2400" dirty="0" err="1">
                <a:solidFill>
                  <a:srgbClr val="002060"/>
                </a:solidFill>
              </a:rPr>
              <a:t>These</a:t>
            </a:r>
            <a:r>
              <a:rPr lang="it-IT" sz="2400" dirty="0">
                <a:solidFill>
                  <a:srgbClr val="002060"/>
                </a:solidFill>
              </a:rPr>
              <a:t> connections </a:t>
            </a:r>
            <a:r>
              <a:rPr lang="it-IT" sz="2400" dirty="0" err="1">
                <a:solidFill>
                  <a:srgbClr val="002060"/>
                </a:solidFill>
              </a:rPr>
              <a:t>establish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causal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relatinships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between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different</a:t>
            </a:r>
            <a:r>
              <a:rPr lang="it-IT" sz="2400" dirty="0">
                <a:solidFill>
                  <a:srgbClr val="002060"/>
                </a:solidFill>
              </a:rPr>
              <a:t> features, </a:t>
            </a:r>
            <a:r>
              <a:rPr lang="it-IT" sz="2400" dirty="0" err="1">
                <a:solidFill>
                  <a:srgbClr val="002060"/>
                </a:solidFill>
              </a:rPr>
              <a:t>revealing</a:t>
            </a:r>
            <a:r>
              <a:rPr lang="it-IT" sz="2400" dirty="0">
                <a:solidFill>
                  <a:srgbClr val="002060"/>
                </a:solidFill>
              </a:rPr>
              <a:t> the </a:t>
            </a:r>
            <a:r>
              <a:rPr lang="it-IT" sz="2400" b="1" dirty="0" err="1">
                <a:solidFill>
                  <a:srgbClr val="002060"/>
                </a:solidFill>
              </a:rPr>
              <a:t>interplay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between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different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genomic</a:t>
            </a:r>
            <a:r>
              <a:rPr lang="it-IT" sz="2400" dirty="0">
                <a:solidFill>
                  <a:srgbClr val="002060"/>
                </a:solidFill>
              </a:rPr>
              <a:t> features and </a:t>
            </a:r>
            <a:r>
              <a:rPr lang="it-IT" sz="2400" dirty="0" err="1">
                <a:solidFill>
                  <a:srgbClr val="002060"/>
                </a:solidFill>
              </a:rPr>
              <a:t>their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variations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such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as</a:t>
            </a:r>
            <a:r>
              <a:rPr lang="it-IT" sz="2400" dirty="0">
                <a:solidFill>
                  <a:srgbClr val="002060"/>
                </a:solidFill>
              </a:rPr>
              <a:t> the </a:t>
            </a:r>
            <a:r>
              <a:rPr lang="it-IT" sz="2400" dirty="0" err="1">
                <a:solidFill>
                  <a:srgbClr val="002060"/>
                </a:solidFill>
              </a:rPr>
              <a:t>consequences</a:t>
            </a:r>
            <a:r>
              <a:rPr lang="it-IT" sz="2400" dirty="0">
                <a:solidFill>
                  <a:srgbClr val="002060"/>
                </a:solidFill>
              </a:rPr>
              <a:t> of a </a:t>
            </a:r>
            <a:r>
              <a:rPr lang="it-IT" sz="2400" dirty="0" err="1">
                <a:solidFill>
                  <a:srgbClr val="002060"/>
                </a:solidFill>
              </a:rPr>
              <a:t>specific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b="1" dirty="0">
                <a:solidFill>
                  <a:srgbClr val="002060"/>
                </a:solidFill>
              </a:rPr>
              <a:t>DNA </a:t>
            </a:r>
            <a:r>
              <a:rPr lang="it-IT" sz="2400" b="1" dirty="0" err="1">
                <a:solidFill>
                  <a:srgbClr val="002060"/>
                </a:solidFill>
              </a:rPr>
              <a:t>polymorphisms</a:t>
            </a:r>
            <a:r>
              <a:rPr lang="it-IT" sz="2400" b="1" dirty="0">
                <a:solidFill>
                  <a:srgbClr val="002060"/>
                </a:solidFill>
              </a:rPr>
              <a:t> or </a:t>
            </a:r>
            <a:r>
              <a:rPr lang="it-IT" sz="2400" b="1" dirty="0" err="1">
                <a:solidFill>
                  <a:srgbClr val="002060"/>
                </a:solidFill>
              </a:rPr>
              <a:t>mutations</a:t>
            </a:r>
            <a:r>
              <a:rPr lang="it-IT" sz="2400" dirty="0">
                <a:solidFill>
                  <a:srgbClr val="002060"/>
                </a:solidFill>
              </a:rPr>
              <a:t> in </a:t>
            </a:r>
            <a:r>
              <a:rPr lang="it-IT" sz="2400" dirty="0" err="1">
                <a:solidFill>
                  <a:srgbClr val="002060"/>
                </a:solidFill>
              </a:rPr>
              <a:t>terms</a:t>
            </a:r>
            <a:r>
              <a:rPr lang="it-IT" sz="2400" dirty="0">
                <a:solidFill>
                  <a:srgbClr val="002060"/>
                </a:solidFill>
              </a:rPr>
              <a:t> of </a:t>
            </a:r>
            <a:r>
              <a:rPr lang="it-IT" sz="2400" b="1" dirty="0" err="1">
                <a:solidFill>
                  <a:srgbClr val="002060"/>
                </a:solidFill>
              </a:rPr>
              <a:t>genetic</a:t>
            </a:r>
            <a:r>
              <a:rPr lang="it-IT" sz="2400" b="1" dirty="0">
                <a:solidFill>
                  <a:srgbClr val="002060"/>
                </a:solidFill>
              </a:rPr>
              <a:t> </a:t>
            </a:r>
            <a:r>
              <a:rPr lang="it-IT" sz="2400" b="1" dirty="0" err="1">
                <a:solidFill>
                  <a:srgbClr val="002060"/>
                </a:solidFill>
              </a:rPr>
              <a:t>regulation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rgbClr val="002060"/>
              </a:solidFill>
            </a:endParaRPr>
          </a:p>
        </p:txBody>
      </p: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AEEE28F7-FC08-42B2-8170-0AC82C45367B}"/>
              </a:ext>
            </a:extLst>
          </p:cNvPr>
          <p:cNvGrpSpPr/>
          <p:nvPr/>
        </p:nvGrpSpPr>
        <p:grpSpPr>
          <a:xfrm>
            <a:off x="1006150" y="2250238"/>
            <a:ext cx="2575250" cy="3037862"/>
            <a:chOff x="1006150" y="2250238"/>
            <a:chExt cx="2575250" cy="3037862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837A1426-7C50-4809-B875-0EFD19628CD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828" y="2515996"/>
              <a:ext cx="313740" cy="133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Connettore 2 124">
              <a:extLst>
                <a:ext uri="{FF2B5EF4-FFF2-40B4-BE49-F238E27FC236}">
                  <a16:creationId xmlns:a16="http://schemas.microsoft.com/office/drawing/2014/main" id="{6C55FF86-650E-4B84-9A61-9A286FE9695C}"/>
                </a:ext>
              </a:extLst>
            </p:cNvPr>
            <p:cNvCxnSpPr>
              <a:cxnSpLocks/>
            </p:cNvCxnSpPr>
            <p:nvPr/>
          </p:nvCxnSpPr>
          <p:spPr>
            <a:xfrm>
              <a:off x="2492707" y="2753528"/>
              <a:ext cx="310793" cy="9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Connettore 2 125">
              <a:extLst>
                <a:ext uri="{FF2B5EF4-FFF2-40B4-BE49-F238E27FC236}">
                  <a16:creationId xmlns:a16="http://schemas.microsoft.com/office/drawing/2014/main" id="{87A9B9F1-2673-4996-91C7-420FA1EEA1DD}"/>
                </a:ext>
              </a:extLst>
            </p:cNvPr>
            <p:cNvCxnSpPr>
              <a:cxnSpLocks/>
            </p:cNvCxnSpPr>
            <p:nvPr/>
          </p:nvCxnSpPr>
          <p:spPr>
            <a:xfrm>
              <a:off x="1808074" y="2466068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7FD376B7-BE41-4C4C-8656-37BB1B1DCB9E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9" y="2897929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Parallelogramma 64">
              <a:extLst>
                <a:ext uri="{FF2B5EF4-FFF2-40B4-BE49-F238E27FC236}">
                  <a16:creationId xmlns:a16="http://schemas.microsoft.com/office/drawing/2014/main" id="{FEF2C1E9-AD45-4A3D-AD65-5B7F1483177F}"/>
                </a:ext>
              </a:extLst>
            </p:cNvPr>
            <p:cNvSpPr/>
            <p:nvPr/>
          </p:nvSpPr>
          <p:spPr>
            <a:xfrm>
              <a:off x="1006150" y="4317716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Ovale 92">
              <a:extLst>
                <a:ext uri="{FF2B5EF4-FFF2-40B4-BE49-F238E27FC236}">
                  <a16:creationId xmlns:a16="http://schemas.microsoft.com/office/drawing/2014/main" id="{0EB7E8EE-D1DD-4136-ABB6-635DF0A76140}"/>
                </a:ext>
              </a:extLst>
            </p:cNvPr>
            <p:cNvSpPr/>
            <p:nvPr/>
          </p:nvSpPr>
          <p:spPr>
            <a:xfrm>
              <a:off x="1349419" y="4402636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Figura a mano libera: forma 99">
              <a:extLst>
                <a:ext uri="{FF2B5EF4-FFF2-40B4-BE49-F238E27FC236}">
                  <a16:creationId xmlns:a16="http://schemas.microsoft.com/office/drawing/2014/main" id="{B12F34D6-CACA-4B95-A87B-2B5785095484}"/>
                </a:ext>
              </a:extLst>
            </p:cNvPr>
            <p:cNvSpPr/>
            <p:nvPr/>
          </p:nvSpPr>
          <p:spPr>
            <a:xfrm rot="5113504">
              <a:off x="1131286" y="4221687"/>
              <a:ext cx="640642" cy="45719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Parallelogramma 63">
              <a:extLst>
                <a:ext uri="{FF2B5EF4-FFF2-40B4-BE49-F238E27FC236}">
                  <a16:creationId xmlns:a16="http://schemas.microsoft.com/office/drawing/2014/main" id="{CE171F77-C4F3-49BE-8A70-16C12C56972A}"/>
                </a:ext>
              </a:extLst>
            </p:cNvPr>
            <p:cNvSpPr/>
            <p:nvPr/>
          </p:nvSpPr>
          <p:spPr>
            <a:xfrm>
              <a:off x="1006150" y="3067141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C79EB65E-B6BB-4AA1-B96F-192CE2E128AC}"/>
                </a:ext>
              </a:extLst>
            </p:cNvPr>
            <p:cNvSpPr/>
            <p:nvPr/>
          </p:nvSpPr>
          <p:spPr>
            <a:xfrm>
              <a:off x="1349419" y="3147621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Ovale 90">
              <a:extLst>
                <a:ext uri="{FF2B5EF4-FFF2-40B4-BE49-F238E27FC236}">
                  <a16:creationId xmlns:a16="http://schemas.microsoft.com/office/drawing/2014/main" id="{26F2ECB3-BFD5-4D85-AB16-411C3BCCC84F}"/>
                </a:ext>
              </a:extLst>
            </p:cNvPr>
            <p:cNvSpPr/>
            <p:nvPr/>
          </p:nvSpPr>
          <p:spPr>
            <a:xfrm>
              <a:off x="2938368" y="316628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08C991E6-760D-49EF-8476-5FC3FECF35DA}"/>
                </a:ext>
              </a:extLst>
            </p:cNvPr>
            <p:cNvSpPr txBox="1"/>
            <p:nvPr/>
          </p:nvSpPr>
          <p:spPr>
            <a:xfrm>
              <a:off x="2094841" y="38573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n>
                    <a:solidFill>
                      <a:srgbClr val="002060"/>
                    </a:solidFill>
                  </a:ln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F45D8DC-B960-4DD6-893D-47AEB0DE8F5F}"/>
                </a:ext>
              </a:extLst>
            </p:cNvPr>
            <p:cNvSpPr/>
            <p:nvPr/>
          </p:nvSpPr>
          <p:spPr>
            <a:xfrm>
              <a:off x="1243536" y="277125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E52E89CB-2C1C-454A-9D1A-7000974E9A11}"/>
                </a:ext>
              </a:extLst>
            </p:cNvPr>
            <p:cNvSpPr/>
            <p:nvPr/>
          </p:nvSpPr>
          <p:spPr>
            <a:xfrm>
              <a:off x="1375073" y="233559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A1AB29CA-6234-49FE-B2AA-225B73761722}"/>
                </a:ext>
              </a:extLst>
            </p:cNvPr>
            <p:cNvSpPr/>
            <p:nvPr/>
          </p:nvSpPr>
          <p:spPr>
            <a:xfrm>
              <a:off x="2083568" y="2555242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A963F5A1-AA54-4376-8587-B6980C873B8B}"/>
                </a:ext>
              </a:extLst>
            </p:cNvPr>
            <p:cNvSpPr/>
            <p:nvPr/>
          </p:nvSpPr>
          <p:spPr>
            <a:xfrm>
              <a:off x="2964022" y="233559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D77C78B2-BE85-4C6F-B55B-FC66135B074F}"/>
                </a:ext>
              </a:extLst>
            </p:cNvPr>
            <p:cNvSpPr/>
            <p:nvPr/>
          </p:nvSpPr>
          <p:spPr>
            <a:xfrm>
              <a:off x="2779471" y="276680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266A6358-4143-4B63-B717-FFD6DD2B4DA4}"/>
                </a:ext>
              </a:extLst>
            </p:cNvPr>
            <p:cNvSpPr/>
            <p:nvPr/>
          </p:nvSpPr>
          <p:spPr>
            <a:xfrm>
              <a:off x="1217882" y="3639267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Ovale 89">
              <a:extLst>
                <a:ext uri="{FF2B5EF4-FFF2-40B4-BE49-F238E27FC236}">
                  <a16:creationId xmlns:a16="http://schemas.microsoft.com/office/drawing/2014/main" id="{9769A9D9-200B-4510-B855-E31AD9B51B9B}"/>
                </a:ext>
              </a:extLst>
            </p:cNvPr>
            <p:cNvSpPr/>
            <p:nvPr/>
          </p:nvSpPr>
          <p:spPr>
            <a:xfrm>
              <a:off x="2057914" y="3367264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5C8AF5FD-6AC4-420A-85BA-C528228DC275}"/>
                </a:ext>
              </a:extLst>
            </p:cNvPr>
            <p:cNvSpPr/>
            <p:nvPr/>
          </p:nvSpPr>
          <p:spPr>
            <a:xfrm>
              <a:off x="2753817" y="3644148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4" name="Ovale 93">
              <a:extLst>
                <a:ext uri="{FF2B5EF4-FFF2-40B4-BE49-F238E27FC236}">
                  <a16:creationId xmlns:a16="http://schemas.microsoft.com/office/drawing/2014/main" id="{9BB85396-8B57-4A08-962D-BBB084334EC6}"/>
                </a:ext>
              </a:extLst>
            </p:cNvPr>
            <p:cNvSpPr/>
            <p:nvPr/>
          </p:nvSpPr>
          <p:spPr>
            <a:xfrm>
              <a:off x="2938368" y="4402636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Ovale 94">
              <a:extLst>
                <a:ext uri="{FF2B5EF4-FFF2-40B4-BE49-F238E27FC236}">
                  <a16:creationId xmlns:a16="http://schemas.microsoft.com/office/drawing/2014/main" id="{78B24D34-8A15-4190-BF8A-466FD4825E5B}"/>
                </a:ext>
              </a:extLst>
            </p:cNvPr>
            <p:cNvSpPr/>
            <p:nvPr/>
          </p:nvSpPr>
          <p:spPr>
            <a:xfrm>
              <a:off x="1217882" y="4894282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687F8028-4778-4EE2-BB8B-71E1DEA4CEBE}"/>
                </a:ext>
              </a:extLst>
            </p:cNvPr>
            <p:cNvSpPr/>
            <p:nvPr/>
          </p:nvSpPr>
          <p:spPr>
            <a:xfrm>
              <a:off x="2057914" y="4622279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7AED7B19-947C-4EC9-8901-F2C003ACA7A9}"/>
                </a:ext>
              </a:extLst>
            </p:cNvPr>
            <p:cNvSpPr/>
            <p:nvPr/>
          </p:nvSpPr>
          <p:spPr>
            <a:xfrm>
              <a:off x="2753817" y="489916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Figura a mano libera: forma 97">
              <a:extLst>
                <a:ext uri="{FF2B5EF4-FFF2-40B4-BE49-F238E27FC236}">
                  <a16:creationId xmlns:a16="http://schemas.microsoft.com/office/drawing/2014/main" id="{8542D0AA-1357-4861-99F3-C1B3020150EB}"/>
                </a:ext>
              </a:extLst>
            </p:cNvPr>
            <p:cNvSpPr/>
            <p:nvPr/>
          </p:nvSpPr>
          <p:spPr>
            <a:xfrm rot="16200000" flipH="1">
              <a:off x="3085547" y="2851313"/>
              <a:ext cx="687442" cy="72796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Figura a mano libera: forma 98">
              <a:extLst>
                <a:ext uri="{FF2B5EF4-FFF2-40B4-BE49-F238E27FC236}">
                  <a16:creationId xmlns:a16="http://schemas.microsoft.com/office/drawing/2014/main" id="{85D852A8-9D57-4620-85C8-2EE55547D70E}"/>
                </a:ext>
              </a:extLst>
            </p:cNvPr>
            <p:cNvSpPr/>
            <p:nvPr/>
          </p:nvSpPr>
          <p:spPr>
            <a:xfrm rot="3735117">
              <a:off x="2055770" y="3239876"/>
              <a:ext cx="971916" cy="61192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Parallelogramma 4">
              <a:extLst>
                <a:ext uri="{FF2B5EF4-FFF2-40B4-BE49-F238E27FC236}">
                  <a16:creationId xmlns:a16="http://schemas.microsoft.com/office/drawing/2014/main" id="{646E26FD-A553-44C6-B659-CB35AD68EA6A}"/>
                </a:ext>
              </a:extLst>
            </p:cNvPr>
            <p:cNvSpPr/>
            <p:nvPr/>
          </p:nvSpPr>
          <p:spPr>
            <a:xfrm>
              <a:off x="1006151" y="2250238"/>
              <a:ext cx="2575249" cy="970384"/>
            </a:xfrm>
            <a:prstGeom prst="parallelogram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DD6BC3F8-9C64-4ADB-AC03-153B0B24E829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51" y="3278741"/>
              <a:ext cx="1142886" cy="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Connettore 2 127">
              <a:extLst>
                <a:ext uri="{FF2B5EF4-FFF2-40B4-BE49-F238E27FC236}">
                  <a16:creationId xmlns:a16="http://schemas.microsoft.com/office/drawing/2014/main" id="{C7F94761-C007-4EDF-8B7A-0455682B08AA}"/>
                </a:ext>
              </a:extLst>
            </p:cNvPr>
            <p:cNvCxnSpPr>
              <a:cxnSpLocks/>
              <a:stCxn id="88" idx="6"/>
              <a:endCxn id="92" idx="2"/>
            </p:cNvCxnSpPr>
            <p:nvPr/>
          </p:nvCxnSpPr>
          <p:spPr>
            <a:xfrm>
              <a:off x="1638291" y="3770388"/>
              <a:ext cx="1115526" cy="4881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Connettore 2 132">
              <a:extLst>
                <a:ext uri="{FF2B5EF4-FFF2-40B4-BE49-F238E27FC236}">
                  <a16:creationId xmlns:a16="http://schemas.microsoft.com/office/drawing/2014/main" id="{84D29023-C3A4-46E4-99E8-7B73233648B1}"/>
                </a:ext>
              </a:extLst>
            </p:cNvPr>
            <p:cNvCxnSpPr>
              <a:cxnSpLocks/>
              <a:endCxn id="89" idx="4"/>
            </p:cNvCxnSpPr>
            <p:nvPr/>
          </p:nvCxnSpPr>
          <p:spPr>
            <a:xfrm flipV="1">
              <a:off x="1483533" y="3409862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Connettore 2 135">
              <a:extLst>
                <a:ext uri="{FF2B5EF4-FFF2-40B4-BE49-F238E27FC236}">
                  <a16:creationId xmlns:a16="http://schemas.microsoft.com/office/drawing/2014/main" id="{8E42D0C8-7EBB-4008-B1D5-188351024990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7" y="3371837"/>
              <a:ext cx="327131" cy="9400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Connettore 2 138">
              <a:extLst>
                <a:ext uri="{FF2B5EF4-FFF2-40B4-BE49-F238E27FC236}">
                  <a16:creationId xmlns:a16="http://schemas.microsoft.com/office/drawing/2014/main" id="{BA7DBEA4-F169-498D-B050-F88037AC1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85" y="3333975"/>
              <a:ext cx="432052" cy="13641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362AB4E8-8C09-454D-A430-F2E5999A6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941" y="4662276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" name="Connettore 2 142">
              <a:extLst>
                <a:ext uri="{FF2B5EF4-FFF2-40B4-BE49-F238E27FC236}">
                  <a16:creationId xmlns:a16="http://schemas.microsoft.com/office/drawing/2014/main" id="{7B733419-8096-435C-9838-C68608C91AE0}"/>
                </a:ext>
              </a:extLst>
            </p:cNvPr>
            <p:cNvCxnSpPr>
              <a:cxnSpLocks/>
            </p:cNvCxnSpPr>
            <p:nvPr/>
          </p:nvCxnSpPr>
          <p:spPr>
            <a:xfrm>
              <a:off x="1791507" y="4568276"/>
              <a:ext cx="271843" cy="1169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" name="Connettore 2 143">
              <a:extLst>
                <a:ext uri="{FF2B5EF4-FFF2-40B4-BE49-F238E27FC236}">
                  <a16:creationId xmlns:a16="http://schemas.microsoft.com/office/drawing/2014/main" id="{FA1C81F6-ABBE-4DF4-A2FA-3EADA420F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646" y="4571081"/>
              <a:ext cx="434391" cy="109069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Connettore 2 145">
              <a:extLst>
                <a:ext uri="{FF2B5EF4-FFF2-40B4-BE49-F238E27FC236}">
                  <a16:creationId xmlns:a16="http://schemas.microsoft.com/office/drawing/2014/main" id="{1375DE24-6E94-405C-A133-B478B59BD59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88" y="4843519"/>
              <a:ext cx="294613" cy="13482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Connettore 2 159">
              <a:extLst>
                <a:ext uri="{FF2B5EF4-FFF2-40B4-BE49-F238E27FC236}">
                  <a16:creationId xmlns:a16="http://schemas.microsoft.com/office/drawing/2014/main" id="{0EDF6EB5-6044-40D8-A08F-E0BB50DD1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461" y="4669509"/>
              <a:ext cx="70776" cy="2237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0F3B9CA-E6C7-4421-81F8-C03BABD9C73E}"/>
              </a:ext>
            </a:extLst>
          </p:cNvPr>
          <p:cNvSpPr txBox="1"/>
          <p:nvPr/>
        </p:nvSpPr>
        <p:spPr>
          <a:xfrm>
            <a:off x="497520" y="2409068"/>
            <a:ext cx="53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18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C1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6331B1F-99A0-4C7D-BB19-A3D976CEB92C}"/>
              </a:ext>
            </a:extLst>
          </p:cNvPr>
          <p:cNvSpPr txBox="1"/>
          <p:nvPr/>
        </p:nvSpPr>
        <p:spPr>
          <a:xfrm>
            <a:off x="491966" y="3444839"/>
            <a:ext cx="53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18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C2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99EFCD2-558C-4EBE-AF0D-F7E5FCA2124E}"/>
              </a:ext>
            </a:extLst>
          </p:cNvPr>
          <p:cNvSpPr txBox="1"/>
          <p:nvPr/>
        </p:nvSpPr>
        <p:spPr>
          <a:xfrm>
            <a:off x="485913" y="4477610"/>
            <a:ext cx="53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18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88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322601" y="1325597"/>
            <a:ext cx="216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M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H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Disease-specific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multilayered</a:t>
            </a:r>
            <a:r>
              <a:rPr lang="it-IT" dirty="0">
                <a:solidFill>
                  <a:srgbClr val="002060"/>
                </a:solidFill>
              </a:rPr>
              <a:t> model</a:t>
            </a:r>
          </a:p>
        </p:txBody>
      </p:sp>
      <p:sp>
        <p:nvSpPr>
          <p:cNvPr id="53" name="Cubo 52">
            <a:extLst>
              <a:ext uri="{FF2B5EF4-FFF2-40B4-BE49-F238E27FC236}">
                <a16:creationId xmlns:a16="http://schemas.microsoft.com/office/drawing/2014/main" id="{5355C79D-3560-4B44-937F-E1ABBD37E131}"/>
              </a:ext>
            </a:extLst>
          </p:cNvPr>
          <p:cNvSpPr/>
          <p:nvPr/>
        </p:nvSpPr>
        <p:spPr>
          <a:xfrm rot="16200000" flipV="1">
            <a:off x="8864372" y="1634606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ubo 53">
            <a:extLst>
              <a:ext uri="{FF2B5EF4-FFF2-40B4-BE49-F238E27FC236}">
                <a16:creationId xmlns:a16="http://schemas.microsoft.com/office/drawing/2014/main" id="{03967109-0AE5-4B94-AFBC-2BA429526FDD}"/>
              </a:ext>
            </a:extLst>
          </p:cNvPr>
          <p:cNvSpPr/>
          <p:nvPr/>
        </p:nvSpPr>
        <p:spPr>
          <a:xfrm rot="16200000" flipV="1">
            <a:off x="8864373" y="2834791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ubo 54">
            <a:extLst>
              <a:ext uri="{FF2B5EF4-FFF2-40B4-BE49-F238E27FC236}">
                <a16:creationId xmlns:a16="http://schemas.microsoft.com/office/drawing/2014/main" id="{C57B00C8-BFA9-47DF-9D6F-A5CB76C6C82A}"/>
              </a:ext>
            </a:extLst>
          </p:cNvPr>
          <p:cNvSpPr/>
          <p:nvPr/>
        </p:nvSpPr>
        <p:spPr>
          <a:xfrm rot="16200000" flipV="1">
            <a:off x="8864372" y="4693588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2ADD6F9-8FBB-468D-AC08-AD3EE5B69A37}"/>
              </a:ext>
            </a:extLst>
          </p:cNvPr>
          <p:cNvSpPr txBox="1"/>
          <p:nvPr/>
        </p:nvSpPr>
        <p:spPr>
          <a:xfrm>
            <a:off x="9167228" y="398877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1B47947-526B-4487-9FED-135775ADFAE4}"/>
              </a:ext>
            </a:extLst>
          </p:cNvPr>
          <p:cNvSpPr txBox="1"/>
          <p:nvPr/>
        </p:nvSpPr>
        <p:spPr>
          <a:xfrm>
            <a:off x="5886561" y="1913559"/>
            <a:ext cx="187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Breast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cancer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4AF60C4-3A50-4448-B029-F770417FBB11}"/>
              </a:ext>
            </a:extLst>
          </p:cNvPr>
          <p:cNvSpPr txBox="1"/>
          <p:nvPr/>
        </p:nvSpPr>
        <p:spPr>
          <a:xfrm>
            <a:off x="5982997" y="3198167"/>
            <a:ext cx="1679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Lung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cancer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0C18C3A-0FC7-4A2E-BCED-EC61C767A0D1}"/>
              </a:ext>
            </a:extLst>
          </p:cNvPr>
          <p:cNvSpPr txBox="1"/>
          <p:nvPr/>
        </p:nvSpPr>
        <p:spPr>
          <a:xfrm>
            <a:off x="6623717" y="499627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79C021AF-DD6E-49C4-9E7A-20ED577802F8}"/>
              </a:ext>
            </a:extLst>
          </p:cNvPr>
          <p:cNvGrpSpPr/>
          <p:nvPr/>
        </p:nvGrpSpPr>
        <p:grpSpPr>
          <a:xfrm>
            <a:off x="1064194" y="2551706"/>
            <a:ext cx="2575250" cy="3037862"/>
            <a:chOff x="1006150" y="2250238"/>
            <a:chExt cx="2575250" cy="3037862"/>
          </a:xfrm>
        </p:grpSpPr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D363309F-164D-4776-9D55-800E6F99A768}"/>
                </a:ext>
              </a:extLst>
            </p:cNvPr>
            <p:cNvCxnSpPr>
              <a:cxnSpLocks/>
            </p:cNvCxnSpPr>
            <p:nvPr/>
          </p:nvCxnSpPr>
          <p:spPr>
            <a:xfrm>
              <a:off x="1769828" y="2515996"/>
              <a:ext cx="313740" cy="133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335FF400-5A1A-4A67-8F85-8ABEBC842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92707" y="2753528"/>
              <a:ext cx="310793" cy="9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Connettore 2 71">
              <a:extLst>
                <a:ext uri="{FF2B5EF4-FFF2-40B4-BE49-F238E27FC236}">
                  <a16:creationId xmlns:a16="http://schemas.microsoft.com/office/drawing/2014/main" id="{A4A83201-DBA4-45F3-892D-927B24AABA7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074" y="2466068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Connettore 2 72">
              <a:extLst>
                <a:ext uri="{FF2B5EF4-FFF2-40B4-BE49-F238E27FC236}">
                  <a16:creationId xmlns:a16="http://schemas.microsoft.com/office/drawing/2014/main" id="{FADDB82F-8895-4C1A-BFCE-50E233D696B1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9" y="2897929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Parallelogramma 73">
              <a:extLst>
                <a:ext uri="{FF2B5EF4-FFF2-40B4-BE49-F238E27FC236}">
                  <a16:creationId xmlns:a16="http://schemas.microsoft.com/office/drawing/2014/main" id="{35158AB8-7AE6-43F5-B20B-01DF2C2E0A1F}"/>
                </a:ext>
              </a:extLst>
            </p:cNvPr>
            <p:cNvSpPr/>
            <p:nvPr/>
          </p:nvSpPr>
          <p:spPr>
            <a:xfrm>
              <a:off x="1006150" y="4317716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C9705D29-0C70-4641-9DC3-C7196D13B5F0}"/>
                </a:ext>
              </a:extLst>
            </p:cNvPr>
            <p:cNvSpPr/>
            <p:nvPr/>
          </p:nvSpPr>
          <p:spPr>
            <a:xfrm>
              <a:off x="1349419" y="4402636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: forma 75">
              <a:extLst>
                <a:ext uri="{FF2B5EF4-FFF2-40B4-BE49-F238E27FC236}">
                  <a16:creationId xmlns:a16="http://schemas.microsoft.com/office/drawing/2014/main" id="{5D9CB457-3E46-4075-A476-8E3911DC429D}"/>
                </a:ext>
              </a:extLst>
            </p:cNvPr>
            <p:cNvSpPr/>
            <p:nvPr/>
          </p:nvSpPr>
          <p:spPr>
            <a:xfrm rot="5113504">
              <a:off x="1131286" y="4221687"/>
              <a:ext cx="640642" cy="45719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Parallelogramma 76">
              <a:extLst>
                <a:ext uri="{FF2B5EF4-FFF2-40B4-BE49-F238E27FC236}">
                  <a16:creationId xmlns:a16="http://schemas.microsoft.com/office/drawing/2014/main" id="{69E9C090-7077-4560-8B3B-133B737A5317}"/>
                </a:ext>
              </a:extLst>
            </p:cNvPr>
            <p:cNvSpPr/>
            <p:nvPr/>
          </p:nvSpPr>
          <p:spPr>
            <a:xfrm>
              <a:off x="1006150" y="3067141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48A88C23-5ABE-4601-BAFF-A9FCD50FFC65}"/>
                </a:ext>
              </a:extLst>
            </p:cNvPr>
            <p:cNvSpPr/>
            <p:nvPr/>
          </p:nvSpPr>
          <p:spPr>
            <a:xfrm>
              <a:off x="1349419" y="3147621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8851AF71-FB8C-4B38-B73C-D4C411C5D229}"/>
                </a:ext>
              </a:extLst>
            </p:cNvPr>
            <p:cNvSpPr/>
            <p:nvPr/>
          </p:nvSpPr>
          <p:spPr>
            <a:xfrm>
              <a:off x="2938368" y="316628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842BDF3C-F2D6-42E6-8C40-01E130C2D5B2}"/>
                </a:ext>
              </a:extLst>
            </p:cNvPr>
            <p:cNvSpPr txBox="1"/>
            <p:nvPr/>
          </p:nvSpPr>
          <p:spPr>
            <a:xfrm>
              <a:off x="2094841" y="38573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n>
                    <a:solidFill>
                      <a:srgbClr val="002060"/>
                    </a:solidFill>
                  </a:ln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5499B07D-C30A-43C3-A9C6-069502746DC4}"/>
                </a:ext>
              </a:extLst>
            </p:cNvPr>
            <p:cNvSpPr/>
            <p:nvPr/>
          </p:nvSpPr>
          <p:spPr>
            <a:xfrm>
              <a:off x="1243536" y="277125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12124CF6-E179-4C56-B199-7EB1C0648B17}"/>
                </a:ext>
              </a:extLst>
            </p:cNvPr>
            <p:cNvSpPr/>
            <p:nvPr/>
          </p:nvSpPr>
          <p:spPr>
            <a:xfrm>
              <a:off x="1375073" y="233559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71399401-660B-4224-8335-F7877D0836BF}"/>
                </a:ext>
              </a:extLst>
            </p:cNvPr>
            <p:cNvSpPr/>
            <p:nvPr/>
          </p:nvSpPr>
          <p:spPr>
            <a:xfrm>
              <a:off x="2083568" y="2555242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523D3772-5638-4CD8-A4AD-D9DFFC9EB343}"/>
                </a:ext>
              </a:extLst>
            </p:cNvPr>
            <p:cNvSpPr/>
            <p:nvPr/>
          </p:nvSpPr>
          <p:spPr>
            <a:xfrm>
              <a:off x="2964022" y="233559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83EE4532-CAB6-4F59-986F-AB9DFD2DDBD3}"/>
                </a:ext>
              </a:extLst>
            </p:cNvPr>
            <p:cNvSpPr/>
            <p:nvPr/>
          </p:nvSpPr>
          <p:spPr>
            <a:xfrm>
              <a:off x="2779471" y="276680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46A638D5-F980-420F-8C93-226835325E4A}"/>
                </a:ext>
              </a:extLst>
            </p:cNvPr>
            <p:cNvSpPr/>
            <p:nvPr/>
          </p:nvSpPr>
          <p:spPr>
            <a:xfrm>
              <a:off x="1217882" y="3639267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37281EF8-D06F-48A4-AD87-8577D4D930E9}"/>
                </a:ext>
              </a:extLst>
            </p:cNvPr>
            <p:cNvSpPr/>
            <p:nvPr/>
          </p:nvSpPr>
          <p:spPr>
            <a:xfrm>
              <a:off x="2057914" y="3367264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0E029667-6826-4A80-AF74-147BC4488A07}"/>
                </a:ext>
              </a:extLst>
            </p:cNvPr>
            <p:cNvSpPr/>
            <p:nvPr/>
          </p:nvSpPr>
          <p:spPr>
            <a:xfrm>
              <a:off x="2753817" y="3644148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BD68E015-2C6A-46C6-A2B4-92A8E0207CA2}"/>
                </a:ext>
              </a:extLst>
            </p:cNvPr>
            <p:cNvSpPr/>
            <p:nvPr/>
          </p:nvSpPr>
          <p:spPr>
            <a:xfrm>
              <a:off x="2938368" y="4402636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54B862F6-BCB1-4FC7-A6BA-2E643C66D006}"/>
                </a:ext>
              </a:extLst>
            </p:cNvPr>
            <p:cNvSpPr/>
            <p:nvPr/>
          </p:nvSpPr>
          <p:spPr>
            <a:xfrm>
              <a:off x="1217882" y="4894282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9371084C-A73A-4F7B-8896-F1CEF9E6D324}"/>
                </a:ext>
              </a:extLst>
            </p:cNvPr>
            <p:cNvSpPr/>
            <p:nvPr/>
          </p:nvSpPr>
          <p:spPr>
            <a:xfrm>
              <a:off x="2057914" y="4622279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DD729A78-E528-4C3D-AC15-291AEEDE0C3E}"/>
                </a:ext>
              </a:extLst>
            </p:cNvPr>
            <p:cNvSpPr/>
            <p:nvPr/>
          </p:nvSpPr>
          <p:spPr>
            <a:xfrm>
              <a:off x="2753817" y="489916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: forma 105">
              <a:extLst>
                <a:ext uri="{FF2B5EF4-FFF2-40B4-BE49-F238E27FC236}">
                  <a16:creationId xmlns:a16="http://schemas.microsoft.com/office/drawing/2014/main" id="{94A62A75-5D1D-4793-8A3F-8D7514C710F0}"/>
                </a:ext>
              </a:extLst>
            </p:cNvPr>
            <p:cNvSpPr/>
            <p:nvPr/>
          </p:nvSpPr>
          <p:spPr>
            <a:xfrm rot="16200000" flipH="1">
              <a:off x="3085547" y="2851313"/>
              <a:ext cx="687442" cy="72796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: forma 106">
              <a:extLst>
                <a:ext uri="{FF2B5EF4-FFF2-40B4-BE49-F238E27FC236}">
                  <a16:creationId xmlns:a16="http://schemas.microsoft.com/office/drawing/2014/main" id="{E5A6E93E-6E6E-4B71-B440-B77B76EF9966}"/>
                </a:ext>
              </a:extLst>
            </p:cNvPr>
            <p:cNvSpPr/>
            <p:nvPr/>
          </p:nvSpPr>
          <p:spPr>
            <a:xfrm rot="3735117">
              <a:off x="2055770" y="3239876"/>
              <a:ext cx="971916" cy="61192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Parallelogramma 107">
              <a:extLst>
                <a:ext uri="{FF2B5EF4-FFF2-40B4-BE49-F238E27FC236}">
                  <a16:creationId xmlns:a16="http://schemas.microsoft.com/office/drawing/2014/main" id="{2BEB739E-75C8-4803-938B-AEE8DEA7180A}"/>
                </a:ext>
              </a:extLst>
            </p:cNvPr>
            <p:cNvSpPr/>
            <p:nvPr/>
          </p:nvSpPr>
          <p:spPr>
            <a:xfrm>
              <a:off x="1006151" y="2250238"/>
              <a:ext cx="2575249" cy="970384"/>
            </a:xfrm>
            <a:prstGeom prst="parallelogram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9" name="Connettore 2 108">
              <a:extLst>
                <a:ext uri="{FF2B5EF4-FFF2-40B4-BE49-F238E27FC236}">
                  <a16:creationId xmlns:a16="http://schemas.microsoft.com/office/drawing/2014/main" id="{FD832BFB-8930-4387-8F0D-1DE00F26A8B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51" y="3278741"/>
              <a:ext cx="1142886" cy="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Connettore 2 109">
              <a:extLst>
                <a:ext uri="{FF2B5EF4-FFF2-40B4-BE49-F238E27FC236}">
                  <a16:creationId xmlns:a16="http://schemas.microsoft.com/office/drawing/2014/main" id="{108B3621-FFF1-4AD4-A531-F42B985914C1}"/>
                </a:ext>
              </a:extLst>
            </p:cNvPr>
            <p:cNvCxnSpPr>
              <a:cxnSpLocks/>
              <a:stCxn id="86" idx="6"/>
              <a:endCxn id="101" idx="2"/>
            </p:cNvCxnSpPr>
            <p:nvPr/>
          </p:nvCxnSpPr>
          <p:spPr>
            <a:xfrm>
              <a:off x="1638291" y="3770388"/>
              <a:ext cx="1115526" cy="4881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F825B74E-CC67-473D-AF4E-DBC4AF2E82AF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1483533" y="3409862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E62E4F02-8054-4A81-9CF4-DCB9AE286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7" y="3371837"/>
              <a:ext cx="327131" cy="9400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Connettore 2 112">
              <a:extLst>
                <a:ext uri="{FF2B5EF4-FFF2-40B4-BE49-F238E27FC236}">
                  <a16:creationId xmlns:a16="http://schemas.microsoft.com/office/drawing/2014/main" id="{915A49AD-98A6-445A-9825-223DADBFA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85" y="3333975"/>
              <a:ext cx="432052" cy="13641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803E0FF9-CEDA-45E5-8E46-278FC459E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941" y="4662276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56055907-95A1-45CC-A569-5090065DDC82}"/>
                </a:ext>
              </a:extLst>
            </p:cNvPr>
            <p:cNvCxnSpPr>
              <a:cxnSpLocks/>
            </p:cNvCxnSpPr>
            <p:nvPr/>
          </p:nvCxnSpPr>
          <p:spPr>
            <a:xfrm>
              <a:off x="1791507" y="4568276"/>
              <a:ext cx="271843" cy="1169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D54030D5-621D-45DF-B281-3F091A4FE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646" y="4571081"/>
              <a:ext cx="434391" cy="109069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8C4B56C7-43AE-4ABD-A3AB-3F04244E090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88" y="4843519"/>
              <a:ext cx="294613" cy="13482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44F61B18-C02C-4B18-9807-04DB9FC7E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461" y="4669509"/>
              <a:ext cx="70776" cy="2237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Cubo 1">
            <a:extLst>
              <a:ext uri="{FF2B5EF4-FFF2-40B4-BE49-F238E27FC236}">
                <a16:creationId xmlns:a16="http://schemas.microsoft.com/office/drawing/2014/main" id="{AEE6CE37-51BC-4AD4-93E6-7FC4E64303AD}"/>
              </a:ext>
            </a:extLst>
          </p:cNvPr>
          <p:cNvSpPr/>
          <p:nvPr/>
        </p:nvSpPr>
        <p:spPr>
          <a:xfrm rot="16200000" flipV="1">
            <a:off x="806233" y="2540767"/>
            <a:ext cx="3242097" cy="3062077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ABE6B93-7C37-4CB6-9D0C-D1FF01E52C50}"/>
              </a:ext>
            </a:extLst>
          </p:cNvPr>
          <p:cNvSpPr/>
          <p:nvPr/>
        </p:nvSpPr>
        <p:spPr>
          <a:xfrm>
            <a:off x="997949" y="3108206"/>
            <a:ext cx="3216224" cy="2172681"/>
          </a:xfrm>
          <a:prstGeom prst="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C00000"/>
                </a:solidFill>
              </a:rPr>
              <a:t>Phenotypic</a:t>
            </a:r>
            <a:r>
              <a:rPr lang="it-IT" dirty="0">
                <a:solidFill>
                  <a:srgbClr val="C00000"/>
                </a:solidFill>
              </a:rPr>
              <a:t> traits</a:t>
            </a:r>
          </a:p>
          <a:p>
            <a:pPr algn="ctr"/>
            <a:r>
              <a:rPr lang="it-IT" dirty="0" err="1">
                <a:solidFill>
                  <a:srgbClr val="C00000"/>
                </a:solidFill>
              </a:rPr>
              <a:t>Clinical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variables</a:t>
            </a:r>
            <a:endParaRPr lang="it-IT" dirty="0">
              <a:solidFill>
                <a:srgbClr val="C00000"/>
              </a:solidFill>
            </a:endParaRPr>
          </a:p>
          <a:p>
            <a:pPr algn="ctr"/>
            <a:r>
              <a:rPr lang="it-IT" dirty="0" err="1">
                <a:solidFill>
                  <a:srgbClr val="C00000"/>
                </a:solidFill>
              </a:rPr>
              <a:t>Environmental</a:t>
            </a:r>
            <a:r>
              <a:rPr lang="it-IT" dirty="0">
                <a:solidFill>
                  <a:srgbClr val="C00000"/>
                </a:solidFill>
              </a:rPr>
              <a:t> risk </a:t>
            </a:r>
            <a:r>
              <a:rPr lang="it-IT" dirty="0" err="1">
                <a:solidFill>
                  <a:srgbClr val="C00000"/>
                </a:solidFill>
              </a:rPr>
              <a:t>factors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Disease-specific</a:t>
            </a:r>
            <a:r>
              <a:rPr lang="it-IT" dirty="0">
                <a:solidFill>
                  <a:srgbClr val="002060"/>
                </a:solidFill>
              </a:rPr>
              <a:t> risk model</a:t>
            </a:r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79C021AF-DD6E-49C4-9E7A-20ED577802F8}"/>
              </a:ext>
            </a:extLst>
          </p:cNvPr>
          <p:cNvGrpSpPr/>
          <p:nvPr/>
        </p:nvGrpSpPr>
        <p:grpSpPr>
          <a:xfrm>
            <a:off x="4115302" y="2407260"/>
            <a:ext cx="2575250" cy="3037862"/>
            <a:chOff x="1006150" y="2250238"/>
            <a:chExt cx="2575250" cy="3037862"/>
          </a:xfrm>
        </p:grpSpPr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D363309F-164D-4776-9D55-800E6F99A768}"/>
                </a:ext>
              </a:extLst>
            </p:cNvPr>
            <p:cNvCxnSpPr>
              <a:cxnSpLocks/>
            </p:cNvCxnSpPr>
            <p:nvPr/>
          </p:nvCxnSpPr>
          <p:spPr>
            <a:xfrm>
              <a:off x="1769828" y="2515996"/>
              <a:ext cx="313740" cy="133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335FF400-5A1A-4A67-8F85-8ABEBC842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92707" y="2753528"/>
              <a:ext cx="310793" cy="9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Connettore 2 71">
              <a:extLst>
                <a:ext uri="{FF2B5EF4-FFF2-40B4-BE49-F238E27FC236}">
                  <a16:creationId xmlns:a16="http://schemas.microsoft.com/office/drawing/2014/main" id="{A4A83201-DBA4-45F3-892D-927B24AABA7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074" y="2466068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Connettore 2 72">
              <a:extLst>
                <a:ext uri="{FF2B5EF4-FFF2-40B4-BE49-F238E27FC236}">
                  <a16:creationId xmlns:a16="http://schemas.microsoft.com/office/drawing/2014/main" id="{FADDB82F-8895-4C1A-BFCE-50E233D696B1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9" y="2897929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Parallelogramma 73">
              <a:extLst>
                <a:ext uri="{FF2B5EF4-FFF2-40B4-BE49-F238E27FC236}">
                  <a16:creationId xmlns:a16="http://schemas.microsoft.com/office/drawing/2014/main" id="{35158AB8-7AE6-43F5-B20B-01DF2C2E0A1F}"/>
                </a:ext>
              </a:extLst>
            </p:cNvPr>
            <p:cNvSpPr/>
            <p:nvPr/>
          </p:nvSpPr>
          <p:spPr>
            <a:xfrm>
              <a:off x="1006150" y="4317716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C9705D29-0C70-4641-9DC3-C7196D13B5F0}"/>
                </a:ext>
              </a:extLst>
            </p:cNvPr>
            <p:cNvSpPr/>
            <p:nvPr/>
          </p:nvSpPr>
          <p:spPr>
            <a:xfrm>
              <a:off x="1349419" y="4402636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: forma 75">
              <a:extLst>
                <a:ext uri="{FF2B5EF4-FFF2-40B4-BE49-F238E27FC236}">
                  <a16:creationId xmlns:a16="http://schemas.microsoft.com/office/drawing/2014/main" id="{5D9CB457-3E46-4075-A476-8E3911DC429D}"/>
                </a:ext>
              </a:extLst>
            </p:cNvPr>
            <p:cNvSpPr/>
            <p:nvPr/>
          </p:nvSpPr>
          <p:spPr>
            <a:xfrm rot="5113504">
              <a:off x="1131286" y="4221687"/>
              <a:ext cx="640642" cy="45719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Parallelogramma 76">
              <a:extLst>
                <a:ext uri="{FF2B5EF4-FFF2-40B4-BE49-F238E27FC236}">
                  <a16:creationId xmlns:a16="http://schemas.microsoft.com/office/drawing/2014/main" id="{69E9C090-7077-4560-8B3B-133B737A5317}"/>
                </a:ext>
              </a:extLst>
            </p:cNvPr>
            <p:cNvSpPr/>
            <p:nvPr/>
          </p:nvSpPr>
          <p:spPr>
            <a:xfrm>
              <a:off x="1006150" y="3067141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48A88C23-5ABE-4601-BAFF-A9FCD50FFC65}"/>
                </a:ext>
              </a:extLst>
            </p:cNvPr>
            <p:cNvSpPr/>
            <p:nvPr/>
          </p:nvSpPr>
          <p:spPr>
            <a:xfrm>
              <a:off x="1349419" y="3147621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8851AF71-FB8C-4B38-B73C-D4C411C5D229}"/>
                </a:ext>
              </a:extLst>
            </p:cNvPr>
            <p:cNvSpPr/>
            <p:nvPr/>
          </p:nvSpPr>
          <p:spPr>
            <a:xfrm>
              <a:off x="2938368" y="316628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842BDF3C-F2D6-42E6-8C40-01E130C2D5B2}"/>
                </a:ext>
              </a:extLst>
            </p:cNvPr>
            <p:cNvSpPr txBox="1"/>
            <p:nvPr/>
          </p:nvSpPr>
          <p:spPr>
            <a:xfrm>
              <a:off x="2094841" y="38573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n>
                    <a:solidFill>
                      <a:srgbClr val="002060"/>
                    </a:solidFill>
                  </a:ln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5499B07D-C30A-43C3-A9C6-069502746DC4}"/>
                </a:ext>
              </a:extLst>
            </p:cNvPr>
            <p:cNvSpPr/>
            <p:nvPr/>
          </p:nvSpPr>
          <p:spPr>
            <a:xfrm>
              <a:off x="1243536" y="277125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12124CF6-E179-4C56-B199-7EB1C0648B17}"/>
                </a:ext>
              </a:extLst>
            </p:cNvPr>
            <p:cNvSpPr/>
            <p:nvPr/>
          </p:nvSpPr>
          <p:spPr>
            <a:xfrm>
              <a:off x="1375073" y="233559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71399401-660B-4224-8335-F7877D0836BF}"/>
                </a:ext>
              </a:extLst>
            </p:cNvPr>
            <p:cNvSpPr/>
            <p:nvPr/>
          </p:nvSpPr>
          <p:spPr>
            <a:xfrm>
              <a:off x="2083568" y="2555242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523D3772-5638-4CD8-A4AD-D9DFFC9EB343}"/>
                </a:ext>
              </a:extLst>
            </p:cNvPr>
            <p:cNvSpPr/>
            <p:nvPr/>
          </p:nvSpPr>
          <p:spPr>
            <a:xfrm>
              <a:off x="2964022" y="233559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83EE4532-CAB6-4F59-986F-AB9DFD2DDBD3}"/>
                </a:ext>
              </a:extLst>
            </p:cNvPr>
            <p:cNvSpPr/>
            <p:nvPr/>
          </p:nvSpPr>
          <p:spPr>
            <a:xfrm>
              <a:off x="2779471" y="276680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46A638D5-F980-420F-8C93-226835325E4A}"/>
                </a:ext>
              </a:extLst>
            </p:cNvPr>
            <p:cNvSpPr/>
            <p:nvPr/>
          </p:nvSpPr>
          <p:spPr>
            <a:xfrm>
              <a:off x="1217882" y="3639267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37281EF8-D06F-48A4-AD87-8577D4D930E9}"/>
                </a:ext>
              </a:extLst>
            </p:cNvPr>
            <p:cNvSpPr/>
            <p:nvPr/>
          </p:nvSpPr>
          <p:spPr>
            <a:xfrm>
              <a:off x="2057914" y="3367264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0E029667-6826-4A80-AF74-147BC4488A07}"/>
                </a:ext>
              </a:extLst>
            </p:cNvPr>
            <p:cNvSpPr/>
            <p:nvPr/>
          </p:nvSpPr>
          <p:spPr>
            <a:xfrm>
              <a:off x="2753817" y="3644148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BD68E015-2C6A-46C6-A2B4-92A8E0207CA2}"/>
                </a:ext>
              </a:extLst>
            </p:cNvPr>
            <p:cNvSpPr/>
            <p:nvPr/>
          </p:nvSpPr>
          <p:spPr>
            <a:xfrm>
              <a:off x="2938368" y="4402636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54B862F6-BCB1-4FC7-A6BA-2E643C66D006}"/>
                </a:ext>
              </a:extLst>
            </p:cNvPr>
            <p:cNvSpPr/>
            <p:nvPr/>
          </p:nvSpPr>
          <p:spPr>
            <a:xfrm>
              <a:off x="1217882" y="4894282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9371084C-A73A-4F7B-8896-F1CEF9E6D324}"/>
                </a:ext>
              </a:extLst>
            </p:cNvPr>
            <p:cNvSpPr/>
            <p:nvPr/>
          </p:nvSpPr>
          <p:spPr>
            <a:xfrm>
              <a:off x="2057914" y="4622279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DD729A78-E528-4C3D-AC15-291AEEDE0C3E}"/>
                </a:ext>
              </a:extLst>
            </p:cNvPr>
            <p:cNvSpPr/>
            <p:nvPr/>
          </p:nvSpPr>
          <p:spPr>
            <a:xfrm>
              <a:off x="2753817" y="489916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: forma 105">
              <a:extLst>
                <a:ext uri="{FF2B5EF4-FFF2-40B4-BE49-F238E27FC236}">
                  <a16:creationId xmlns:a16="http://schemas.microsoft.com/office/drawing/2014/main" id="{94A62A75-5D1D-4793-8A3F-8D7514C710F0}"/>
                </a:ext>
              </a:extLst>
            </p:cNvPr>
            <p:cNvSpPr/>
            <p:nvPr/>
          </p:nvSpPr>
          <p:spPr>
            <a:xfrm rot="16200000" flipH="1">
              <a:off x="3085547" y="2851313"/>
              <a:ext cx="687442" cy="72796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: forma 106">
              <a:extLst>
                <a:ext uri="{FF2B5EF4-FFF2-40B4-BE49-F238E27FC236}">
                  <a16:creationId xmlns:a16="http://schemas.microsoft.com/office/drawing/2014/main" id="{E5A6E93E-6E6E-4B71-B440-B77B76EF9966}"/>
                </a:ext>
              </a:extLst>
            </p:cNvPr>
            <p:cNvSpPr/>
            <p:nvPr/>
          </p:nvSpPr>
          <p:spPr>
            <a:xfrm rot="3735117">
              <a:off x="2055770" y="3239876"/>
              <a:ext cx="971916" cy="61192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Parallelogramma 107">
              <a:extLst>
                <a:ext uri="{FF2B5EF4-FFF2-40B4-BE49-F238E27FC236}">
                  <a16:creationId xmlns:a16="http://schemas.microsoft.com/office/drawing/2014/main" id="{2BEB739E-75C8-4803-938B-AEE8DEA7180A}"/>
                </a:ext>
              </a:extLst>
            </p:cNvPr>
            <p:cNvSpPr/>
            <p:nvPr/>
          </p:nvSpPr>
          <p:spPr>
            <a:xfrm>
              <a:off x="1006151" y="2250238"/>
              <a:ext cx="2575249" cy="970384"/>
            </a:xfrm>
            <a:prstGeom prst="parallelogram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9" name="Connettore 2 108">
              <a:extLst>
                <a:ext uri="{FF2B5EF4-FFF2-40B4-BE49-F238E27FC236}">
                  <a16:creationId xmlns:a16="http://schemas.microsoft.com/office/drawing/2014/main" id="{FD832BFB-8930-4387-8F0D-1DE00F26A8B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51" y="3278741"/>
              <a:ext cx="1142886" cy="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Connettore 2 109">
              <a:extLst>
                <a:ext uri="{FF2B5EF4-FFF2-40B4-BE49-F238E27FC236}">
                  <a16:creationId xmlns:a16="http://schemas.microsoft.com/office/drawing/2014/main" id="{108B3621-FFF1-4AD4-A531-F42B985914C1}"/>
                </a:ext>
              </a:extLst>
            </p:cNvPr>
            <p:cNvCxnSpPr>
              <a:cxnSpLocks/>
              <a:stCxn id="86" idx="6"/>
              <a:endCxn id="101" idx="2"/>
            </p:cNvCxnSpPr>
            <p:nvPr/>
          </p:nvCxnSpPr>
          <p:spPr>
            <a:xfrm>
              <a:off x="1638291" y="3770388"/>
              <a:ext cx="1115526" cy="4881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F825B74E-CC67-473D-AF4E-DBC4AF2E82AF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1483533" y="3409862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E62E4F02-8054-4A81-9CF4-DCB9AE286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7" y="3371837"/>
              <a:ext cx="327131" cy="9400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Connettore 2 112">
              <a:extLst>
                <a:ext uri="{FF2B5EF4-FFF2-40B4-BE49-F238E27FC236}">
                  <a16:creationId xmlns:a16="http://schemas.microsoft.com/office/drawing/2014/main" id="{915A49AD-98A6-445A-9825-223DADBFA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85" y="3333975"/>
              <a:ext cx="432052" cy="13641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803E0FF9-CEDA-45E5-8E46-278FC459E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941" y="4662276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56055907-95A1-45CC-A569-5090065DDC82}"/>
                </a:ext>
              </a:extLst>
            </p:cNvPr>
            <p:cNvCxnSpPr>
              <a:cxnSpLocks/>
            </p:cNvCxnSpPr>
            <p:nvPr/>
          </p:nvCxnSpPr>
          <p:spPr>
            <a:xfrm>
              <a:off x="1791507" y="4568276"/>
              <a:ext cx="271843" cy="1169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D54030D5-621D-45DF-B281-3F091A4FE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646" y="4571081"/>
              <a:ext cx="434391" cy="109069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8C4B56C7-43AE-4ABD-A3AB-3F04244E090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88" y="4843519"/>
              <a:ext cx="294613" cy="13482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44F61B18-C02C-4B18-9807-04DB9FC7E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461" y="4669509"/>
              <a:ext cx="70776" cy="2237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Cubo 1">
            <a:extLst>
              <a:ext uri="{FF2B5EF4-FFF2-40B4-BE49-F238E27FC236}">
                <a16:creationId xmlns:a16="http://schemas.microsoft.com/office/drawing/2014/main" id="{AEE6CE37-51BC-4AD4-93E6-7FC4E64303AD}"/>
              </a:ext>
            </a:extLst>
          </p:cNvPr>
          <p:cNvSpPr/>
          <p:nvPr/>
        </p:nvSpPr>
        <p:spPr>
          <a:xfrm rot="16200000" flipV="1">
            <a:off x="3857341" y="2396321"/>
            <a:ext cx="3242097" cy="3062077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5ADDA26-DC55-40F1-A502-3A44DE277760}"/>
              </a:ext>
            </a:extLst>
          </p:cNvPr>
          <p:cNvSpPr/>
          <p:nvPr/>
        </p:nvSpPr>
        <p:spPr>
          <a:xfrm>
            <a:off x="8757095" y="2754862"/>
            <a:ext cx="1679510" cy="2793545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C00000"/>
                </a:solidFill>
              </a:rPr>
              <a:t>Survival,</a:t>
            </a:r>
          </a:p>
          <a:p>
            <a:pPr algn="ctr"/>
            <a:r>
              <a:rPr lang="it-IT" dirty="0">
                <a:solidFill>
                  <a:srgbClr val="C00000"/>
                </a:solidFill>
              </a:rPr>
              <a:t>Relapse,</a:t>
            </a:r>
          </a:p>
          <a:p>
            <a:pPr algn="ctr"/>
            <a:r>
              <a:rPr lang="it-IT" dirty="0" err="1">
                <a:solidFill>
                  <a:srgbClr val="C00000"/>
                </a:solidFill>
              </a:rPr>
              <a:t>Metastasis</a:t>
            </a:r>
            <a:r>
              <a:rPr lang="it-IT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it-IT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59" name="Freccia a destra 58">
            <a:extLst>
              <a:ext uri="{FF2B5EF4-FFF2-40B4-BE49-F238E27FC236}">
                <a16:creationId xmlns:a16="http://schemas.microsoft.com/office/drawing/2014/main" id="{E141DB18-8ED2-4B04-B422-8D7A52727740}"/>
              </a:ext>
            </a:extLst>
          </p:cNvPr>
          <p:cNvSpPr/>
          <p:nvPr/>
        </p:nvSpPr>
        <p:spPr>
          <a:xfrm>
            <a:off x="7180191" y="3108205"/>
            <a:ext cx="1795856" cy="2172681"/>
          </a:xfrm>
          <a:prstGeom prst="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C00000"/>
                </a:solidFill>
              </a:rPr>
              <a:t>Effect</a:t>
            </a:r>
            <a:r>
              <a:rPr lang="it-IT" dirty="0">
                <a:solidFill>
                  <a:srgbClr val="C00000"/>
                </a:solidFill>
              </a:rPr>
              <a:t> over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65410993-3160-4DD9-8C5C-33B297D6AD35}"/>
              </a:ext>
            </a:extLst>
          </p:cNvPr>
          <p:cNvSpPr txBox="1"/>
          <p:nvPr/>
        </p:nvSpPr>
        <p:spPr>
          <a:xfrm>
            <a:off x="4458571" y="1633078"/>
            <a:ext cx="216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M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H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C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9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355372" y="1489797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Features</a:t>
            </a:r>
          </a:p>
        </p:txBody>
      </p:sp>
      <p:sp>
        <p:nvSpPr>
          <p:cNvPr id="63" name="Titolo 1">
            <a:extLst>
              <a:ext uri="{FF2B5EF4-FFF2-40B4-BE49-F238E27FC236}">
                <a16:creationId xmlns:a16="http://schemas.microsoft.com/office/drawing/2014/main" id="{A0D0F683-E435-42E8-819A-4799864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Applicative </a:t>
            </a:r>
            <a:r>
              <a:rPr lang="it-IT" dirty="0" err="1">
                <a:solidFill>
                  <a:srgbClr val="002060"/>
                </a:solidFill>
              </a:rPr>
              <a:t>example</a:t>
            </a:r>
            <a:r>
              <a:rPr lang="it-IT" dirty="0">
                <a:solidFill>
                  <a:srgbClr val="002060"/>
                </a:solidFill>
              </a:rPr>
              <a:t> – </a:t>
            </a:r>
            <a:r>
              <a:rPr lang="it-IT" dirty="0" err="1">
                <a:solidFill>
                  <a:srgbClr val="002060"/>
                </a:solidFill>
              </a:rPr>
              <a:t>TruSight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Oncology</a:t>
            </a:r>
            <a:r>
              <a:rPr lang="it-IT" dirty="0">
                <a:solidFill>
                  <a:srgbClr val="002060"/>
                </a:solidFill>
              </a:rPr>
              <a:t> 500</a:t>
            </a:r>
          </a:p>
        </p:txBody>
      </p:sp>
      <p:sp>
        <p:nvSpPr>
          <p:cNvPr id="53" name="Cubo 52">
            <a:extLst>
              <a:ext uri="{FF2B5EF4-FFF2-40B4-BE49-F238E27FC236}">
                <a16:creationId xmlns:a16="http://schemas.microsoft.com/office/drawing/2014/main" id="{5355C79D-3560-4B44-937F-E1ABBD37E131}"/>
              </a:ext>
            </a:extLst>
          </p:cNvPr>
          <p:cNvSpPr/>
          <p:nvPr/>
        </p:nvSpPr>
        <p:spPr>
          <a:xfrm rot="16200000" flipV="1">
            <a:off x="8528055" y="1220518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ubo 53">
            <a:extLst>
              <a:ext uri="{FF2B5EF4-FFF2-40B4-BE49-F238E27FC236}">
                <a16:creationId xmlns:a16="http://schemas.microsoft.com/office/drawing/2014/main" id="{03967109-0AE5-4B94-AFBC-2BA429526FDD}"/>
              </a:ext>
            </a:extLst>
          </p:cNvPr>
          <p:cNvSpPr/>
          <p:nvPr/>
        </p:nvSpPr>
        <p:spPr>
          <a:xfrm rot="16200000" flipV="1">
            <a:off x="8290165" y="1467598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ubo 54">
            <a:extLst>
              <a:ext uri="{FF2B5EF4-FFF2-40B4-BE49-F238E27FC236}">
                <a16:creationId xmlns:a16="http://schemas.microsoft.com/office/drawing/2014/main" id="{C57B00C8-BFA9-47DF-9D6F-A5CB76C6C82A}"/>
              </a:ext>
            </a:extLst>
          </p:cNvPr>
          <p:cNvSpPr/>
          <p:nvPr/>
        </p:nvSpPr>
        <p:spPr>
          <a:xfrm rot="16200000" flipV="1">
            <a:off x="8015649" y="1711366"/>
            <a:ext cx="1003578" cy="1024812"/>
          </a:xfrm>
          <a:prstGeom prst="cube">
            <a:avLst>
              <a:gd name="adj" fmla="val 12768"/>
            </a:avLst>
          </a:prstGeom>
          <a:solidFill>
            <a:srgbClr val="CCFFCC">
              <a:alpha val="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1B47947-526B-4487-9FED-135775ADFAE4}"/>
              </a:ext>
            </a:extLst>
          </p:cNvPr>
          <p:cNvSpPr txBox="1"/>
          <p:nvPr/>
        </p:nvSpPr>
        <p:spPr>
          <a:xfrm>
            <a:off x="9304360" y="2275775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ln>
                  <a:solidFill>
                    <a:srgbClr val="C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 dirty="0" err="1"/>
              <a:t>Phenotypes</a:t>
            </a:r>
            <a:endParaRPr lang="it-IT" dirty="0"/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79C021AF-DD6E-49C4-9E7A-20ED577802F8}"/>
              </a:ext>
            </a:extLst>
          </p:cNvPr>
          <p:cNvGrpSpPr/>
          <p:nvPr/>
        </p:nvGrpSpPr>
        <p:grpSpPr>
          <a:xfrm>
            <a:off x="619147" y="2287574"/>
            <a:ext cx="2575250" cy="3037862"/>
            <a:chOff x="1006150" y="2250238"/>
            <a:chExt cx="2575250" cy="3037862"/>
          </a:xfrm>
        </p:grpSpPr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D363309F-164D-4776-9D55-800E6F99A768}"/>
                </a:ext>
              </a:extLst>
            </p:cNvPr>
            <p:cNvCxnSpPr>
              <a:cxnSpLocks/>
            </p:cNvCxnSpPr>
            <p:nvPr/>
          </p:nvCxnSpPr>
          <p:spPr>
            <a:xfrm>
              <a:off x="1769828" y="2515996"/>
              <a:ext cx="313740" cy="133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335FF400-5A1A-4A67-8F85-8ABEBC842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92707" y="2753528"/>
              <a:ext cx="310793" cy="9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Connettore 2 71">
              <a:extLst>
                <a:ext uri="{FF2B5EF4-FFF2-40B4-BE49-F238E27FC236}">
                  <a16:creationId xmlns:a16="http://schemas.microsoft.com/office/drawing/2014/main" id="{A4A83201-DBA4-45F3-892D-927B24AABA7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074" y="2466068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Connettore 2 72">
              <a:extLst>
                <a:ext uri="{FF2B5EF4-FFF2-40B4-BE49-F238E27FC236}">
                  <a16:creationId xmlns:a16="http://schemas.microsoft.com/office/drawing/2014/main" id="{FADDB82F-8895-4C1A-BFCE-50E233D696B1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9" y="2897929"/>
              <a:ext cx="113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Parallelogramma 73">
              <a:extLst>
                <a:ext uri="{FF2B5EF4-FFF2-40B4-BE49-F238E27FC236}">
                  <a16:creationId xmlns:a16="http://schemas.microsoft.com/office/drawing/2014/main" id="{35158AB8-7AE6-43F5-B20B-01DF2C2E0A1F}"/>
                </a:ext>
              </a:extLst>
            </p:cNvPr>
            <p:cNvSpPr/>
            <p:nvPr/>
          </p:nvSpPr>
          <p:spPr>
            <a:xfrm>
              <a:off x="1006150" y="4317716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C9705D29-0C70-4641-9DC3-C7196D13B5F0}"/>
                </a:ext>
              </a:extLst>
            </p:cNvPr>
            <p:cNvSpPr/>
            <p:nvPr/>
          </p:nvSpPr>
          <p:spPr>
            <a:xfrm>
              <a:off x="1349419" y="4402636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: forma 75">
              <a:extLst>
                <a:ext uri="{FF2B5EF4-FFF2-40B4-BE49-F238E27FC236}">
                  <a16:creationId xmlns:a16="http://schemas.microsoft.com/office/drawing/2014/main" id="{5D9CB457-3E46-4075-A476-8E3911DC429D}"/>
                </a:ext>
              </a:extLst>
            </p:cNvPr>
            <p:cNvSpPr/>
            <p:nvPr/>
          </p:nvSpPr>
          <p:spPr>
            <a:xfrm rot="5113504">
              <a:off x="1131286" y="4221687"/>
              <a:ext cx="640642" cy="45719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Parallelogramma 76">
              <a:extLst>
                <a:ext uri="{FF2B5EF4-FFF2-40B4-BE49-F238E27FC236}">
                  <a16:creationId xmlns:a16="http://schemas.microsoft.com/office/drawing/2014/main" id="{69E9C090-7077-4560-8B3B-133B737A5317}"/>
                </a:ext>
              </a:extLst>
            </p:cNvPr>
            <p:cNvSpPr/>
            <p:nvPr/>
          </p:nvSpPr>
          <p:spPr>
            <a:xfrm>
              <a:off x="1006150" y="3067141"/>
              <a:ext cx="2575249" cy="970384"/>
            </a:xfrm>
            <a:prstGeom prst="parallelogram">
              <a:avLst/>
            </a:prstGeom>
            <a:solidFill>
              <a:srgbClr val="FFFFCC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48A88C23-5ABE-4601-BAFF-A9FCD50FFC65}"/>
                </a:ext>
              </a:extLst>
            </p:cNvPr>
            <p:cNvSpPr/>
            <p:nvPr/>
          </p:nvSpPr>
          <p:spPr>
            <a:xfrm>
              <a:off x="1349419" y="3147621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8851AF71-FB8C-4B38-B73C-D4C411C5D229}"/>
                </a:ext>
              </a:extLst>
            </p:cNvPr>
            <p:cNvSpPr/>
            <p:nvPr/>
          </p:nvSpPr>
          <p:spPr>
            <a:xfrm>
              <a:off x="2938368" y="316628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842BDF3C-F2D6-42E6-8C40-01E130C2D5B2}"/>
                </a:ext>
              </a:extLst>
            </p:cNvPr>
            <p:cNvSpPr txBox="1"/>
            <p:nvPr/>
          </p:nvSpPr>
          <p:spPr>
            <a:xfrm>
              <a:off x="2094841" y="38573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n>
                    <a:solidFill>
                      <a:srgbClr val="002060"/>
                    </a:solidFill>
                  </a:ln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5499B07D-C30A-43C3-A9C6-069502746DC4}"/>
                </a:ext>
              </a:extLst>
            </p:cNvPr>
            <p:cNvSpPr/>
            <p:nvPr/>
          </p:nvSpPr>
          <p:spPr>
            <a:xfrm>
              <a:off x="1243536" y="277125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12124CF6-E179-4C56-B199-7EB1C0648B17}"/>
                </a:ext>
              </a:extLst>
            </p:cNvPr>
            <p:cNvSpPr/>
            <p:nvPr/>
          </p:nvSpPr>
          <p:spPr>
            <a:xfrm>
              <a:off x="1375073" y="2335599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71399401-660B-4224-8335-F7877D0836BF}"/>
                </a:ext>
              </a:extLst>
            </p:cNvPr>
            <p:cNvSpPr/>
            <p:nvPr/>
          </p:nvSpPr>
          <p:spPr>
            <a:xfrm>
              <a:off x="2083568" y="2555242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523D3772-5638-4CD8-A4AD-D9DFFC9EB343}"/>
                </a:ext>
              </a:extLst>
            </p:cNvPr>
            <p:cNvSpPr/>
            <p:nvPr/>
          </p:nvSpPr>
          <p:spPr>
            <a:xfrm>
              <a:off x="2964022" y="233559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83EE4532-CAB6-4F59-986F-AB9DFD2DDBD3}"/>
                </a:ext>
              </a:extLst>
            </p:cNvPr>
            <p:cNvSpPr/>
            <p:nvPr/>
          </p:nvSpPr>
          <p:spPr>
            <a:xfrm>
              <a:off x="2779471" y="2766809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46A638D5-F980-420F-8C93-226835325E4A}"/>
                </a:ext>
              </a:extLst>
            </p:cNvPr>
            <p:cNvSpPr/>
            <p:nvPr/>
          </p:nvSpPr>
          <p:spPr>
            <a:xfrm>
              <a:off x="1217882" y="3639267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37281EF8-D06F-48A4-AD87-8577D4D930E9}"/>
                </a:ext>
              </a:extLst>
            </p:cNvPr>
            <p:cNvSpPr/>
            <p:nvPr/>
          </p:nvSpPr>
          <p:spPr>
            <a:xfrm>
              <a:off x="2057914" y="3367264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0E029667-6826-4A80-AF74-147BC4488A07}"/>
                </a:ext>
              </a:extLst>
            </p:cNvPr>
            <p:cNvSpPr/>
            <p:nvPr/>
          </p:nvSpPr>
          <p:spPr>
            <a:xfrm>
              <a:off x="2753817" y="3644148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BD68E015-2C6A-46C6-A2B4-92A8E0207CA2}"/>
                </a:ext>
              </a:extLst>
            </p:cNvPr>
            <p:cNvSpPr/>
            <p:nvPr/>
          </p:nvSpPr>
          <p:spPr>
            <a:xfrm>
              <a:off x="2938368" y="4402636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54B862F6-BCB1-4FC7-A6BA-2E643C66D006}"/>
                </a:ext>
              </a:extLst>
            </p:cNvPr>
            <p:cNvSpPr/>
            <p:nvPr/>
          </p:nvSpPr>
          <p:spPr>
            <a:xfrm>
              <a:off x="1217882" y="4894282"/>
              <a:ext cx="420409" cy="262241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9371084C-A73A-4F7B-8896-F1CEF9E6D324}"/>
                </a:ext>
              </a:extLst>
            </p:cNvPr>
            <p:cNvSpPr/>
            <p:nvPr/>
          </p:nvSpPr>
          <p:spPr>
            <a:xfrm>
              <a:off x="2057914" y="4622279"/>
              <a:ext cx="420409" cy="262241"/>
            </a:xfrm>
            <a:prstGeom prst="ellipse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DD729A78-E528-4C3D-AC15-291AEEDE0C3E}"/>
                </a:ext>
              </a:extLst>
            </p:cNvPr>
            <p:cNvSpPr/>
            <p:nvPr/>
          </p:nvSpPr>
          <p:spPr>
            <a:xfrm>
              <a:off x="2753817" y="4899163"/>
              <a:ext cx="420409" cy="262241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: forma 105">
              <a:extLst>
                <a:ext uri="{FF2B5EF4-FFF2-40B4-BE49-F238E27FC236}">
                  <a16:creationId xmlns:a16="http://schemas.microsoft.com/office/drawing/2014/main" id="{94A62A75-5D1D-4793-8A3F-8D7514C710F0}"/>
                </a:ext>
              </a:extLst>
            </p:cNvPr>
            <p:cNvSpPr/>
            <p:nvPr/>
          </p:nvSpPr>
          <p:spPr>
            <a:xfrm rot="16200000" flipH="1">
              <a:off x="3085547" y="2851313"/>
              <a:ext cx="687442" cy="72796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: forma 106">
              <a:extLst>
                <a:ext uri="{FF2B5EF4-FFF2-40B4-BE49-F238E27FC236}">
                  <a16:creationId xmlns:a16="http://schemas.microsoft.com/office/drawing/2014/main" id="{E5A6E93E-6E6E-4B71-B440-B77B76EF9966}"/>
                </a:ext>
              </a:extLst>
            </p:cNvPr>
            <p:cNvSpPr/>
            <p:nvPr/>
          </p:nvSpPr>
          <p:spPr>
            <a:xfrm rot="3735117">
              <a:off x="2055770" y="3239876"/>
              <a:ext cx="971916" cy="61192"/>
            </a:xfrm>
            <a:custGeom>
              <a:avLst/>
              <a:gdLst>
                <a:gd name="connsiteX0" fmla="*/ 0 w 3582955"/>
                <a:gd name="connsiteY0" fmla="*/ 55983 h 532105"/>
                <a:gd name="connsiteX1" fmla="*/ 1884784 w 3582955"/>
                <a:gd name="connsiteY1" fmla="*/ 531845 h 532105"/>
                <a:gd name="connsiteX2" fmla="*/ 3582955 w 3582955"/>
                <a:gd name="connsiteY2" fmla="*/ 0 h 53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955" h="532105">
                  <a:moveTo>
                    <a:pt x="0" y="55983"/>
                  </a:moveTo>
                  <a:cubicBezTo>
                    <a:pt x="643812" y="298579"/>
                    <a:pt x="1287625" y="541175"/>
                    <a:pt x="1884784" y="531845"/>
                  </a:cubicBezTo>
                  <a:cubicBezTo>
                    <a:pt x="2481943" y="522515"/>
                    <a:pt x="3032449" y="261257"/>
                    <a:pt x="3582955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lg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Parallelogramma 107">
              <a:extLst>
                <a:ext uri="{FF2B5EF4-FFF2-40B4-BE49-F238E27FC236}">
                  <a16:creationId xmlns:a16="http://schemas.microsoft.com/office/drawing/2014/main" id="{2BEB739E-75C8-4803-938B-AEE8DEA7180A}"/>
                </a:ext>
              </a:extLst>
            </p:cNvPr>
            <p:cNvSpPr/>
            <p:nvPr/>
          </p:nvSpPr>
          <p:spPr>
            <a:xfrm>
              <a:off x="1006151" y="2250238"/>
              <a:ext cx="2575249" cy="970384"/>
            </a:xfrm>
            <a:prstGeom prst="parallelogram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9" name="Connettore 2 108">
              <a:extLst>
                <a:ext uri="{FF2B5EF4-FFF2-40B4-BE49-F238E27FC236}">
                  <a16:creationId xmlns:a16="http://schemas.microsoft.com/office/drawing/2014/main" id="{FD832BFB-8930-4387-8F0D-1DE00F26A8B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51" y="3278741"/>
              <a:ext cx="1142886" cy="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Connettore 2 109">
              <a:extLst>
                <a:ext uri="{FF2B5EF4-FFF2-40B4-BE49-F238E27FC236}">
                  <a16:creationId xmlns:a16="http://schemas.microsoft.com/office/drawing/2014/main" id="{108B3621-FFF1-4AD4-A531-F42B985914C1}"/>
                </a:ext>
              </a:extLst>
            </p:cNvPr>
            <p:cNvCxnSpPr>
              <a:cxnSpLocks/>
              <a:stCxn id="86" idx="6"/>
              <a:endCxn id="101" idx="2"/>
            </p:cNvCxnSpPr>
            <p:nvPr/>
          </p:nvCxnSpPr>
          <p:spPr>
            <a:xfrm>
              <a:off x="1638291" y="3770388"/>
              <a:ext cx="1115526" cy="4881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F825B74E-CC67-473D-AF4E-DBC4AF2E82AF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1483533" y="3409862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E62E4F02-8054-4A81-9CF4-DCB9AE2865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7" y="3371837"/>
              <a:ext cx="327131" cy="9400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Connettore 2 112">
              <a:extLst>
                <a:ext uri="{FF2B5EF4-FFF2-40B4-BE49-F238E27FC236}">
                  <a16:creationId xmlns:a16="http://schemas.microsoft.com/office/drawing/2014/main" id="{915A49AD-98A6-445A-9825-223DADBFA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85" y="3333975"/>
              <a:ext cx="432052" cy="13641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803E0FF9-CEDA-45E5-8E46-278FC459E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941" y="4662276"/>
              <a:ext cx="76091" cy="234608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56055907-95A1-45CC-A569-5090065DDC82}"/>
                </a:ext>
              </a:extLst>
            </p:cNvPr>
            <p:cNvCxnSpPr>
              <a:cxnSpLocks/>
            </p:cNvCxnSpPr>
            <p:nvPr/>
          </p:nvCxnSpPr>
          <p:spPr>
            <a:xfrm>
              <a:off x="1791507" y="4568276"/>
              <a:ext cx="271843" cy="1169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D54030D5-621D-45DF-B281-3F091A4FE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646" y="4571081"/>
              <a:ext cx="434391" cy="109069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8C4B56C7-43AE-4ABD-A3AB-3F04244E090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88" y="4843519"/>
              <a:ext cx="294613" cy="134820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44F61B18-C02C-4B18-9807-04DB9FC7E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461" y="4669509"/>
              <a:ext cx="70776" cy="223712"/>
            </a:xfrm>
            <a:prstGeom prst="straightConnector1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Segnaposto contenuto 2">
            <a:extLst>
              <a:ext uri="{FF2B5EF4-FFF2-40B4-BE49-F238E27FC236}">
                <a16:creationId xmlns:a16="http://schemas.microsoft.com/office/drawing/2014/main" id="{0000F4B7-C5D1-404D-9D70-42F71D44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869" y="2109783"/>
            <a:ext cx="3684147" cy="1808989"/>
          </a:xfrm>
        </p:spPr>
        <p:txBody>
          <a:bodyPr>
            <a:noAutofit/>
          </a:bodyPr>
          <a:lstStyle/>
          <a:p>
            <a:r>
              <a:rPr lang="it-IT" sz="1800" dirty="0" err="1">
                <a:solidFill>
                  <a:srgbClr val="002060"/>
                </a:solidFill>
              </a:rPr>
              <a:t>Indel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>
                <a:solidFill>
                  <a:srgbClr val="002060"/>
                </a:solidFill>
              </a:rPr>
              <a:t>Single Nucleotide </a:t>
            </a:r>
            <a:r>
              <a:rPr lang="it-IT" sz="1800" dirty="0" err="1">
                <a:solidFill>
                  <a:srgbClr val="002060"/>
                </a:solidFill>
              </a:rPr>
              <a:t>Variants</a:t>
            </a:r>
            <a:r>
              <a:rPr lang="it-IT" sz="1800" dirty="0">
                <a:solidFill>
                  <a:srgbClr val="002060"/>
                </a:solidFill>
              </a:rPr>
              <a:t> (</a:t>
            </a:r>
            <a:r>
              <a:rPr lang="it-IT" sz="1800" dirty="0" err="1">
                <a:solidFill>
                  <a:srgbClr val="002060"/>
                </a:solidFill>
              </a:rPr>
              <a:t>SNVs</a:t>
            </a:r>
            <a:r>
              <a:rPr lang="it-IT" sz="1800" dirty="0">
                <a:solidFill>
                  <a:srgbClr val="002060"/>
                </a:solidFill>
              </a:rPr>
              <a:t>)</a:t>
            </a:r>
          </a:p>
          <a:p>
            <a:r>
              <a:rPr lang="it-IT" sz="1800" dirty="0">
                <a:solidFill>
                  <a:srgbClr val="002060"/>
                </a:solidFill>
              </a:rPr>
              <a:t>Copy </a:t>
            </a:r>
            <a:r>
              <a:rPr lang="it-IT" sz="1800" dirty="0" err="1">
                <a:solidFill>
                  <a:srgbClr val="002060"/>
                </a:solidFill>
              </a:rPr>
              <a:t>Number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Variants</a:t>
            </a:r>
            <a:r>
              <a:rPr lang="it-IT" sz="1800" dirty="0">
                <a:solidFill>
                  <a:srgbClr val="002060"/>
                </a:solidFill>
              </a:rPr>
              <a:t> (</a:t>
            </a:r>
            <a:r>
              <a:rPr lang="it-IT" sz="1800" dirty="0" err="1">
                <a:solidFill>
                  <a:srgbClr val="002060"/>
                </a:solidFill>
              </a:rPr>
              <a:t>CNVs</a:t>
            </a:r>
            <a:r>
              <a:rPr lang="it-IT" sz="1800" dirty="0">
                <a:solidFill>
                  <a:srgbClr val="002060"/>
                </a:solidFill>
              </a:rPr>
              <a:t>)</a:t>
            </a:r>
          </a:p>
          <a:p>
            <a:r>
              <a:rPr lang="it-IT" sz="1800" dirty="0">
                <a:solidFill>
                  <a:srgbClr val="002060"/>
                </a:solidFill>
              </a:rPr>
              <a:t>Microsatellite </a:t>
            </a:r>
            <a:r>
              <a:rPr lang="it-IT" sz="1800" dirty="0" err="1">
                <a:solidFill>
                  <a:srgbClr val="002060"/>
                </a:solidFill>
              </a:rPr>
              <a:t>Instability</a:t>
            </a:r>
            <a:r>
              <a:rPr lang="it-IT" sz="1800" dirty="0">
                <a:solidFill>
                  <a:srgbClr val="002060"/>
                </a:solidFill>
              </a:rPr>
              <a:t> (MSI)</a:t>
            </a:r>
          </a:p>
          <a:p>
            <a:r>
              <a:rPr lang="it-IT" sz="1800" dirty="0" err="1">
                <a:solidFill>
                  <a:srgbClr val="002060"/>
                </a:solidFill>
              </a:rPr>
              <a:t>Tumor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Mutation</a:t>
            </a:r>
            <a:r>
              <a:rPr lang="it-IT" sz="1800" dirty="0">
                <a:solidFill>
                  <a:srgbClr val="002060"/>
                </a:solidFill>
              </a:rPr>
              <a:t> Burden (TMB)</a:t>
            </a:r>
          </a:p>
          <a:p>
            <a:pPr marL="0" indent="0">
              <a:buNone/>
            </a:pPr>
            <a:endParaRPr lang="it-IT" sz="1800" dirty="0">
              <a:solidFill>
                <a:srgbClr val="00206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4FB57-493C-4BCF-BA27-A0C155598575}"/>
              </a:ext>
            </a:extLst>
          </p:cNvPr>
          <p:cNvSpPr txBox="1"/>
          <p:nvPr/>
        </p:nvSpPr>
        <p:spPr>
          <a:xfrm>
            <a:off x="3351291" y="28296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DNA</a:t>
            </a: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9A9B9DA5-5DB1-47F0-B71D-D659592FF6EF}"/>
              </a:ext>
            </a:extLst>
          </p:cNvPr>
          <p:cNvSpPr/>
          <p:nvPr/>
        </p:nvSpPr>
        <p:spPr>
          <a:xfrm>
            <a:off x="3981417" y="2073683"/>
            <a:ext cx="119087" cy="1881188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Segnaposto contenuto 2">
            <a:extLst>
              <a:ext uri="{FF2B5EF4-FFF2-40B4-BE49-F238E27FC236}">
                <a16:creationId xmlns:a16="http://schemas.microsoft.com/office/drawing/2014/main" id="{7801FAF4-AAE1-4E39-8CF0-A01B1693610C}"/>
              </a:ext>
            </a:extLst>
          </p:cNvPr>
          <p:cNvSpPr txBox="1">
            <a:spLocks/>
          </p:cNvSpPr>
          <p:nvPr/>
        </p:nvSpPr>
        <p:spPr>
          <a:xfrm>
            <a:off x="4144869" y="4313107"/>
            <a:ext cx="3684147" cy="1054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rgbClr val="002060"/>
                </a:solidFill>
              </a:rPr>
              <a:t>Fusion</a:t>
            </a:r>
          </a:p>
          <a:p>
            <a:r>
              <a:rPr lang="it-IT" sz="1800" dirty="0">
                <a:solidFill>
                  <a:srgbClr val="002060"/>
                </a:solidFill>
              </a:rPr>
              <a:t>Splicing </a:t>
            </a:r>
            <a:r>
              <a:rPr lang="it-IT" sz="1800" dirty="0" err="1">
                <a:solidFill>
                  <a:srgbClr val="002060"/>
                </a:solidFill>
              </a:rPr>
              <a:t>Variants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Quantification</a:t>
            </a:r>
            <a:endParaRPr lang="it-IT" sz="1800" dirty="0">
              <a:solidFill>
                <a:srgbClr val="002060"/>
              </a:solidFill>
            </a:endParaRP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BDED679-5F6A-4786-BD26-53BE9784BDAB}"/>
              </a:ext>
            </a:extLst>
          </p:cNvPr>
          <p:cNvSpPr txBox="1"/>
          <p:nvPr/>
        </p:nvSpPr>
        <p:spPr>
          <a:xfrm>
            <a:off x="3359246" y="46485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RNA</a:t>
            </a:r>
          </a:p>
        </p:txBody>
      </p:sp>
      <p:sp>
        <p:nvSpPr>
          <p:cNvPr id="69" name="Parentesi graffa aperta 68">
            <a:extLst>
              <a:ext uri="{FF2B5EF4-FFF2-40B4-BE49-F238E27FC236}">
                <a16:creationId xmlns:a16="http://schemas.microsoft.com/office/drawing/2014/main" id="{A5CA42F7-4C6E-42CD-87EB-CB4F8ADF1424}"/>
              </a:ext>
            </a:extLst>
          </p:cNvPr>
          <p:cNvSpPr/>
          <p:nvPr/>
        </p:nvSpPr>
        <p:spPr>
          <a:xfrm>
            <a:off x="3973092" y="4170102"/>
            <a:ext cx="119087" cy="1335728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Segnaposto contenuto 2">
            <a:extLst>
              <a:ext uri="{FF2B5EF4-FFF2-40B4-BE49-F238E27FC236}">
                <a16:creationId xmlns:a16="http://schemas.microsoft.com/office/drawing/2014/main" id="{5B728924-3B53-46E8-896E-6591FBA132A7}"/>
              </a:ext>
            </a:extLst>
          </p:cNvPr>
          <p:cNvSpPr txBox="1">
            <a:spLocks/>
          </p:cNvSpPr>
          <p:nvPr/>
        </p:nvSpPr>
        <p:spPr>
          <a:xfrm>
            <a:off x="8099823" y="2969329"/>
            <a:ext cx="2685298" cy="3003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rgbClr val="002060"/>
                </a:solidFill>
              </a:rPr>
              <a:t>Lung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>
                <a:solidFill>
                  <a:srgbClr val="002060"/>
                </a:solidFill>
              </a:rPr>
              <a:t>Melanoma</a:t>
            </a:r>
          </a:p>
          <a:p>
            <a:r>
              <a:rPr lang="it-IT" sz="1800" dirty="0">
                <a:solidFill>
                  <a:srgbClr val="002060"/>
                </a:solidFill>
              </a:rPr>
              <a:t>Colon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Ovarian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Breast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Gastric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 err="1">
                <a:solidFill>
                  <a:srgbClr val="002060"/>
                </a:solidFill>
              </a:rPr>
              <a:t>Bladder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cancer</a:t>
            </a:r>
            <a:endParaRPr lang="it-IT" sz="1800" dirty="0">
              <a:solidFill>
                <a:srgbClr val="002060"/>
              </a:solidFill>
            </a:endParaRPr>
          </a:p>
          <a:p>
            <a:r>
              <a:rPr lang="it-IT" sz="1800" dirty="0">
                <a:solidFill>
                  <a:srgbClr val="002060"/>
                </a:solidFill>
              </a:rPr>
              <a:t>Sarcoma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>
              <a:solidFill>
                <a:srgbClr val="002060"/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8C436D9-06C0-4BC3-952E-0A000E52B7CF}"/>
              </a:ext>
            </a:extLst>
          </p:cNvPr>
          <p:cNvCxnSpPr>
            <a:cxnSpLocks/>
            <a:stCxn id="67" idx="2"/>
            <a:endCxn id="9" idx="0"/>
          </p:cNvCxnSpPr>
          <p:nvPr/>
        </p:nvCxnSpPr>
        <p:spPr>
          <a:xfrm>
            <a:off x="3662374" y="5017878"/>
            <a:ext cx="1" cy="70546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77213E-3E77-4888-9FD4-7B3E54D0AC1D}"/>
              </a:ext>
            </a:extLst>
          </p:cNvPr>
          <p:cNvSpPr txBox="1"/>
          <p:nvPr/>
        </p:nvSpPr>
        <p:spPr>
          <a:xfrm>
            <a:off x="3151818" y="5723339"/>
            <a:ext cx="102111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55 </a:t>
            </a:r>
            <a:r>
              <a:rPr lang="it-IT" dirty="0" err="1">
                <a:solidFill>
                  <a:srgbClr val="002060"/>
                </a:solidFill>
              </a:rPr>
              <a:t>genes</a:t>
            </a:r>
            <a:endParaRPr lang="it-IT" dirty="0">
              <a:solidFill>
                <a:srgbClr val="002060"/>
              </a:solidFill>
            </a:endParaRP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CA2D7C9C-28B2-4FA6-AA5A-3A6ECDAB1216}"/>
              </a:ext>
            </a:extLst>
          </p:cNvPr>
          <p:cNvCxnSpPr>
            <a:cxnSpLocks/>
            <a:stCxn id="90" idx="2"/>
            <a:endCxn id="3" idx="0"/>
          </p:cNvCxnSpPr>
          <p:nvPr/>
        </p:nvCxnSpPr>
        <p:spPr>
          <a:xfrm>
            <a:off x="3662374" y="1859129"/>
            <a:ext cx="60" cy="97048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776AD23D-AE07-4D2D-BBC8-A49F3DDF65C8}"/>
              </a:ext>
            </a:extLst>
          </p:cNvPr>
          <p:cNvSpPr txBox="1"/>
          <p:nvPr/>
        </p:nvSpPr>
        <p:spPr>
          <a:xfrm>
            <a:off x="3093308" y="1489797"/>
            <a:ext cx="11381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528 </a:t>
            </a:r>
            <a:r>
              <a:rPr lang="it-IT" dirty="0" err="1">
                <a:solidFill>
                  <a:srgbClr val="002060"/>
                </a:solidFill>
              </a:rPr>
              <a:t>genes</a:t>
            </a:r>
            <a:endParaRPr lang="it-IT" dirty="0">
              <a:solidFill>
                <a:srgbClr val="002060"/>
              </a:solidFill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1F09D66A-1C04-4ACC-9921-A0433D5DC8CD}"/>
              </a:ext>
            </a:extLst>
          </p:cNvPr>
          <p:cNvCxnSpPr/>
          <p:nvPr/>
        </p:nvCxnSpPr>
        <p:spPr>
          <a:xfrm>
            <a:off x="8005032" y="2922106"/>
            <a:ext cx="0" cy="305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Multi-</a:t>
            </a:r>
            <a:r>
              <a:rPr lang="it-IT" dirty="0" err="1">
                <a:solidFill>
                  <a:srgbClr val="002060"/>
                </a:solidFill>
              </a:rPr>
              <a:t>omics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paradigm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6294C-04DD-46BD-B2FF-31AF9013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0"/>
            <a:ext cx="10515600" cy="5190280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Next-Generation </a:t>
            </a:r>
            <a:r>
              <a:rPr lang="it-IT" b="1" dirty="0" err="1">
                <a:solidFill>
                  <a:srgbClr val="002060"/>
                </a:solidFill>
              </a:rPr>
              <a:t>Sequencing</a:t>
            </a:r>
            <a:r>
              <a:rPr lang="it-IT" b="1" dirty="0">
                <a:solidFill>
                  <a:srgbClr val="002060"/>
                </a:solidFill>
              </a:rPr>
              <a:t> </a:t>
            </a:r>
            <a:r>
              <a:rPr lang="it-IT" dirty="0">
                <a:solidFill>
                  <a:srgbClr val="002060"/>
                </a:solidFill>
              </a:rPr>
              <a:t>(NGS) or </a:t>
            </a:r>
            <a:r>
              <a:rPr lang="it-IT" b="1" dirty="0">
                <a:solidFill>
                  <a:srgbClr val="002060"/>
                </a:solidFill>
              </a:rPr>
              <a:t>High-Throughput </a:t>
            </a:r>
            <a:r>
              <a:rPr lang="it-IT" b="1" dirty="0" err="1">
                <a:solidFill>
                  <a:srgbClr val="002060"/>
                </a:solidFill>
              </a:rPr>
              <a:t>Sequencing</a:t>
            </a:r>
            <a:r>
              <a:rPr lang="it-IT" dirty="0">
                <a:solidFill>
                  <a:srgbClr val="002060"/>
                </a:solidFill>
              </a:rPr>
              <a:t> (HTS) are the </a:t>
            </a:r>
            <a:r>
              <a:rPr lang="it-IT" dirty="0" err="1">
                <a:solidFill>
                  <a:srgbClr val="002060"/>
                </a:solidFill>
              </a:rPr>
              <a:t>generic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terms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used</a:t>
            </a:r>
            <a:r>
              <a:rPr lang="it-IT" dirty="0">
                <a:solidFill>
                  <a:srgbClr val="002060"/>
                </a:solidFill>
              </a:rPr>
              <a:t> to include the range of </a:t>
            </a:r>
            <a:r>
              <a:rPr lang="it-IT" dirty="0" err="1">
                <a:solidFill>
                  <a:srgbClr val="002060"/>
                </a:solidFill>
              </a:rPr>
              <a:t>sequencing-based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technologies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enabling</a:t>
            </a:r>
            <a:r>
              <a:rPr lang="it-IT" dirty="0">
                <a:solidFill>
                  <a:srgbClr val="002060"/>
                </a:solidFill>
              </a:rPr>
              <a:t> a </a:t>
            </a:r>
            <a:r>
              <a:rPr lang="it-IT" b="1" dirty="0">
                <a:solidFill>
                  <a:srgbClr val="002060"/>
                </a:solidFill>
              </a:rPr>
              <a:t>deep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b="1" dirty="0" err="1">
                <a:solidFill>
                  <a:srgbClr val="002060"/>
                </a:solidFill>
              </a:rPr>
              <a:t>heterogeneous</a:t>
            </a:r>
            <a:r>
              <a:rPr lang="it-IT" dirty="0">
                <a:solidFill>
                  <a:srgbClr val="002060"/>
                </a:solidFill>
              </a:rPr>
              <a:t>, and </a:t>
            </a:r>
            <a:r>
              <a:rPr lang="it-IT" b="1" dirty="0">
                <a:solidFill>
                  <a:srgbClr val="002060"/>
                </a:solidFill>
              </a:rPr>
              <a:t>large-scale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investigation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rgbClr val="002060"/>
                </a:solidFill>
              </a:rPr>
              <a:t>genomic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processes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at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different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levels</a:t>
            </a:r>
            <a:r>
              <a:rPr lang="it-IT" dirty="0">
                <a:solidFill>
                  <a:srgbClr val="002060"/>
                </a:solidFill>
              </a:rPr>
              <a:t>: </a:t>
            </a:r>
            <a:r>
              <a:rPr lang="it-IT" dirty="0" err="1">
                <a:solidFill>
                  <a:srgbClr val="002060"/>
                </a:solidFill>
              </a:rPr>
              <a:t>molecular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processes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cell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development</a:t>
            </a:r>
            <a:r>
              <a:rPr lang="it-IT" dirty="0">
                <a:solidFill>
                  <a:srgbClr val="002060"/>
                </a:solidFill>
              </a:rPr>
              <a:t>/fate, </a:t>
            </a:r>
            <a:r>
              <a:rPr lang="it-IT" dirty="0" err="1">
                <a:solidFill>
                  <a:srgbClr val="002060"/>
                </a:solidFill>
              </a:rPr>
              <a:t>cell-cell</a:t>
            </a:r>
            <a:r>
              <a:rPr lang="it-IT" dirty="0">
                <a:solidFill>
                  <a:srgbClr val="002060"/>
                </a:solidFill>
              </a:rPr>
              <a:t> interaction, </a:t>
            </a:r>
            <a:r>
              <a:rPr lang="it-IT" dirty="0" err="1">
                <a:solidFill>
                  <a:srgbClr val="002060"/>
                </a:solidFill>
              </a:rPr>
              <a:t>tissue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organism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population</a:t>
            </a:r>
            <a:r>
              <a:rPr lang="it-IT" dirty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it-IT" b="1" dirty="0">
                <a:solidFill>
                  <a:srgbClr val="002060"/>
                </a:solidFill>
              </a:rPr>
              <a:t>Deep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because</a:t>
            </a:r>
            <a:r>
              <a:rPr lang="it-IT" dirty="0">
                <a:solidFill>
                  <a:srgbClr val="002060"/>
                </a:solidFill>
              </a:rPr>
              <a:t> HTS </a:t>
            </a:r>
            <a:r>
              <a:rPr lang="it-IT" dirty="0" err="1">
                <a:solidFill>
                  <a:srgbClr val="002060"/>
                </a:solidFill>
              </a:rPr>
              <a:t>technologies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enable</a:t>
            </a:r>
            <a:r>
              <a:rPr lang="it-IT" dirty="0">
                <a:solidFill>
                  <a:srgbClr val="002060"/>
                </a:solidFill>
              </a:rPr>
              <a:t> a high-</a:t>
            </a:r>
            <a:r>
              <a:rPr lang="it-IT" dirty="0" err="1">
                <a:solidFill>
                  <a:srgbClr val="002060"/>
                </a:solidFill>
              </a:rPr>
              <a:t>depth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rgbClr val="002060"/>
                </a:solidFill>
              </a:rPr>
              <a:t>discovery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also</a:t>
            </a:r>
            <a:r>
              <a:rPr lang="it-IT" dirty="0">
                <a:solidFill>
                  <a:srgbClr val="002060"/>
                </a:solidFill>
              </a:rPr>
              <a:t> in case of </a:t>
            </a:r>
            <a:r>
              <a:rPr lang="it-IT" b="1" dirty="0">
                <a:solidFill>
                  <a:srgbClr val="002060"/>
                </a:solidFill>
              </a:rPr>
              <a:t>interaction-dense </a:t>
            </a:r>
            <a:r>
              <a:rPr lang="it-IT" dirty="0">
                <a:solidFill>
                  <a:srgbClr val="002060"/>
                </a:solidFill>
              </a:rPr>
              <a:t>(i.e., </a:t>
            </a:r>
            <a:r>
              <a:rPr lang="it-IT" b="1" dirty="0" err="1">
                <a:solidFill>
                  <a:srgbClr val="002060"/>
                </a:solidFill>
              </a:rPr>
              <a:t>complex</a:t>
            </a:r>
            <a:r>
              <a:rPr lang="it-IT" dirty="0">
                <a:solidFill>
                  <a:srgbClr val="002060"/>
                </a:solidFill>
              </a:rPr>
              <a:t>) and </a:t>
            </a:r>
            <a:r>
              <a:rPr lang="it-IT" b="1" dirty="0">
                <a:solidFill>
                  <a:srgbClr val="002060"/>
                </a:solidFill>
              </a:rPr>
              <a:t>rare</a:t>
            </a:r>
            <a:r>
              <a:rPr lang="it-IT" dirty="0">
                <a:solidFill>
                  <a:srgbClr val="002060"/>
                </a:solidFill>
              </a:rPr>
              <a:t> events.</a:t>
            </a:r>
          </a:p>
          <a:p>
            <a:pPr lvl="1"/>
            <a:r>
              <a:rPr lang="it-IT" b="1" dirty="0" err="1">
                <a:solidFill>
                  <a:srgbClr val="002060"/>
                </a:solidFill>
              </a:rPr>
              <a:t>Heterogeneous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because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they</a:t>
            </a:r>
            <a:r>
              <a:rPr lang="it-IT" dirty="0">
                <a:solidFill>
                  <a:srgbClr val="002060"/>
                </a:solidFill>
              </a:rPr>
              <a:t> can be </a:t>
            </a:r>
            <a:r>
              <a:rPr lang="it-IT" dirty="0" err="1">
                <a:solidFill>
                  <a:srgbClr val="002060"/>
                </a:solidFill>
              </a:rPr>
              <a:t>used</a:t>
            </a:r>
            <a:r>
              <a:rPr lang="it-IT" dirty="0">
                <a:solidFill>
                  <a:srgbClr val="002060"/>
                </a:solidFill>
              </a:rPr>
              <a:t> to </a:t>
            </a:r>
            <a:r>
              <a:rPr lang="it-IT" dirty="0" err="1">
                <a:solidFill>
                  <a:srgbClr val="002060"/>
                </a:solidFill>
              </a:rPr>
              <a:t>quantify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both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structural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dirty="0" err="1">
                <a:solidFill>
                  <a:srgbClr val="002060"/>
                </a:solidFill>
              </a:rPr>
              <a:t>functional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variability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at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b="1" dirty="0" err="1">
                <a:solidFill>
                  <a:srgbClr val="002060"/>
                </a:solidFill>
              </a:rPr>
              <a:t>genomic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b="1" dirty="0" err="1">
                <a:solidFill>
                  <a:srgbClr val="002060"/>
                </a:solidFill>
              </a:rPr>
              <a:t>epigenomic</a:t>
            </a:r>
            <a:r>
              <a:rPr lang="it-IT" dirty="0">
                <a:solidFill>
                  <a:srgbClr val="002060"/>
                </a:solidFill>
              </a:rPr>
              <a:t>, and </a:t>
            </a:r>
            <a:r>
              <a:rPr lang="it-IT" b="1" dirty="0" err="1">
                <a:solidFill>
                  <a:srgbClr val="002060"/>
                </a:solidFill>
              </a:rPr>
              <a:t>transcriptional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level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providing</a:t>
            </a:r>
            <a:r>
              <a:rPr lang="it-IT" dirty="0">
                <a:solidFill>
                  <a:srgbClr val="002060"/>
                </a:solidFill>
              </a:rPr>
              <a:t> a </a:t>
            </a:r>
            <a:r>
              <a:rPr lang="it-IT" b="1" dirty="0">
                <a:solidFill>
                  <a:srgbClr val="002060"/>
                </a:solidFill>
              </a:rPr>
              <a:t>high-</a:t>
            </a:r>
            <a:r>
              <a:rPr lang="it-IT" b="1" dirty="0" err="1">
                <a:solidFill>
                  <a:srgbClr val="002060"/>
                </a:solidFill>
              </a:rPr>
              <a:t>dimensional</a:t>
            </a:r>
            <a:r>
              <a:rPr lang="it-IT" b="1" dirty="0">
                <a:solidFill>
                  <a:srgbClr val="002060"/>
                </a:solidFill>
              </a:rPr>
              <a:t> input </a:t>
            </a:r>
            <a:r>
              <a:rPr lang="it-IT" b="1" dirty="0" err="1">
                <a:solidFill>
                  <a:srgbClr val="002060"/>
                </a:solidFill>
              </a:rPr>
              <a:t>space</a:t>
            </a:r>
            <a:r>
              <a:rPr lang="it-IT" dirty="0">
                <a:solidFill>
                  <a:srgbClr val="002060"/>
                </a:solidFill>
              </a:rPr>
              <a:t> in </a:t>
            </a:r>
            <a:r>
              <a:rPr lang="it-IT" dirty="0" err="1">
                <a:solidFill>
                  <a:srgbClr val="002060"/>
                </a:solidFill>
              </a:rPr>
              <a:t>which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biological</a:t>
            </a:r>
            <a:r>
              <a:rPr lang="it-IT" dirty="0">
                <a:solidFill>
                  <a:srgbClr val="002060"/>
                </a:solidFill>
              </a:rPr>
              <a:t> events are embedded.</a:t>
            </a:r>
          </a:p>
          <a:p>
            <a:pPr lvl="1"/>
            <a:r>
              <a:rPr lang="it-IT" b="1" dirty="0">
                <a:solidFill>
                  <a:srgbClr val="002060"/>
                </a:solidFill>
              </a:rPr>
              <a:t>Large-scale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since</a:t>
            </a:r>
            <a:r>
              <a:rPr lang="it-IT" dirty="0">
                <a:solidFill>
                  <a:srgbClr val="002060"/>
                </a:solidFill>
              </a:rPr>
              <a:t> the </a:t>
            </a:r>
            <a:r>
              <a:rPr lang="it-IT" dirty="0" err="1">
                <a:solidFill>
                  <a:srgbClr val="002060"/>
                </a:solidFill>
              </a:rPr>
              <a:t>molecular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evidences</a:t>
            </a:r>
            <a:r>
              <a:rPr lang="it-IT" dirty="0">
                <a:solidFill>
                  <a:srgbClr val="002060"/>
                </a:solidFill>
              </a:rPr>
              <a:t> can be </a:t>
            </a:r>
            <a:r>
              <a:rPr lang="it-IT" b="1" dirty="0" err="1">
                <a:solidFill>
                  <a:srgbClr val="002060"/>
                </a:solidFill>
              </a:rPr>
              <a:t>generalized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b="1" dirty="0" err="1">
                <a:solidFill>
                  <a:srgbClr val="002060"/>
                </a:solidFill>
              </a:rPr>
              <a:t>translated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into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b="1" dirty="0" err="1">
                <a:solidFill>
                  <a:srgbClr val="002060"/>
                </a:solidFill>
              </a:rPr>
              <a:t>mechanisms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explaining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b="1" dirty="0" err="1">
                <a:solidFill>
                  <a:srgbClr val="002060"/>
                </a:solidFill>
              </a:rPr>
              <a:t>phenotypical</a:t>
            </a:r>
            <a:r>
              <a:rPr lang="it-IT" b="1" dirty="0">
                <a:solidFill>
                  <a:srgbClr val="002060"/>
                </a:solidFill>
              </a:rPr>
              <a:t> and </a:t>
            </a:r>
            <a:r>
              <a:rPr lang="it-IT" b="1" dirty="0" err="1">
                <a:solidFill>
                  <a:srgbClr val="002060"/>
                </a:solidFill>
              </a:rPr>
              <a:t>disease-associated</a:t>
            </a:r>
            <a:r>
              <a:rPr lang="it-IT" b="1" dirty="0">
                <a:solidFill>
                  <a:srgbClr val="002060"/>
                </a:solidFill>
              </a:rPr>
              <a:t> </a:t>
            </a:r>
            <a:r>
              <a:rPr lang="it-IT" b="1" dirty="0" err="1">
                <a:solidFill>
                  <a:srgbClr val="002060"/>
                </a:solidFill>
              </a:rPr>
              <a:t>variability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at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both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subject</a:t>
            </a:r>
            <a:r>
              <a:rPr lang="it-IT" dirty="0">
                <a:solidFill>
                  <a:srgbClr val="002060"/>
                </a:solidFill>
              </a:rPr>
              <a:t> (</a:t>
            </a:r>
            <a:r>
              <a:rPr lang="it-IT" b="1" dirty="0" err="1">
                <a:solidFill>
                  <a:srgbClr val="002060"/>
                </a:solidFill>
              </a:rPr>
              <a:t>personalized</a:t>
            </a:r>
            <a:r>
              <a:rPr lang="it-IT" dirty="0">
                <a:solidFill>
                  <a:srgbClr val="002060"/>
                </a:solidFill>
              </a:rPr>
              <a:t>) and </a:t>
            </a:r>
            <a:r>
              <a:rPr lang="it-IT" b="1" dirty="0" err="1">
                <a:solidFill>
                  <a:srgbClr val="002060"/>
                </a:solidFill>
              </a:rPr>
              <a:t>population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level</a:t>
            </a:r>
            <a:r>
              <a:rPr lang="it-IT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Multi-</a:t>
            </a:r>
            <a:r>
              <a:rPr lang="it-IT" dirty="0" err="1">
                <a:solidFill>
                  <a:srgbClr val="002060"/>
                </a:solidFill>
              </a:rPr>
              <a:t>omics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paradigm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6294C-04DD-46BD-B2FF-31AF9013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85472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The wide range of </a:t>
            </a:r>
            <a:r>
              <a:rPr lang="it-IT" dirty="0" err="1">
                <a:solidFill>
                  <a:srgbClr val="002060"/>
                </a:solidFill>
              </a:rPr>
              <a:t>novel</a:t>
            </a:r>
            <a:r>
              <a:rPr lang="it-IT" dirty="0">
                <a:solidFill>
                  <a:srgbClr val="002060"/>
                </a:solidFill>
              </a:rPr>
              <a:t> HTS </a:t>
            </a:r>
            <a:r>
              <a:rPr lang="it-IT" dirty="0" err="1">
                <a:solidFill>
                  <a:srgbClr val="002060"/>
                </a:solidFill>
              </a:rPr>
              <a:t>technologies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constantly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followed</a:t>
            </a:r>
            <a:r>
              <a:rPr lang="it-IT" dirty="0">
                <a:solidFill>
                  <a:srgbClr val="002060"/>
                </a:solidFill>
              </a:rPr>
              <a:t> by the </a:t>
            </a:r>
            <a:r>
              <a:rPr lang="it-IT" dirty="0" err="1">
                <a:solidFill>
                  <a:srgbClr val="002060"/>
                </a:solidFill>
              </a:rPr>
              <a:t>evolution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dirty="0" err="1">
                <a:solidFill>
                  <a:srgbClr val="002060"/>
                </a:solidFill>
              </a:rPr>
              <a:t>diversification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b="1" dirty="0" err="1">
                <a:solidFill>
                  <a:srgbClr val="002060"/>
                </a:solidFill>
              </a:rPr>
              <a:t>sequencing-based</a:t>
            </a:r>
            <a:r>
              <a:rPr lang="it-IT" b="1" dirty="0">
                <a:solidFill>
                  <a:srgbClr val="002060"/>
                </a:solidFill>
              </a:rPr>
              <a:t> sciences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including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genomics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epigenomics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transcriptomic</a:t>
            </a:r>
            <a:r>
              <a:rPr lang="it-IT" dirty="0">
                <a:solidFill>
                  <a:srgbClr val="00206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proteomics</a:t>
            </a:r>
            <a:r>
              <a:rPr lang="it-IT" dirty="0">
                <a:solidFill>
                  <a:srgbClr val="002060"/>
                </a:solidFill>
              </a:rPr>
              <a:t>, … and </a:t>
            </a:r>
            <a:r>
              <a:rPr lang="it-IT" dirty="0" err="1">
                <a:solidFill>
                  <a:srgbClr val="002060"/>
                </a:solidFill>
              </a:rPr>
              <a:t>many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others</a:t>
            </a:r>
            <a:r>
              <a:rPr lang="it-IT" dirty="0">
                <a:solidFill>
                  <a:srgbClr val="002060"/>
                </a:solidFill>
              </a:rPr>
              <a:t>.</a:t>
            </a:r>
          </a:p>
          <a:p>
            <a:r>
              <a:rPr lang="it-IT" dirty="0" err="1">
                <a:solidFill>
                  <a:srgbClr val="002060"/>
                </a:solidFill>
              </a:rPr>
              <a:t>This</a:t>
            </a:r>
            <a:r>
              <a:rPr lang="it-IT" dirty="0">
                <a:solidFill>
                  <a:srgbClr val="002060"/>
                </a:solidFill>
              </a:rPr>
              <a:t> led to an </a:t>
            </a:r>
            <a:r>
              <a:rPr lang="it-IT" dirty="0" err="1">
                <a:solidFill>
                  <a:srgbClr val="002060"/>
                </a:solidFill>
              </a:rPr>
              <a:t>actual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deluge</a:t>
            </a:r>
            <a:r>
              <a:rPr lang="it-IT" dirty="0">
                <a:solidFill>
                  <a:srgbClr val="002060"/>
                </a:solidFill>
              </a:rPr>
              <a:t> of big and </a:t>
            </a:r>
            <a:r>
              <a:rPr lang="it-IT" dirty="0" err="1">
                <a:solidFill>
                  <a:srgbClr val="002060"/>
                </a:solidFill>
              </a:rPr>
              <a:t>complex</a:t>
            </a:r>
            <a:r>
              <a:rPr lang="it-IT" dirty="0">
                <a:solidFill>
                  <a:srgbClr val="002060"/>
                </a:solidFill>
              </a:rPr>
              <a:t> data, and to the </a:t>
            </a:r>
            <a:r>
              <a:rPr lang="it-IT" dirty="0" err="1">
                <a:solidFill>
                  <a:srgbClr val="002060"/>
                </a:solidFill>
              </a:rPr>
              <a:t>development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rgbClr val="002060"/>
                </a:solidFill>
              </a:rPr>
              <a:t>dedicated</a:t>
            </a:r>
            <a:r>
              <a:rPr lang="it-IT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it-IT" sz="2800" b="1" dirty="0">
                <a:solidFill>
                  <a:srgbClr val="002060"/>
                </a:solidFill>
              </a:rPr>
              <a:t>Statistical </a:t>
            </a:r>
            <a:r>
              <a:rPr lang="it-IT" sz="2800" b="1" dirty="0" err="1">
                <a:solidFill>
                  <a:srgbClr val="002060"/>
                </a:solidFill>
              </a:rPr>
              <a:t>modeling</a:t>
            </a:r>
            <a:r>
              <a:rPr lang="it-IT" sz="2800" dirty="0">
                <a:solidFill>
                  <a:srgbClr val="002060"/>
                </a:solidFill>
              </a:rPr>
              <a:t>,</a:t>
            </a:r>
          </a:p>
          <a:p>
            <a:pPr lvl="1"/>
            <a:r>
              <a:rPr lang="it-IT" sz="2800" b="1" dirty="0">
                <a:solidFill>
                  <a:srgbClr val="002060"/>
                </a:solidFill>
              </a:rPr>
              <a:t>Learning </a:t>
            </a:r>
            <a:r>
              <a:rPr lang="it-IT" sz="2800" b="1" dirty="0" err="1">
                <a:solidFill>
                  <a:srgbClr val="002060"/>
                </a:solidFill>
              </a:rPr>
              <a:t>methods</a:t>
            </a:r>
            <a:r>
              <a:rPr lang="it-IT" sz="2800" dirty="0">
                <a:solidFill>
                  <a:srgbClr val="002060"/>
                </a:solidFill>
              </a:rPr>
              <a:t>,</a:t>
            </a:r>
          </a:p>
          <a:p>
            <a:pPr lvl="1"/>
            <a:r>
              <a:rPr lang="it-IT" sz="2800" b="1" dirty="0" err="1">
                <a:solidFill>
                  <a:srgbClr val="002060"/>
                </a:solidFill>
              </a:rPr>
              <a:t>Classification</a:t>
            </a:r>
            <a:r>
              <a:rPr lang="it-IT" sz="2800" b="1" dirty="0">
                <a:solidFill>
                  <a:srgbClr val="002060"/>
                </a:solidFill>
              </a:rPr>
              <a:t> </a:t>
            </a:r>
            <a:r>
              <a:rPr lang="it-IT" sz="2800" b="1" dirty="0" err="1">
                <a:solidFill>
                  <a:srgbClr val="002060"/>
                </a:solidFill>
              </a:rPr>
              <a:t>algorithms</a:t>
            </a:r>
            <a:r>
              <a:rPr lang="it-IT" sz="2800" dirty="0">
                <a:solidFill>
                  <a:srgbClr val="00206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it-IT" sz="2800" dirty="0" err="1">
                <a:solidFill>
                  <a:srgbClr val="002060"/>
                </a:solidFill>
              </a:rPr>
              <a:t>together</a:t>
            </a:r>
            <a:r>
              <a:rPr lang="it-IT" sz="2800" dirty="0">
                <a:solidFill>
                  <a:srgbClr val="002060"/>
                </a:solidFill>
              </a:rPr>
              <a:t> with high-performance hardware settings, to </a:t>
            </a:r>
            <a:r>
              <a:rPr lang="it-IT" sz="2800" dirty="0" err="1">
                <a:solidFill>
                  <a:srgbClr val="002060"/>
                </a:solidFill>
              </a:rPr>
              <a:t>cope</a:t>
            </a:r>
            <a:r>
              <a:rPr lang="it-IT" sz="2800" dirty="0">
                <a:solidFill>
                  <a:srgbClr val="002060"/>
                </a:solidFill>
              </a:rPr>
              <a:t> with the </a:t>
            </a:r>
            <a:r>
              <a:rPr lang="it-IT" sz="2800" b="1" dirty="0" err="1">
                <a:solidFill>
                  <a:srgbClr val="002060"/>
                </a:solidFill>
              </a:rPr>
              <a:t>computational</a:t>
            </a:r>
            <a:r>
              <a:rPr lang="it-IT" sz="2800" b="1" dirty="0">
                <a:solidFill>
                  <a:srgbClr val="002060"/>
                </a:solidFill>
              </a:rPr>
              <a:t> burden</a:t>
            </a:r>
            <a:r>
              <a:rPr lang="it-IT" sz="2800" dirty="0">
                <a:solidFill>
                  <a:srgbClr val="002060"/>
                </a:solidFill>
              </a:rPr>
              <a:t> </a:t>
            </a:r>
            <a:r>
              <a:rPr lang="it-IT" sz="2800" dirty="0" err="1">
                <a:solidFill>
                  <a:srgbClr val="002060"/>
                </a:solidFill>
              </a:rPr>
              <a:t>required</a:t>
            </a:r>
            <a:r>
              <a:rPr lang="it-IT" sz="2800" dirty="0">
                <a:solidFill>
                  <a:srgbClr val="002060"/>
                </a:solidFill>
              </a:rPr>
              <a:t> by </a:t>
            </a:r>
            <a:r>
              <a:rPr lang="it-IT" sz="2800" dirty="0" err="1">
                <a:solidFill>
                  <a:srgbClr val="002060"/>
                </a:solidFill>
              </a:rPr>
              <a:t>these</a:t>
            </a:r>
            <a:r>
              <a:rPr lang="it-IT" sz="2800" dirty="0">
                <a:solidFill>
                  <a:srgbClr val="002060"/>
                </a:solidFill>
              </a:rPr>
              <a:t> </a:t>
            </a:r>
            <a:r>
              <a:rPr lang="it-IT" sz="2800" dirty="0" err="1">
                <a:solidFill>
                  <a:srgbClr val="002060"/>
                </a:solidFill>
              </a:rPr>
              <a:t>complex</a:t>
            </a:r>
            <a:r>
              <a:rPr lang="it-IT" sz="2800" dirty="0">
                <a:solidFill>
                  <a:srgbClr val="002060"/>
                </a:solidFill>
              </a:rPr>
              <a:t> systems.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1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18ACFD5-9DB5-4B9C-B5FD-9B73EDBFC07B}"/>
              </a:ext>
            </a:extLst>
          </p:cNvPr>
          <p:cNvSpPr/>
          <p:nvPr/>
        </p:nvSpPr>
        <p:spPr>
          <a:xfrm>
            <a:off x="838200" y="2228615"/>
            <a:ext cx="2108718" cy="277103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Model </a:t>
            </a:r>
            <a:r>
              <a:rPr lang="it-IT" dirty="0" err="1">
                <a:solidFill>
                  <a:srgbClr val="002060"/>
                </a:solidFill>
              </a:rPr>
              <a:t>structures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as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layers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11658" y="232251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419245-5F41-401C-B4A7-FE6DC90D4418}"/>
              </a:ext>
            </a:extLst>
          </p:cNvPr>
          <p:cNvSpPr txBox="1"/>
          <p:nvPr/>
        </p:nvSpPr>
        <p:spPr>
          <a:xfrm>
            <a:off x="1079741" y="150277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253548" y="232251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580855" y="332227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11658" y="431659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253548" y="431659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18206" y="2909747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04165" y="282374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560096" y="2909747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442355" y="3823510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egnaposto contenuto 2">
            <a:extLst>
              <a:ext uri="{FF2B5EF4-FFF2-40B4-BE49-F238E27FC236}">
                <a16:creationId xmlns:a16="http://schemas.microsoft.com/office/drawing/2014/main" id="{9686DE6B-2E92-49B3-B302-60C816BE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502" y="1396721"/>
            <a:ext cx="8181298" cy="4853577"/>
          </a:xfrm>
        </p:spPr>
        <p:txBody>
          <a:bodyPr>
            <a:noAutofit/>
          </a:bodyPr>
          <a:lstStyle/>
          <a:p>
            <a:r>
              <a:rPr lang="it-IT" sz="2400" dirty="0" err="1">
                <a:solidFill>
                  <a:srgbClr val="002060"/>
                </a:solidFill>
              </a:rPr>
              <a:t>Every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graph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 can be </a:t>
            </a:r>
            <a:r>
              <a:rPr lang="it-IT" sz="2400" dirty="0" err="1">
                <a:solidFill>
                  <a:srgbClr val="002060"/>
                </a:solidFill>
              </a:rPr>
              <a:t>seen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as</a:t>
            </a:r>
            <a:r>
              <a:rPr lang="it-IT" sz="2400" dirty="0">
                <a:solidFill>
                  <a:srgbClr val="002060"/>
                </a:solidFill>
              </a:rPr>
              <a:t> a </a:t>
            </a:r>
            <a:r>
              <a:rPr lang="it-IT" sz="2400" dirty="0" err="1">
                <a:solidFill>
                  <a:srgbClr val="002060"/>
                </a:solidFill>
              </a:rPr>
              <a:t>pair</a:t>
            </a:r>
            <a:r>
              <a:rPr lang="it-IT" sz="2400" dirty="0">
                <a:solidFill>
                  <a:srgbClr val="002060"/>
                </a:solidFill>
              </a:rPr>
              <a:t> (</a:t>
            </a:r>
            <a:r>
              <a:rPr lang="it-IT" sz="2400" dirty="0" err="1">
                <a:solidFill>
                  <a:srgbClr val="002060"/>
                </a:solidFill>
              </a:rPr>
              <a:t>V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E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), </a:t>
            </a:r>
            <a:r>
              <a:rPr lang="it-IT" sz="2400" dirty="0" err="1">
                <a:solidFill>
                  <a:srgbClr val="002060"/>
                </a:solidFill>
              </a:rPr>
              <a:t>including</a:t>
            </a:r>
            <a:r>
              <a:rPr lang="it-IT" sz="2400" dirty="0">
                <a:solidFill>
                  <a:srgbClr val="002060"/>
                </a:solidFill>
              </a:rPr>
              <a:t> a set of </a:t>
            </a:r>
            <a:r>
              <a:rPr lang="it-IT" sz="2400" b="1" dirty="0" err="1">
                <a:solidFill>
                  <a:srgbClr val="002060"/>
                </a:solidFill>
              </a:rPr>
              <a:t>vertices</a:t>
            </a:r>
            <a:r>
              <a:rPr lang="it-IT" sz="2400" dirty="0">
                <a:solidFill>
                  <a:srgbClr val="002060"/>
                </a:solidFill>
              </a:rPr>
              <a:t> or </a:t>
            </a:r>
            <a:r>
              <a:rPr lang="it-IT" sz="2400" i="1" dirty="0" err="1">
                <a:solidFill>
                  <a:srgbClr val="002060"/>
                </a:solidFill>
              </a:rPr>
              <a:t>nodes</a:t>
            </a:r>
            <a:r>
              <a:rPr lang="it-IT" sz="2400" dirty="0">
                <a:solidFill>
                  <a:srgbClr val="002060"/>
                </a:solidFill>
              </a:rPr>
              <a:t> (</a:t>
            </a:r>
            <a:r>
              <a:rPr lang="it-IT" sz="2400" dirty="0" err="1">
                <a:solidFill>
                  <a:srgbClr val="002060"/>
                </a:solidFill>
              </a:rPr>
              <a:t>V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) </a:t>
            </a:r>
            <a:r>
              <a:rPr lang="it-IT" sz="2400" dirty="0" err="1">
                <a:solidFill>
                  <a:srgbClr val="002060"/>
                </a:solidFill>
              </a:rPr>
              <a:t>connected</a:t>
            </a:r>
            <a:r>
              <a:rPr lang="it-IT" sz="2400" dirty="0">
                <a:solidFill>
                  <a:srgbClr val="002060"/>
                </a:solidFill>
              </a:rPr>
              <a:t> by a set of </a:t>
            </a:r>
            <a:r>
              <a:rPr lang="it-IT" sz="2400" dirty="0" err="1">
                <a:solidFill>
                  <a:srgbClr val="002060"/>
                </a:solidFill>
              </a:rPr>
              <a:t>directed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b="1" dirty="0" err="1">
                <a:solidFill>
                  <a:srgbClr val="002060"/>
                </a:solidFill>
              </a:rPr>
              <a:t>edges</a:t>
            </a:r>
            <a:r>
              <a:rPr lang="it-IT" sz="2400" dirty="0">
                <a:solidFill>
                  <a:srgbClr val="002060"/>
                </a:solidFill>
              </a:rPr>
              <a:t> (</a:t>
            </a:r>
            <a:r>
              <a:rPr lang="it-IT" sz="2400" dirty="0" err="1">
                <a:solidFill>
                  <a:srgbClr val="002060"/>
                </a:solidFill>
              </a:rPr>
              <a:t>E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). </a:t>
            </a:r>
            <a:r>
              <a:rPr lang="it-IT" sz="2400" dirty="0" err="1">
                <a:solidFill>
                  <a:srgbClr val="002060"/>
                </a:solidFill>
              </a:rPr>
              <a:t>Nodes</a:t>
            </a:r>
            <a:r>
              <a:rPr lang="it-IT" sz="2400" dirty="0">
                <a:solidFill>
                  <a:srgbClr val="002060"/>
                </a:solidFill>
              </a:rPr>
              <a:t> can be </a:t>
            </a:r>
            <a:r>
              <a:rPr lang="it-IT" sz="2400" dirty="0" err="1">
                <a:solidFill>
                  <a:srgbClr val="002060"/>
                </a:solidFill>
              </a:rPr>
              <a:t>genes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variats</a:t>
            </a:r>
            <a:r>
              <a:rPr lang="it-IT" sz="2400" dirty="0">
                <a:solidFill>
                  <a:srgbClr val="002060"/>
                </a:solidFill>
              </a:rPr>
              <a:t>, or </a:t>
            </a:r>
            <a:r>
              <a:rPr lang="it-IT" sz="2400" dirty="0" err="1">
                <a:solidFill>
                  <a:srgbClr val="002060"/>
                </a:solidFill>
              </a:rPr>
              <a:t>any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genomic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element</a:t>
            </a:r>
            <a:r>
              <a:rPr lang="it-IT" sz="2400" dirty="0">
                <a:solidFill>
                  <a:srgbClr val="002060"/>
                </a:solidFill>
              </a:rPr>
              <a:t> for </a:t>
            </a:r>
            <a:r>
              <a:rPr lang="it-IT" sz="2400" dirty="0" err="1">
                <a:solidFill>
                  <a:srgbClr val="002060"/>
                </a:solidFill>
              </a:rPr>
              <a:t>which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we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have</a:t>
            </a:r>
            <a:r>
              <a:rPr lang="it-IT" sz="2400" dirty="0">
                <a:solidFill>
                  <a:srgbClr val="002060"/>
                </a:solidFill>
              </a:rPr>
              <a:t> a </a:t>
            </a:r>
            <a:r>
              <a:rPr lang="it-IT" sz="2400" b="1" dirty="0">
                <a:solidFill>
                  <a:srgbClr val="002060"/>
                </a:solidFill>
              </a:rPr>
              <a:t>quantitative </a:t>
            </a:r>
            <a:r>
              <a:rPr lang="it-IT" sz="2400" b="1" dirty="0" err="1">
                <a:solidFill>
                  <a:srgbClr val="002060"/>
                </a:solidFill>
              </a:rPr>
              <a:t>measure</a:t>
            </a:r>
            <a:r>
              <a:rPr lang="it-IT" sz="2400" b="1" dirty="0">
                <a:solidFill>
                  <a:srgbClr val="002060"/>
                </a:solidFill>
              </a:rPr>
              <a:t> (feature)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r>
              <a:rPr lang="it-IT" sz="2400" dirty="0" err="1">
                <a:solidFill>
                  <a:srgbClr val="002060"/>
                </a:solidFill>
              </a:rPr>
              <a:t>Each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b="1" dirty="0">
                <a:solidFill>
                  <a:srgbClr val="002060"/>
                </a:solidFill>
              </a:rPr>
              <a:t>feature</a:t>
            </a:r>
            <a:r>
              <a:rPr lang="it-IT" sz="2400" dirty="0">
                <a:solidFill>
                  <a:srgbClr val="002060"/>
                </a:solidFill>
              </a:rPr>
              <a:t> (</a:t>
            </a:r>
            <a:r>
              <a:rPr lang="it-IT" sz="2400" dirty="0" err="1">
                <a:solidFill>
                  <a:srgbClr val="002060"/>
                </a:solidFill>
              </a:rPr>
              <a:t>F</a:t>
            </a:r>
            <a:r>
              <a:rPr lang="it-IT" sz="2400" baseline="-25000" dirty="0" err="1">
                <a:solidFill>
                  <a:srgbClr val="002060"/>
                </a:solidFill>
              </a:rPr>
              <a:t>k</a:t>
            </a:r>
            <a:r>
              <a:rPr lang="it-IT" sz="2400" dirty="0">
                <a:solidFill>
                  <a:srgbClr val="002060"/>
                </a:solidFill>
              </a:rPr>
              <a:t>) </a:t>
            </a:r>
            <a:r>
              <a:rPr lang="it-IT" sz="2400" dirty="0" err="1">
                <a:solidFill>
                  <a:srgbClr val="002060"/>
                </a:solidFill>
              </a:rPr>
              <a:t>is</a:t>
            </a:r>
            <a:r>
              <a:rPr lang="it-IT" sz="2400" dirty="0">
                <a:solidFill>
                  <a:srgbClr val="002060"/>
                </a:solidFill>
              </a:rPr>
              <a:t> the quantitative datum </a:t>
            </a:r>
            <a:r>
              <a:rPr lang="it-IT" sz="2400" dirty="0" err="1">
                <a:solidFill>
                  <a:srgbClr val="002060"/>
                </a:solidFill>
              </a:rPr>
              <a:t>that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shapes</a:t>
            </a:r>
            <a:r>
              <a:rPr lang="it-IT" sz="2400" dirty="0">
                <a:solidFill>
                  <a:srgbClr val="002060"/>
                </a:solidFill>
              </a:rPr>
              <a:t> the </a:t>
            </a:r>
            <a:r>
              <a:rPr lang="it-IT" sz="2400" dirty="0" err="1">
                <a:solidFill>
                  <a:srgbClr val="002060"/>
                </a:solidFill>
              </a:rPr>
              <a:t>final</a:t>
            </a:r>
            <a:r>
              <a:rPr lang="it-IT" sz="2400" dirty="0">
                <a:solidFill>
                  <a:srgbClr val="002060"/>
                </a:solidFill>
              </a:rPr>
              <a:t> model </a:t>
            </a:r>
            <a:r>
              <a:rPr lang="it-IT" sz="2400" dirty="0" err="1">
                <a:solidFill>
                  <a:srgbClr val="002060"/>
                </a:solidFill>
              </a:rPr>
              <a:t>architecture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allowing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us</a:t>
            </a:r>
            <a:r>
              <a:rPr lang="it-IT" sz="2400" dirty="0">
                <a:solidFill>
                  <a:srgbClr val="002060"/>
                </a:solidFill>
              </a:rPr>
              <a:t> to </a:t>
            </a:r>
            <a:r>
              <a:rPr lang="it-IT" sz="2400" dirty="0" err="1">
                <a:solidFill>
                  <a:srgbClr val="002060"/>
                </a:solidFill>
              </a:rPr>
              <a:t>vaildate</a:t>
            </a:r>
            <a:r>
              <a:rPr lang="it-IT" sz="2400" dirty="0">
                <a:solidFill>
                  <a:srgbClr val="002060"/>
                </a:solidFill>
              </a:rPr>
              <a:t> the </a:t>
            </a:r>
            <a:r>
              <a:rPr lang="it-IT" sz="2400" dirty="0" err="1">
                <a:solidFill>
                  <a:srgbClr val="002060"/>
                </a:solidFill>
              </a:rPr>
              <a:t>initial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backbone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r>
              <a:rPr lang="it-IT" sz="2400" dirty="0">
                <a:solidFill>
                  <a:srgbClr val="002060"/>
                </a:solidFill>
              </a:rPr>
              <a:t>By </a:t>
            </a:r>
            <a:r>
              <a:rPr lang="it-IT" sz="2400" b="1" dirty="0" err="1">
                <a:solidFill>
                  <a:srgbClr val="002060"/>
                </a:solidFill>
              </a:rPr>
              <a:t>knowing</a:t>
            </a:r>
            <a:r>
              <a:rPr lang="it-IT" sz="2400" dirty="0">
                <a:solidFill>
                  <a:srgbClr val="002060"/>
                </a:solidFill>
              </a:rPr>
              <a:t> or </a:t>
            </a:r>
            <a:r>
              <a:rPr lang="it-IT" sz="2400" b="1" dirty="0" err="1">
                <a:solidFill>
                  <a:srgbClr val="002060"/>
                </a:solidFill>
              </a:rPr>
              <a:t>inferring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edge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direction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we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may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give</a:t>
            </a:r>
            <a:r>
              <a:rPr lang="it-IT" sz="2400" dirty="0">
                <a:solidFill>
                  <a:srgbClr val="002060"/>
                </a:solidFill>
              </a:rPr>
              <a:t> a </a:t>
            </a:r>
            <a:r>
              <a:rPr lang="it-IT" sz="2400" b="1" dirty="0" err="1">
                <a:solidFill>
                  <a:srgbClr val="002060"/>
                </a:solidFill>
              </a:rPr>
              <a:t>causal</a:t>
            </a:r>
            <a:r>
              <a:rPr lang="it-IT" sz="2400" b="1" dirty="0">
                <a:solidFill>
                  <a:srgbClr val="002060"/>
                </a:solidFill>
              </a:rPr>
              <a:t> </a:t>
            </a:r>
            <a:r>
              <a:rPr lang="it-IT" sz="2400" b="1" dirty="0" err="1">
                <a:solidFill>
                  <a:srgbClr val="002060"/>
                </a:solidFill>
              </a:rPr>
              <a:t>interpretation</a:t>
            </a:r>
            <a:r>
              <a:rPr lang="it-IT" sz="2400" dirty="0">
                <a:solidFill>
                  <a:srgbClr val="002060"/>
                </a:solidFill>
              </a:rPr>
              <a:t> of </a:t>
            </a:r>
            <a:r>
              <a:rPr lang="it-IT" sz="2400" dirty="0" err="1">
                <a:solidFill>
                  <a:srgbClr val="002060"/>
                </a:solidFill>
              </a:rPr>
              <a:t>graph</a:t>
            </a:r>
            <a:r>
              <a:rPr lang="it-IT" sz="2400" dirty="0">
                <a:solidFill>
                  <a:srgbClr val="002060"/>
                </a:solidFill>
              </a:rPr>
              <a:t> connections in </a:t>
            </a:r>
            <a:r>
              <a:rPr lang="it-IT" sz="2400" dirty="0" err="1">
                <a:solidFill>
                  <a:srgbClr val="002060"/>
                </a:solidFill>
              </a:rPr>
              <a:t>terms</a:t>
            </a:r>
            <a:r>
              <a:rPr lang="it-IT" sz="2400" dirty="0">
                <a:solidFill>
                  <a:srgbClr val="002060"/>
                </a:solidFill>
              </a:rPr>
              <a:t> of </a:t>
            </a:r>
            <a:r>
              <a:rPr lang="it-IT" sz="2400" dirty="0" err="1">
                <a:solidFill>
                  <a:srgbClr val="002060"/>
                </a:solidFill>
              </a:rPr>
              <a:t>either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direct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effects</a:t>
            </a:r>
            <a:r>
              <a:rPr lang="it-IT" sz="2400" dirty="0">
                <a:solidFill>
                  <a:srgbClr val="002060"/>
                </a:solidFill>
              </a:rPr>
              <a:t> or </a:t>
            </a:r>
            <a:r>
              <a:rPr lang="it-IT" sz="2400" dirty="0" err="1">
                <a:solidFill>
                  <a:srgbClr val="002060"/>
                </a:solidFill>
              </a:rPr>
              <a:t>cascades</a:t>
            </a:r>
            <a:r>
              <a:rPr lang="it-IT" sz="2400" dirty="0">
                <a:solidFill>
                  <a:srgbClr val="002060"/>
                </a:solidFill>
              </a:rPr>
              <a:t>, with </a:t>
            </a:r>
            <a:r>
              <a:rPr lang="it-IT" sz="2400" dirty="0" err="1">
                <a:solidFill>
                  <a:srgbClr val="002060"/>
                </a:solidFill>
              </a:rPr>
              <a:t>node</a:t>
            </a:r>
            <a:r>
              <a:rPr lang="it-IT" sz="2400" dirty="0">
                <a:solidFill>
                  <a:srgbClr val="002060"/>
                </a:solidFill>
              </a:rPr>
              <a:t> and </a:t>
            </a:r>
            <a:r>
              <a:rPr lang="it-IT" sz="2400" dirty="0" err="1">
                <a:solidFill>
                  <a:srgbClr val="002060"/>
                </a:solidFill>
              </a:rPr>
              <a:t>edge</a:t>
            </a:r>
            <a:r>
              <a:rPr lang="it-IT" sz="2400" dirty="0">
                <a:solidFill>
                  <a:srgbClr val="002060"/>
                </a:solidFill>
              </a:rPr>
              <a:t> weights </a:t>
            </a:r>
            <a:r>
              <a:rPr lang="it-IT" sz="2400" dirty="0" err="1">
                <a:solidFill>
                  <a:srgbClr val="002060"/>
                </a:solidFill>
              </a:rPr>
              <a:t>corresponding</a:t>
            </a:r>
            <a:r>
              <a:rPr lang="it-IT" sz="2400" dirty="0">
                <a:solidFill>
                  <a:srgbClr val="002060"/>
                </a:solidFill>
              </a:rPr>
              <a:t> to </a:t>
            </a:r>
            <a:r>
              <a:rPr lang="it-IT" sz="2400" dirty="0" err="1">
                <a:solidFill>
                  <a:srgbClr val="002060"/>
                </a:solidFill>
              </a:rPr>
              <a:t>effects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strength</a:t>
            </a:r>
            <a:r>
              <a:rPr lang="it-IT" sz="2400" dirty="0">
                <a:solidFill>
                  <a:srgbClr val="002060"/>
                </a:solidFill>
              </a:rPr>
              <a:t>, </a:t>
            </a:r>
            <a:r>
              <a:rPr lang="it-IT" sz="2400" dirty="0" err="1">
                <a:solidFill>
                  <a:srgbClr val="002060"/>
                </a:solidFill>
              </a:rPr>
              <a:t>magnitude</a:t>
            </a:r>
            <a:r>
              <a:rPr lang="it-IT" sz="2400" dirty="0">
                <a:solidFill>
                  <a:srgbClr val="002060"/>
                </a:solidFill>
              </a:rPr>
              <a:t>, or </a:t>
            </a:r>
            <a:r>
              <a:rPr lang="it-IT" sz="2400" dirty="0" err="1">
                <a:solidFill>
                  <a:srgbClr val="002060"/>
                </a:solidFill>
              </a:rPr>
              <a:t>significance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r>
              <a:rPr lang="it-IT" sz="2400" dirty="0" err="1">
                <a:solidFill>
                  <a:srgbClr val="002060"/>
                </a:solidFill>
              </a:rPr>
              <a:t>Each</a:t>
            </a:r>
            <a:r>
              <a:rPr lang="it-IT" sz="2400" dirty="0">
                <a:solidFill>
                  <a:srgbClr val="002060"/>
                </a:solidFill>
              </a:rPr>
              <a:t> of </a:t>
            </a:r>
            <a:r>
              <a:rPr lang="it-IT" sz="2400" dirty="0" err="1">
                <a:solidFill>
                  <a:srgbClr val="002060"/>
                </a:solidFill>
              </a:rPr>
              <a:t>these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weighted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pairs</a:t>
            </a:r>
            <a:r>
              <a:rPr lang="it-IT" sz="2400" dirty="0">
                <a:solidFill>
                  <a:srgbClr val="002060"/>
                </a:solidFill>
              </a:rPr>
              <a:t> can be </a:t>
            </a:r>
            <a:r>
              <a:rPr lang="it-IT" sz="2400" dirty="0" err="1">
                <a:solidFill>
                  <a:srgbClr val="002060"/>
                </a:solidFill>
              </a:rPr>
              <a:t>then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viewed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dirty="0" err="1">
                <a:solidFill>
                  <a:srgbClr val="002060"/>
                </a:solidFill>
              </a:rPr>
              <a:t>as</a:t>
            </a:r>
            <a:r>
              <a:rPr lang="it-IT" sz="2400" dirty="0">
                <a:solidFill>
                  <a:srgbClr val="002060"/>
                </a:solidFill>
              </a:rPr>
              <a:t> a </a:t>
            </a:r>
            <a:r>
              <a:rPr lang="it-IT" sz="2400" dirty="0" err="1">
                <a:solidFill>
                  <a:srgbClr val="002060"/>
                </a:solidFill>
              </a:rPr>
              <a:t>layer</a:t>
            </a:r>
            <a:r>
              <a:rPr lang="it-IT" sz="2400" dirty="0">
                <a:solidFill>
                  <a:srgbClr val="002060"/>
                </a:solidFill>
              </a:rPr>
              <a:t> in a </a:t>
            </a:r>
            <a:r>
              <a:rPr lang="it-IT" sz="2400" b="1" dirty="0" err="1">
                <a:solidFill>
                  <a:srgbClr val="002060"/>
                </a:solidFill>
              </a:rPr>
              <a:t>multidimensional</a:t>
            </a:r>
            <a:r>
              <a:rPr lang="it-IT" sz="2400" b="1" dirty="0">
                <a:solidFill>
                  <a:srgbClr val="002060"/>
                </a:solidFill>
              </a:rPr>
              <a:t> feature </a:t>
            </a:r>
            <a:r>
              <a:rPr lang="it-IT" sz="2400" b="1" dirty="0" err="1">
                <a:solidFill>
                  <a:srgbClr val="002060"/>
                </a:solidFill>
              </a:rPr>
              <a:t>space</a:t>
            </a:r>
            <a:r>
              <a:rPr lang="it-IT" sz="2400" dirty="0">
                <a:solidFill>
                  <a:srgbClr val="002060"/>
                </a:solidFill>
              </a:rPr>
              <a:t>.</a:t>
            </a:r>
          </a:p>
          <a:p>
            <a:endParaRPr lang="it-IT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002060"/>
              </a:solidFill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DBC1E02-2B15-4295-B67F-050F111EBB3A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2104165" y="382351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90" y="326732"/>
            <a:ext cx="10825065" cy="700277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002060"/>
                </a:solidFill>
              </a:rPr>
              <a:t>Initial</a:t>
            </a:r>
            <a:r>
              <a:rPr lang="it-IT" dirty="0">
                <a:solidFill>
                  <a:srgbClr val="002060"/>
                </a:solidFill>
              </a:rPr>
              <a:t> model (knowledge-</a:t>
            </a:r>
            <a:r>
              <a:rPr lang="it-IT" dirty="0" err="1">
                <a:solidFill>
                  <a:srgbClr val="002060"/>
                </a:solidFill>
              </a:rPr>
              <a:t>based</a:t>
            </a:r>
            <a:r>
              <a:rPr lang="it-IT" dirty="0">
                <a:solidFill>
                  <a:srgbClr val="002060"/>
                </a:solidFill>
              </a:rPr>
              <a:t> or data-</a:t>
            </a:r>
            <a:r>
              <a:rPr lang="it-IT" dirty="0" err="1">
                <a:solidFill>
                  <a:srgbClr val="002060"/>
                </a:solidFill>
              </a:rPr>
              <a:t>driven</a:t>
            </a:r>
            <a:r>
              <a:rPr lang="it-IT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419245-5F41-401C-B4A7-FE6DC90D4418}"/>
              </a:ext>
            </a:extLst>
          </p:cNvPr>
          <p:cNvSpPr txBox="1"/>
          <p:nvPr/>
        </p:nvSpPr>
        <p:spPr>
          <a:xfrm>
            <a:off x="1277240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A9180B2-1E73-4116-BFED-43D1FDFF5670}"/>
              </a:ext>
            </a:extLst>
          </p:cNvPr>
          <p:cNvSpPr txBox="1"/>
          <p:nvPr/>
        </p:nvSpPr>
        <p:spPr>
          <a:xfrm>
            <a:off x="5117514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19F8B3-F87E-4CAD-A033-83EBEE4D93AD}"/>
              </a:ext>
            </a:extLst>
          </p:cNvPr>
          <p:cNvSpPr txBox="1"/>
          <p:nvPr/>
        </p:nvSpPr>
        <p:spPr>
          <a:xfrm>
            <a:off x="9264590" y="1344635"/>
            <a:ext cx="144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96FE163-0F4C-437A-AA5D-A87067BB1DB5}"/>
              </a:ext>
            </a:extLst>
          </p:cNvPr>
          <p:cNvSpPr txBox="1"/>
          <p:nvPr/>
        </p:nvSpPr>
        <p:spPr>
          <a:xfrm>
            <a:off x="990066" y="5085145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1011E92-2AC6-4765-825E-31FACAD9A016}"/>
              </a:ext>
            </a:extLst>
          </p:cNvPr>
          <p:cNvSpPr txBox="1"/>
          <p:nvPr/>
        </p:nvSpPr>
        <p:spPr>
          <a:xfrm>
            <a:off x="4830340" y="5085145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41674B7-8380-45FD-8C9D-56DC33625EEA}"/>
              </a:ext>
            </a:extLst>
          </p:cNvPr>
          <p:cNvSpPr txBox="1"/>
          <p:nvPr/>
        </p:nvSpPr>
        <p:spPr>
          <a:xfrm>
            <a:off x="8991396" y="5085145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0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85F2A6A-AC74-4389-BB50-465D5384129D}"/>
              </a:ext>
            </a:extLst>
          </p:cNvPr>
          <p:cNvCxnSpPr>
            <a:stCxn id="50" idx="4"/>
            <a:endCxn id="54" idx="0"/>
          </p:cNvCxnSpPr>
          <p:nvPr/>
        </p:nvCxnSpPr>
        <p:spPr>
          <a:xfrm>
            <a:off x="9281757" y="2744397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D6CA402-34F3-4EF9-AE07-F3F882B091E7}"/>
              </a:ext>
            </a:extLst>
          </p:cNvPr>
          <p:cNvCxnSpPr>
            <a:cxnSpLocks/>
            <a:stCxn id="36" idx="1"/>
            <a:endCxn id="33" idx="5"/>
          </p:cNvCxnSpPr>
          <p:nvPr/>
        </p:nvCxnSpPr>
        <p:spPr>
          <a:xfrm flipH="1" flipV="1">
            <a:off x="5351443" y="2657200"/>
            <a:ext cx="235673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419245-5F41-401C-B4A7-FE6DC90D4418}"/>
              </a:ext>
            </a:extLst>
          </p:cNvPr>
          <p:cNvSpPr txBox="1"/>
          <p:nvPr/>
        </p:nvSpPr>
        <p:spPr>
          <a:xfrm>
            <a:off x="1277240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A9180B2-1E73-4116-BFED-43D1FDFF5670}"/>
              </a:ext>
            </a:extLst>
          </p:cNvPr>
          <p:cNvSpPr txBox="1"/>
          <p:nvPr/>
        </p:nvSpPr>
        <p:spPr>
          <a:xfrm>
            <a:off x="5117514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19F8B3-F87E-4CAD-A033-83EBEE4D93AD}"/>
              </a:ext>
            </a:extLst>
          </p:cNvPr>
          <p:cNvSpPr txBox="1"/>
          <p:nvPr/>
        </p:nvSpPr>
        <p:spPr>
          <a:xfrm>
            <a:off x="9264590" y="1344635"/>
            <a:ext cx="144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85F2A6A-AC74-4389-BB50-465D5384129D}"/>
              </a:ext>
            </a:extLst>
          </p:cNvPr>
          <p:cNvCxnSpPr>
            <a:stCxn id="50" idx="4"/>
            <a:endCxn id="54" idx="0"/>
          </p:cNvCxnSpPr>
          <p:nvPr/>
        </p:nvCxnSpPr>
        <p:spPr>
          <a:xfrm>
            <a:off x="9281757" y="2744397"/>
            <a:ext cx="0" cy="1406845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C15B8914-1A03-4623-A367-D3AB9BD0EF90}"/>
              </a:ext>
            </a:extLst>
          </p:cNvPr>
          <p:cNvSpPr/>
          <p:nvPr/>
        </p:nvSpPr>
        <p:spPr>
          <a:xfrm>
            <a:off x="8975208" y="3108435"/>
            <a:ext cx="613097" cy="641130"/>
          </a:xfrm>
          <a:prstGeom prst="mathMultiply">
            <a:avLst>
              <a:gd name="adj1" fmla="val 1120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BB390AB1-E5D9-4496-B4E2-44017FF2831F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E0835A6-4625-47DA-B730-EFE000385055}"/>
              </a:ext>
            </a:extLst>
          </p:cNvPr>
          <p:cNvCxnSpPr>
            <a:cxnSpLocks/>
            <a:stCxn id="9" idx="4"/>
            <a:endCxn id="41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1054F73-8092-4AE9-A50A-BFEACD70896B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olo 1">
            <a:extLst>
              <a:ext uri="{FF2B5EF4-FFF2-40B4-BE49-F238E27FC236}">
                <a16:creationId xmlns:a16="http://schemas.microsoft.com/office/drawing/2014/main" id="{07B9A902-3F68-4E5F-9941-FF936F8E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Data-</a:t>
            </a:r>
            <a:r>
              <a:rPr lang="it-IT" dirty="0" err="1">
                <a:solidFill>
                  <a:srgbClr val="002060"/>
                </a:solidFill>
              </a:rPr>
              <a:t>driven</a:t>
            </a:r>
            <a:r>
              <a:rPr lang="it-IT" dirty="0">
                <a:solidFill>
                  <a:srgbClr val="002060"/>
                </a:solidFill>
              </a:rPr>
              <a:t> learning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214585B-FA4E-466E-A60D-F5E2906DEDF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1511169" y="2657200"/>
            <a:ext cx="235673" cy="584528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641F4B6-008B-4234-81C3-9DA13F26423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6F34943C-683E-4ACB-BB12-96D31F21EEBA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5351443" y="3656961"/>
            <a:ext cx="235673" cy="579080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09BD135-BE17-4BE6-9770-A320C140F8A2}"/>
              </a:ext>
            </a:extLst>
          </p:cNvPr>
          <p:cNvSpPr txBox="1"/>
          <p:nvPr/>
        </p:nvSpPr>
        <p:spPr>
          <a:xfrm>
            <a:off x="990066" y="5085145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DC2E5673-6055-4FFC-B6FB-6B765409849A}"/>
              </a:ext>
            </a:extLst>
          </p:cNvPr>
          <p:cNvSpPr txBox="1"/>
          <p:nvPr/>
        </p:nvSpPr>
        <p:spPr>
          <a:xfrm>
            <a:off x="4830340" y="5085145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2CE2671-F8DC-45CE-9A56-91C7D90DB4D4}"/>
              </a:ext>
            </a:extLst>
          </p:cNvPr>
          <p:cNvSpPr txBox="1"/>
          <p:nvPr/>
        </p:nvSpPr>
        <p:spPr>
          <a:xfrm>
            <a:off x="8991396" y="5085145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30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*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7F74FADA-08F1-4CC1-B710-FF041E0A710B}"/>
              </a:ext>
            </a:extLst>
          </p:cNvPr>
          <p:cNvCxnSpPr>
            <a:cxnSpLocks/>
            <a:stCxn id="36" idx="1"/>
            <a:endCxn id="33" idx="5"/>
          </p:cNvCxnSpPr>
          <p:nvPr/>
        </p:nvCxnSpPr>
        <p:spPr>
          <a:xfrm flipH="1" flipV="1">
            <a:off x="5351443" y="2657200"/>
            <a:ext cx="235673" cy="584528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gno di moltiplicazione 64">
            <a:extLst>
              <a:ext uri="{FF2B5EF4-FFF2-40B4-BE49-F238E27FC236}">
                <a16:creationId xmlns:a16="http://schemas.microsoft.com/office/drawing/2014/main" id="{41292E87-A728-4268-B4A8-41A7526B7C6C}"/>
              </a:ext>
            </a:extLst>
          </p:cNvPr>
          <p:cNvSpPr/>
          <p:nvPr/>
        </p:nvSpPr>
        <p:spPr>
          <a:xfrm>
            <a:off x="5175686" y="2628899"/>
            <a:ext cx="613097" cy="641130"/>
          </a:xfrm>
          <a:prstGeom prst="mathMultiply">
            <a:avLst>
              <a:gd name="adj1" fmla="val 1120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4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Validated</a:t>
            </a:r>
            <a:r>
              <a:rPr lang="it-IT" dirty="0">
                <a:solidFill>
                  <a:srgbClr val="002060"/>
                </a:solidFill>
              </a:rPr>
              <a:t> model </a:t>
            </a:r>
            <a:r>
              <a:rPr lang="it-IT" dirty="0" err="1">
                <a:solidFill>
                  <a:srgbClr val="002060"/>
                </a:solidFill>
              </a:rPr>
              <a:t>structure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96FE163-0F4C-437A-AA5D-A87067BB1DB5}"/>
              </a:ext>
            </a:extLst>
          </p:cNvPr>
          <p:cNvSpPr txBox="1"/>
          <p:nvPr/>
        </p:nvSpPr>
        <p:spPr>
          <a:xfrm>
            <a:off x="1184970" y="508514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1011E92-2AC6-4765-825E-31FACAD9A016}"/>
              </a:ext>
            </a:extLst>
          </p:cNvPr>
          <p:cNvSpPr txBox="1"/>
          <p:nvPr/>
        </p:nvSpPr>
        <p:spPr>
          <a:xfrm>
            <a:off x="4983781" y="508514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41674B7-8380-45FD-8C9D-56DC33625EEA}"/>
              </a:ext>
            </a:extLst>
          </p:cNvPr>
          <p:cNvSpPr txBox="1"/>
          <p:nvPr/>
        </p:nvSpPr>
        <p:spPr>
          <a:xfrm>
            <a:off x="9147689" y="508514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277240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FDF839-3570-45A0-9590-657889F5861C}"/>
              </a:ext>
            </a:extLst>
          </p:cNvPr>
          <p:cNvSpPr txBox="1"/>
          <p:nvPr/>
        </p:nvSpPr>
        <p:spPr>
          <a:xfrm>
            <a:off x="5117514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CBCFDCF-11D4-4AE8-8E18-0D80776A0709}"/>
              </a:ext>
            </a:extLst>
          </p:cNvPr>
          <p:cNvSpPr txBox="1"/>
          <p:nvPr/>
        </p:nvSpPr>
        <p:spPr>
          <a:xfrm>
            <a:off x="9264590" y="1344635"/>
            <a:ext cx="144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Layer </a:t>
            </a:r>
            <a:r>
              <a:rPr lang="it-IT" dirty="0" err="1">
                <a:solidFill>
                  <a:srgbClr val="002060"/>
                </a:solidFill>
              </a:rPr>
              <a:t>architecture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comparison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96FE163-0F4C-437A-AA5D-A87067BB1DB5}"/>
              </a:ext>
            </a:extLst>
          </p:cNvPr>
          <p:cNvSpPr txBox="1"/>
          <p:nvPr/>
        </p:nvSpPr>
        <p:spPr>
          <a:xfrm>
            <a:off x="1184970" y="508514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1011E92-2AC6-4765-825E-31FACAD9A016}"/>
              </a:ext>
            </a:extLst>
          </p:cNvPr>
          <p:cNvSpPr txBox="1"/>
          <p:nvPr/>
        </p:nvSpPr>
        <p:spPr>
          <a:xfrm>
            <a:off x="4983781" y="508514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(V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E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41674B7-8380-45FD-8C9D-56DC33625EEA}"/>
              </a:ext>
            </a:extLst>
          </p:cNvPr>
          <p:cNvSpPr txBox="1"/>
          <p:nvPr/>
        </p:nvSpPr>
        <p:spPr>
          <a:xfrm>
            <a:off x="9147689" y="508514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= (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V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17BE41A-BAA4-405C-A29A-0FF11C2BB41B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ADE34E-63D6-49AD-81F8-04E6B1DD7118}"/>
              </a:ext>
            </a:extLst>
          </p:cNvPr>
          <p:cNvSpPr txBox="1"/>
          <p:nvPr/>
        </p:nvSpPr>
        <p:spPr>
          <a:xfrm>
            <a:off x="1277240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FDF839-3570-45A0-9590-657889F5861C}"/>
              </a:ext>
            </a:extLst>
          </p:cNvPr>
          <p:cNvSpPr txBox="1"/>
          <p:nvPr/>
        </p:nvSpPr>
        <p:spPr>
          <a:xfrm>
            <a:off x="5117514" y="1343436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F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CBCFDCF-11D4-4AE8-8E18-0D80776A0709}"/>
              </a:ext>
            </a:extLst>
          </p:cNvPr>
          <p:cNvSpPr txBox="1"/>
          <p:nvPr/>
        </p:nvSpPr>
        <p:spPr>
          <a:xfrm>
            <a:off x="9264590" y="1344635"/>
            <a:ext cx="144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Feature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F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Freccia bidirezionale orizzontale 2">
            <a:extLst>
              <a:ext uri="{FF2B5EF4-FFF2-40B4-BE49-F238E27FC236}">
                <a16:creationId xmlns:a16="http://schemas.microsoft.com/office/drawing/2014/main" id="{50F58750-8C1F-41B7-90A1-9D4F4810B4B2}"/>
              </a:ext>
            </a:extLst>
          </p:cNvPr>
          <p:cNvSpPr/>
          <p:nvPr/>
        </p:nvSpPr>
        <p:spPr>
          <a:xfrm>
            <a:off x="3328193" y="3193402"/>
            <a:ext cx="953678" cy="471196"/>
          </a:xfrm>
          <a:prstGeom prst="left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bidirezionale orizzontale 46">
            <a:extLst>
              <a:ext uri="{FF2B5EF4-FFF2-40B4-BE49-F238E27FC236}">
                <a16:creationId xmlns:a16="http://schemas.microsoft.com/office/drawing/2014/main" id="{5B6191B4-B864-424C-B4BB-60A8E9ED53D9}"/>
              </a:ext>
            </a:extLst>
          </p:cNvPr>
          <p:cNvSpPr/>
          <p:nvPr/>
        </p:nvSpPr>
        <p:spPr>
          <a:xfrm>
            <a:off x="7475269" y="3155730"/>
            <a:ext cx="953678" cy="471196"/>
          </a:xfrm>
          <a:prstGeom prst="left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2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49C3-75CB-44F5-AA67-0D5741B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700277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Layers</a:t>
            </a:r>
            <a:r>
              <a:rPr lang="it-IT" dirty="0">
                <a:solidFill>
                  <a:srgbClr val="002060"/>
                </a:solidFill>
              </a:rPr>
              <a:t> cross-connections – </a:t>
            </a:r>
            <a:r>
              <a:rPr lang="it-IT" dirty="0" err="1">
                <a:solidFill>
                  <a:srgbClr val="002060"/>
                </a:solidFill>
              </a:rPr>
              <a:t>trivial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6ED0E-2B98-4533-B781-E64DBD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04509"/>
          </a:xfrm>
        </p:spPr>
        <p:txBody>
          <a:bodyPr/>
          <a:lstStyle/>
          <a:p>
            <a:pPr rtl="0"/>
            <a:fld id="{85E0D28E-6F2F-4715-A424-3B01AC64AD4B}" type="datetime1">
              <a:rPr lang="it-IT" smtClean="0">
                <a:solidFill>
                  <a:schemeClr val="accent4"/>
                </a:solidFill>
              </a:rPr>
              <a:t>28/06/2021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42ECCC-CAEE-42DA-AB03-6B3E253C1714}"/>
              </a:ext>
            </a:extLst>
          </p:cNvPr>
          <p:cNvSpPr/>
          <p:nvPr/>
        </p:nvSpPr>
        <p:spPr>
          <a:xfrm>
            <a:off x="987859" y="215596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419245-5F41-401C-B4A7-FE6DC90D4418}"/>
              </a:ext>
            </a:extLst>
          </p:cNvPr>
          <p:cNvSpPr txBox="1"/>
          <p:nvPr/>
        </p:nvSpPr>
        <p:spPr>
          <a:xfrm>
            <a:off x="1277240" y="1343436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1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13D5149-55CC-48D7-8DFA-6CE23D7F2C2F}"/>
              </a:ext>
            </a:extLst>
          </p:cNvPr>
          <p:cNvSpPr/>
          <p:nvPr/>
        </p:nvSpPr>
        <p:spPr>
          <a:xfrm>
            <a:off x="2329749" y="215596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DB27459-FD40-48FF-B9D9-96E154D41543}"/>
              </a:ext>
            </a:extLst>
          </p:cNvPr>
          <p:cNvSpPr/>
          <p:nvPr/>
        </p:nvSpPr>
        <p:spPr>
          <a:xfrm>
            <a:off x="1657056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8DB7D1-843C-42A4-8335-6192DC408173}"/>
              </a:ext>
            </a:extLst>
          </p:cNvPr>
          <p:cNvSpPr/>
          <p:nvPr/>
        </p:nvSpPr>
        <p:spPr>
          <a:xfrm>
            <a:off x="987859" y="4150043"/>
            <a:ext cx="613096" cy="58722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F2CD26-AF03-44B3-94E8-AEE3F309A159}"/>
              </a:ext>
            </a:extLst>
          </p:cNvPr>
          <p:cNvSpPr/>
          <p:nvPr/>
        </p:nvSpPr>
        <p:spPr>
          <a:xfrm>
            <a:off x="2329749" y="4150043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039A2C-EBA1-4D6C-AD17-DE978C0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4407" y="2743198"/>
            <a:ext cx="0" cy="1406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F198730-8B15-4E4C-B363-43D9F41FFD4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2180366" y="2657200"/>
            <a:ext cx="239169" cy="5845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D08001-F90B-4561-B477-6124EDF5D5C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2636297" y="2743198"/>
            <a:ext cx="0" cy="1406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B3C91B-2698-4124-BD71-9E15A6127EA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518556" y="3656961"/>
            <a:ext cx="228286" cy="579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15F5A09-F22B-441F-AFA0-5479C3BC38A5}"/>
              </a:ext>
            </a:extLst>
          </p:cNvPr>
          <p:cNvSpPr/>
          <p:nvPr/>
        </p:nvSpPr>
        <p:spPr>
          <a:xfrm>
            <a:off x="4828133" y="215596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A9180B2-1E73-4116-BFED-43D1FDFF5670}"/>
              </a:ext>
            </a:extLst>
          </p:cNvPr>
          <p:cNvSpPr txBox="1"/>
          <p:nvPr/>
        </p:nvSpPr>
        <p:spPr>
          <a:xfrm>
            <a:off x="5117514" y="1343436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2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AAD9B6E-3296-45A1-9150-630ACA3B7CE4}"/>
              </a:ext>
            </a:extLst>
          </p:cNvPr>
          <p:cNvSpPr/>
          <p:nvPr/>
        </p:nvSpPr>
        <p:spPr>
          <a:xfrm>
            <a:off x="6170023" y="215596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511D548-33F1-4765-861A-7F7DF7720EB5}"/>
              </a:ext>
            </a:extLst>
          </p:cNvPr>
          <p:cNvSpPr/>
          <p:nvPr/>
        </p:nvSpPr>
        <p:spPr>
          <a:xfrm>
            <a:off x="5497330" y="3155730"/>
            <a:ext cx="613096" cy="587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62EC904-148A-49B2-A87B-B45A299457AC}"/>
              </a:ext>
            </a:extLst>
          </p:cNvPr>
          <p:cNvSpPr/>
          <p:nvPr/>
        </p:nvSpPr>
        <p:spPr>
          <a:xfrm>
            <a:off x="4828133" y="4150043"/>
            <a:ext cx="613096" cy="58722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0C952AD-62E5-4DF3-814F-3B308E4E62BC}"/>
              </a:ext>
            </a:extLst>
          </p:cNvPr>
          <p:cNvSpPr/>
          <p:nvPr/>
        </p:nvSpPr>
        <p:spPr>
          <a:xfrm>
            <a:off x="6170023" y="4150043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3</a:t>
            </a:r>
            <a:endParaRPr lang="it-IT" sz="20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C80CCA-4883-4284-A2D5-1A5201FC41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134681" y="2743198"/>
            <a:ext cx="0" cy="1406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5E2332A-D37D-42EF-8235-1769582D46ED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020640" y="2657200"/>
            <a:ext cx="239169" cy="5845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A1E4F5D-7FD0-48B5-9767-8E9000E2AF19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>
            <a:off x="6476571" y="2743198"/>
            <a:ext cx="0" cy="1406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772EF46-8B93-4B8E-854D-06FBFBB0AEAF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6020640" y="3656961"/>
            <a:ext cx="239169" cy="579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7ADFD02-7989-4D57-B05D-E2EDE062D651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441229" y="2449584"/>
            <a:ext cx="728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8F4E5E11-8490-4760-8315-BB217AD16B1F}"/>
              </a:ext>
            </a:extLst>
          </p:cNvPr>
          <p:cNvSpPr/>
          <p:nvPr/>
        </p:nvSpPr>
        <p:spPr>
          <a:xfrm>
            <a:off x="8975209" y="2157168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19F8B3-F87E-4CAD-A033-83EBEE4D93AD}"/>
              </a:ext>
            </a:extLst>
          </p:cNvPr>
          <p:cNvSpPr txBox="1"/>
          <p:nvPr/>
        </p:nvSpPr>
        <p:spPr>
          <a:xfrm>
            <a:off x="9264590" y="1344635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G</a:t>
            </a:r>
            <a:r>
              <a:rPr lang="it-IT" sz="2400" baseline="-250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k</a:t>
            </a:r>
            <a:endParaRPr lang="it-IT" sz="2400" dirty="0">
              <a:ln>
                <a:solidFill>
                  <a:srgbClr val="00206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589294B-4222-4D59-9AD0-C4B2D72F7803}"/>
              </a:ext>
            </a:extLst>
          </p:cNvPr>
          <p:cNvSpPr/>
          <p:nvPr/>
        </p:nvSpPr>
        <p:spPr>
          <a:xfrm>
            <a:off x="10317099" y="2157168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4</a:t>
            </a:r>
            <a:endParaRPr lang="it-IT" sz="20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F166566-445A-4DDC-BD9A-E3CCCC50C724}"/>
              </a:ext>
            </a:extLst>
          </p:cNvPr>
          <p:cNvSpPr/>
          <p:nvPr/>
        </p:nvSpPr>
        <p:spPr>
          <a:xfrm>
            <a:off x="9644406" y="3156929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x</a:t>
            </a:r>
            <a:r>
              <a:rPr lang="it-IT" sz="2000" baseline="-25000" dirty="0"/>
              <a:t>5</a:t>
            </a:r>
            <a:endParaRPr lang="it-IT" sz="2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150F748-6810-4574-8D1E-BE49C6739D64}"/>
              </a:ext>
            </a:extLst>
          </p:cNvPr>
          <p:cNvSpPr/>
          <p:nvPr/>
        </p:nvSpPr>
        <p:spPr>
          <a:xfrm>
            <a:off x="8975209" y="4151242"/>
            <a:ext cx="613096" cy="58722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1</a:t>
            </a:r>
            <a:endParaRPr lang="it-IT" sz="20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194E353-09C3-4706-94AD-B6AEF8B2E022}"/>
              </a:ext>
            </a:extLst>
          </p:cNvPr>
          <p:cNvSpPr/>
          <p:nvPr/>
        </p:nvSpPr>
        <p:spPr>
          <a:xfrm>
            <a:off x="10317099" y="4151242"/>
            <a:ext cx="613096" cy="58722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</a:t>
            </a:r>
            <a:r>
              <a:rPr lang="it-IT" sz="2000" baseline="-25000" dirty="0"/>
              <a:t>2</a:t>
            </a:r>
            <a:endParaRPr lang="it-IT" sz="2000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B6FEB2-470C-4106-966D-E15D96AE740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9498519" y="3658160"/>
            <a:ext cx="235673" cy="579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7743CCA-F296-49CC-A0E7-21F74AC194B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10167716" y="2658399"/>
            <a:ext cx="239169" cy="5845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FE0FD64-66AA-45CD-A488-5A0C2618544C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9588305" y="4444857"/>
            <a:ext cx="728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AF07679-D896-4EBA-9EB7-6B7D12E77154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9588305" y="2450783"/>
            <a:ext cx="728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B4B3CBC-E145-44E5-BD47-1880A54C20F8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10167716" y="3658160"/>
            <a:ext cx="239169" cy="579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7D967856-78BF-4365-A312-02EBA1BF9296}"/>
              </a:ext>
            </a:extLst>
          </p:cNvPr>
          <p:cNvSpPr txBox="1"/>
          <p:nvPr/>
        </p:nvSpPr>
        <p:spPr>
          <a:xfrm>
            <a:off x="7719946" y="13434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CFAA088-4C3B-4940-A317-487CEE443D89}"/>
              </a:ext>
            </a:extLst>
          </p:cNvPr>
          <p:cNvCxnSpPr>
            <a:stCxn id="10" idx="6"/>
            <a:endCxn id="36" idx="2"/>
          </p:cNvCxnSpPr>
          <p:nvPr/>
        </p:nvCxnSpPr>
        <p:spPr>
          <a:xfrm>
            <a:off x="2270152" y="3449345"/>
            <a:ext cx="3227178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85140C7-0F1B-43D2-A120-7DC67B3815CB}"/>
              </a:ext>
            </a:extLst>
          </p:cNvPr>
          <p:cNvSpPr txBox="1"/>
          <p:nvPr/>
        </p:nvSpPr>
        <p:spPr>
          <a:xfrm>
            <a:off x="3537978" y="5393454"/>
            <a:ext cx="412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Examples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of </a:t>
            </a:r>
            <a:r>
              <a:rPr lang="it-IT" sz="2400" dirty="0" err="1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trivial</a:t>
            </a:r>
            <a:r>
              <a:rPr lang="it-IT" sz="24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 connections.</a:t>
            </a: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A399FB31-C9E9-4C15-A5FC-1695DB8D7C19}"/>
              </a:ext>
            </a:extLst>
          </p:cNvPr>
          <p:cNvSpPr/>
          <p:nvPr/>
        </p:nvSpPr>
        <p:spPr>
          <a:xfrm>
            <a:off x="1518556" y="4724556"/>
            <a:ext cx="3402240" cy="327303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5BFD9C9-97D0-40C5-ADC2-DE92E9D1DA06}"/>
              </a:ext>
            </a:extLst>
          </p:cNvPr>
          <p:cNvSpPr/>
          <p:nvPr/>
        </p:nvSpPr>
        <p:spPr>
          <a:xfrm>
            <a:off x="5365106" y="4675542"/>
            <a:ext cx="3610104" cy="327303"/>
          </a:xfrm>
          <a:custGeom>
            <a:avLst/>
            <a:gdLst>
              <a:gd name="connsiteX0" fmla="*/ 0 w 3582955"/>
              <a:gd name="connsiteY0" fmla="*/ 55983 h 532105"/>
              <a:gd name="connsiteX1" fmla="*/ 1884784 w 3582955"/>
              <a:gd name="connsiteY1" fmla="*/ 531845 h 532105"/>
              <a:gd name="connsiteX2" fmla="*/ 3582955 w 3582955"/>
              <a:gd name="connsiteY2" fmla="*/ 0 h 5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955" h="532105">
                <a:moveTo>
                  <a:pt x="0" y="55983"/>
                </a:moveTo>
                <a:cubicBezTo>
                  <a:pt x="643812" y="298579"/>
                  <a:pt x="1287625" y="541175"/>
                  <a:pt x="1884784" y="531845"/>
                </a:cubicBezTo>
                <a:cubicBezTo>
                  <a:pt x="2481943" y="522515"/>
                  <a:pt x="3032449" y="261257"/>
                  <a:pt x="3582955" y="0"/>
                </a:cubicBezTo>
              </a:path>
            </a:pathLst>
          </a:custGeom>
          <a:noFill/>
          <a:ln w="317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2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910</Words>
  <Application>Microsoft Office PowerPoint</Application>
  <PresentationFormat>Widescreen</PresentationFormat>
  <Paragraphs>246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Multilayered Omics Project</vt:lpstr>
      <vt:lpstr>Multi-omics paradigm</vt:lpstr>
      <vt:lpstr>Multi-omics paradigm</vt:lpstr>
      <vt:lpstr>Model structures as layers</vt:lpstr>
      <vt:lpstr>Initial model (knowledge-based or data-driven)</vt:lpstr>
      <vt:lpstr>Data-driven learning</vt:lpstr>
      <vt:lpstr>Validated model structure</vt:lpstr>
      <vt:lpstr>Layer architecture comparison</vt:lpstr>
      <vt:lpstr>Layers cross-connections – trivial</vt:lpstr>
      <vt:lpstr>Layers cross-connections – inferred</vt:lpstr>
      <vt:lpstr>Layers cross-connections – inferred</vt:lpstr>
      <vt:lpstr>Multilayered model</vt:lpstr>
      <vt:lpstr>Disease-specific multilayered model</vt:lpstr>
      <vt:lpstr>Disease-specific risk model</vt:lpstr>
      <vt:lpstr>Applicative example – TruSight Oncology 500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MOD-M</dc:title>
  <dc:creator>Fernando Palluzzi</dc:creator>
  <cp:lastModifiedBy>Fernando Palluzzi</cp:lastModifiedBy>
  <cp:revision>121</cp:revision>
  <dcterms:created xsi:type="dcterms:W3CDTF">2021-06-10T09:57:04Z</dcterms:created>
  <dcterms:modified xsi:type="dcterms:W3CDTF">2021-06-27T22:32:31Z</dcterms:modified>
</cp:coreProperties>
</file>