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2" r:id="rId3"/>
    <p:sldId id="263" r:id="rId4"/>
    <p:sldId id="271" r:id="rId5"/>
    <p:sldId id="267" r:id="rId6"/>
    <p:sldId id="268" r:id="rId7"/>
    <p:sldId id="266" r:id="rId8"/>
    <p:sldId id="273" r:id="rId9"/>
    <p:sldId id="270" r:id="rId10"/>
    <p:sldId id="272" r:id="rId11"/>
    <p:sldId id="275" r:id="rId12"/>
    <p:sldId id="274" r:id="rId13"/>
    <p:sldId id="276" r:id="rId14"/>
    <p:sldId id="277" r:id="rId15"/>
    <p:sldId id="280" r:id="rId16"/>
    <p:sldId id="281" r:id="rId17"/>
    <p:sldId id="283" r:id="rId18"/>
    <p:sldId id="28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344529"/>
    <a:srgbClr val="CCFFCC"/>
    <a:srgbClr val="FFFFFF"/>
    <a:srgbClr val="990033"/>
    <a:srgbClr val="FFFFCC"/>
    <a:srgbClr val="FF9933"/>
    <a:srgbClr val="FCF7F1"/>
    <a:srgbClr val="2B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30/09/2021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B2AB89-642D-461B-88E3-BE7E49276E6D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t>30/09/2021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t>30/09/2021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30/09/2021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6" y="293615"/>
            <a:ext cx="7052708" cy="697881"/>
          </a:xfrm>
          <a:solidFill>
            <a:srgbClr val="FCF7F1">
              <a:alpha val="83000"/>
            </a:srgbClr>
          </a:solidFill>
          <a:effectLst>
            <a:outerShdw blurRad="50800" dist="50800" dir="1254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rtlCol="0">
            <a:noAutofit/>
          </a:bodyPr>
          <a:lstStyle/>
          <a:p>
            <a:pPr rtl="0"/>
            <a:r>
              <a:rPr lang="it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Multilayered Omics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8322" y="1167654"/>
            <a:ext cx="4775075" cy="543701"/>
          </a:xfrm>
          <a:solidFill>
            <a:srgbClr val="FCF7F1">
              <a:alpha val="83000"/>
            </a:srgbClr>
          </a:solidFill>
          <a:effectLst>
            <a:outerShdw blurRad="50800" dist="50800" dir="1254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vert="horz" lIns="91440" tIns="45720" rIns="91440" bIns="45720" rtlCol="0" anchor="b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it" sz="32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Fernando Palluzzi, Ph.D.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93FED07-F5AE-4BD6-B664-3F149BEC3A1E}"/>
              </a:ext>
            </a:extLst>
          </p:cNvPr>
          <p:cNvSpPr txBox="1">
            <a:spLocks/>
          </p:cNvSpPr>
          <p:nvPr/>
        </p:nvSpPr>
        <p:spPr>
          <a:xfrm>
            <a:off x="427153" y="6020685"/>
            <a:ext cx="2839830" cy="543700"/>
          </a:xfrm>
          <a:prstGeom prst="rect">
            <a:avLst/>
          </a:prstGeom>
          <a:solidFill>
            <a:srgbClr val="FCF7F1">
              <a:alpha val="83000"/>
            </a:srgbClr>
          </a:solidFill>
          <a:effectLst>
            <a:outerShdw blurRad="50800" dist="50800" dir="1254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it" sz="32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29/09/2021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143507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4983781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130857" y="134343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529E325E-8180-413E-9BF2-A162DAA92045}"/>
              </a:ext>
            </a:extLst>
          </p:cNvPr>
          <p:cNvSpPr/>
          <p:nvPr/>
        </p:nvSpPr>
        <p:spPr>
          <a:xfrm>
            <a:off x="2903718" y="4692536"/>
            <a:ext cx="3316964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817262B4-6119-400B-9026-CCBF5D467919}"/>
              </a:ext>
            </a:extLst>
          </p:cNvPr>
          <p:cNvSpPr/>
          <p:nvPr/>
        </p:nvSpPr>
        <p:spPr>
          <a:xfrm rot="1008792">
            <a:off x="6755686" y="3036744"/>
            <a:ext cx="2827449" cy="228176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Layers</a:t>
            </a:r>
            <a:r>
              <a:rPr lang="it-IT" dirty="0">
                <a:solidFill>
                  <a:srgbClr val="002060"/>
                </a:solidFill>
              </a:rPr>
              <a:t> cross-connections – </a:t>
            </a:r>
            <a:r>
              <a:rPr lang="it-IT" dirty="0" err="1">
                <a:solidFill>
                  <a:srgbClr val="002060"/>
                </a:solidFill>
              </a:rPr>
              <a:t>inferred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A54C23-2775-4744-876E-C5696C0DDCFC}"/>
              </a:ext>
            </a:extLst>
          </p:cNvPr>
          <p:cNvSpPr txBox="1"/>
          <p:nvPr/>
        </p:nvSpPr>
        <p:spPr>
          <a:xfrm>
            <a:off x="3504722" y="5401603"/>
            <a:ext cx="44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n>
                  <a:solidFill>
                    <a:srgbClr val="C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inferred</a:t>
            </a:r>
            <a:r>
              <a:rPr lang="it-IT" dirty="0"/>
              <a:t> connections.</a:t>
            </a:r>
          </a:p>
        </p:txBody>
      </p:sp>
    </p:spTree>
    <p:extLst>
      <p:ext uri="{BB962C8B-B14F-4D97-AF65-F5344CB8AC3E}">
        <p14:creationId xmlns:p14="http://schemas.microsoft.com/office/powerpoint/2010/main" val="3968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>
            <a:extLst>
              <a:ext uri="{FF2B5EF4-FFF2-40B4-BE49-F238E27FC236}">
                <a16:creationId xmlns:a16="http://schemas.microsoft.com/office/drawing/2014/main" id="{607A2A73-67E4-4675-B204-14CEE33E3CBC}"/>
              </a:ext>
            </a:extLst>
          </p:cNvPr>
          <p:cNvSpPr/>
          <p:nvPr/>
        </p:nvSpPr>
        <p:spPr>
          <a:xfrm>
            <a:off x="8887318" y="2084350"/>
            <a:ext cx="2093607" cy="27245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1A39C23-5061-4F81-A54F-132FE41AC8F3}"/>
              </a:ext>
            </a:extLst>
          </p:cNvPr>
          <p:cNvSpPr/>
          <p:nvPr/>
        </p:nvSpPr>
        <p:spPr>
          <a:xfrm>
            <a:off x="4757073" y="2097971"/>
            <a:ext cx="2093607" cy="27245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D98CDD-989E-4460-BDAB-C47B8823FA4D}"/>
              </a:ext>
            </a:extLst>
          </p:cNvPr>
          <p:cNvSpPr/>
          <p:nvPr/>
        </p:nvSpPr>
        <p:spPr>
          <a:xfrm>
            <a:off x="916799" y="2090844"/>
            <a:ext cx="2093607" cy="27245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143507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4983781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130857" y="134343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529E325E-8180-413E-9BF2-A162DAA92045}"/>
              </a:ext>
            </a:extLst>
          </p:cNvPr>
          <p:cNvSpPr/>
          <p:nvPr/>
        </p:nvSpPr>
        <p:spPr>
          <a:xfrm>
            <a:off x="2903718" y="4692536"/>
            <a:ext cx="3316964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817262B4-6119-400B-9026-CCBF5D467919}"/>
              </a:ext>
            </a:extLst>
          </p:cNvPr>
          <p:cNvSpPr/>
          <p:nvPr/>
        </p:nvSpPr>
        <p:spPr>
          <a:xfrm rot="1008792">
            <a:off x="6755686" y="3036744"/>
            <a:ext cx="2827449" cy="228176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A18DB45-F4EF-40F2-ACE8-B7DA87E827C6}"/>
              </a:ext>
            </a:extLst>
          </p:cNvPr>
          <p:cNvSpPr txBox="1"/>
          <p:nvPr/>
        </p:nvSpPr>
        <p:spPr>
          <a:xfrm>
            <a:off x="1424768" y="5085145"/>
            <a:ext cx="107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Layer 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928664E-6B4E-4E77-8090-D8AFE7EDF1CD}"/>
              </a:ext>
            </a:extLst>
          </p:cNvPr>
          <p:cNvSpPr txBox="1"/>
          <p:nvPr/>
        </p:nvSpPr>
        <p:spPr>
          <a:xfrm>
            <a:off x="5265042" y="5085145"/>
            <a:ext cx="107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Layer 2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8D1CF3C-6762-41B3-8032-6C151AD2634F}"/>
              </a:ext>
            </a:extLst>
          </p:cNvPr>
          <p:cNvSpPr txBox="1"/>
          <p:nvPr/>
        </p:nvSpPr>
        <p:spPr>
          <a:xfrm>
            <a:off x="9420135" y="5085145"/>
            <a:ext cx="106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Layer k</a:t>
            </a: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Layers</a:t>
            </a:r>
            <a:r>
              <a:rPr lang="it-IT" dirty="0">
                <a:solidFill>
                  <a:srgbClr val="002060"/>
                </a:solidFill>
              </a:rPr>
              <a:t> cross-connections – </a:t>
            </a:r>
            <a:r>
              <a:rPr lang="it-IT" dirty="0" err="1">
                <a:solidFill>
                  <a:srgbClr val="002060"/>
                </a:solidFill>
              </a:rPr>
              <a:t>inferred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Multilayered</a:t>
            </a:r>
            <a:r>
              <a:rPr lang="it-IT" dirty="0">
                <a:solidFill>
                  <a:srgbClr val="002060"/>
                </a:solidFill>
              </a:rPr>
              <a:t> model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CA7A0011-C3F8-4D9E-9B3B-A0F046C89BAF}"/>
              </a:ext>
            </a:extLst>
          </p:cNvPr>
          <p:cNvSpPr txBox="1"/>
          <p:nvPr/>
        </p:nvSpPr>
        <p:spPr>
          <a:xfrm>
            <a:off x="1322601" y="1325597"/>
            <a:ext cx="216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M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H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24" name="Segnaposto contenuto 2">
            <a:extLst>
              <a:ext uri="{FF2B5EF4-FFF2-40B4-BE49-F238E27FC236}">
                <a16:creationId xmlns:a16="http://schemas.microsoft.com/office/drawing/2014/main" id="{F4C576E4-0844-45A6-9740-752710FA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667" y="2253478"/>
            <a:ext cx="7405965" cy="2640804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Quantitative data can be </a:t>
            </a:r>
            <a:r>
              <a:rPr lang="it-IT" sz="2400" dirty="0" err="1">
                <a:solidFill>
                  <a:srgbClr val="002060"/>
                </a:solidFill>
              </a:rPr>
              <a:t>used</a:t>
            </a:r>
            <a:r>
              <a:rPr lang="it-IT" sz="2400" dirty="0">
                <a:solidFill>
                  <a:srgbClr val="002060"/>
                </a:solidFill>
              </a:rPr>
              <a:t> to </a:t>
            </a:r>
            <a:r>
              <a:rPr lang="it-IT" sz="2400" dirty="0" err="1">
                <a:solidFill>
                  <a:srgbClr val="002060"/>
                </a:solidFill>
              </a:rPr>
              <a:t>infer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between-layer</a:t>
            </a:r>
            <a:r>
              <a:rPr lang="it-IT" sz="2400" b="1" dirty="0">
                <a:solidFill>
                  <a:srgbClr val="002060"/>
                </a:solidFill>
              </a:rPr>
              <a:t> cross-connections</a:t>
            </a:r>
            <a:r>
              <a:rPr lang="it-IT" sz="2400" dirty="0">
                <a:solidFill>
                  <a:srgbClr val="002060"/>
                </a:solidFill>
              </a:rPr>
              <a:t>, for a </a:t>
            </a:r>
            <a:r>
              <a:rPr lang="it-IT" sz="2400" dirty="0" err="1">
                <a:solidFill>
                  <a:srgbClr val="002060"/>
                </a:solidFill>
              </a:rPr>
              <a:t>given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condition</a:t>
            </a:r>
            <a:r>
              <a:rPr lang="it-IT" sz="2400" dirty="0">
                <a:solidFill>
                  <a:srgbClr val="002060"/>
                </a:solidFill>
              </a:rPr>
              <a:t> or trait (C).</a:t>
            </a:r>
          </a:p>
          <a:p>
            <a:r>
              <a:rPr lang="it-IT" sz="2400" dirty="0" err="1">
                <a:solidFill>
                  <a:srgbClr val="002060"/>
                </a:solidFill>
              </a:rPr>
              <a:t>These</a:t>
            </a:r>
            <a:r>
              <a:rPr lang="it-IT" sz="2400" dirty="0">
                <a:solidFill>
                  <a:srgbClr val="002060"/>
                </a:solidFill>
              </a:rPr>
              <a:t> connections </a:t>
            </a:r>
            <a:r>
              <a:rPr lang="it-IT" sz="2400" dirty="0" err="1">
                <a:solidFill>
                  <a:srgbClr val="002060"/>
                </a:solidFill>
              </a:rPr>
              <a:t>establish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causal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relatinships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between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different</a:t>
            </a:r>
            <a:r>
              <a:rPr lang="it-IT" sz="2400" dirty="0">
                <a:solidFill>
                  <a:srgbClr val="002060"/>
                </a:solidFill>
              </a:rPr>
              <a:t> features, </a:t>
            </a:r>
            <a:r>
              <a:rPr lang="it-IT" sz="2400" dirty="0" err="1">
                <a:solidFill>
                  <a:srgbClr val="002060"/>
                </a:solidFill>
              </a:rPr>
              <a:t>revealing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b="1" dirty="0" err="1">
                <a:solidFill>
                  <a:srgbClr val="002060"/>
                </a:solidFill>
              </a:rPr>
              <a:t>interplay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between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different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genomic</a:t>
            </a:r>
            <a:r>
              <a:rPr lang="it-IT" sz="2400" dirty="0">
                <a:solidFill>
                  <a:srgbClr val="002060"/>
                </a:solidFill>
              </a:rPr>
              <a:t> features and </a:t>
            </a:r>
            <a:r>
              <a:rPr lang="it-IT" sz="2400" dirty="0" err="1">
                <a:solidFill>
                  <a:srgbClr val="002060"/>
                </a:solidFill>
              </a:rPr>
              <a:t>their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variations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such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as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dirty="0" err="1">
                <a:solidFill>
                  <a:srgbClr val="002060"/>
                </a:solidFill>
              </a:rPr>
              <a:t>consequences</a:t>
            </a:r>
            <a:r>
              <a:rPr lang="it-IT" sz="2400" dirty="0">
                <a:solidFill>
                  <a:srgbClr val="002060"/>
                </a:solidFill>
              </a:rPr>
              <a:t> of a </a:t>
            </a:r>
            <a:r>
              <a:rPr lang="it-IT" sz="2400" dirty="0" err="1">
                <a:solidFill>
                  <a:srgbClr val="002060"/>
                </a:solidFill>
              </a:rPr>
              <a:t>specific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>
                <a:solidFill>
                  <a:srgbClr val="002060"/>
                </a:solidFill>
              </a:rPr>
              <a:t>DNA </a:t>
            </a:r>
            <a:r>
              <a:rPr lang="it-IT" sz="2400" b="1" dirty="0" err="1">
                <a:solidFill>
                  <a:srgbClr val="002060"/>
                </a:solidFill>
              </a:rPr>
              <a:t>polymorphisms</a:t>
            </a:r>
            <a:r>
              <a:rPr lang="it-IT" sz="2400" b="1" dirty="0">
                <a:solidFill>
                  <a:srgbClr val="002060"/>
                </a:solidFill>
              </a:rPr>
              <a:t> or </a:t>
            </a:r>
            <a:r>
              <a:rPr lang="it-IT" sz="2400" b="1" dirty="0" err="1">
                <a:solidFill>
                  <a:srgbClr val="002060"/>
                </a:solidFill>
              </a:rPr>
              <a:t>mutations</a:t>
            </a:r>
            <a:r>
              <a:rPr lang="it-IT" sz="2400" dirty="0">
                <a:solidFill>
                  <a:srgbClr val="002060"/>
                </a:solidFill>
              </a:rPr>
              <a:t> in </a:t>
            </a:r>
            <a:r>
              <a:rPr lang="it-IT" sz="2400" dirty="0" err="1">
                <a:solidFill>
                  <a:srgbClr val="002060"/>
                </a:solidFill>
              </a:rPr>
              <a:t>terms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b="1" dirty="0" err="1">
                <a:solidFill>
                  <a:srgbClr val="002060"/>
                </a:solidFill>
              </a:rPr>
              <a:t>genetic</a:t>
            </a:r>
            <a:r>
              <a:rPr lang="it-IT" sz="2400" b="1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regulation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rgbClr val="002060"/>
              </a:solidFill>
            </a:endParaRPr>
          </a:p>
        </p:txBody>
      </p: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AEEE28F7-FC08-42B2-8170-0AC82C45367B}"/>
              </a:ext>
            </a:extLst>
          </p:cNvPr>
          <p:cNvGrpSpPr/>
          <p:nvPr/>
        </p:nvGrpSpPr>
        <p:grpSpPr>
          <a:xfrm>
            <a:off x="1006150" y="2250238"/>
            <a:ext cx="2575250" cy="3037862"/>
            <a:chOff x="1006150" y="2250238"/>
            <a:chExt cx="2575250" cy="3037862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837A1426-7C50-4809-B875-0EFD19628CD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onnettore 2 124">
              <a:extLst>
                <a:ext uri="{FF2B5EF4-FFF2-40B4-BE49-F238E27FC236}">
                  <a16:creationId xmlns:a16="http://schemas.microsoft.com/office/drawing/2014/main" id="{6C55FF86-650E-4B84-9A61-9A286FE9695C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Connettore 2 125">
              <a:extLst>
                <a:ext uri="{FF2B5EF4-FFF2-40B4-BE49-F238E27FC236}">
                  <a16:creationId xmlns:a16="http://schemas.microsoft.com/office/drawing/2014/main" id="{87A9B9F1-2673-4996-91C7-420FA1EEA1DD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7FD376B7-BE41-4C4C-8656-37BB1B1DCB9E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Parallelogramma 64">
              <a:extLst>
                <a:ext uri="{FF2B5EF4-FFF2-40B4-BE49-F238E27FC236}">
                  <a16:creationId xmlns:a16="http://schemas.microsoft.com/office/drawing/2014/main" id="{FEF2C1E9-AD45-4A3D-AD65-5B7F1483177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Ovale 92">
              <a:extLst>
                <a:ext uri="{FF2B5EF4-FFF2-40B4-BE49-F238E27FC236}">
                  <a16:creationId xmlns:a16="http://schemas.microsoft.com/office/drawing/2014/main" id="{0EB7E8EE-D1DD-4136-ABB6-635DF0A7614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B12F34D6-CACA-4B95-A87B-2B5785095484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Parallelogramma 63">
              <a:extLst>
                <a:ext uri="{FF2B5EF4-FFF2-40B4-BE49-F238E27FC236}">
                  <a16:creationId xmlns:a16="http://schemas.microsoft.com/office/drawing/2014/main" id="{CE171F77-C4F3-49BE-8A70-16C12C56972A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C79EB65E-B6BB-4AA1-B96F-192CE2E128AC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Ovale 90">
              <a:extLst>
                <a:ext uri="{FF2B5EF4-FFF2-40B4-BE49-F238E27FC236}">
                  <a16:creationId xmlns:a16="http://schemas.microsoft.com/office/drawing/2014/main" id="{26F2ECB3-BFD5-4D85-AB16-411C3BCCC84F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08C991E6-760D-49EF-8476-5FC3FECF35DA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F45D8DC-B960-4DD6-893D-47AEB0DE8F5F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E52E89CB-2C1C-454A-9D1A-7000974E9A11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A1AB29CA-6234-49FE-B2AA-225B73761722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A963F5A1-AA54-4376-8587-B6980C873B8B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D77C78B2-BE85-4C6F-B55B-FC66135B074F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266A6358-4143-4B63-B717-FFD6DD2B4DA4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9769A9D9-200B-4510-B855-E31AD9B51B9B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5C8AF5FD-6AC4-420A-85BA-C528228DC275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9BB85396-8B57-4A08-962D-BBB084334EC6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78B24D34-8A15-4190-BF8A-466FD4825E5B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687F8028-4778-4EE2-BB8B-71E1DEA4CEBE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7AED7B19-947C-4EC9-8901-F2C003ACA7A9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Figura a mano libera: forma 97">
              <a:extLst>
                <a:ext uri="{FF2B5EF4-FFF2-40B4-BE49-F238E27FC236}">
                  <a16:creationId xmlns:a16="http://schemas.microsoft.com/office/drawing/2014/main" id="{8542D0AA-1357-4861-99F3-C1B3020150EB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Figura a mano libera: forma 98">
              <a:extLst>
                <a:ext uri="{FF2B5EF4-FFF2-40B4-BE49-F238E27FC236}">
                  <a16:creationId xmlns:a16="http://schemas.microsoft.com/office/drawing/2014/main" id="{85D852A8-9D57-4620-85C8-2EE55547D70E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Parallelogramma 4">
              <a:extLst>
                <a:ext uri="{FF2B5EF4-FFF2-40B4-BE49-F238E27FC236}">
                  <a16:creationId xmlns:a16="http://schemas.microsoft.com/office/drawing/2014/main" id="{646E26FD-A553-44C6-B659-CB35AD68EA6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DD6BC3F8-9C64-4ADB-AC03-153B0B24E829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Connettore 2 127">
              <a:extLst>
                <a:ext uri="{FF2B5EF4-FFF2-40B4-BE49-F238E27FC236}">
                  <a16:creationId xmlns:a16="http://schemas.microsoft.com/office/drawing/2014/main" id="{C7F94761-C007-4EDF-8B7A-0455682B08AA}"/>
                </a:ext>
              </a:extLst>
            </p:cNvPr>
            <p:cNvCxnSpPr>
              <a:cxnSpLocks/>
              <a:stCxn id="88" idx="6"/>
              <a:endCxn id="92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Connettore 2 132">
              <a:extLst>
                <a:ext uri="{FF2B5EF4-FFF2-40B4-BE49-F238E27FC236}">
                  <a16:creationId xmlns:a16="http://schemas.microsoft.com/office/drawing/2014/main" id="{84D29023-C3A4-46E4-99E8-7B73233648B1}"/>
                </a:ext>
              </a:extLst>
            </p:cNvPr>
            <p:cNvCxnSpPr>
              <a:cxnSpLocks/>
              <a:endCxn id="89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onnettore 2 135">
              <a:extLst>
                <a:ext uri="{FF2B5EF4-FFF2-40B4-BE49-F238E27FC236}">
                  <a16:creationId xmlns:a16="http://schemas.microsoft.com/office/drawing/2014/main" id="{8E42D0C8-7EBB-4008-B1D5-188351024990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Connettore 2 138">
              <a:extLst>
                <a:ext uri="{FF2B5EF4-FFF2-40B4-BE49-F238E27FC236}">
                  <a16:creationId xmlns:a16="http://schemas.microsoft.com/office/drawing/2014/main" id="{BA7DBEA4-F169-498D-B050-F88037AC1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362AB4E8-8C09-454D-A430-F2E5999A6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" name="Connettore 2 142">
              <a:extLst>
                <a:ext uri="{FF2B5EF4-FFF2-40B4-BE49-F238E27FC236}">
                  <a16:creationId xmlns:a16="http://schemas.microsoft.com/office/drawing/2014/main" id="{7B733419-8096-435C-9838-C68608C91AE0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" name="Connettore 2 143">
              <a:extLst>
                <a:ext uri="{FF2B5EF4-FFF2-40B4-BE49-F238E27FC236}">
                  <a16:creationId xmlns:a16="http://schemas.microsoft.com/office/drawing/2014/main" id="{FA1C81F6-ABBE-4DF4-A2FA-3EADA420F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onnettore 2 145">
              <a:extLst>
                <a:ext uri="{FF2B5EF4-FFF2-40B4-BE49-F238E27FC236}">
                  <a16:creationId xmlns:a16="http://schemas.microsoft.com/office/drawing/2014/main" id="{1375DE24-6E94-405C-A133-B478B59BD59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Connettore 2 159">
              <a:extLst>
                <a:ext uri="{FF2B5EF4-FFF2-40B4-BE49-F238E27FC236}">
                  <a16:creationId xmlns:a16="http://schemas.microsoft.com/office/drawing/2014/main" id="{0EDF6EB5-6044-40D8-A08F-E0BB50DD1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0F3B9CA-E6C7-4421-81F8-C03BABD9C73E}"/>
              </a:ext>
            </a:extLst>
          </p:cNvPr>
          <p:cNvSpPr txBox="1"/>
          <p:nvPr/>
        </p:nvSpPr>
        <p:spPr>
          <a:xfrm>
            <a:off x="497520" y="2409068"/>
            <a:ext cx="53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18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C1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6331B1F-99A0-4C7D-BB19-A3D976CEB92C}"/>
              </a:ext>
            </a:extLst>
          </p:cNvPr>
          <p:cNvSpPr txBox="1"/>
          <p:nvPr/>
        </p:nvSpPr>
        <p:spPr>
          <a:xfrm>
            <a:off x="491966" y="3444839"/>
            <a:ext cx="53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18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C2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99EFCD2-558C-4EBE-AF0D-F7E5FCA2124E}"/>
              </a:ext>
            </a:extLst>
          </p:cNvPr>
          <p:cNvSpPr txBox="1"/>
          <p:nvPr/>
        </p:nvSpPr>
        <p:spPr>
          <a:xfrm>
            <a:off x="485913" y="4477610"/>
            <a:ext cx="53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18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88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322601" y="1325597"/>
            <a:ext cx="216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M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H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Disease-specific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multilayered</a:t>
            </a:r>
            <a:r>
              <a:rPr lang="it-IT" dirty="0">
                <a:solidFill>
                  <a:srgbClr val="002060"/>
                </a:solidFill>
              </a:rPr>
              <a:t> model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5355C79D-3560-4B44-937F-E1ABBD37E131}"/>
              </a:ext>
            </a:extLst>
          </p:cNvPr>
          <p:cNvSpPr/>
          <p:nvPr/>
        </p:nvSpPr>
        <p:spPr>
          <a:xfrm rot="16200000" flipV="1">
            <a:off x="8864372" y="1634606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03967109-0AE5-4B94-AFBC-2BA429526FDD}"/>
              </a:ext>
            </a:extLst>
          </p:cNvPr>
          <p:cNvSpPr/>
          <p:nvPr/>
        </p:nvSpPr>
        <p:spPr>
          <a:xfrm rot="16200000" flipV="1">
            <a:off x="8864373" y="2834791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ubo 54">
            <a:extLst>
              <a:ext uri="{FF2B5EF4-FFF2-40B4-BE49-F238E27FC236}">
                <a16:creationId xmlns:a16="http://schemas.microsoft.com/office/drawing/2014/main" id="{C57B00C8-BFA9-47DF-9D6F-A5CB76C6C82A}"/>
              </a:ext>
            </a:extLst>
          </p:cNvPr>
          <p:cNvSpPr/>
          <p:nvPr/>
        </p:nvSpPr>
        <p:spPr>
          <a:xfrm rot="16200000" flipV="1">
            <a:off x="8864372" y="4693588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2ADD6F9-8FBB-468D-AC08-AD3EE5B69A37}"/>
              </a:ext>
            </a:extLst>
          </p:cNvPr>
          <p:cNvSpPr txBox="1"/>
          <p:nvPr/>
        </p:nvSpPr>
        <p:spPr>
          <a:xfrm>
            <a:off x="9167228" y="39887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1B47947-526B-4487-9FED-135775ADFAE4}"/>
              </a:ext>
            </a:extLst>
          </p:cNvPr>
          <p:cNvSpPr txBox="1"/>
          <p:nvPr/>
        </p:nvSpPr>
        <p:spPr>
          <a:xfrm>
            <a:off x="5886561" y="1913559"/>
            <a:ext cx="187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Breast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cancer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4AF60C4-3A50-4448-B029-F770417FBB11}"/>
              </a:ext>
            </a:extLst>
          </p:cNvPr>
          <p:cNvSpPr txBox="1"/>
          <p:nvPr/>
        </p:nvSpPr>
        <p:spPr>
          <a:xfrm>
            <a:off x="5982997" y="3198167"/>
            <a:ext cx="167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Lung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cancer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0C18C3A-0FC7-4A2E-BCED-EC61C767A0D1}"/>
              </a:ext>
            </a:extLst>
          </p:cNvPr>
          <p:cNvSpPr txBox="1"/>
          <p:nvPr/>
        </p:nvSpPr>
        <p:spPr>
          <a:xfrm>
            <a:off x="6623717" y="499627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9C021AF-DD6E-49C4-9E7A-20ED577802F8}"/>
              </a:ext>
            </a:extLst>
          </p:cNvPr>
          <p:cNvGrpSpPr/>
          <p:nvPr/>
        </p:nvGrpSpPr>
        <p:grpSpPr>
          <a:xfrm>
            <a:off x="1064194" y="2551706"/>
            <a:ext cx="2575250" cy="3037862"/>
            <a:chOff x="1006150" y="2250238"/>
            <a:chExt cx="2575250" cy="3037862"/>
          </a:xfrm>
        </p:grpSpPr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D363309F-164D-4776-9D55-800E6F99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335FF400-5A1A-4A67-8F85-8ABEBC842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A4A83201-DBA4-45F3-892D-927B24AAB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DDB82F-8895-4C1A-BFCE-50E233D6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Parallelogramma 73">
              <a:extLst>
                <a:ext uri="{FF2B5EF4-FFF2-40B4-BE49-F238E27FC236}">
                  <a16:creationId xmlns:a16="http://schemas.microsoft.com/office/drawing/2014/main" id="{35158AB8-7AE6-43F5-B20B-01DF2C2E0A1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9705D29-0C70-4641-9DC3-C7196D13B5F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5D9CB457-3E46-4075-A476-8E3911DC429D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Parallelogramma 76">
              <a:extLst>
                <a:ext uri="{FF2B5EF4-FFF2-40B4-BE49-F238E27FC236}">
                  <a16:creationId xmlns:a16="http://schemas.microsoft.com/office/drawing/2014/main" id="{69E9C090-7077-4560-8B3B-133B737A5317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48A88C23-5ABE-4601-BAFF-A9FCD50FFC65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8851AF71-FB8C-4B38-B73C-D4C411C5D229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842BDF3C-F2D6-42E6-8C40-01E130C2D5B2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499B07D-C30A-43C3-A9C6-069502746DC4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2124CF6-E179-4C56-B199-7EB1C0648B17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1399401-660B-4224-8335-F7877D0836BF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523D3772-5638-4CD8-A4AD-D9DFFC9EB343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83EE4532-CAB6-4F59-986F-AB9DFD2DDBD3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46A638D5-F980-420F-8C93-226835325E4A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7281EF8-D06F-48A4-AD87-8577D4D930E9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E029667-6826-4A80-AF74-147BC4488A07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BD68E015-2C6A-46C6-A2B4-92A8E0207CA2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54B862F6-BCB1-4FC7-A6BA-2E643C66D006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9371084C-A73A-4F7B-8896-F1CEF9E6D324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DD729A78-E528-4C3D-AC15-291AEEDE0C3E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: forma 105">
              <a:extLst>
                <a:ext uri="{FF2B5EF4-FFF2-40B4-BE49-F238E27FC236}">
                  <a16:creationId xmlns:a16="http://schemas.microsoft.com/office/drawing/2014/main" id="{94A62A75-5D1D-4793-8A3F-8D7514C710F0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: forma 106">
              <a:extLst>
                <a:ext uri="{FF2B5EF4-FFF2-40B4-BE49-F238E27FC236}">
                  <a16:creationId xmlns:a16="http://schemas.microsoft.com/office/drawing/2014/main" id="{E5A6E93E-6E6E-4B71-B440-B77B76EF9966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Parallelogramma 107">
              <a:extLst>
                <a:ext uri="{FF2B5EF4-FFF2-40B4-BE49-F238E27FC236}">
                  <a16:creationId xmlns:a16="http://schemas.microsoft.com/office/drawing/2014/main" id="{2BEB739E-75C8-4803-938B-AEE8DEA7180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FD832BFB-8930-4387-8F0D-1DE00F2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108B3621-FFF1-4AD4-A531-F42B985914C1}"/>
                </a:ext>
              </a:extLst>
            </p:cNvPr>
            <p:cNvCxnSpPr>
              <a:cxnSpLocks/>
              <a:stCxn id="86" idx="6"/>
              <a:endCxn id="101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F825B74E-CC67-473D-AF4E-DBC4AF2E82AF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62E4F02-8054-4A81-9CF4-DCB9AE286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915A49AD-98A6-445A-9825-223DADB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803E0FF9-CEDA-45E5-8E46-278FC459E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56055907-95A1-45CC-A569-5090065DDC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D54030D5-621D-45DF-B281-3F091A4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8C4B56C7-43AE-4ABD-A3AB-3F04244E090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44F61B18-C02C-4B18-9807-04DB9FC7E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Cubo 1">
            <a:extLst>
              <a:ext uri="{FF2B5EF4-FFF2-40B4-BE49-F238E27FC236}">
                <a16:creationId xmlns:a16="http://schemas.microsoft.com/office/drawing/2014/main" id="{AEE6CE37-51BC-4AD4-93E6-7FC4E64303AD}"/>
              </a:ext>
            </a:extLst>
          </p:cNvPr>
          <p:cNvSpPr/>
          <p:nvPr/>
        </p:nvSpPr>
        <p:spPr>
          <a:xfrm rot="16200000" flipV="1">
            <a:off x="806233" y="2540767"/>
            <a:ext cx="3242097" cy="3062077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ABE6B93-7C37-4CB6-9D0C-D1FF01E52C50}"/>
              </a:ext>
            </a:extLst>
          </p:cNvPr>
          <p:cNvSpPr/>
          <p:nvPr/>
        </p:nvSpPr>
        <p:spPr>
          <a:xfrm>
            <a:off x="997949" y="3108206"/>
            <a:ext cx="3216224" cy="217268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Phenotypic</a:t>
            </a:r>
            <a:r>
              <a:rPr lang="it-IT" dirty="0">
                <a:solidFill>
                  <a:srgbClr val="C00000"/>
                </a:solidFill>
              </a:rPr>
              <a:t> traits</a:t>
            </a:r>
          </a:p>
          <a:p>
            <a:pPr algn="ctr"/>
            <a:r>
              <a:rPr lang="it-IT" dirty="0" err="1">
                <a:solidFill>
                  <a:srgbClr val="C00000"/>
                </a:solidFill>
              </a:rPr>
              <a:t>Clinical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variables</a:t>
            </a:r>
            <a:endParaRPr lang="it-IT" dirty="0">
              <a:solidFill>
                <a:srgbClr val="C00000"/>
              </a:solidFill>
            </a:endParaRPr>
          </a:p>
          <a:p>
            <a:pPr algn="ctr"/>
            <a:r>
              <a:rPr lang="it-IT" dirty="0" err="1">
                <a:solidFill>
                  <a:srgbClr val="C00000"/>
                </a:solidFill>
              </a:rPr>
              <a:t>Environmental</a:t>
            </a:r>
            <a:r>
              <a:rPr lang="it-IT" dirty="0">
                <a:solidFill>
                  <a:srgbClr val="C00000"/>
                </a:solidFill>
              </a:rPr>
              <a:t> risk </a:t>
            </a:r>
            <a:r>
              <a:rPr lang="it-IT" dirty="0" err="1">
                <a:solidFill>
                  <a:srgbClr val="C00000"/>
                </a:solidFill>
              </a:rPr>
              <a:t>factors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Disease-specific</a:t>
            </a:r>
            <a:r>
              <a:rPr lang="it-IT" dirty="0">
                <a:solidFill>
                  <a:srgbClr val="002060"/>
                </a:solidFill>
              </a:rPr>
              <a:t> risk model</a:t>
            </a: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9C021AF-DD6E-49C4-9E7A-20ED577802F8}"/>
              </a:ext>
            </a:extLst>
          </p:cNvPr>
          <p:cNvGrpSpPr/>
          <p:nvPr/>
        </p:nvGrpSpPr>
        <p:grpSpPr>
          <a:xfrm>
            <a:off x="4115302" y="2407260"/>
            <a:ext cx="2575250" cy="3037862"/>
            <a:chOff x="1006150" y="2250238"/>
            <a:chExt cx="2575250" cy="3037862"/>
          </a:xfrm>
        </p:grpSpPr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D363309F-164D-4776-9D55-800E6F99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335FF400-5A1A-4A67-8F85-8ABEBC842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A4A83201-DBA4-45F3-892D-927B24AAB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DDB82F-8895-4C1A-BFCE-50E233D6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Parallelogramma 73">
              <a:extLst>
                <a:ext uri="{FF2B5EF4-FFF2-40B4-BE49-F238E27FC236}">
                  <a16:creationId xmlns:a16="http://schemas.microsoft.com/office/drawing/2014/main" id="{35158AB8-7AE6-43F5-B20B-01DF2C2E0A1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9705D29-0C70-4641-9DC3-C7196D13B5F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5D9CB457-3E46-4075-A476-8E3911DC429D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Parallelogramma 76">
              <a:extLst>
                <a:ext uri="{FF2B5EF4-FFF2-40B4-BE49-F238E27FC236}">
                  <a16:creationId xmlns:a16="http://schemas.microsoft.com/office/drawing/2014/main" id="{69E9C090-7077-4560-8B3B-133B737A5317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48A88C23-5ABE-4601-BAFF-A9FCD50FFC65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8851AF71-FB8C-4B38-B73C-D4C411C5D229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842BDF3C-F2D6-42E6-8C40-01E130C2D5B2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499B07D-C30A-43C3-A9C6-069502746DC4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2124CF6-E179-4C56-B199-7EB1C0648B17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1399401-660B-4224-8335-F7877D0836BF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523D3772-5638-4CD8-A4AD-D9DFFC9EB343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83EE4532-CAB6-4F59-986F-AB9DFD2DDBD3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46A638D5-F980-420F-8C93-226835325E4A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7281EF8-D06F-48A4-AD87-8577D4D930E9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E029667-6826-4A80-AF74-147BC4488A07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BD68E015-2C6A-46C6-A2B4-92A8E0207CA2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54B862F6-BCB1-4FC7-A6BA-2E643C66D006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9371084C-A73A-4F7B-8896-F1CEF9E6D324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DD729A78-E528-4C3D-AC15-291AEEDE0C3E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: forma 105">
              <a:extLst>
                <a:ext uri="{FF2B5EF4-FFF2-40B4-BE49-F238E27FC236}">
                  <a16:creationId xmlns:a16="http://schemas.microsoft.com/office/drawing/2014/main" id="{94A62A75-5D1D-4793-8A3F-8D7514C710F0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: forma 106">
              <a:extLst>
                <a:ext uri="{FF2B5EF4-FFF2-40B4-BE49-F238E27FC236}">
                  <a16:creationId xmlns:a16="http://schemas.microsoft.com/office/drawing/2014/main" id="{E5A6E93E-6E6E-4B71-B440-B77B76EF9966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Parallelogramma 107">
              <a:extLst>
                <a:ext uri="{FF2B5EF4-FFF2-40B4-BE49-F238E27FC236}">
                  <a16:creationId xmlns:a16="http://schemas.microsoft.com/office/drawing/2014/main" id="{2BEB739E-75C8-4803-938B-AEE8DEA7180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FD832BFB-8930-4387-8F0D-1DE00F2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108B3621-FFF1-4AD4-A531-F42B985914C1}"/>
                </a:ext>
              </a:extLst>
            </p:cNvPr>
            <p:cNvCxnSpPr>
              <a:cxnSpLocks/>
              <a:stCxn id="86" idx="6"/>
              <a:endCxn id="101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F825B74E-CC67-473D-AF4E-DBC4AF2E82AF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62E4F02-8054-4A81-9CF4-DCB9AE286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915A49AD-98A6-445A-9825-223DADB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803E0FF9-CEDA-45E5-8E46-278FC459E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56055907-95A1-45CC-A569-5090065DDC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D54030D5-621D-45DF-B281-3F091A4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8C4B56C7-43AE-4ABD-A3AB-3F04244E090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44F61B18-C02C-4B18-9807-04DB9FC7E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Cubo 1">
            <a:extLst>
              <a:ext uri="{FF2B5EF4-FFF2-40B4-BE49-F238E27FC236}">
                <a16:creationId xmlns:a16="http://schemas.microsoft.com/office/drawing/2014/main" id="{AEE6CE37-51BC-4AD4-93E6-7FC4E64303AD}"/>
              </a:ext>
            </a:extLst>
          </p:cNvPr>
          <p:cNvSpPr/>
          <p:nvPr/>
        </p:nvSpPr>
        <p:spPr>
          <a:xfrm rot="16200000" flipV="1">
            <a:off x="3857341" y="2396321"/>
            <a:ext cx="3242097" cy="3062077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5ADDA26-DC55-40F1-A502-3A44DE277760}"/>
              </a:ext>
            </a:extLst>
          </p:cNvPr>
          <p:cNvSpPr/>
          <p:nvPr/>
        </p:nvSpPr>
        <p:spPr>
          <a:xfrm>
            <a:off x="8757095" y="2754862"/>
            <a:ext cx="1679510" cy="2793545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Survival,</a:t>
            </a:r>
          </a:p>
          <a:p>
            <a:pPr algn="ctr"/>
            <a:r>
              <a:rPr lang="it-IT" dirty="0">
                <a:solidFill>
                  <a:srgbClr val="C00000"/>
                </a:solidFill>
              </a:rPr>
              <a:t>Relapse,</a:t>
            </a:r>
          </a:p>
          <a:p>
            <a:pPr algn="ctr"/>
            <a:r>
              <a:rPr lang="it-IT" dirty="0" err="1">
                <a:solidFill>
                  <a:srgbClr val="C00000"/>
                </a:solidFill>
              </a:rPr>
              <a:t>Metastasis</a:t>
            </a:r>
            <a:r>
              <a:rPr lang="it-IT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it-IT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59" name="Freccia a destra 58">
            <a:extLst>
              <a:ext uri="{FF2B5EF4-FFF2-40B4-BE49-F238E27FC236}">
                <a16:creationId xmlns:a16="http://schemas.microsoft.com/office/drawing/2014/main" id="{E141DB18-8ED2-4B04-B422-8D7A52727740}"/>
              </a:ext>
            </a:extLst>
          </p:cNvPr>
          <p:cNvSpPr/>
          <p:nvPr/>
        </p:nvSpPr>
        <p:spPr>
          <a:xfrm>
            <a:off x="7180191" y="3108205"/>
            <a:ext cx="1795856" cy="217268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Effect</a:t>
            </a:r>
            <a:r>
              <a:rPr lang="it-IT" dirty="0">
                <a:solidFill>
                  <a:srgbClr val="C00000"/>
                </a:solidFill>
              </a:rPr>
              <a:t> over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5410993-3160-4DD9-8C5C-33B297D6AD35}"/>
              </a:ext>
            </a:extLst>
          </p:cNvPr>
          <p:cNvSpPr txBox="1"/>
          <p:nvPr/>
        </p:nvSpPr>
        <p:spPr>
          <a:xfrm>
            <a:off x="4458571" y="1633078"/>
            <a:ext cx="216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M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H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9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2060"/>
                </a:solidFill>
              </a:rPr>
              <a:t>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 model learning (</a:t>
            </a:r>
            <a:r>
              <a:rPr lang="it-IT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SEMgraph</a:t>
            </a:r>
            <a:r>
              <a:rPr lang="it-IT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0BB4BA-8A53-4A47-BC43-02878BF7A924}"/>
              </a:ext>
            </a:extLst>
          </p:cNvPr>
          <p:cNvSpPr/>
          <p:nvPr/>
        </p:nvSpPr>
        <p:spPr>
          <a:xfrm>
            <a:off x="2854304" y="2687830"/>
            <a:ext cx="1665565" cy="101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Controls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2D48851-9055-4EA4-93EB-609F18A3C191}"/>
              </a:ext>
            </a:extLst>
          </p:cNvPr>
          <p:cNvSpPr/>
          <p:nvPr/>
        </p:nvSpPr>
        <p:spPr>
          <a:xfrm>
            <a:off x="2854304" y="3699588"/>
            <a:ext cx="1665565" cy="102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Cases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C23485-6B03-465D-95B3-64127EAF3F38}"/>
              </a:ext>
            </a:extLst>
          </p:cNvPr>
          <p:cNvSpPr txBox="1"/>
          <p:nvPr/>
        </p:nvSpPr>
        <p:spPr>
          <a:xfrm>
            <a:off x="2452461" y="25783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090BD9E-6DF0-4257-97CA-341D562B8FCA}"/>
              </a:ext>
            </a:extLst>
          </p:cNvPr>
          <p:cNvSpPr txBox="1"/>
          <p:nvPr/>
        </p:nvSpPr>
        <p:spPr>
          <a:xfrm>
            <a:off x="2461026" y="34061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3010331D-4E3C-493A-897C-6B30C84B6D7E}"/>
              </a:ext>
            </a:extLst>
          </p:cNvPr>
          <p:cNvSpPr txBox="1"/>
          <p:nvPr/>
        </p:nvSpPr>
        <p:spPr>
          <a:xfrm>
            <a:off x="2458770" y="3622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B538FB0-84E2-4FD5-BA30-F8999393196B}"/>
              </a:ext>
            </a:extLst>
          </p:cNvPr>
          <p:cNvSpPr txBox="1"/>
          <p:nvPr/>
        </p:nvSpPr>
        <p:spPr>
          <a:xfrm>
            <a:off x="2446869" y="448485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B05E30C6-1FB0-44F0-A6C8-756B359D958B}"/>
              </a:ext>
            </a:extLst>
          </p:cNvPr>
          <p:cNvSpPr txBox="1"/>
          <p:nvPr/>
        </p:nvSpPr>
        <p:spPr>
          <a:xfrm rot="16200000">
            <a:off x="2368214" y="301002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E6D41CE-609B-4CC9-9A2D-495769E441E9}"/>
              </a:ext>
            </a:extLst>
          </p:cNvPr>
          <p:cNvSpPr txBox="1"/>
          <p:nvPr/>
        </p:nvSpPr>
        <p:spPr>
          <a:xfrm rot="16200000">
            <a:off x="2373078" y="399602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01AFB310-C459-4559-B77B-711C1493FDCF}"/>
              </a:ext>
            </a:extLst>
          </p:cNvPr>
          <p:cNvSpPr/>
          <p:nvPr/>
        </p:nvSpPr>
        <p:spPr>
          <a:xfrm>
            <a:off x="2337268" y="2682695"/>
            <a:ext cx="95243" cy="20330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18363D2-291E-46F2-A3B1-BCB4AB0A5BDD}"/>
              </a:ext>
            </a:extLst>
          </p:cNvPr>
          <p:cNvSpPr txBox="1"/>
          <p:nvPr/>
        </p:nvSpPr>
        <p:spPr>
          <a:xfrm rot="16200000">
            <a:off x="1022525" y="3484843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Case-control </a:t>
            </a:r>
            <a:r>
              <a:rPr lang="it-IT" dirty="0" err="1">
                <a:solidFill>
                  <a:srgbClr val="C00000"/>
                </a:solidFill>
              </a:rPr>
              <a:t>vector</a:t>
            </a:r>
            <a:r>
              <a:rPr lang="it-IT" dirty="0">
                <a:solidFill>
                  <a:srgbClr val="C00000"/>
                </a:solidFill>
              </a:rPr>
              <a:t>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10B43D-31C7-4774-99F1-F722415290F7}"/>
              </a:ext>
            </a:extLst>
          </p:cNvPr>
          <p:cNvSpPr txBox="1"/>
          <p:nvPr/>
        </p:nvSpPr>
        <p:spPr>
          <a:xfrm>
            <a:off x="7092477" y="1865046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Variance-covariance</a:t>
            </a:r>
            <a:endParaRPr lang="it-IT" dirty="0"/>
          </a:p>
          <a:p>
            <a:pPr algn="ctr"/>
            <a:r>
              <a:rPr lang="it-IT" dirty="0"/>
              <a:t>Matrix (S)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8A9AF54-9A31-491B-AF90-2807519976BE}"/>
              </a:ext>
            </a:extLst>
          </p:cNvPr>
          <p:cNvSpPr txBox="1"/>
          <p:nvPr/>
        </p:nvSpPr>
        <p:spPr>
          <a:xfrm>
            <a:off x="1879549" y="1765416"/>
            <a:ext cx="200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344529"/>
                </a:solidFill>
              </a:rPr>
              <a:t>Variables</a:t>
            </a:r>
            <a:r>
              <a:rPr lang="it-IT" sz="1600" dirty="0">
                <a:solidFill>
                  <a:srgbClr val="344529"/>
                </a:solidFill>
              </a:rPr>
              <a:t> (e.g., </a:t>
            </a:r>
            <a:r>
              <a:rPr lang="it-IT" sz="1600" dirty="0" err="1">
                <a:solidFill>
                  <a:srgbClr val="344529"/>
                </a:solidFill>
              </a:rPr>
              <a:t>genes</a:t>
            </a:r>
            <a:r>
              <a:rPr lang="it-IT" sz="1600" dirty="0">
                <a:solidFill>
                  <a:srgbClr val="344529"/>
                </a:solidFill>
              </a:rPr>
              <a:t>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0EF5A7-BD72-4FB2-A44F-6CD5BAC67B74}"/>
              </a:ext>
            </a:extLst>
          </p:cNvPr>
          <p:cNvSpPr txBox="1"/>
          <p:nvPr/>
        </p:nvSpPr>
        <p:spPr>
          <a:xfrm>
            <a:off x="2810279" y="2344141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44529"/>
                </a:solidFill>
              </a:rPr>
              <a:t>x</a:t>
            </a:r>
            <a:r>
              <a:rPr lang="it-IT" sz="1600" baseline="-25000" dirty="0">
                <a:solidFill>
                  <a:srgbClr val="344529"/>
                </a:solidFill>
              </a:rPr>
              <a:t>1</a:t>
            </a:r>
            <a:r>
              <a:rPr lang="it-IT" sz="1600" dirty="0">
                <a:solidFill>
                  <a:srgbClr val="344529"/>
                </a:solidFill>
              </a:rPr>
              <a:t>, x</a:t>
            </a:r>
            <a:r>
              <a:rPr lang="it-IT" sz="1600" baseline="-25000" dirty="0">
                <a:solidFill>
                  <a:srgbClr val="344529"/>
                </a:solidFill>
              </a:rPr>
              <a:t>2</a:t>
            </a:r>
            <a:r>
              <a:rPr lang="it-IT" sz="1600" dirty="0">
                <a:solidFill>
                  <a:srgbClr val="344529"/>
                </a:solidFill>
              </a:rPr>
              <a:t>, …                 </a:t>
            </a:r>
            <a:r>
              <a:rPr lang="it-IT" sz="1600" dirty="0" err="1">
                <a:solidFill>
                  <a:srgbClr val="344529"/>
                </a:solidFill>
              </a:rPr>
              <a:t>x</a:t>
            </a:r>
            <a:r>
              <a:rPr lang="it-IT" sz="1600" baseline="-25000" dirty="0" err="1">
                <a:solidFill>
                  <a:srgbClr val="344529"/>
                </a:solidFill>
              </a:rPr>
              <a:t>n</a:t>
            </a:r>
            <a:endParaRPr lang="it-IT" sz="1600" baseline="-25000" dirty="0">
              <a:solidFill>
                <a:srgbClr val="344529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C3BE77F-AE9C-4E9B-8ADD-E526EC88080E}"/>
              </a:ext>
            </a:extLst>
          </p:cNvPr>
          <p:cNvCxnSpPr/>
          <p:nvPr/>
        </p:nvCxnSpPr>
        <p:spPr>
          <a:xfrm>
            <a:off x="2546579" y="2058790"/>
            <a:ext cx="333533" cy="369332"/>
          </a:xfrm>
          <a:prstGeom prst="straightConnector1">
            <a:avLst/>
          </a:prstGeom>
          <a:ln>
            <a:solidFill>
              <a:srgbClr val="3445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8F5A53D-5751-4996-809B-98CBBD57FAC3}"/>
              </a:ext>
            </a:extLst>
          </p:cNvPr>
          <p:cNvSpPr txBox="1"/>
          <p:nvPr/>
        </p:nvSpPr>
        <p:spPr>
          <a:xfrm>
            <a:off x="3025936" y="20755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matrix</a:t>
            </a:r>
            <a:endParaRPr lang="it-IT" dirty="0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6BB80B-205C-478D-A3EE-8BEC214015AA}"/>
              </a:ext>
            </a:extLst>
          </p:cNvPr>
          <p:cNvGrpSpPr/>
          <p:nvPr/>
        </p:nvGrpSpPr>
        <p:grpSpPr>
          <a:xfrm>
            <a:off x="6886772" y="2484338"/>
            <a:ext cx="2136073" cy="2056409"/>
            <a:chOff x="4392851" y="1946768"/>
            <a:chExt cx="2136073" cy="2056409"/>
          </a:xfrm>
        </p:grpSpPr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1D12BB57-4BB1-426D-ABB1-EE44B5049017}"/>
                </a:ext>
              </a:extLst>
            </p:cNvPr>
            <p:cNvSpPr/>
            <p:nvPr/>
          </p:nvSpPr>
          <p:spPr>
            <a:xfrm>
              <a:off x="4800706" y="2348187"/>
              <a:ext cx="1665565" cy="1599148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344529"/>
                </a:solidFill>
              </a:endParaRP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DD79B3FC-5C2F-4345-8C4D-E1615EF3AC3E}"/>
                </a:ext>
              </a:extLst>
            </p:cNvPr>
            <p:cNvSpPr txBox="1"/>
            <p:nvPr/>
          </p:nvSpPr>
          <p:spPr>
            <a:xfrm>
              <a:off x="4738049" y="1946768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…                 </a:t>
              </a:r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F1A0B4CF-2E6A-4184-9466-3C16608A003D}"/>
                </a:ext>
              </a:extLst>
            </p:cNvPr>
            <p:cNvSpPr txBox="1"/>
            <p:nvPr/>
          </p:nvSpPr>
          <p:spPr>
            <a:xfrm rot="16200000">
              <a:off x="3666652" y="2938424"/>
              <a:ext cx="17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r>
                <a:rPr lang="it-IT" sz="1600" dirty="0">
                  <a:solidFill>
                    <a:srgbClr val="344529"/>
                  </a:solidFill>
                </a:rPr>
                <a:t>,               …,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A34AFF7A-2624-4A22-9069-A9D716D25D4E}"/>
                </a:ext>
              </a:extLst>
            </p:cNvPr>
            <p:cNvSpPr txBox="1"/>
            <p:nvPr/>
          </p:nvSpPr>
          <p:spPr>
            <a:xfrm>
              <a:off x="4767150" y="226433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11</a:t>
              </a:r>
            </a:p>
          </p:txBody>
        </p:sp>
        <p:sp>
          <p:nvSpPr>
            <p:cNvPr id="119" name="CasellaDiTesto 118">
              <a:extLst>
                <a:ext uri="{FF2B5EF4-FFF2-40B4-BE49-F238E27FC236}">
                  <a16:creationId xmlns:a16="http://schemas.microsoft.com/office/drawing/2014/main" id="{FEC53092-6C53-44FF-90F4-7DD0AE0BC826}"/>
                </a:ext>
              </a:extLst>
            </p:cNvPr>
            <p:cNvSpPr txBox="1"/>
            <p:nvPr/>
          </p:nvSpPr>
          <p:spPr>
            <a:xfrm>
              <a:off x="5046694" y="247859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22</a:t>
              </a:r>
            </a:p>
          </p:txBody>
        </p:sp>
        <p:sp>
          <p:nvSpPr>
            <p:cNvPr id="121" name="CasellaDiTesto 120">
              <a:extLst>
                <a:ext uri="{FF2B5EF4-FFF2-40B4-BE49-F238E27FC236}">
                  <a16:creationId xmlns:a16="http://schemas.microsoft.com/office/drawing/2014/main" id="{95A22D50-D39F-42BC-8A57-5946B7689283}"/>
                </a:ext>
              </a:extLst>
            </p:cNvPr>
            <p:cNvSpPr txBox="1"/>
            <p:nvPr/>
          </p:nvSpPr>
          <p:spPr>
            <a:xfrm>
              <a:off x="6115747" y="3616861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1461CD42-894B-4F59-B039-49358FCB5BB0}"/>
                </a:ext>
              </a:extLst>
            </p:cNvPr>
            <p:cNvSpPr txBox="1"/>
            <p:nvPr/>
          </p:nvSpPr>
          <p:spPr>
            <a:xfrm rot="2674064">
              <a:off x="5355838" y="266969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86FCCFA8-244B-4FC2-ADF0-00BC67A52DDD}"/>
                </a:ext>
              </a:extLst>
            </p:cNvPr>
            <p:cNvSpPr txBox="1"/>
            <p:nvPr/>
          </p:nvSpPr>
          <p:spPr>
            <a:xfrm>
              <a:off x="5030735" y="226511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12</a:t>
              </a:r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4D3FFA0B-58C2-48F4-945E-FBDAA20E5785}"/>
                </a:ext>
              </a:extLst>
            </p:cNvPr>
            <p:cNvSpPr txBox="1"/>
            <p:nvPr/>
          </p:nvSpPr>
          <p:spPr>
            <a:xfrm>
              <a:off x="4772191" y="2495371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21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D837A4D8-5BF1-4B34-9E33-DEF5C23401E6}"/>
                </a:ext>
              </a:extLst>
            </p:cNvPr>
            <p:cNvSpPr txBox="1"/>
            <p:nvPr/>
          </p:nvSpPr>
          <p:spPr>
            <a:xfrm>
              <a:off x="5360417" y="22604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35778195-733D-4EFA-B8AB-E3BE6C4EE8AE}"/>
                </a:ext>
              </a:extLst>
            </p:cNvPr>
            <p:cNvSpPr txBox="1"/>
            <p:nvPr/>
          </p:nvSpPr>
          <p:spPr>
            <a:xfrm rot="5400000">
              <a:off x="4900003" y="2786219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5028E5A7-2DB1-4BE7-B99D-5A22F3C128C3}"/>
                </a:ext>
              </a:extLst>
            </p:cNvPr>
            <p:cNvSpPr txBox="1"/>
            <p:nvPr/>
          </p:nvSpPr>
          <p:spPr>
            <a:xfrm>
              <a:off x="4764707" y="362086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n1</a:t>
              </a:r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0CA7A281-BB0D-4AF2-8C42-C0326644C098}"/>
                </a:ext>
              </a:extLst>
            </p:cNvPr>
            <p:cNvSpPr txBox="1"/>
            <p:nvPr/>
          </p:nvSpPr>
          <p:spPr>
            <a:xfrm>
              <a:off x="6106590" y="226567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1n</a:t>
              </a:r>
            </a:p>
          </p:txBody>
        </p:sp>
      </p:grpSp>
      <p:sp>
        <p:nvSpPr>
          <p:cNvPr id="168" name="Freccia a destra 167">
            <a:extLst>
              <a:ext uri="{FF2B5EF4-FFF2-40B4-BE49-F238E27FC236}">
                <a16:creationId xmlns:a16="http://schemas.microsoft.com/office/drawing/2014/main" id="{3D4AB33D-C3D2-44A2-8DD9-F64984B832E6}"/>
              </a:ext>
            </a:extLst>
          </p:cNvPr>
          <p:cNvSpPr/>
          <p:nvPr/>
        </p:nvSpPr>
        <p:spPr>
          <a:xfrm>
            <a:off x="5424378" y="3454282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9" name="Rettangolo con angoli arrotondati 308">
            <a:extLst>
              <a:ext uri="{FF2B5EF4-FFF2-40B4-BE49-F238E27FC236}">
                <a16:creationId xmlns:a16="http://schemas.microsoft.com/office/drawing/2014/main" id="{44B958AB-5601-4646-AB39-DAD569348469}"/>
              </a:ext>
            </a:extLst>
          </p:cNvPr>
          <p:cNvSpPr/>
          <p:nvPr/>
        </p:nvSpPr>
        <p:spPr>
          <a:xfrm>
            <a:off x="1628114" y="2156069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310" name="Rettangolo con angoli arrotondati 309">
            <a:extLst>
              <a:ext uri="{FF2B5EF4-FFF2-40B4-BE49-F238E27FC236}">
                <a16:creationId xmlns:a16="http://schemas.microsoft.com/office/drawing/2014/main" id="{F9F1AAE2-3873-42FE-82A8-D65F10134235}"/>
              </a:ext>
            </a:extLst>
          </p:cNvPr>
          <p:cNvSpPr/>
          <p:nvPr/>
        </p:nvSpPr>
        <p:spPr>
          <a:xfrm>
            <a:off x="6782125" y="2411491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86" name="Segnaposto data 3">
            <a:extLst>
              <a:ext uri="{FF2B5EF4-FFF2-40B4-BE49-F238E27FC236}">
                <a16:creationId xmlns:a16="http://schemas.microsoft.com/office/drawing/2014/main" id="{254788D9-4652-4117-A29E-E43AF851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0BB4BA-8A53-4A47-BC43-02878BF7A924}"/>
              </a:ext>
            </a:extLst>
          </p:cNvPr>
          <p:cNvSpPr/>
          <p:nvPr/>
        </p:nvSpPr>
        <p:spPr>
          <a:xfrm>
            <a:off x="1820111" y="2812800"/>
            <a:ext cx="1665565" cy="101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Controls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2D48851-9055-4EA4-93EB-609F18A3C191}"/>
              </a:ext>
            </a:extLst>
          </p:cNvPr>
          <p:cNvSpPr/>
          <p:nvPr/>
        </p:nvSpPr>
        <p:spPr>
          <a:xfrm>
            <a:off x="1820111" y="3824558"/>
            <a:ext cx="1665565" cy="102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Cases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C23485-6B03-465D-95B3-64127EAF3F38}"/>
              </a:ext>
            </a:extLst>
          </p:cNvPr>
          <p:cNvSpPr txBox="1"/>
          <p:nvPr/>
        </p:nvSpPr>
        <p:spPr>
          <a:xfrm>
            <a:off x="1418268" y="270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090BD9E-6DF0-4257-97CA-341D562B8FCA}"/>
              </a:ext>
            </a:extLst>
          </p:cNvPr>
          <p:cNvSpPr txBox="1"/>
          <p:nvPr/>
        </p:nvSpPr>
        <p:spPr>
          <a:xfrm>
            <a:off x="1426833" y="35311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3010331D-4E3C-493A-897C-6B30C84B6D7E}"/>
              </a:ext>
            </a:extLst>
          </p:cNvPr>
          <p:cNvSpPr txBox="1"/>
          <p:nvPr/>
        </p:nvSpPr>
        <p:spPr>
          <a:xfrm>
            <a:off x="1424577" y="37473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B538FB0-84E2-4FD5-BA30-F8999393196B}"/>
              </a:ext>
            </a:extLst>
          </p:cNvPr>
          <p:cNvSpPr txBox="1"/>
          <p:nvPr/>
        </p:nvSpPr>
        <p:spPr>
          <a:xfrm>
            <a:off x="1412676" y="46098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B05E30C6-1FB0-44F0-A6C8-756B359D958B}"/>
              </a:ext>
            </a:extLst>
          </p:cNvPr>
          <p:cNvSpPr txBox="1"/>
          <p:nvPr/>
        </p:nvSpPr>
        <p:spPr>
          <a:xfrm rot="16200000">
            <a:off x="1334021" y="313499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E6D41CE-609B-4CC9-9A2D-495769E441E9}"/>
              </a:ext>
            </a:extLst>
          </p:cNvPr>
          <p:cNvSpPr txBox="1"/>
          <p:nvPr/>
        </p:nvSpPr>
        <p:spPr>
          <a:xfrm rot="16200000">
            <a:off x="1338885" y="412099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01AFB310-C459-4559-B77B-711C1493FDCF}"/>
              </a:ext>
            </a:extLst>
          </p:cNvPr>
          <p:cNvSpPr/>
          <p:nvPr/>
        </p:nvSpPr>
        <p:spPr>
          <a:xfrm>
            <a:off x="1303075" y="2807665"/>
            <a:ext cx="95243" cy="20330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18363D2-291E-46F2-A3B1-BCB4AB0A5BDD}"/>
              </a:ext>
            </a:extLst>
          </p:cNvPr>
          <p:cNvSpPr txBox="1"/>
          <p:nvPr/>
        </p:nvSpPr>
        <p:spPr>
          <a:xfrm rot="16200000">
            <a:off x="-11668" y="3609813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Case-control </a:t>
            </a:r>
            <a:r>
              <a:rPr lang="it-IT" dirty="0" err="1">
                <a:solidFill>
                  <a:srgbClr val="C00000"/>
                </a:solidFill>
              </a:rPr>
              <a:t>vector</a:t>
            </a:r>
            <a:r>
              <a:rPr lang="it-IT" dirty="0">
                <a:solidFill>
                  <a:srgbClr val="C00000"/>
                </a:solidFill>
              </a:rPr>
              <a:t>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10B43D-31C7-4774-99F1-F722415290F7}"/>
              </a:ext>
            </a:extLst>
          </p:cNvPr>
          <p:cNvSpPr txBox="1"/>
          <p:nvPr/>
        </p:nvSpPr>
        <p:spPr>
          <a:xfrm>
            <a:off x="4778623" y="1973262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Variance-covariance</a:t>
            </a:r>
            <a:endParaRPr lang="it-IT" dirty="0"/>
          </a:p>
          <a:p>
            <a:pPr algn="ctr"/>
            <a:r>
              <a:rPr lang="it-IT" dirty="0"/>
              <a:t>Matrix (S)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8A9AF54-9A31-491B-AF90-2807519976BE}"/>
              </a:ext>
            </a:extLst>
          </p:cNvPr>
          <p:cNvSpPr txBox="1"/>
          <p:nvPr/>
        </p:nvSpPr>
        <p:spPr>
          <a:xfrm>
            <a:off x="845356" y="1890386"/>
            <a:ext cx="200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344529"/>
                </a:solidFill>
              </a:rPr>
              <a:t>Variables</a:t>
            </a:r>
            <a:r>
              <a:rPr lang="it-IT" sz="1600" dirty="0">
                <a:solidFill>
                  <a:srgbClr val="344529"/>
                </a:solidFill>
              </a:rPr>
              <a:t> (e.g., </a:t>
            </a:r>
            <a:r>
              <a:rPr lang="it-IT" sz="1600" dirty="0" err="1">
                <a:solidFill>
                  <a:srgbClr val="344529"/>
                </a:solidFill>
              </a:rPr>
              <a:t>genes</a:t>
            </a:r>
            <a:r>
              <a:rPr lang="it-IT" sz="1600" dirty="0">
                <a:solidFill>
                  <a:srgbClr val="344529"/>
                </a:solidFill>
              </a:rPr>
              <a:t>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0EF5A7-BD72-4FB2-A44F-6CD5BAC67B74}"/>
              </a:ext>
            </a:extLst>
          </p:cNvPr>
          <p:cNvSpPr txBox="1"/>
          <p:nvPr/>
        </p:nvSpPr>
        <p:spPr>
          <a:xfrm>
            <a:off x="1776086" y="2469111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44529"/>
                </a:solidFill>
              </a:rPr>
              <a:t>x</a:t>
            </a:r>
            <a:r>
              <a:rPr lang="it-IT" sz="1600" baseline="-25000" dirty="0">
                <a:solidFill>
                  <a:srgbClr val="344529"/>
                </a:solidFill>
              </a:rPr>
              <a:t>1</a:t>
            </a:r>
            <a:r>
              <a:rPr lang="it-IT" sz="1600" dirty="0">
                <a:solidFill>
                  <a:srgbClr val="344529"/>
                </a:solidFill>
              </a:rPr>
              <a:t>, x</a:t>
            </a:r>
            <a:r>
              <a:rPr lang="it-IT" sz="1600" baseline="-25000" dirty="0">
                <a:solidFill>
                  <a:srgbClr val="344529"/>
                </a:solidFill>
              </a:rPr>
              <a:t>2</a:t>
            </a:r>
            <a:r>
              <a:rPr lang="it-IT" sz="1600" dirty="0">
                <a:solidFill>
                  <a:srgbClr val="344529"/>
                </a:solidFill>
              </a:rPr>
              <a:t>, …                 </a:t>
            </a:r>
            <a:r>
              <a:rPr lang="it-IT" sz="1600" dirty="0" err="1">
                <a:solidFill>
                  <a:srgbClr val="344529"/>
                </a:solidFill>
              </a:rPr>
              <a:t>x</a:t>
            </a:r>
            <a:r>
              <a:rPr lang="it-IT" sz="1600" baseline="-25000" dirty="0" err="1">
                <a:solidFill>
                  <a:srgbClr val="344529"/>
                </a:solidFill>
              </a:rPr>
              <a:t>n</a:t>
            </a:r>
            <a:endParaRPr lang="it-IT" sz="1600" baseline="-25000" dirty="0">
              <a:solidFill>
                <a:srgbClr val="344529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C3BE77F-AE9C-4E9B-8ADD-E526EC88080E}"/>
              </a:ext>
            </a:extLst>
          </p:cNvPr>
          <p:cNvCxnSpPr/>
          <p:nvPr/>
        </p:nvCxnSpPr>
        <p:spPr>
          <a:xfrm>
            <a:off x="1512386" y="2183760"/>
            <a:ext cx="333533" cy="369332"/>
          </a:xfrm>
          <a:prstGeom prst="straightConnector1">
            <a:avLst/>
          </a:prstGeom>
          <a:ln>
            <a:solidFill>
              <a:srgbClr val="3445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8F5A53D-5751-4996-809B-98CBBD57FAC3}"/>
              </a:ext>
            </a:extLst>
          </p:cNvPr>
          <p:cNvSpPr txBox="1"/>
          <p:nvPr/>
        </p:nvSpPr>
        <p:spPr>
          <a:xfrm>
            <a:off x="1991743" y="220053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matrix</a:t>
            </a:r>
            <a:endParaRPr lang="it-IT" dirty="0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6BB80B-205C-478D-A3EE-8BEC214015AA}"/>
              </a:ext>
            </a:extLst>
          </p:cNvPr>
          <p:cNvGrpSpPr/>
          <p:nvPr/>
        </p:nvGrpSpPr>
        <p:grpSpPr>
          <a:xfrm>
            <a:off x="4572918" y="2592554"/>
            <a:ext cx="2136073" cy="2056409"/>
            <a:chOff x="4392851" y="1946768"/>
            <a:chExt cx="2136073" cy="2056409"/>
          </a:xfrm>
        </p:grpSpPr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1D12BB57-4BB1-426D-ABB1-EE44B5049017}"/>
                </a:ext>
              </a:extLst>
            </p:cNvPr>
            <p:cNvSpPr/>
            <p:nvPr/>
          </p:nvSpPr>
          <p:spPr>
            <a:xfrm>
              <a:off x="4800706" y="2348187"/>
              <a:ext cx="1665565" cy="1599148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344529"/>
                </a:solidFill>
              </a:endParaRP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DD79B3FC-5C2F-4345-8C4D-E1615EF3AC3E}"/>
                </a:ext>
              </a:extLst>
            </p:cNvPr>
            <p:cNvSpPr txBox="1"/>
            <p:nvPr/>
          </p:nvSpPr>
          <p:spPr>
            <a:xfrm>
              <a:off x="4738049" y="1946768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…                 </a:t>
              </a:r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F1A0B4CF-2E6A-4184-9466-3C16608A003D}"/>
                </a:ext>
              </a:extLst>
            </p:cNvPr>
            <p:cNvSpPr txBox="1"/>
            <p:nvPr/>
          </p:nvSpPr>
          <p:spPr>
            <a:xfrm rot="16200000">
              <a:off x="3666652" y="2938424"/>
              <a:ext cx="17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r>
                <a:rPr lang="it-IT" sz="1600" dirty="0">
                  <a:solidFill>
                    <a:srgbClr val="344529"/>
                  </a:solidFill>
                </a:rPr>
                <a:t>,               …,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A34AFF7A-2624-4A22-9069-A9D716D25D4E}"/>
                </a:ext>
              </a:extLst>
            </p:cNvPr>
            <p:cNvSpPr txBox="1"/>
            <p:nvPr/>
          </p:nvSpPr>
          <p:spPr>
            <a:xfrm>
              <a:off x="4767150" y="226433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11</a:t>
              </a:r>
            </a:p>
          </p:txBody>
        </p:sp>
        <p:sp>
          <p:nvSpPr>
            <p:cNvPr id="119" name="CasellaDiTesto 118">
              <a:extLst>
                <a:ext uri="{FF2B5EF4-FFF2-40B4-BE49-F238E27FC236}">
                  <a16:creationId xmlns:a16="http://schemas.microsoft.com/office/drawing/2014/main" id="{FEC53092-6C53-44FF-90F4-7DD0AE0BC826}"/>
                </a:ext>
              </a:extLst>
            </p:cNvPr>
            <p:cNvSpPr txBox="1"/>
            <p:nvPr/>
          </p:nvSpPr>
          <p:spPr>
            <a:xfrm>
              <a:off x="5046694" y="247859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22</a:t>
              </a:r>
            </a:p>
          </p:txBody>
        </p:sp>
        <p:sp>
          <p:nvSpPr>
            <p:cNvPr id="121" name="CasellaDiTesto 120">
              <a:extLst>
                <a:ext uri="{FF2B5EF4-FFF2-40B4-BE49-F238E27FC236}">
                  <a16:creationId xmlns:a16="http://schemas.microsoft.com/office/drawing/2014/main" id="{95A22D50-D39F-42BC-8A57-5946B7689283}"/>
                </a:ext>
              </a:extLst>
            </p:cNvPr>
            <p:cNvSpPr txBox="1"/>
            <p:nvPr/>
          </p:nvSpPr>
          <p:spPr>
            <a:xfrm>
              <a:off x="6115747" y="3616861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1461CD42-894B-4F59-B039-49358FCB5BB0}"/>
                </a:ext>
              </a:extLst>
            </p:cNvPr>
            <p:cNvSpPr txBox="1"/>
            <p:nvPr/>
          </p:nvSpPr>
          <p:spPr>
            <a:xfrm rot="2674064">
              <a:off x="5355838" y="266969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86FCCFA8-244B-4FC2-ADF0-00BC67A52DDD}"/>
                </a:ext>
              </a:extLst>
            </p:cNvPr>
            <p:cNvSpPr txBox="1"/>
            <p:nvPr/>
          </p:nvSpPr>
          <p:spPr>
            <a:xfrm>
              <a:off x="5030735" y="226511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12</a:t>
              </a:r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4D3FFA0B-58C2-48F4-945E-FBDAA20E5785}"/>
                </a:ext>
              </a:extLst>
            </p:cNvPr>
            <p:cNvSpPr txBox="1"/>
            <p:nvPr/>
          </p:nvSpPr>
          <p:spPr>
            <a:xfrm>
              <a:off x="4772191" y="2495371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21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D837A4D8-5BF1-4B34-9E33-DEF5C23401E6}"/>
                </a:ext>
              </a:extLst>
            </p:cNvPr>
            <p:cNvSpPr txBox="1"/>
            <p:nvPr/>
          </p:nvSpPr>
          <p:spPr>
            <a:xfrm>
              <a:off x="5360417" y="22604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35778195-733D-4EFA-B8AB-E3BE6C4EE8AE}"/>
                </a:ext>
              </a:extLst>
            </p:cNvPr>
            <p:cNvSpPr txBox="1"/>
            <p:nvPr/>
          </p:nvSpPr>
          <p:spPr>
            <a:xfrm rot="5400000">
              <a:off x="4900003" y="2786219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5028E5A7-2DB1-4BE7-B99D-5A22F3C128C3}"/>
                </a:ext>
              </a:extLst>
            </p:cNvPr>
            <p:cNvSpPr txBox="1"/>
            <p:nvPr/>
          </p:nvSpPr>
          <p:spPr>
            <a:xfrm>
              <a:off x="4764707" y="362086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n1</a:t>
              </a:r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0CA7A281-BB0D-4AF2-8C42-C0326644C098}"/>
                </a:ext>
              </a:extLst>
            </p:cNvPr>
            <p:cNvSpPr txBox="1"/>
            <p:nvPr/>
          </p:nvSpPr>
          <p:spPr>
            <a:xfrm>
              <a:off x="6106590" y="226567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1n</a:t>
              </a:r>
            </a:p>
          </p:txBody>
        </p:sp>
      </p:grp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F0F6C8BA-0D1A-484A-8140-A02F3FF7159F}"/>
              </a:ext>
            </a:extLst>
          </p:cNvPr>
          <p:cNvGrpSpPr/>
          <p:nvPr/>
        </p:nvGrpSpPr>
        <p:grpSpPr>
          <a:xfrm>
            <a:off x="7606540" y="2662742"/>
            <a:ext cx="3374748" cy="2118595"/>
            <a:chOff x="7635889" y="1364738"/>
            <a:chExt cx="3374748" cy="2118595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6C5B544D-F45F-4C9C-BB37-BB0CED260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683" y="1598992"/>
              <a:ext cx="748674" cy="33855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Connettore 2 130">
              <a:extLst>
                <a:ext uri="{FF2B5EF4-FFF2-40B4-BE49-F238E27FC236}">
                  <a16:creationId xmlns:a16="http://schemas.microsoft.com/office/drawing/2014/main" id="{3644048B-9955-428E-B622-4F2B56FB1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638" y="2365692"/>
              <a:ext cx="748674" cy="33855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C0AB4798-13D7-4410-90AD-D519AE26E139}"/>
                </a:ext>
              </a:extLst>
            </p:cNvPr>
            <p:cNvSpPr txBox="1"/>
            <p:nvPr/>
          </p:nvSpPr>
          <p:spPr>
            <a:xfrm>
              <a:off x="8705357" y="136473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7A967240-0635-4E20-8E3B-5FFA9471D77B}"/>
                </a:ext>
              </a:extLst>
            </p:cNvPr>
            <p:cNvSpPr txBox="1"/>
            <p:nvPr/>
          </p:nvSpPr>
          <p:spPr>
            <a:xfrm>
              <a:off x="7635889" y="18048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4</a:t>
              </a:r>
            </a:p>
          </p:txBody>
        </p: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96002B88-192B-4327-B7A5-C11117598079}"/>
                </a:ext>
              </a:extLst>
            </p:cNvPr>
            <p:cNvSpPr txBox="1"/>
            <p:nvPr/>
          </p:nvSpPr>
          <p:spPr>
            <a:xfrm>
              <a:off x="7863844" y="25691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3</a:t>
              </a:r>
            </a:p>
          </p:txBody>
        </p: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3F620BC7-4A8A-4735-AA95-7C19239034A8}"/>
                </a:ext>
              </a:extLst>
            </p:cNvPr>
            <p:cNvSpPr txBox="1"/>
            <p:nvPr/>
          </p:nvSpPr>
          <p:spPr>
            <a:xfrm>
              <a:off x="8933312" y="20775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137" name="Connettore 2 136">
              <a:extLst>
                <a:ext uri="{FF2B5EF4-FFF2-40B4-BE49-F238E27FC236}">
                  <a16:creationId xmlns:a16="http://schemas.microsoft.com/office/drawing/2014/main" id="{029BCEF5-7CCA-43BA-9BA6-64C72C2FF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473" y="2174144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Connettore 2 137">
              <a:extLst>
                <a:ext uri="{FF2B5EF4-FFF2-40B4-BE49-F238E27FC236}">
                  <a16:creationId xmlns:a16="http://schemas.microsoft.com/office/drawing/2014/main" id="{E893E079-7983-41FD-BD35-E30F789B7B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6215" y="1701659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Connettore 2 138">
              <a:extLst>
                <a:ext uri="{FF2B5EF4-FFF2-40B4-BE49-F238E27FC236}">
                  <a16:creationId xmlns:a16="http://schemas.microsoft.com/office/drawing/2014/main" id="{8FAD48BD-7A4B-4A91-8D07-64D1CBF65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4106" y="2393140"/>
              <a:ext cx="465563" cy="413947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4A0606A6-406B-4615-9E58-25325F2B0CF2}"/>
                </a:ext>
              </a:extLst>
            </p:cNvPr>
            <p:cNvSpPr txBox="1"/>
            <p:nvPr/>
          </p:nvSpPr>
          <p:spPr>
            <a:xfrm>
              <a:off x="9687808" y="271357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5</a:t>
              </a:r>
            </a:p>
          </p:txBody>
        </p:sp>
        <p:cxnSp>
          <p:nvCxnSpPr>
            <p:cNvPr id="141" name="Connettore 2 140">
              <a:extLst>
                <a:ext uri="{FF2B5EF4-FFF2-40B4-BE49-F238E27FC236}">
                  <a16:creationId xmlns:a16="http://schemas.microsoft.com/office/drawing/2014/main" id="{79D3E0A0-47A6-4A7D-9B65-00A7BE950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315" y="3033290"/>
              <a:ext cx="599286" cy="22897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21A35B39-CB40-4248-BBA2-4AAD73060F93}"/>
                </a:ext>
              </a:extLst>
            </p:cNvPr>
            <p:cNvSpPr txBox="1"/>
            <p:nvPr/>
          </p:nvSpPr>
          <p:spPr>
            <a:xfrm>
              <a:off x="10648037" y="311400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7</a:t>
              </a:r>
            </a:p>
          </p:txBody>
        </p:sp>
        <p:cxnSp>
          <p:nvCxnSpPr>
            <p:cNvPr id="143" name="Connettore 2 142">
              <a:extLst>
                <a:ext uri="{FF2B5EF4-FFF2-40B4-BE49-F238E27FC236}">
                  <a16:creationId xmlns:a16="http://schemas.microsoft.com/office/drawing/2014/main" id="{5E602A53-303F-4894-B0A7-5D29F76C6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463" y="2167947"/>
              <a:ext cx="205795" cy="61223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B82DB614-1380-4D4D-8DDF-37AACDA56445}"/>
                </a:ext>
              </a:extLst>
            </p:cNvPr>
            <p:cNvSpPr txBox="1"/>
            <p:nvPr/>
          </p:nvSpPr>
          <p:spPr>
            <a:xfrm>
              <a:off x="10024844" y="184185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6</a:t>
              </a:r>
            </a:p>
          </p:txBody>
        </p:sp>
      </p:grp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FC0EC3ED-1820-4B3D-B620-596E0AD34830}"/>
              </a:ext>
            </a:extLst>
          </p:cNvPr>
          <p:cNvSpPr txBox="1"/>
          <p:nvPr/>
        </p:nvSpPr>
        <p:spPr>
          <a:xfrm>
            <a:off x="9209936" y="2592845"/>
            <a:ext cx="21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Covariance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09" name="Rettangolo con angoli arrotondati 308">
            <a:extLst>
              <a:ext uri="{FF2B5EF4-FFF2-40B4-BE49-F238E27FC236}">
                <a16:creationId xmlns:a16="http://schemas.microsoft.com/office/drawing/2014/main" id="{44B958AB-5601-4646-AB39-DAD569348469}"/>
              </a:ext>
            </a:extLst>
          </p:cNvPr>
          <p:cNvSpPr/>
          <p:nvPr/>
        </p:nvSpPr>
        <p:spPr>
          <a:xfrm>
            <a:off x="593921" y="2281039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310" name="Rettangolo con angoli arrotondati 309">
            <a:extLst>
              <a:ext uri="{FF2B5EF4-FFF2-40B4-BE49-F238E27FC236}">
                <a16:creationId xmlns:a16="http://schemas.microsoft.com/office/drawing/2014/main" id="{F9F1AAE2-3873-42FE-82A8-D65F10134235}"/>
              </a:ext>
            </a:extLst>
          </p:cNvPr>
          <p:cNvSpPr/>
          <p:nvPr/>
        </p:nvSpPr>
        <p:spPr>
          <a:xfrm>
            <a:off x="4468271" y="2519707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311" name="Rettangolo con angoli arrotondati 310">
            <a:extLst>
              <a:ext uri="{FF2B5EF4-FFF2-40B4-BE49-F238E27FC236}">
                <a16:creationId xmlns:a16="http://schemas.microsoft.com/office/drawing/2014/main" id="{2903C750-CB4A-4730-AE53-0838FB76AB3C}"/>
              </a:ext>
            </a:extLst>
          </p:cNvPr>
          <p:cNvSpPr/>
          <p:nvPr/>
        </p:nvSpPr>
        <p:spPr>
          <a:xfrm>
            <a:off x="10112942" y="2208876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54" name="Titolo 1">
            <a:extLst>
              <a:ext uri="{FF2B5EF4-FFF2-40B4-BE49-F238E27FC236}">
                <a16:creationId xmlns:a16="http://schemas.microsoft.com/office/drawing/2014/main" id="{0FB8BDD2-A60F-441E-9AED-50A0664F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2060"/>
                </a:solidFill>
              </a:rPr>
              <a:t>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 model learning (</a:t>
            </a:r>
            <a:r>
              <a:rPr lang="it-IT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SEMgraph</a:t>
            </a:r>
            <a:r>
              <a:rPr lang="it-IT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9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magine 166">
            <a:extLst>
              <a:ext uri="{FF2B5EF4-FFF2-40B4-BE49-F238E27FC236}">
                <a16:creationId xmlns:a16="http://schemas.microsoft.com/office/drawing/2014/main" id="{ECF89F13-B921-4DE3-BD7A-19FFB8BF6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02" y="3950683"/>
            <a:ext cx="1355294" cy="1355294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0BB4BA-8A53-4A47-BC43-02878BF7A924}"/>
              </a:ext>
            </a:extLst>
          </p:cNvPr>
          <p:cNvSpPr/>
          <p:nvPr/>
        </p:nvSpPr>
        <p:spPr>
          <a:xfrm>
            <a:off x="1584878" y="2178318"/>
            <a:ext cx="1665565" cy="101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Controls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2D48851-9055-4EA4-93EB-609F18A3C191}"/>
              </a:ext>
            </a:extLst>
          </p:cNvPr>
          <p:cNvSpPr/>
          <p:nvPr/>
        </p:nvSpPr>
        <p:spPr>
          <a:xfrm>
            <a:off x="1584878" y="3190076"/>
            <a:ext cx="1665565" cy="102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Cases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C23485-6B03-465D-95B3-64127EAF3F38}"/>
              </a:ext>
            </a:extLst>
          </p:cNvPr>
          <p:cNvSpPr txBox="1"/>
          <p:nvPr/>
        </p:nvSpPr>
        <p:spPr>
          <a:xfrm>
            <a:off x="1183035" y="2068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090BD9E-6DF0-4257-97CA-341D562B8FCA}"/>
              </a:ext>
            </a:extLst>
          </p:cNvPr>
          <p:cNvSpPr txBox="1"/>
          <p:nvPr/>
        </p:nvSpPr>
        <p:spPr>
          <a:xfrm>
            <a:off x="1191600" y="28966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3010331D-4E3C-493A-897C-6B30C84B6D7E}"/>
              </a:ext>
            </a:extLst>
          </p:cNvPr>
          <p:cNvSpPr txBox="1"/>
          <p:nvPr/>
        </p:nvSpPr>
        <p:spPr>
          <a:xfrm>
            <a:off x="1189344" y="31128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B538FB0-84E2-4FD5-BA30-F8999393196B}"/>
              </a:ext>
            </a:extLst>
          </p:cNvPr>
          <p:cNvSpPr txBox="1"/>
          <p:nvPr/>
        </p:nvSpPr>
        <p:spPr>
          <a:xfrm>
            <a:off x="1177443" y="39753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B05E30C6-1FB0-44F0-A6C8-756B359D958B}"/>
              </a:ext>
            </a:extLst>
          </p:cNvPr>
          <p:cNvSpPr txBox="1"/>
          <p:nvPr/>
        </p:nvSpPr>
        <p:spPr>
          <a:xfrm rot="16200000">
            <a:off x="1098788" y="250050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E6D41CE-609B-4CC9-9A2D-495769E441E9}"/>
              </a:ext>
            </a:extLst>
          </p:cNvPr>
          <p:cNvSpPr txBox="1"/>
          <p:nvPr/>
        </p:nvSpPr>
        <p:spPr>
          <a:xfrm rot="16200000">
            <a:off x="1103652" y="348651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01AFB310-C459-4559-B77B-711C1493FDCF}"/>
              </a:ext>
            </a:extLst>
          </p:cNvPr>
          <p:cNvSpPr/>
          <p:nvPr/>
        </p:nvSpPr>
        <p:spPr>
          <a:xfrm>
            <a:off x="1067842" y="2173183"/>
            <a:ext cx="95243" cy="20330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18363D2-291E-46F2-A3B1-BCB4AB0A5BDD}"/>
              </a:ext>
            </a:extLst>
          </p:cNvPr>
          <p:cNvSpPr txBox="1"/>
          <p:nvPr/>
        </p:nvSpPr>
        <p:spPr>
          <a:xfrm rot="16200000">
            <a:off x="-246901" y="2975331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Case-control </a:t>
            </a:r>
            <a:r>
              <a:rPr lang="it-IT" dirty="0" err="1">
                <a:solidFill>
                  <a:srgbClr val="C00000"/>
                </a:solidFill>
              </a:rPr>
              <a:t>vector</a:t>
            </a:r>
            <a:r>
              <a:rPr lang="it-IT" dirty="0">
                <a:solidFill>
                  <a:srgbClr val="C00000"/>
                </a:solidFill>
              </a:rPr>
              <a:t>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10B43D-31C7-4774-99F1-F722415290F7}"/>
              </a:ext>
            </a:extLst>
          </p:cNvPr>
          <p:cNvSpPr txBox="1"/>
          <p:nvPr/>
        </p:nvSpPr>
        <p:spPr>
          <a:xfrm>
            <a:off x="4479904" y="1089654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Variance-covariance</a:t>
            </a:r>
            <a:endParaRPr lang="it-IT" dirty="0"/>
          </a:p>
          <a:p>
            <a:pPr algn="ctr"/>
            <a:r>
              <a:rPr lang="it-IT" dirty="0"/>
              <a:t>Matrix (S)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8A9AF54-9A31-491B-AF90-2807519976BE}"/>
              </a:ext>
            </a:extLst>
          </p:cNvPr>
          <p:cNvSpPr txBox="1"/>
          <p:nvPr/>
        </p:nvSpPr>
        <p:spPr>
          <a:xfrm>
            <a:off x="610123" y="1255904"/>
            <a:ext cx="200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344529"/>
                </a:solidFill>
              </a:rPr>
              <a:t>Variables</a:t>
            </a:r>
            <a:r>
              <a:rPr lang="it-IT" sz="1600" dirty="0">
                <a:solidFill>
                  <a:srgbClr val="344529"/>
                </a:solidFill>
              </a:rPr>
              <a:t> (e.g., </a:t>
            </a:r>
            <a:r>
              <a:rPr lang="it-IT" sz="1600" dirty="0" err="1">
                <a:solidFill>
                  <a:srgbClr val="344529"/>
                </a:solidFill>
              </a:rPr>
              <a:t>genes</a:t>
            </a:r>
            <a:r>
              <a:rPr lang="it-IT" sz="1600" dirty="0">
                <a:solidFill>
                  <a:srgbClr val="344529"/>
                </a:solidFill>
              </a:rPr>
              <a:t>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0EF5A7-BD72-4FB2-A44F-6CD5BAC67B74}"/>
              </a:ext>
            </a:extLst>
          </p:cNvPr>
          <p:cNvSpPr txBox="1"/>
          <p:nvPr/>
        </p:nvSpPr>
        <p:spPr>
          <a:xfrm>
            <a:off x="1540853" y="1834629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44529"/>
                </a:solidFill>
              </a:rPr>
              <a:t>x</a:t>
            </a:r>
            <a:r>
              <a:rPr lang="it-IT" sz="1600" baseline="-25000" dirty="0">
                <a:solidFill>
                  <a:srgbClr val="344529"/>
                </a:solidFill>
              </a:rPr>
              <a:t>1</a:t>
            </a:r>
            <a:r>
              <a:rPr lang="it-IT" sz="1600" dirty="0">
                <a:solidFill>
                  <a:srgbClr val="344529"/>
                </a:solidFill>
              </a:rPr>
              <a:t>, x</a:t>
            </a:r>
            <a:r>
              <a:rPr lang="it-IT" sz="1600" baseline="-25000" dirty="0">
                <a:solidFill>
                  <a:srgbClr val="344529"/>
                </a:solidFill>
              </a:rPr>
              <a:t>2</a:t>
            </a:r>
            <a:r>
              <a:rPr lang="it-IT" sz="1600" dirty="0">
                <a:solidFill>
                  <a:srgbClr val="344529"/>
                </a:solidFill>
              </a:rPr>
              <a:t>, …                 </a:t>
            </a:r>
            <a:r>
              <a:rPr lang="it-IT" sz="1600" dirty="0" err="1">
                <a:solidFill>
                  <a:srgbClr val="344529"/>
                </a:solidFill>
              </a:rPr>
              <a:t>x</a:t>
            </a:r>
            <a:r>
              <a:rPr lang="it-IT" sz="1600" baseline="-25000" dirty="0" err="1">
                <a:solidFill>
                  <a:srgbClr val="344529"/>
                </a:solidFill>
              </a:rPr>
              <a:t>n</a:t>
            </a:r>
            <a:endParaRPr lang="it-IT" sz="1600" baseline="-25000" dirty="0">
              <a:solidFill>
                <a:srgbClr val="344529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C3BE77F-AE9C-4E9B-8ADD-E526EC88080E}"/>
              </a:ext>
            </a:extLst>
          </p:cNvPr>
          <p:cNvCxnSpPr/>
          <p:nvPr/>
        </p:nvCxnSpPr>
        <p:spPr>
          <a:xfrm>
            <a:off x="1277153" y="1549278"/>
            <a:ext cx="333533" cy="369332"/>
          </a:xfrm>
          <a:prstGeom prst="straightConnector1">
            <a:avLst/>
          </a:prstGeom>
          <a:ln>
            <a:solidFill>
              <a:srgbClr val="3445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8F5A53D-5751-4996-809B-98CBBD57FAC3}"/>
              </a:ext>
            </a:extLst>
          </p:cNvPr>
          <p:cNvSpPr txBox="1"/>
          <p:nvPr/>
        </p:nvSpPr>
        <p:spPr>
          <a:xfrm>
            <a:off x="1756510" y="1566056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matrix</a:t>
            </a:r>
            <a:endParaRPr lang="it-IT" dirty="0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6BB80B-205C-478D-A3EE-8BEC214015AA}"/>
              </a:ext>
            </a:extLst>
          </p:cNvPr>
          <p:cNvGrpSpPr/>
          <p:nvPr/>
        </p:nvGrpSpPr>
        <p:grpSpPr>
          <a:xfrm>
            <a:off x="4274199" y="1708946"/>
            <a:ext cx="2136073" cy="2056409"/>
            <a:chOff x="4392851" y="1946768"/>
            <a:chExt cx="2136073" cy="2056409"/>
          </a:xfrm>
        </p:grpSpPr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1D12BB57-4BB1-426D-ABB1-EE44B5049017}"/>
                </a:ext>
              </a:extLst>
            </p:cNvPr>
            <p:cNvSpPr/>
            <p:nvPr/>
          </p:nvSpPr>
          <p:spPr>
            <a:xfrm>
              <a:off x="4800706" y="2348187"/>
              <a:ext cx="1665565" cy="1599148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344529"/>
                </a:solidFill>
              </a:endParaRP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DD79B3FC-5C2F-4345-8C4D-E1615EF3AC3E}"/>
                </a:ext>
              </a:extLst>
            </p:cNvPr>
            <p:cNvSpPr txBox="1"/>
            <p:nvPr/>
          </p:nvSpPr>
          <p:spPr>
            <a:xfrm>
              <a:off x="4738049" y="1946768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…                 </a:t>
              </a:r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F1A0B4CF-2E6A-4184-9466-3C16608A003D}"/>
                </a:ext>
              </a:extLst>
            </p:cNvPr>
            <p:cNvSpPr txBox="1"/>
            <p:nvPr/>
          </p:nvSpPr>
          <p:spPr>
            <a:xfrm rot="16200000">
              <a:off x="3666652" y="2938424"/>
              <a:ext cx="17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r>
                <a:rPr lang="it-IT" sz="1600" dirty="0">
                  <a:solidFill>
                    <a:srgbClr val="344529"/>
                  </a:solidFill>
                </a:rPr>
                <a:t>,               …,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A34AFF7A-2624-4A22-9069-A9D716D25D4E}"/>
                </a:ext>
              </a:extLst>
            </p:cNvPr>
            <p:cNvSpPr txBox="1"/>
            <p:nvPr/>
          </p:nvSpPr>
          <p:spPr>
            <a:xfrm>
              <a:off x="4767150" y="226433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11</a:t>
              </a:r>
            </a:p>
          </p:txBody>
        </p:sp>
        <p:sp>
          <p:nvSpPr>
            <p:cNvPr id="119" name="CasellaDiTesto 118">
              <a:extLst>
                <a:ext uri="{FF2B5EF4-FFF2-40B4-BE49-F238E27FC236}">
                  <a16:creationId xmlns:a16="http://schemas.microsoft.com/office/drawing/2014/main" id="{FEC53092-6C53-44FF-90F4-7DD0AE0BC826}"/>
                </a:ext>
              </a:extLst>
            </p:cNvPr>
            <p:cNvSpPr txBox="1"/>
            <p:nvPr/>
          </p:nvSpPr>
          <p:spPr>
            <a:xfrm>
              <a:off x="5046694" y="247859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22</a:t>
              </a:r>
            </a:p>
          </p:txBody>
        </p:sp>
        <p:sp>
          <p:nvSpPr>
            <p:cNvPr id="121" name="CasellaDiTesto 120">
              <a:extLst>
                <a:ext uri="{FF2B5EF4-FFF2-40B4-BE49-F238E27FC236}">
                  <a16:creationId xmlns:a16="http://schemas.microsoft.com/office/drawing/2014/main" id="{95A22D50-D39F-42BC-8A57-5946B7689283}"/>
                </a:ext>
              </a:extLst>
            </p:cNvPr>
            <p:cNvSpPr txBox="1"/>
            <p:nvPr/>
          </p:nvSpPr>
          <p:spPr>
            <a:xfrm>
              <a:off x="6115747" y="3616861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1461CD42-894B-4F59-B039-49358FCB5BB0}"/>
                </a:ext>
              </a:extLst>
            </p:cNvPr>
            <p:cNvSpPr txBox="1"/>
            <p:nvPr/>
          </p:nvSpPr>
          <p:spPr>
            <a:xfrm rot="2674064">
              <a:off x="5355838" y="266969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86FCCFA8-244B-4FC2-ADF0-00BC67A52DDD}"/>
                </a:ext>
              </a:extLst>
            </p:cNvPr>
            <p:cNvSpPr txBox="1"/>
            <p:nvPr/>
          </p:nvSpPr>
          <p:spPr>
            <a:xfrm>
              <a:off x="5030735" y="226511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12</a:t>
              </a:r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4D3FFA0B-58C2-48F4-945E-FBDAA20E5785}"/>
                </a:ext>
              </a:extLst>
            </p:cNvPr>
            <p:cNvSpPr txBox="1"/>
            <p:nvPr/>
          </p:nvSpPr>
          <p:spPr>
            <a:xfrm>
              <a:off x="4772191" y="2495371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21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D837A4D8-5BF1-4B34-9E33-DEF5C23401E6}"/>
                </a:ext>
              </a:extLst>
            </p:cNvPr>
            <p:cNvSpPr txBox="1"/>
            <p:nvPr/>
          </p:nvSpPr>
          <p:spPr>
            <a:xfrm>
              <a:off x="5360417" y="22604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35778195-733D-4EFA-B8AB-E3BE6C4EE8AE}"/>
                </a:ext>
              </a:extLst>
            </p:cNvPr>
            <p:cNvSpPr txBox="1"/>
            <p:nvPr/>
          </p:nvSpPr>
          <p:spPr>
            <a:xfrm rot="5400000">
              <a:off x="4900003" y="2786219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5028E5A7-2DB1-4BE7-B99D-5A22F3C128C3}"/>
                </a:ext>
              </a:extLst>
            </p:cNvPr>
            <p:cNvSpPr txBox="1"/>
            <p:nvPr/>
          </p:nvSpPr>
          <p:spPr>
            <a:xfrm>
              <a:off x="4764707" y="362086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n1</a:t>
              </a:r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0CA7A281-BB0D-4AF2-8C42-C0326644C098}"/>
                </a:ext>
              </a:extLst>
            </p:cNvPr>
            <p:cNvSpPr txBox="1"/>
            <p:nvPr/>
          </p:nvSpPr>
          <p:spPr>
            <a:xfrm>
              <a:off x="6106590" y="226567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1n</a:t>
              </a:r>
            </a:p>
          </p:txBody>
        </p:sp>
      </p:grp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F0F6C8BA-0D1A-484A-8140-A02F3FF7159F}"/>
              </a:ext>
            </a:extLst>
          </p:cNvPr>
          <p:cNvGrpSpPr/>
          <p:nvPr/>
        </p:nvGrpSpPr>
        <p:grpSpPr>
          <a:xfrm>
            <a:off x="7665893" y="1446502"/>
            <a:ext cx="3374748" cy="2118595"/>
            <a:chOff x="7635889" y="1364738"/>
            <a:chExt cx="3374748" cy="2118595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6C5B544D-F45F-4C9C-BB37-BB0CED260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683" y="1598992"/>
              <a:ext cx="748674" cy="33855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Connettore 2 130">
              <a:extLst>
                <a:ext uri="{FF2B5EF4-FFF2-40B4-BE49-F238E27FC236}">
                  <a16:creationId xmlns:a16="http://schemas.microsoft.com/office/drawing/2014/main" id="{3644048B-9955-428E-B622-4F2B56FB1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638" y="2365692"/>
              <a:ext cx="748674" cy="33855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C0AB4798-13D7-4410-90AD-D519AE26E139}"/>
                </a:ext>
              </a:extLst>
            </p:cNvPr>
            <p:cNvSpPr txBox="1"/>
            <p:nvPr/>
          </p:nvSpPr>
          <p:spPr>
            <a:xfrm>
              <a:off x="8705357" y="136473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7A967240-0635-4E20-8E3B-5FFA9471D77B}"/>
                </a:ext>
              </a:extLst>
            </p:cNvPr>
            <p:cNvSpPr txBox="1"/>
            <p:nvPr/>
          </p:nvSpPr>
          <p:spPr>
            <a:xfrm>
              <a:off x="7635889" y="18048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4</a:t>
              </a:r>
            </a:p>
          </p:txBody>
        </p: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96002B88-192B-4327-B7A5-C11117598079}"/>
                </a:ext>
              </a:extLst>
            </p:cNvPr>
            <p:cNvSpPr txBox="1"/>
            <p:nvPr/>
          </p:nvSpPr>
          <p:spPr>
            <a:xfrm>
              <a:off x="7863844" y="25691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3</a:t>
              </a:r>
            </a:p>
          </p:txBody>
        </p: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3F620BC7-4A8A-4735-AA95-7C19239034A8}"/>
                </a:ext>
              </a:extLst>
            </p:cNvPr>
            <p:cNvSpPr txBox="1"/>
            <p:nvPr/>
          </p:nvSpPr>
          <p:spPr>
            <a:xfrm>
              <a:off x="8933312" y="20775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137" name="Connettore 2 136">
              <a:extLst>
                <a:ext uri="{FF2B5EF4-FFF2-40B4-BE49-F238E27FC236}">
                  <a16:creationId xmlns:a16="http://schemas.microsoft.com/office/drawing/2014/main" id="{029BCEF5-7CCA-43BA-9BA6-64C72C2FF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473" y="2174144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Connettore 2 137">
              <a:extLst>
                <a:ext uri="{FF2B5EF4-FFF2-40B4-BE49-F238E27FC236}">
                  <a16:creationId xmlns:a16="http://schemas.microsoft.com/office/drawing/2014/main" id="{E893E079-7983-41FD-BD35-E30F789B7B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6215" y="1701659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Connettore 2 138">
              <a:extLst>
                <a:ext uri="{FF2B5EF4-FFF2-40B4-BE49-F238E27FC236}">
                  <a16:creationId xmlns:a16="http://schemas.microsoft.com/office/drawing/2014/main" id="{8FAD48BD-7A4B-4A91-8D07-64D1CBF65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4106" y="2393140"/>
              <a:ext cx="465563" cy="413947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4A0606A6-406B-4615-9E58-25325F2B0CF2}"/>
                </a:ext>
              </a:extLst>
            </p:cNvPr>
            <p:cNvSpPr txBox="1"/>
            <p:nvPr/>
          </p:nvSpPr>
          <p:spPr>
            <a:xfrm>
              <a:off x="9687808" y="271357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5</a:t>
              </a:r>
            </a:p>
          </p:txBody>
        </p:sp>
        <p:cxnSp>
          <p:nvCxnSpPr>
            <p:cNvPr id="141" name="Connettore 2 140">
              <a:extLst>
                <a:ext uri="{FF2B5EF4-FFF2-40B4-BE49-F238E27FC236}">
                  <a16:creationId xmlns:a16="http://schemas.microsoft.com/office/drawing/2014/main" id="{79D3E0A0-47A6-4A7D-9B65-00A7BE950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315" y="3033290"/>
              <a:ext cx="599286" cy="22897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21A35B39-CB40-4248-BBA2-4AAD73060F93}"/>
                </a:ext>
              </a:extLst>
            </p:cNvPr>
            <p:cNvSpPr txBox="1"/>
            <p:nvPr/>
          </p:nvSpPr>
          <p:spPr>
            <a:xfrm>
              <a:off x="10648037" y="311400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7</a:t>
              </a:r>
            </a:p>
          </p:txBody>
        </p:sp>
        <p:cxnSp>
          <p:nvCxnSpPr>
            <p:cNvPr id="143" name="Connettore 2 142">
              <a:extLst>
                <a:ext uri="{FF2B5EF4-FFF2-40B4-BE49-F238E27FC236}">
                  <a16:creationId xmlns:a16="http://schemas.microsoft.com/office/drawing/2014/main" id="{5E602A53-303F-4894-B0A7-5D29F76C6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463" y="2167947"/>
              <a:ext cx="205795" cy="61223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B82DB614-1380-4D4D-8DDF-37AACDA56445}"/>
                </a:ext>
              </a:extLst>
            </p:cNvPr>
            <p:cNvSpPr txBox="1"/>
            <p:nvPr/>
          </p:nvSpPr>
          <p:spPr>
            <a:xfrm>
              <a:off x="10024844" y="184185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6</a:t>
              </a:r>
            </a:p>
          </p:txBody>
        </p:sp>
      </p:grp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FC0EC3ED-1820-4B3D-B620-596E0AD34830}"/>
              </a:ext>
            </a:extLst>
          </p:cNvPr>
          <p:cNvSpPr txBox="1"/>
          <p:nvPr/>
        </p:nvSpPr>
        <p:spPr>
          <a:xfrm>
            <a:off x="9269289" y="1376605"/>
            <a:ext cx="21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Covariance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8F55D01A-2560-4BF7-BDE1-0669DECB8A77}"/>
              </a:ext>
            </a:extLst>
          </p:cNvPr>
          <p:cNvSpPr txBox="1"/>
          <p:nvPr/>
        </p:nvSpPr>
        <p:spPr>
          <a:xfrm>
            <a:off x="9392358" y="483193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Knowledge</a:t>
            </a:r>
          </a:p>
        </p:txBody>
      </p:sp>
      <p:pic>
        <p:nvPicPr>
          <p:cNvPr id="165" name="Immagine 164">
            <a:extLst>
              <a:ext uri="{FF2B5EF4-FFF2-40B4-BE49-F238E27FC236}">
                <a16:creationId xmlns:a16="http://schemas.microsoft.com/office/drawing/2014/main" id="{40B31435-349A-4F09-830D-89D9D110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67" y="4252289"/>
            <a:ext cx="657109" cy="657109"/>
          </a:xfrm>
          <a:prstGeom prst="rect">
            <a:avLst/>
          </a:prstGeom>
        </p:spPr>
      </p:pic>
      <p:sp>
        <p:nvSpPr>
          <p:cNvPr id="168" name="Freccia a destra 167">
            <a:extLst>
              <a:ext uri="{FF2B5EF4-FFF2-40B4-BE49-F238E27FC236}">
                <a16:creationId xmlns:a16="http://schemas.microsoft.com/office/drawing/2014/main" id="{3D4AB33D-C3D2-44A2-8DD9-F64984B832E6}"/>
              </a:ext>
            </a:extLst>
          </p:cNvPr>
          <p:cNvSpPr/>
          <p:nvPr/>
        </p:nvSpPr>
        <p:spPr>
          <a:xfrm rot="20824472">
            <a:off x="3399121" y="1297976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Freccia a destra 168">
            <a:extLst>
              <a:ext uri="{FF2B5EF4-FFF2-40B4-BE49-F238E27FC236}">
                <a16:creationId xmlns:a16="http://schemas.microsoft.com/office/drawing/2014/main" id="{8160CAFA-C001-43EF-8CFD-1CAD69C168CC}"/>
              </a:ext>
            </a:extLst>
          </p:cNvPr>
          <p:cNvSpPr/>
          <p:nvPr/>
        </p:nvSpPr>
        <p:spPr>
          <a:xfrm rot="1303860" flipV="1">
            <a:off x="6883493" y="1397994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Freccia a destra 169">
            <a:extLst>
              <a:ext uri="{FF2B5EF4-FFF2-40B4-BE49-F238E27FC236}">
                <a16:creationId xmlns:a16="http://schemas.microsoft.com/office/drawing/2014/main" id="{CF6DD8B7-E4DF-492F-AB2F-D66A93B996F8}"/>
              </a:ext>
            </a:extLst>
          </p:cNvPr>
          <p:cNvSpPr/>
          <p:nvPr/>
        </p:nvSpPr>
        <p:spPr>
          <a:xfrm rot="6730660" flipV="1">
            <a:off x="7431526" y="3462351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Freccia a destra 170">
            <a:extLst>
              <a:ext uri="{FF2B5EF4-FFF2-40B4-BE49-F238E27FC236}">
                <a16:creationId xmlns:a16="http://schemas.microsoft.com/office/drawing/2014/main" id="{CA5C7362-5E78-4FA1-8D57-84A002E4D577}"/>
              </a:ext>
            </a:extLst>
          </p:cNvPr>
          <p:cNvSpPr/>
          <p:nvPr/>
        </p:nvSpPr>
        <p:spPr>
          <a:xfrm rot="10466336" flipV="1">
            <a:off x="8303203" y="4666853"/>
            <a:ext cx="756391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88F5DDB9-E719-4762-9CE6-E28E450068FD}"/>
              </a:ext>
            </a:extLst>
          </p:cNvPr>
          <p:cNvSpPr txBox="1"/>
          <p:nvPr/>
        </p:nvSpPr>
        <p:spPr>
          <a:xfrm>
            <a:off x="3365189" y="4976086"/>
            <a:ext cx="251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Causal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learning</a:t>
            </a:r>
          </a:p>
          <a:p>
            <a:pPr algn="ctr"/>
            <a:r>
              <a:rPr lang="it-IT" dirty="0"/>
              <a:t>&amp;</a:t>
            </a:r>
          </a:p>
          <a:p>
            <a:pPr algn="ctr"/>
            <a:r>
              <a:rPr lang="it-IT" dirty="0"/>
              <a:t>Model </a:t>
            </a:r>
            <a:r>
              <a:rPr lang="it-IT" dirty="0" err="1"/>
              <a:t>improvement</a:t>
            </a:r>
            <a:endParaRPr lang="it-IT" dirty="0"/>
          </a:p>
        </p:txBody>
      </p:sp>
      <p:grpSp>
        <p:nvGrpSpPr>
          <p:cNvPr id="306" name="Gruppo 305">
            <a:extLst>
              <a:ext uri="{FF2B5EF4-FFF2-40B4-BE49-F238E27FC236}">
                <a16:creationId xmlns:a16="http://schemas.microsoft.com/office/drawing/2014/main" id="{EC52B8A8-BAC8-4475-9774-5D99BF8B3FA7}"/>
              </a:ext>
            </a:extLst>
          </p:cNvPr>
          <p:cNvGrpSpPr/>
          <p:nvPr/>
        </p:nvGrpSpPr>
        <p:grpSpPr>
          <a:xfrm>
            <a:off x="5945589" y="4057957"/>
            <a:ext cx="3370028" cy="2307883"/>
            <a:chOff x="4853370" y="4110782"/>
            <a:chExt cx="3370028" cy="2307883"/>
          </a:xfrm>
        </p:grpSpPr>
        <p:cxnSp>
          <p:nvCxnSpPr>
            <p:cNvPr id="192" name="Connettore 2 191">
              <a:extLst>
                <a:ext uri="{FF2B5EF4-FFF2-40B4-BE49-F238E27FC236}">
                  <a16:creationId xmlns:a16="http://schemas.microsoft.com/office/drawing/2014/main" id="{E112757D-6F59-4613-807E-406700D3C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119" y="5147145"/>
              <a:ext cx="789558" cy="308947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3" name="CasellaDiTesto 192">
              <a:extLst>
                <a:ext uri="{FF2B5EF4-FFF2-40B4-BE49-F238E27FC236}">
                  <a16:creationId xmlns:a16="http://schemas.microsoft.com/office/drawing/2014/main" id="{05C8023A-8A54-49DD-BF55-EA5D33823942}"/>
                </a:ext>
              </a:extLst>
            </p:cNvPr>
            <p:cNvSpPr txBox="1"/>
            <p:nvPr/>
          </p:nvSpPr>
          <p:spPr>
            <a:xfrm>
              <a:off x="6018138" y="411078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1</a:t>
              </a:r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0024157C-1EA8-49CF-B306-8A8258D30D7A}"/>
                </a:ext>
              </a:extLst>
            </p:cNvPr>
            <p:cNvSpPr txBox="1"/>
            <p:nvPr/>
          </p:nvSpPr>
          <p:spPr>
            <a:xfrm>
              <a:off x="4853370" y="455665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4</a:t>
              </a:r>
            </a:p>
          </p:txBody>
        </p: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06F46357-8158-4610-81F7-96B610360318}"/>
                </a:ext>
              </a:extLst>
            </p:cNvPr>
            <p:cNvSpPr txBox="1"/>
            <p:nvPr/>
          </p:nvSpPr>
          <p:spPr>
            <a:xfrm>
              <a:off x="5081325" y="532101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3</a:t>
              </a:r>
            </a:p>
          </p:txBody>
        </p: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BD742B86-48B9-43E9-B760-E0B2926B9FD9}"/>
                </a:ext>
              </a:extLst>
            </p:cNvPr>
            <p:cNvSpPr txBox="1"/>
            <p:nvPr/>
          </p:nvSpPr>
          <p:spPr>
            <a:xfrm>
              <a:off x="6132583" y="485570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2</a:t>
              </a:r>
            </a:p>
          </p:txBody>
        </p:sp>
        <p:cxnSp>
          <p:nvCxnSpPr>
            <p:cNvPr id="197" name="Connettore 2 196">
              <a:extLst>
                <a:ext uri="{FF2B5EF4-FFF2-40B4-BE49-F238E27FC236}">
                  <a16:creationId xmlns:a16="http://schemas.microsoft.com/office/drawing/2014/main" id="{45F31913-9AD3-4C06-B052-1C7363ECE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3954" y="4925990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8" name="Connettore 2 197">
              <a:extLst>
                <a:ext uri="{FF2B5EF4-FFF2-40B4-BE49-F238E27FC236}">
                  <a16:creationId xmlns:a16="http://schemas.microsoft.com/office/drawing/2014/main" id="{E4AA2D8A-CAA2-4A1A-94D8-78F742EBD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4663" y="4507070"/>
              <a:ext cx="45166" cy="414316"/>
            </a:xfrm>
            <a:prstGeom prst="straightConnector1">
              <a:avLst/>
            </a:prstGeom>
            <a:ln>
              <a:solidFill>
                <a:srgbClr val="008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Connettore 2 198">
              <a:extLst>
                <a:ext uri="{FF2B5EF4-FFF2-40B4-BE49-F238E27FC236}">
                  <a16:creationId xmlns:a16="http://schemas.microsoft.com/office/drawing/2014/main" id="{F3F6A201-F227-4DA4-A7BE-980C8DF1F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587" y="5170301"/>
              <a:ext cx="465564" cy="388633"/>
            </a:xfrm>
            <a:prstGeom prst="straightConnector1">
              <a:avLst/>
            </a:prstGeom>
            <a:ln>
              <a:solidFill>
                <a:srgbClr val="008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0" name="CasellaDiTesto 199">
              <a:extLst>
                <a:ext uri="{FF2B5EF4-FFF2-40B4-BE49-F238E27FC236}">
                  <a16:creationId xmlns:a16="http://schemas.microsoft.com/office/drawing/2014/main" id="{196A3E5F-7838-4C85-B733-35FC941925AA}"/>
                </a:ext>
              </a:extLst>
            </p:cNvPr>
            <p:cNvSpPr txBox="1"/>
            <p:nvPr/>
          </p:nvSpPr>
          <p:spPr>
            <a:xfrm>
              <a:off x="6923951" y="544676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5</a:t>
              </a:r>
            </a:p>
          </p:txBody>
        </p:sp>
        <p:cxnSp>
          <p:nvCxnSpPr>
            <p:cNvPr id="201" name="Connettore 2 200">
              <a:extLst>
                <a:ext uri="{FF2B5EF4-FFF2-40B4-BE49-F238E27FC236}">
                  <a16:creationId xmlns:a16="http://schemas.microsoft.com/office/drawing/2014/main" id="{746572B7-815C-4593-88B0-3392F3681CDE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7286551" y="5753220"/>
              <a:ext cx="574247" cy="62873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2" name="CasellaDiTesto 201">
              <a:extLst>
                <a:ext uri="{FF2B5EF4-FFF2-40B4-BE49-F238E27FC236}">
                  <a16:creationId xmlns:a16="http://schemas.microsoft.com/office/drawing/2014/main" id="{96A2C346-E471-4A80-A112-2A25F241E377}"/>
                </a:ext>
              </a:extLst>
            </p:cNvPr>
            <p:cNvSpPr txBox="1"/>
            <p:nvPr/>
          </p:nvSpPr>
          <p:spPr>
            <a:xfrm>
              <a:off x="7860798" y="563142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7</a:t>
              </a:r>
            </a:p>
          </p:txBody>
        </p:sp>
        <p:cxnSp>
          <p:nvCxnSpPr>
            <p:cNvPr id="203" name="Connettore 2 202">
              <a:extLst>
                <a:ext uri="{FF2B5EF4-FFF2-40B4-BE49-F238E27FC236}">
                  <a16:creationId xmlns:a16="http://schemas.microsoft.com/office/drawing/2014/main" id="{C6839F6E-3C28-4F32-8E7B-536963BFF78B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>
              <a:off x="7105251" y="5816093"/>
              <a:ext cx="115693" cy="3148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4" name="CasellaDiTesto 203">
              <a:extLst>
                <a:ext uri="{FF2B5EF4-FFF2-40B4-BE49-F238E27FC236}">
                  <a16:creationId xmlns:a16="http://schemas.microsoft.com/office/drawing/2014/main" id="{D2243073-4FFB-47DE-A768-7BBB984C712A}"/>
                </a:ext>
              </a:extLst>
            </p:cNvPr>
            <p:cNvSpPr txBox="1"/>
            <p:nvPr/>
          </p:nvSpPr>
          <p:spPr>
            <a:xfrm>
              <a:off x="7105251" y="604933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6</a:t>
              </a:r>
            </a:p>
          </p:txBody>
        </p: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889177D2-55C7-418D-A238-7BE6DDDD496F}"/>
                </a:ext>
              </a:extLst>
            </p:cNvPr>
            <p:cNvSpPr txBox="1"/>
            <p:nvPr/>
          </p:nvSpPr>
          <p:spPr>
            <a:xfrm>
              <a:off x="6010377" y="56903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accent5">
                      <a:lumMod val="50000"/>
                    </a:schemeClr>
                  </a:solidFill>
                </a:rPr>
                <a:t>x</a:t>
              </a:r>
              <a:r>
                <a:rPr lang="it-IT" baseline="-25000" dirty="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cxnSp>
          <p:nvCxnSpPr>
            <p:cNvPr id="206" name="Connettore 2 205">
              <a:extLst>
                <a:ext uri="{FF2B5EF4-FFF2-40B4-BE49-F238E27FC236}">
                  <a16:creationId xmlns:a16="http://schemas.microsoft.com/office/drawing/2014/main" id="{6B31B4C3-755B-408B-A051-59E1F74349F1}"/>
                </a:ext>
              </a:extLst>
            </p:cNvPr>
            <p:cNvCxnSpPr>
              <a:cxnSpLocks/>
              <a:stCxn id="205" idx="0"/>
            </p:cNvCxnSpPr>
            <p:nvPr/>
          </p:nvCxnSpPr>
          <p:spPr>
            <a:xfrm flipV="1">
              <a:off x="6191677" y="5234556"/>
              <a:ext cx="62041" cy="455790"/>
            </a:xfrm>
            <a:prstGeom prst="straightConnector1">
              <a:avLst/>
            </a:prstGeom>
            <a:ln>
              <a:solidFill>
                <a:srgbClr val="FF66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7" name="Connettore 2 206">
              <a:extLst>
                <a:ext uri="{FF2B5EF4-FFF2-40B4-BE49-F238E27FC236}">
                  <a16:creationId xmlns:a16="http://schemas.microsoft.com/office/drawing/2014/main" id="{08707DAA-0711-4822-84AC-ABAA84F2AF72}"/>
                </a:ext>
              </a:extLst>
            </p:cNvPr>
            <p:cNvCxnSpPr>
              <a:cxnSpLocks/>
              <a:endCxn id="205" idx="3"/>
            </p:cNvCxnSpPr>
            <p:nvPr/>
          </p:nvCxnSpPr>
          <p:spPr>
            <a:xfrm flipH="1">
              <a:off x="6372977" y="5734989"/>
              <a:ext cx="600874" cy="140023"/>
            </a:xfrm>
            <a:prstGeom prst="straightConnector1">
              <a:avLst/>
            </a:prstGeom>
            <a:ln>
              <a:solidFill>
                <a:srgbClr val="FF66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Connettore 2 229">
              <a:extLst>
                <a:ext uri="{FF2B5EF4-FFF2-40B4-BE49-F238E27FC236}">
                  <a16:creationId xmlns:a16="http://schemas.microsoft.com/office/drawing/2014/main" id="{FA4400AA-B2F4-4EBD-B4B6-DE9649B020A0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>
              <a:off x="5215970" y="4741324"/>
              <a:ext cx="975707" cy="26034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09" name="Rettangolo con angoli arrotondati 308">
            <a:extLst>
              <a:ext uri="{FF2B5EF4-FFF2-40B4-BE49-F238E27FC236}">
                <a16:creationId xmlns:a16="http://schemas.microsoft.com/office/drawing/2014/main" id="{44B958AB-5601-4646-AB39-DAD569348469}"/>
              </a:ext>
            </a:extLst>
          </p:cNvPr>
          <p:cNvSpPr/>
          <p:nvPr/>
        </p:nvSpPr>
        <p:spPr>
          <a:xfrm>
            <a:off x="358688" y="1646557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310" name="Rettangolo con angoli arrotondati 309">
            <a:extLst>
              <a:ext uri="{FF2B5EF4-FFF2-40B4-BE49-F238E27FC236}">
                <a16:creationId xmlns:a16="http://schemas.microsoft.com/office/drawing/2014/main" id="{F9F1AAE2-3873-42FE-82A8-D65F10134235}"/>
              </a:ext>
            </a:extLst>
          </p:cNvPr>
          <p:cNvSpPr/>
          <p:nvPr/>
        </p:nvSpPr>
        <p:spPr>
          <a:xfrm>
            <a:off x="4169552" y="1636099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311" name="Rettangolo con angoli arrotondati 310">
            <a:extLst>
              <a:ext uri="{FF2B5EF4-FFF2-40B4-BE49-F238E27FC236}">
                <a16:creationId xmlns:a16="http://schemas.microsoft.com/office/drawing/2014/main" id="{2903C750-CB4A-4730-AE53-0838FB76AB3C}"/>
              </a:ext>
            </a:extLst>
          </p:cNvPr>
          <p:cNvSpPr/>
          <p:nvPr/>
        </p:nvSpPr>
        <p:spPr>
          <a:xfrm>
            <a:off x="10782338" y="1795665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312" name="Rettangolo con angoli arrotondati 311">
            <a:extLst>
              <a:ext uri="{FF2B5EF4-FFF2-40B4-BE49-F238E27FC236}">
                <a16:creationId xmlns:a16="http://schemas.microsoft.com/office/drawing/2014/main" id="{597499E3-0741-437B-B500-3E890C262ACD}"/>
              </a:ext>
            </a:extLst>
          </p:cNvPr>
          <p:cNvSpPr/>
          <p:nvPr/>
        </p:nvSpPr>
        <p:spPr>
          <a:xfrm>
            <a:off x="3003500" y="5363371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81" name="Titolo 1">
            <a:extLst>
              <a:ext uri="{FF2B5EF4-FFF2-40B4-BE49-F238E27FC236}">
                <a16:creationId xmlns:a16="http://schemas.microsoft.com/office/drawing/2014/main" id="{582F7962-14F3-4EC4-9EFF-B39A1D73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2060"/>
                </a:solidFill>
              </a:rPr>
              <a:t>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 model learning (</a:t>
            </a:r>
            <a:r>
              <a:rPr lang="it-IT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SEMgraph</a:t>
            </a:r>
            <a:r>
              <a:rPr lang="it-IT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6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magine 166">
            <a:extLst>
              <a:ext uri="{FF2B5EF4-FFF2-40B4-BE49-F238E27FC236}">
                <a16:creationId xmlns:a16="http://schemas.microsoft.com/office/drawing/2014/main" id="{ECF89F13-B921-4DE3-BD7A-19FFB8BF6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02" y="3950683"/>
            <a:ext cx="1355294" cy="1355294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0BB4BA-8A53-4A47-BC43-02878BF7A924}"/>
              </a:ext>
            </a:extLst>
          </p:cNvPr>
          <p:cNvSpPr/>
          <p:nvPr/>
        </p:nvSpPr>
        <p:spPr>
          <a:xfrm>
            <a:off x="1584878" y="2178318"/>
            <a:ext cx="1665565" cy="101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Controls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2D48851-9055-4EA4-93EB-609F18A3C191}"/>
              </a:ext>
            </a:extLst>
          </p:cNvPr>
          <p:cNvSpPr/>
          <p:nvPr/>
        </p:nvSpPr>
        <p:spPr>
          <a:xfrm>
            <a:off x="1584878" y="3190076"/>
            <a:ext cx="1665565" cy="102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Cases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C23485-6B03-465D-95B3-64127EAF3F38}"/>
              </a:ext>
            </a:extLst>
          </p:cNvPr>
          <p:cNvSpPr txBox="1"/>
          <p:nvPr/>
        </p:nvSpPr>
        <p:spPr>
          <a:xfrm>
            <a:off x="1183035" y="2068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090BD9E-6DF0-4257-97CA-341D562B8FCA}"/>
              </a:ext>
            </a:extLst>
          </p:cNvPr>
          <p:cNvSpPr txBox="1"/>
          <p:nvPr/>
        </p:nvSpPr>
        <p:spPr>
          <a:xfrm>
            <a:off x="1191600" y="28966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3010331D-4E3C-493A-897C-6B30C84B6D7E}"/>
              </a:ext>
            </a:extLst>
          </p:cNvPr>
          <p:cNvSpPr txBox="1"/>
          <p:nvPr/>
        </p:nvSpPr>
        <p:spPr>
          <a:xfrm>
            <a:off x="1189344" y="31128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B538FB0-84E2-4FD5-BA30-F8999393196B}"/>
              </a:ext>
            </a:extLst>
          </p:cNvPr>
          <p:cNvSpPr txBox="1"/>
          <p:nvPr/>
        </p:nvSpPr>
        <p:spPr>
          <a:xfrm>
            <a:off x="1177443" y="39753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B05E30C6-1FB0-44F0-A6C8-756B359D958B}"/>
              </a:ext>
            </a:extLst>
          </p:cNvPr>
          <p:cNvSpPr txBox="1"/>
          <p:nvPr/>
        </p:nvSpPr>
        <p:spPr>
          <a:xfrm rot="16200000">
            <a:off x="1098788" y="250050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E6D41CE-609B-4CC9-9A2D-495769E441E9}"/>
              </a:ext>
            </a:extLst>
          </p:cNvPr>
          <p:cNvSpPr txBox="1"/>
          <p:nvPr/>
        </p:nvSpPr>
        <p:spPr>
          <a:xfrm rot="16200000">
            <a:off x="1103652" y="348651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01AFB310-C459-4559-B77B-711C1493FDCF}"/>
              </a:ext>
            </a:extLst>
          </p:cNvPr>
          <p:cNvSpPr/>
          <p:nvPr/>
        </p:nvSpPr>
        <p:spPr>
          <a:xfrm>
            <a:off x="1067842" y="2173183"/>
            <a:ext cx="95243" cy="20330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18363D2-291E-46F2-A3B1-BCB4AB0A5BDD}"/>
              </a:ext>
            </a:extLst>
          </p:cNvPr>
          <p:cNvSpPr txBox="1"/>
          <p:nvPr/>
        </p:nvSpPr>
        <p:spPr>
          <a:xfrm rot="16200000">
            <a:off x="-246901" y="2975331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Case-control </a:t>
            </a:r>
            <a:r>
              <a:rPr lang="it-IT" dirty="0" err="1">
                <a:solidFill>
                  <a:srgbClr val="C00000"/>
                </a:solidFill>
              </a:rPr>
              <a:t>vector</a:t>
            </a:r>
            <a:r>
              <a:rPr lang="it-IT" dirty="0">
                <a:solidFill>
                  <a:srgbClr val="C00000"/>
                </a:solidFill>
              </a:rPr>
              <a:t>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10B43D-31C7-4774-99F1-F722415290F7}"/>
              </a:ext>
            </a:extLst>
          </p:cNvPr>
          <p:cNvSpPr txBox="1"/>
          <p:nvPr/>
        </p:nvSpPr>
        <p:spPr>
          <a:xfrm>
            <a:off x="4479904" y="1089654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Variance-covariance</a:t>
            </a:r>
            <a:endParaRPr lang="it-IT" dirty="0"/>
          </a:p>
          <a:p>
            <a:pPr algn="ctr"/>
            <a:r>
              <a:rPr lang="it-IT" dirty="0"/>
              <a:t>Matrix (S)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8A9AF54-9A31-491B-AF90-2807519976BE}"/>
              </a:ext>
            </a:extLst>
          </p:cNvPr>
          <p:cNvSpPr txBox="1"/>
          <p:nvPr/>
        </p:nvSpPr>
        <p:spPr>
          <a:xfrm>
            <a:off x="610123" y="1255904"/>
            <a:ext cx="200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344529"/>
                </a:solidFill>
              </a:rPr>
              <a:t>Variables</a:t>
            </a:r>
            <a:r>
              <a:rPr lang="it-IT" sz="1600" dirty="0">
                <a:solidFill>
                  <a:srgbClr val="344529"/>
                </a:solidFill>
              </a:rPr>
              <a:t> (e.g., </a:t>
            </a:r>
            <a:r>
              <a:rPr lang="it-IT" sz="1600" dirty="0" err="1">
                <a:solidFill>
                  <a:srgbClr val="344529"/>
                </a:solidFill>
              </a:rPr>
              <a:t>genes</a:t>
            </a:r>
            <a:r>
              <a:rPr lang="it-IT" sz="1600" dirty="0">
                <a:solidFill>
                  <a:srgbClr val="344529"/>
                </a:solidFill>
              </a:rPr>
              <a:t>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0EF5A7-BD72-4FB2-A44F-6CD5BAC67B74}"/>
              </a:ext>
            </a:extLst>
          </p:cNvPr>
          <p:cNvSpPr txBox="1"/>
          <p:nvPr/>
        </p:nvSpPr>
        <p:spPr>
          <a:xfrm>
            <a:off x="1540853" y="1834629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44529"/>
                </a:solidFill>
              </a:rPr>
              <a:t>x</a:t>
            </a:r>
            <a:r>
              <a:rPr lang="it-IT" sz="1600" baseline="-25000" dirty="0">
                <a:solidFill>
                  <a:srgbClr val="344529"/>
                </a:solidFill>
              </a:rPr>
              <a:t>1</a:t>
            </a:r>
            <a:r>
              <a:rPr lang="it-IT" sz="1600" dirty="0">
                <a:solidFill>
                  <a:srgbClr val="344529"/>
                </a:solidFill>
              </a:rPr>
              <a:t>, x</a:t>
            </a:r>
            <a:r>
              <a:rPr lang="it-IT" sz="1600" baseline="-25000" dirty="0">
                <a:solidFill>
                  <a:srgbClr val="344529"/>
                </a:solidFill>
              </a:rPr>
              <a:t>2</a:t>
            </a:r>
            <a:r>
              <a:rPr lang="it-IT" sz="1600" dirty="0">
                <a:solidFill>
                  <a:srgbClr val="344529"/>
                </a:solidFill>
              </a:rPr>
              <a:t>, …                 </a:t>
            </a:r>
            <a:r>
              <a:rPr lang="it-IT" sz="1600" dirty="0" err="1">
                <a:solidFill>
                  <a:srgbClr val="344529"/>
                </a:solidFill>
              </a:rPr>
              <a:t>x</a:t>
            </a:r>
            <a:r>
              <a:rPr lang="it-IT" sz="1600" baseline="-25000" dirty="0" err="1">
                <a:solidFill>
                  <a:srgbClr val="344529"/>
                </a:solidFill>
              </a:rPr>
              <a:t>n</a:t>
            </a:r>
            <a:endParaRPr lang="it-IT" sz="1600" baseline="-25000" dirty="0">
              <a:solidFill>
                <a:srgbClr val="344529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C3BE77F-AE9C-4E9B-8ADD-E526EC88080E}"/>
              </a:ext>
            </a:extLst>
          </p:cNvPr>
          <p:cNvCxnSpPr/>
          <p:nvPr/>
        </p:nvCxnSpPr>
        <p:spPr>
          <a:xfrm>
            <a:off x="1277153" y="1549278"/>
            <a:ext cx="333533" cy="369332"/>
          </a:xfrm>
          <a:prstGeom prst="straightConnector1">
            <a:avLst/>
          </a:prstGeom>
          <a:ln>
            <a:solidFill>
              <a:srgbClr val="3445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8F5A53D-5751-4996-809B-98CBBD57FAC3}"/>
              </a:ext>
            </a:extLst>
          </p:cNvPr>
          <p:cNvSpPr txBox="1"/>
          <p:nvPr/>
        </p:nvSpPr>
        <p:spPr>
          <a:xfrm>
            <a:off x="1756510" y="1566056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matrix</a:t>
            </a:r>
            <a:endParaRPr lang="it-IT" dirty="0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6BB80B-205C-478D-A3EE-8BEC214015AA}"/>
              </a:ext>
            </a:extLst>
          </p:cNvPr>
          <p:cNvGrpSpPr/>
          <p:nvPr/>
        </p:nvGrpSpPr>
        <p:grpSpPr>
          <a:xfrm>
            <a:off x="4274199" y="1708946"/>
            <a:ext cx="2136073" cy="2056409"/>
            <a:chOff x="4392851" y="1946768"/>
            <a:chExt cx="2136073" cy="2056409"/>
          </a:xfrm>
        </p:grpSpPr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1D12BB57-4BB1-426D-ABB1-EE44B5049017}"/>
                </a:ext>
              </a:extLst>
            </p:cNvPr>
            <p:cNvSpPr/>
            <p:nvPr/>
          </p:nvSpPr>
          <p:spPr>
            <a:xfrm>
              <a:off x="4800706" y="2348187"/>
              <a:ext cx="1665565" cy="1599148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344529"/>
                </a:solidFill>
              </a:endParaRP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DD79B3FC-5C2F-4345-8C4D-E1615EF3AC3E}"/>
                </a:ext>
              </a:extLst>
            </p:cNvPr>
            <p:cNvSpPr txBox="1"/>
            <p:nvPr/>
          </p:nvSpPr>
          <p:spPr>
            <a:xfrm>
              <a:off x="4738049" y="1946768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…                 </a:t>
              </a:r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F1A0B4CF-2E6A-4184-9466-3C16608A003D}"/>
                </a:ext>
              </a:extLst>
            </p:cNvPr>
            <p:cNvSpPr txBox="1"/>
            <p:nvPr/>
          </p:nvSpPr>
          <p:spPr>
            <a:xfrm rot="16200000">
              <a:off x="3666652" y="2938424"/>
              <a:ext cx="17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x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</a:t>
              </a:r>
              <a:r>
                <a:rPr lang="it-IT" sz="1600" dirty="0">
                  <a:solidFill>
                    <a:srgbClr val="344529"/>
                  </a:solidFill>
                </a:rPr>
                <a:t>,               …,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</a:t>
              </a:r>
              <a:r>
                <a:rPr lang="it-IT" sz="1600" dirty="0">
                  <a:solidFill>
                    <a:srgbClr val="344529"/>
                  </a:solidFill>
                </a:rPr>
                <a:t>, x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A34AFF7A-2624-4A22-9069-A9D716D25D4E}"/>
                </a:ext>
              </a:extLst>
            </p:cNvPr>
            <p:cNvSpPr txBox="1"/>
            <p:nvPr/>
          </p:nvSpPr>
          <p:spPr>
            <a:xfrm>
              <a:off x="4767150" y="226433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11</a:t>
              </a:r>
            </a:p>
          </p:txBody>
        </p:sp>
        <p:sp>
          <p:nvSpPr>
            <p:cNvPr id="119" name="CasellaDiTesto 118">
              <a:extLst>
                <a:ext uri="{FF2B5EF4-FFF2-40B4-BE49-F238E27FC236}">
                  <a16:creationId xmlns:a16="http://schemas.microsoft.com/office/drawing/2014/main" id="{FEC53092-6C53-44FF-90F4-7DD0AE0BC826}"/>
                </a:ext>
              </a:extLst>
            </p:cNvPr>
            <p:cNvSpPr txBox="1"/>
            <p:nvPr/>
          </p:nvSpPr>
          <p:spPr>
            <a:xfrm>
              <a:off x="5046694" y="247859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22</a:t>
              </a:r>
            </a:p>
          </p:txBody>
        </p:sp>
        <p:sp>
          <p:nvSpPr>
            <p:cNvPr id="121" name="CasellaDiTesto 120">
              <a:extLst>
                <a:ext uri="{FF2B5EF4-FFF2-40B4-BE49-F238E27FC236}">
                  <a16:creationId xmlns:a16="http://schemas.microsoft.com/office/drawing/2014/main" id="{95A22D50-D39F-42BC-8A57-5946B7689283}"/>
                </a:ext>
              </a:extLst>
            </p:cNvPr>
            <p:cNvSpPr txBox="1"/>
            <p:nvPr/>
          </p:nvSpPr>
          <p:spPr>
            <a:xfrm>
              <a:off x="6115747" y="3616861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 err="1">
                  <a:solidFill>
                    <a:srgbClr val="344529"/>
                  </a:solidFill>
                </a:rPr>
                <a:t>nn</a:t>
              </a:r>
              <a:endParaRPr lang="it-IT" sz="1600" baseline="-25000" dirty="0">
                <a:solidFill>
                  <a:srgbClr val="344529"/>
                </a:solidFill>
              </a:endParaRPr>
            </a:p>
          </p:txBody>
        </p: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1461CD42-894B-4F59-B039-49358FCB5BB0}"/>
                </a:ext>
              </a:extLst>
            </p:cNvPr>
            <p:cNvSpPr txBox="1"/>
            <p:nvPr/>
          </p:nvSpPr>
          <p:spPr>
            <a:xfrm rot="2674064">
              <a:off x="5355838" y="266969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86FCCFA8-244B-4FC2-ADF0-00BC67A52DDD}"/>
                </a:ext>
              </a:extLst>
            </p:cNvPr>
            <p:cNvSpPr txBox="1"/>
            <p:nvPr/>
          </p:nvSpPr>
          <p:spPr>
            <a:xfrm>
              <a:off x="5030735" y="2265112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12</a:t>
              </a:r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4D3FFA0B-58C2-48F4-945E-FBDAA20E5785}"/>
                </a:ext>
              </a:extLst>
            </p:cNvPr>
            <p:cNvSpPr txBox="1"/>
            <p:nvPr/>
          </p:nvSpPr>
          <p:spPr>
            <a:xfrm>
              <a:off x="4772191" y="2495371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21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D837A4D8-5BF1-4B34-9E33-DEF5C23401E6}"/>
                </a:ext>
              </a:extLst>
            </p:cNvPr>
            <p:cNvSpPr txBox="1"/>
            <p:nvPr/>
          </p:nvSpPr>
          <p:spPr>
            <a:xfrm>
              <a:off x="5360417" y="22604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35778195-733D-4EFA-B8AB-E3BE6C4EE8AE}"/>
                </a:ext>
              </a:extLst>
            </p:cNvPr>
            <p:cNvSpPr txBox="1"/>
            <p:nvPr/>
          </p:nvSpPr>
          <p:spPr>
            <a:xfrm rot="5400000">
              <a:off x="4900003" y="2786219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aseline="-25000" dirty="0">
                  <a:solidFill>
                    <a:srgbClr val="344529"/>
                  </a:solidFill>
                </a:rPr>
                <a:t>…</a:t>
              </a:r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5028E5A7-2DB1-4BE7-B99D-5A22F3C128C3}"/>
                </a:ext>
              </a:extLst>
            </p:cNvPr>
            <p:cNvSpPr txBox="1"/>
            <p:nvPr/>
          </p:nvSpPr>
          <p:spPr>
            <a:xfrm>
              <a:off x="4764707" y="362086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n1</a:t>
              </a:r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0CA7A281-BB0D-4AF2-8C42-C0326644C098}"/>
                </a:ext>
              </a:extLst>
            </p:cNvPr>
            <p:cNvSpPr txBox="1"/>
            <p:nvPr/>
          </p:nvSpPr>
          <p:spPr>
            <a:xfrm>
              <a:off x="6106590" y="226567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44529"/>
                  </a:solidFill>
                </a:rPr>
                <a:t>s</a:t>
              </a:r>
              <a:r>
                <a:rPr lang="it-IT" sz="1600" baseline="-25000" dirty="0">
                  <a:solidFill>
                    <a:srgbClr val="344529"/>
                  </a:solidFill>
                </a:rPr>
                <a:t>1n</a:t>
              </a:r>
            </a:p>
          </p:txBody>
        </p:sp>
      </p:grp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F0F6C8BA-0D1A-484A-8140-A02F3FF7159F}"/>
              </a:ext>
            </a:extLst>
          </p:cNvPr>
          <p:cNvGrpSpPr/>
          <p:nvPr/>
        </p:nvGrpSpPr>
        <p:grpSpPr>
          <a:xfrm>
            <a:off x="7665893" y="1446502"/>
            <a:ext cx="3374748" cy="2118595"/>
            <a:chOff x="7635889" y="1364738"/>
            <a:chExt cx="3374748" cy="2118595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6C5B544D-F45F-4C9C-BB37-BB0CED260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683" y="1598992"/>
              <a:ext cx="748674" cy="33855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Connettore 2 130">
              <a:extLst>
                <a:ext uri="{FF2B5EF4-FFF2-40B4-BE49-F238E27FC236}">
                  <a16:creationId xmlns:a16="http://schemas.microsoft.com/office/drawing/2014/main" id="{3644048B-9955-428E-B622-4F2B56FB1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638" y="2365692"/>
              <a:ext cx="748674" cy="33855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C0AB4798-13D7-4410-90AD-D519AE26E139}"/>
                </a:ext>
              </a:extLst>
            </p:cNvPr>
            <p:cNvSpPr txBox="1"/>
            <p:nvPr/>
          </p:nvSpPr>
          <p:spPr>
            <a:xfrm>
              <a:off x="8705357" y="136473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7A967240-0635-4E20-8E3B-5FFA9471D77B}"/>
                </a:ext>
              </a:extLst>
            </p:cNvPr>
            <p:cNvSpPr txBox="1"/>
            <p:nvPr/>
          </p:nvSpPr>
          <p:spPr>
            <a:xfrm>
              <a:off x="7635889" y="18048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4</a:t>
              </a:r>
            </a:p>
          </p:txBody>
        </p: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96002B88-192B-4327-B7A5-C11117598079}"/>
                </a:ext>
              </a:extLst>
            </p:cNvPr>
            <p:cNvSpPr txBox="1"/>
            <p:nvPr/>
          </p:nvSpPr>
          <p:spPr>
            <a:xfrm>
              <a:off x="7863844" y="25691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3</a:t>
              </a:r>
            </a:p>
          </p:txBody>
        </p: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3F620BC7-4A8A-4735-AA95-7C19239034A8}"/>
                </a:ext>
              </a:extLst>
            </p:cNvPr>
            <p:cNvSpPr txBox="1"/>
            <p:nvPr/>
          </p:nvSpPr>
          <p:spPr>
            <a:xfrm>
              <a:off x="8933312" y="20775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137" name="Connettore 2 136">
              <a:extLst>
                <a:ext uri="{FF2B5EF4-FFF2-40B4-BE49-F238E27FC236}">
                  <a16:creationId xmlns:a16="http://schemas.microsoft.com/office/drawing/2014/main" id="{029BCEF5-7CCA-43BA-9BA6-64C72C2FF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473" y="2174144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Connettore 2 137">
              <a:extLst>
                <a:ext uri="{FF2B5EF4-FFF2-40B4-BE49-F238E27FC236}">
                  <a16:creationId xmlns:a16="http://schemas.microsoft.com/office/drawing/2014/main" id="{E893E079-7983-41FD-BD35-E30F789B7B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6215" y="1701659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Connettore 2 138">
              <a:extLst>
                <a:ext uri="{FF2B5EF4-FFF2-40B4-BE49-F238E27FC236}">
                  <a16:creationId xmlns:a16="http://schemas.microsoft.com/office/drawing/2014/main" id="{8FAD48BD-7A4B-4A91-8D07-64D1CBF65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4106" y="2393140"/>
              <a:ext cx="465563" cy="413947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4A0606A6-406B-4615-9E58-25325F2B0CF2}"/>
                </a:ext>
              </a:extLst>
            </p:cNvPr>
            <p:cNvSpPr txBox="1"/>
            <p:nvPr/>
          </p:nvSpPr>
          <p:spPr>
            <a:xfrm>
              <a:off x="9687808" y="271357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5</a:t>
              </a:r>
            </a:p>
          </p:txBody>
        </p:sp>
        <p:cxnSp>
          <p:nvCxnSpPr>
            <p:cNvPr id="141" name="Connettore 2 140">
              <a:extLst>
                <a:ext uri="{FF2B5EF4-FFF2-40B4-BE49-F238E27FC236}">
                  <a16:creationId xmlns:a16="http://schemas.microsoft.com/office/drawing/2014/main" id="{79D3E0A0-47A6-4A7D-9B65-00A7BE950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315" y="3033290"/>
              <a:ext cx="599286" cy="22897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21A35B39-CB40-4248-BBA2-4AAD73060F93}"/>
                </a:ext>
              </a:extLst>
            </p:cNvPr>
            <p:cNvSpPr txBox="1"/>
            <p:nvPr/>
          </p:nvSpPr>
          <p:spPr>
            <a:xfrm>
              <a:off x="10648037" y="311400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7</a:t>
              </a:r>
            </a:p>
          </p:txBody>
        </p:sp>
        <p:cxnSp>
          <p:nvCxnSpPr>
            <p:cNvPr id="143" name="Connettore 2 142">
              <a:extLst>
                <a:ext uri="{FF2B5EF4-FFF2-40B4-BE49-F238E27FC236}">
                  <a16:creationId xmlns:a16="http://schemas.microsoft.com/office/drawing/2014/main" id="{5E602A53-303F-4894-B0A7-5D29F76C6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463" y="2167947"/>
              <a:ext cx="205795" cy="61223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B82DB614-1380-4D4D-8DDF-37AACDA56445}"/>
                </a:ext>
              </a:extLst>
            </p:cNvPr>
            <p:cNvSpPr txBox="1"/>
            <p:nvPr/>
          </p:nvSpPr>
          <p:spPr>
            <a:xfrm>
              <a:off x="10024844" y="184185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002060"/>
                  </a:solidFill>
                </a:rPr>
                <a:t>x</a:t>
              </a:r>
              <a:r>
                <a:rPr lang="it-IT" baseline="-25000" dirty="0">
                  <a:solidFill>
                    <a:srgbClr val="002060"/>
                  </a:solidFill>
                </a:rPr>
                <a:t>6</a:t>
              </a:r>
            </a:p>
          </p:txBody>
        </p:sp>
      </p:grp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FC0EC3ED-1820-4B3D-B620-596E0AD34830}"/>
              </a:ext>
            </a:extLst>
          </p:cNvPr>
          <p:cNvSpPr txBox="1"/>
          <p:nvPr/>
        </p:nvSpPr>
        <p:spPr>
          <a:xfrm>
            <a:off x="9269289" y="1376605"/>
            <a:ext cx="21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Covariance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8F55D01A-2560-4BF7-BDE1-0669DECB8A77}"/>
              </a:ext>
            </a:extLst>
          </p:cNvPr>
          <p:cNvSpPr txBox="1"/>
          <p:nvPr/>
        </p:nvSpPr>
        <p:spPr>
          <a:xfrm>
            <a:off x="9392358" y="483193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Knowledge</a:t>
            </a:r>
          </a:p>
        </p:txBody>
      </p:sp>
      <p:pic>
        <p:nvPicPr>
          <p:cNvPr id="165" name="Immagine 164">
            <a:extLst>
              <a:ext uri="{FF2B5EF4-FFF2-40B4-BE49-F238E27FC236}">
                <a16:creationId xmlns:a16="http://schemas.microsoft.com/office/drawing/2014/main" id="{40B31435-349A-4F09-830D-89D9D110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67" y="4252289"/>
            <a:ext cx="657109" cy="657109"/>
          </a:xfrm>
          <a:prstGeom prst="rect">
            <a:avLst/>
          </a:prstGeom>
        </p:spPr>
      </p:pic>
      <p:sp>
        <p:nvSpPr>
          <p:cNvPr id="168" name="Freccia a destra 167">
            <a:extLst>
              <a:ext uri="{FF2B5EF4-FFF2-40B4-BE49-F238E27FC236}">
                <a16:creationId xmlns:a16="http://schemas.microsoft.com/office/drawing/2014/main" id="{3D4AB33D-C3D2-44A2-8DD9-F64984B832E6}"/>
              </a:ext>
            </a:extLst>
          </p:cNvPr>
          <p:cNvSpPr/>
          <p:nvPr/>
        </p:nvSpPr>
        <p:spPr>
          <a:xfrm rot="20824472">
            <a:off x="3399121" y="1297976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Freccia a destra 168">
            <a:extLst>
              <a:ext uri="{FF2B5EF4-FFF2-40B4-BE49-F238E27FC236}">
                <a16:creationId xmlns:a16="http://schemas.microsoft.com/office/drawing/2014/main" id="{8160CAFA-C001-43EF-8CFD-1CAD69C168CC}"/>
              </a:ext>
            </a:extLst>
          </p:cNvPr>
          <p:cNvSpPr/>
          <p:nvPr/>
        </p:nvSpPr>
        <p:spPr>
          <a:xfrm rot="1303860" flipV="1">
            <a:off x="6883493" y="1397994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Freccia a destra 169">
            <a:extLst>
              <a:ext uri="{FF2B5EF4-FFF2-40B4-BE49-F238E27FC236}">
                <a16:creationId xmlns:a16="http://schemas.microsoft.com/office/drawing/2014/main" id="{CF6DD8B7-E4DF-492F-AB2F-D66A93B996F8}"/>
              </a:ext>
            </a:extLst>
          </p:cNvPr>
          <p:cNvSpPr/>
          <p:nvPr/>
        </p:nvSpPr>
        <p:spPr>
          <a:xfrm rot="6730660" flipV="1">
            <a:off x="7431526" y="3462351"/>
            <a:ext cx="741869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Freccia a destra 170">
            <a:extLst>
              <a:ext uri="{FF2B5EF4-FFF2-40B4-BE49-F238E27FC236}">
                <a16:creationId xmlns:a16="http://schemas.microsoft.com/office/drawing/2014/main" id="{CA5C7362-5E78-4FA1-8D57-84A002E4D577}"/>
              </a:ext>
            </a:extLst>
          </p:cNvPr>
          <p:cNvSpPr/>
          <p:nvPr/>
        </p:nvSpPr>
        <p:spPr>
          <a:xfrm rot="10466336" flipV="1">
            <a:off x="8303203" y="4666853"/>
            <a:ext cx="756391" cy="3361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88F5DDB9-E719-4762-9CE6-E28E450068FD}"/>
              </a:ext>
            </a:extLst>
          </p:cNvPr>
          <p:cNvSpPr txBox="1"/>
          <p:nvPr/>
        </p:nvSpPr>
        <p:spPr>
          <a:xfrm>
            <a:off x="2169002" y="4884483"/>
            <a:ext cx="251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Causal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learning</a:t>
            </a:r>
          </a:p>
          <a:p>
            <a:pPr algn="ctr"/>
            <a:r>
              <a:rPr lang="it-IT" dirty="0"/>
              <a:t>&amp;</a:t>
            </a:r>
          </a:p>
          <a:p>
            <a:pPr algn="ctr"/>
            <a:r>
              <a:rPr lang="it-IT" dirty="0"/>
              <a:t>Model </a:t>
            </a:r>
            <a:r>
              <a:rPr lang="it-IT" dirty="0" err="1"/>
              <a:t>improvement</a:t>
            </a:r>
            <a:endParaRPr lang="it-IT" dirty="0"/>
          </a:p>
        </p:txBody>
      </p:sp>
      <p:grpSp>
        <p:nvGrpSpPr>
          <p:cNvPr id="306" name="Gruppo 305">
            <a:extLst>
              <a:ext uri="{FF2B5EF4-FFF2-40B4-BE49-F238E27FC236}">
                <a16:creationId xmlns:a16="http://schemas.microsoft.com/office/drawing/2014/main" id="{EC52B8A8-BAC8-4475-9774-5D99BF8B3FA7}"/>
              </a:ext>
            </a:extLst>
          </p:cNvPr>
          <p:cNvGrpSpPr/>
          <p:nvPr/>
        </p:nvGrpSpPr>
        <p:grpSpPr>
          <a:xfrm>
            <a:off x="4891935" y="4105066"/>
            <a:ext cx="3376440" cy="2307883"/>
            <a:chOff x="4853370" y="4110782"/>
            <a:chExt cx="3376440" cy="2307883"/>
          </a:xfrm>
        </p:grpSpPr>
        <p:cxnSp>
          <p:nvCxnSpPr>
            <p:cNvPr id="192" name="Connettore 2 191">
              <a:extLst>
                <a:ext uri="{FF2B5EF4-FFF2-40B4-BE49-F238E27FC236}">
                  <a16:creationId xmlns:a16="http://schemas.microsoft.com/office/drawing/2014/main" id="{E112757D-6F59-4613-807E-406700D3C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119" y="5147145"/>
              <a:ext cx="789558" cy="308947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3" name="CasellaDiTesto 192">
              <a:extLst>
                <a:ext uri="{FF2B5EF4-FFF2-40B4-BE49-F238E27FC236}">
                  <a16:creationId xmlns:a16="http://schemas.microsoft.com/office/drawing/2014/main" id="{05C8023A-8A54-49DD-BF55-EA5D33823942}"/>
                </a:ext>
              </a:extLst>
            </p:cNvPr>
            <p:cNvSpPr txBox="1"/>
            <p:nvPr/>
          </p:nvSpPr>
          <p:spPr>
            <a:xfrm>
              <a:off x="6018138" y="411078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1</a:t>
              </a:r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0024157C-1EA8-49CF-B306-8A8258D30D7A}"/>
                </a:ext>
              </a:extLst>
            </p:cNvPr>
            <p:cNvSpPr txBox="1"/>
            <p:nvPr/>
          </p:nvSpPr>
          <p:spPr>
            <a:xfrm>
              <a:off x="4853370" y="455665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4</a:t>
              </a:r>
            </a:p>
          </p:txBody>
        </p: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06F46357-8158-4610-81F7-96B610360318}"/>
                </a:ext>
              </a:extLst>
            </p:cNvPr>
            <p:cNvSpPr txBox="1"/>
            <p:nvPr/>
          </p:nvSpPr>
          <p:spPr>
            <a:xfrm>
              <a:off x="5081325" y="532101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3</a:t>
              </a:r>
            </a:p>
          </p:txBody>
        </p: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BD742B86-48B9-43E9-B760-E0B2926B9FD9}"/>
                </a:ext>
              </a:extLst>
            </p:cNvPr>
            <p:cNvSpPr txBox="1"/>
            <p:nvPr/>
          </p:nvSpPr>
          <p:spPr>
            <a:xfrm>
              <a:off x="6132583" y="4855702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x</a:t>
              </a:r>
              <a:r>
                <a:rPr lang="it-IT" b="1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197" name="Connettore 2 196">
              <a:extLst>
                <a:ext uri="{FF2B5EF4-FFF2-40B4-BE49-F238E27FC236}">
                  <a16:creationId xmlns:a16="http://schemas.microsoft.com/office/drawing/2014/main" id="{45F31913-9AD3-4C06-B052-1C7363ECE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3954" y="4925990"/>
              <a:ext cx="129936" cy="44996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8" name="Connettore 2 197">
              <a:extLst>
                <a:ext uri="{FF2B5EF4-FFF2-40B4-BE49-F238E27FC236}">
                  <a16:creationId xmlns:a16="http://schemas.microsoft.com/office/drawing/2014/main" id="{E4AA2D8A-CAA2-4A1A-94D8-78F742EBD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4663" y="4507070"/>
              <a:ext cx="45166" cy="41431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Connettore 2 198">
              <a:extLst>
                <a:ext uri="{FF2B5EF4-FFF2-40B4-BE49-F238E27FC236}">
                  <a16:creationId xmlns:a16="http://schemas.microsoft.com/office/drawing/2014/main" id="{F3F6A201-F227-4DA4-A7BE-980C8DF1F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587" y="5170301"/>
              <a:ext cx="465564" cy="38863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0" name="CasellaDiTesto 199">
              <a:extLst>
                <a:ext uri="{FF2B5EF4-FFF2-40B4-BE49-F238E27FC236}">
                  <a16:creationId xmlns:a16="http://schemas.microsoft.com/office/drawing/2014/main" id="{196A3E5F-7838-4C85-B733-35FC941925AA}"/>
                </a:ext>
              </a:extLst>
            </p:cNvPr>
            <p:cNvSpPr txBox="1"/>
            <p:nvPr/>
          </p:nvSpPr>
          <p:spPr>
            <a:xfrm>
              <a:off x="6923951" y="544676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5</a:t>
              </a:r>
            </a:p>
          </p:txBody>
        </p:sp>
        <p:cxnSp>
          <p:nvCxnSpPr>
            <p:cNvPr id="201" name="Connettore 2 200">
              <a:extLst>
                <a:ext uri="{FF2B5EF4-FFF2-40B4-BE49-F238E27FC236}">
                  <a16:creationId xmlns:a16="http://schemas.microsoft.com/office/drawing/2014/main" id="{746572B7-815C-4593-88B0-3392F3681CDE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7286551" y="5753220"/>
              <a:ext cx="574247" cy="62873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2" name="CasellaDiTesto 201">
              <a:extLst>
                <a:ext uri="{FF2B5EF4-FFF2-40B4-BE49-F238E27FC236}">
                  <a16:creationId xmlns:a16="http://schemas.microsoft.com/office/drawing/2014/main" id="{96A2C346-E471-4A80-A112-2A25F241E377}"/>
                </a:ext>
              </a:extLst>
            </p:cNvPr>
            <p:cNvSpPr txBox="1"/>
            <p:nvPr/>
          </p:nvSpPr>
          <p:spPr>
            <a:xfrm>
              <a:off x="7860798" y="563142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x</a:t>
              </a:r>
              <a:r>
                <a:rPr lang="it-IT" b="1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203" name="Connettore 2 202">
              <a:extLst>
                <a:ext uri="{FF2B5EF4-FFF2-40B4-BE49-F238E27FC236}">
                  <a16:creationId xmlns:a16="http://schemas.microsoft.com/office/drawing/2014/main" id="{C6839F6E-3C28-4F32-8E7B-536963BFF78B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>
              <a:off x="7105251" y="5816093"/>
              <a:ext cx="115693" cy="3148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4" name="CasellaDiTesto 203">
              <a:extLst>
                <a:ext uri="{FF2B5EF4-FFF2-40B4-BE49-F238E27FC236}">
                  <a16:creationId xmlns:a16="http://schemas.microsoft.com/office/drawing/2014/main" id="{D2243073-4FFB-47DE-A768-7BBB984C712A}"/>
                </a:ext>
              </a:extLst>
            </p:cNvPr>
            <p:cNvSpPr txBox="1"/>
            <p:nvPr/>
          </p:nvSpPr>
          <p:spPr>
            <a:xfrm>
              <a:off x="7105251" y="604933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6</a:t>
              </a:r>
            </a:p>
          </p:txBody>
        </p: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889177D2-55C7-418D-A238-7BE6DDDD496F}"/>
                </a:ext>
              </a:extLst>
            </p:cNvPr>
            <p:cNvSpPr txBox="1"/>
            <p:nvPr/>
          </p:nvSpPr>
          <p:spPr>
            <a:xfrm>
              <a:off x="6010377" y="56903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344529"/>
                  </a:solidFill>
                </a:rPr>
                <a:t>x</a:t>
              </a:r>
              <a:r>
                <a:rPr lang="it-IT" baseline="-25000" dirty="0">
                  <a:solidFill>
                    <a:srgbClr val="344529"/>
                  </a:solidFill>
                </a:rPr>
                <a:t>8</a:t>
              </a:r>
            </a:p>
          </p:txBody>
        </p:sp>
        <p:cxnSp>
          <p:nvCxnSpPr>
            <p:cNvPr id="206" name="Connettore 2 205">
              <a:extLst>
                <a:ext uri="{FF2B5EF4-FFF2-40B4-BE49-F238E27FC236}">
                  <a16:creationId xmlns:a16="http://schemas.microsoft.com/office/drawing/2014/main" id="{6B31B4C3-755B-408B-A051-59E1F74349F1}"/>
                </a:ext>
              </a:extLst>
            </p:cNvPr>
            <p:cNvCxnSpPr>
              <a:cxnSpLocks/>
              <a:stCxn id="205" idx="0"/>
            </p:cNvCxnSpPr>
            <p:nvPr/>
          </p:nvCxnSpPr>
          <p:spPr>
            <a:xfrm flipV="1">
              <a:off x="6191677" y="5234556"/>
              <a:ext cx="62041" cy="455790"/>
            </a:xfrm>
            <a:prstGeom prst="straightConnector1">
              <a:avLst/>
            </a:prstGeom>
            <a:ln>
              <a:solidFill>
                <a:srgbClr val="008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7" name="Connettore 2 206">
              <a:extLst>
                <a:ext uri="{FF2B5EF4-FFF2-40B4-BE49-F238E27FC236}">
                  <a16:creationId xmlns:a16="http://schemas.microsoft.com/office/drawing/2014/main" id="{08707DAA-0711-4822-84AC-ABAA84F2AF72}"/>
                </a:ext>
              </a:extLst>
            </p:cNvPr>
            <p:cNvCxnSpPr>
              <a:cxnSpLocks/>
              <a:endCxn id="205" idx="3"/>
            </p:cNvCxnSpPr>
            <p:nvPr/>
          </p:nvCxnSpPr>
          <p:spPr>
            <a:xfrm flipH="1">
              <a:off x="6372977" y="5734989"/>
              <a:ext cx="600874" cy="140023"/>
            </a:xfrm>
            <a:prstGeom prst="straightConnector1">
              <a:avLst/>
            </a:prstGeom>
            <a:ln>
              <a:solidFill>
                <a:srgbClr val="008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Connettore 2 229">
              <a:extLst>
                <a:ext uri="{FF2B5EF4-FFF2-40B4-BE49-F238E27FC236}">
                  <a16:creationId xmlns:a16="http://schemas.microsoft.com/office/drawing/2014/main" id="{FA4400AA-B2F4-4EBD-B4B6-DE9649B020A0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>
              <a:off x="5215970" y="4741324"/>
              <a:ext cx="975707" cy="26034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0" name="CasellaDiTesto 249">
              <a:extLst>
                <a:ext uri="{FF2B5EF4-FFF2-40B4-BE49-F238E27FC236}">
                  <a16:creationId xmlns:a16="http://schemas.microsoft.com/office/drawing/2014/main" id="{C934088C-41BE-4A08-842B-EFA54AD56478}"/>
                </a:ext>
              </a:extLst>
            </p:cNvPr>
            <p:cNvSpPr txBox="1"/>
            <p:nvPr/>
          </p:nvSpPr>
          <p:spPr>
            <a:xfrm>
              <a:off x="7250340" y="4249379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>
                  <a:solidFill>
                    <a:srgbClr val="C00000"/>
                  </a:solidFill>
                </a:rPr>
                <a:t>C</a:t>
              </a:r>
            </a:p>
          </p:txBody>
        </p:sp>
        <p:cxnSp>
          <p:nvCxnSpPr>
            <p:cNvPr id="252" name="Connettore 2 251">
              <a:extLst>
                <a:ext uri="{FF2B5EF4-FFF2-40B4-BE49-F238E27FC236}">
                  <a16:creationId xmlns:a16="http://schemas.microsoft.com/office/drawing/2014/main" id="{1A29295C-5C33-4D55-BA04-A0B4AE1C6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6476" y="4285209"/>
              <a:ext cx="832648" cy="110478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2 253">
              <a:extLst>
                <a:ext uri="{FF2B5EF4-FFF2-40B4-BE49-F238E27FC236}">
                  <a16:creationId xmlns:a16="http://schemas.microsoft.com/office/drawing/2014/main" id="{193828C2-3CCB-4203-8E41-3178C4E2E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4458" y="4529123"/>
              <a:ext cx="824064" cy="45893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2 259">
              <a:extLst>
                <a:ext uri="{FF2B5EF4-FFF2-40B4-BE49-F238E27FC236}">
                  <a16:creationId xmlns:a16="http://schemas.microsoft.com/office/drawing/2014/main" id="{207A5562-60ED-4571-AF47-C890FB458A4F}"/>
                </a:ext>
              </a:extLst>
            </p:cNvPr>
            <p:cNvCxnSpPr>
              <a:cxnSpLocks/>
              <a:endCxn id="200" idx="0"/>
            </p:cNvCxnSpPr>
            <p:nvPr/>
          </p:nvCxnSpPr>
          <p:spPr>
            <a:xfrm flipH="1">
              <a:off x="7105251" y="4607871"/>
              <a:ext cx="231387" cy="83889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2 286">
              <a:extLst>
                <a:ext uri="{FF2B5EF4-FFF2-40B4-BE49-F238E27FC236}">
                  <a16:creationId xmlns:a16="http://schemas.microsoft.com/office/drawing/2014/main" id="{1BD846A0-1849-4088-839F-126FFCF52C18}"/>
                </a:ext>
              </a:extLst>
            </p:cNvPr>
            <p:cNvCxnSpPr>
              <a:cxnSpLocks/>
            </p:cNvCxnSpPr>
            <p:nvPr/>
          </p:nvCxnSpPr>
          <p:spPr>
            <a:xfrm>
              <a:off x="7511398" y="4577416"/>
              <a:ext cx="426085" cy="1157573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CasellaDiTesto 304">
            <a:extLst>
              <a:ext uri="{FF2B5EF4-FFF2-40B4-BE49-F238E27FC236}">
                <a16:creationId xmlns:a16="http://schemas.microsoft.com/office/drawing/2014/main" id="{A95F1039-C2DB-4700-A68D-83D2F2B208C1}"/>
              </a:ext>
            </a:extLst>
          </p:cNvPr>
          <p:cNvSpPr txBox="1"/>
          <p:nvPr/>
        </p:nvSpPr>
        <p:spPr>
          <a:xfrm>
            <a:off x="7677234" y="6049333"/>
            <a:ext cx="338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/>
              <a:t>De novo </a:t>
            </a:r>
            <a:r>
              <a:rPr lang="it-IT" dirty="0" err="1"/>
              <a:t>perturbed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discovery</a:t>
            </a:r>
            <a:endParaRPr lang="it-IT" dirty="0"/>
          </a:p>
        </p:txBody>
      </p:sp>
      <p:sp>
        <p:nvSpPr>
          <p:cNvPr id="309" name="Rettangolo con angoli arrotondati 308">
            <a:extLst>
              <a:ext uri="{FF2B5EF4-FFF2-40B4-BE49-F238E27FC236}">
                <a16:creationId xmlns:a16="http://schemas.microsoft.com/office/drawing/2014/main" id="{44B958AB-5601-4646-AB39-DAD569348469}"/>
              </a:ext>
            </a:extLst>
          </p:cNvPr>
          <p:cNvSpPr/>
          <p:nvPr/>
        </p:nvSpPr>
        <p:spPr>
          <a:xfrm>
            <a:off x="358688" y="1646557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310" name="Rettangolo con angoli arrotondati 309">
            <a:extLst>
              <a:ext uri="{FF2B5EF4-FFF2-40B4-BE49-F238E27FC236}">
                <a16:creationId xmlns:a16="http://schemas.microsoft.com/office/drawing/2014/main" id="{F9F1AAE2-3873-42FE-82A8-D65F10134235}"/>
              </a:ext>
            </a:extLst>
          </p:cNvPr>
          <p:cNvSpPr/>
          <p:nvPr/>
        </p:nvSpPr>
        <p:spPr>
          <a:xfrm>
            <a:off x="4169552" y="1636099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311" name="Rettangolo con angoli arrotondati 310">
            <a:extLst>
              <a:ext uri="{FF2B5EF4-FFF2-40B4-BE49-F238E27FC236}">
                <a16:creationId xmlns:a16="http://schemas.microsoft.com/office/drawing/2014/main" id="{2903C750-CB4A-4730-AE53-0838FB76AB3C}"/>
              </a:ext>
            </a:extLst>
          </p:cNvPr>
          <p:cNvSpPr/>
          <p:nvPr/>
        </p:nvSpPr>
        <p:spPr>
          <a:xfrm>
            <a:off x="10782338" y="1795665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312" name="Rettangolo con angoli arrotondati 311">
            <a:extLst>
              <a:ext uri="{FF2B5EF4-FFF2-40B4-BE49-F238E27FC236}">
                <a16:creationId xmlns:a16="http://schemas.microsoft.com/office/drawing/2014/main" id="{597499E3-0741-437B-B500-3E890C262ACD}"/>
              </a:ext>
            </a:extLst>
          </p:cNvPr>
          <p:cNvSpPr/>
          <p:nvPr/>
        </p:nvSpPr>
        <p:spPr>
          <a:xfrm>
            <a:off x="1807313" y="5271768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313" name="Rettangolo con angoli arrotondati 312">
            <a:extLst>
              <a:ext uri="{FF2B5EF4-FFF2-40B4-BE49-F238E27FC236}">
                <a16:creationId xmlns:a16="http://schemas.microsoft.com/office/drawing/2014/main" id="{BB8D297C-785F-4770-A23F-A2A6C1B74850}"/>
              </a:ext>
            </a:extLst>
          </p:cNvPr>
          <p:cNvSpPr/>
          <p:nvPr/>
        </p:nvSpPr>
        <p:spPr>
          <a:xfrm>
            <a:off x="8768087" y="5677587"/>
            <a:ext cx="369333" cy="3385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89" name="Titolo 1">
            <a:extLst>
              <a:ext uri="{FF2B5EF4-FFF2-40B4-BE49-F238E27FC236}">
                <a16:creationId xmlns:a16="http://schemas.microsoft.com/office/drawing/2014/main" id="{D7E575CA-4B2A-41D9-9692-75C73984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02060"/>
                </a:solidFill>
              </a:rPr>
              <a:t>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 model learning (</a:t>
            </a:r>
            <a:r>
              <a:rPr lang="it-IT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SEMgraph</a:t>
            </a:r>
            <a:r>
              <a:rPr lang="it-IT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19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355372" y="1489797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Features</a:t>
            </a: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Applicative </a:t>
            </a:r>
            <a:r>
              <a:rPr lang="it-IT" dirty="0" err="1">
                <a:solidFill>
                  <a:srgbClr val="002060"/>
                </a:solidFill>
              </a:rPr>
              <a:t>example</a:t>
            </a:r>
            <a:r>
              <a:rPr lang="it-IT" dirty="0">
                <a:solidFill>
                  <a:srgbClr val="002060"/>
                </a:solidFill>
              </a:rPr>
              <a:t> – </a:t>
            </a:r>
            <a:r>
              <a:rPr lang="it-IT" dirty="0" err="1">
                <a:solidFill>
                  <a:srgbClr val="002060"/>
                </a:solidFill>
              </a:rPr>
              <a:t>TruSight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Oncology</a:t>
            </a:r>
            <a:r>
              <a:rPr lang="it-IT" dirty="0">
                <a:solidFill>
                  <a:srgbClr val="002060"/>
                </a:solidFill>
              </a:rPr>
              <a:t> 500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5355C79D-3560-4B44-937F-E1ABBD37E131}"/>
              </a:ext>
            </a:extLst>
          </p:cNvPr>
          <p:cNvSpPr/>
          <p:nvPr/>
        </p:nvSpPr>
        <p:spPr>
          <a:xfrm rot="16200000" flipV="1">
            <a:off x="8528055" y="1220518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03967109-0AE5-4B94-AFBC-2BA429526FDD}"/>
              </a:ext>
            </a:extLst>
          </p:cNvPr>
          <p:cNvSpPr/>
          <p:nvPr/>
        </p:nvSpPr>
        <p:spPr>
          <a:xfrm rot="16200000" flipV="1">
            <a:off x="8290165" y="1467598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ubo 54">
            <a:extLst>
              <a:ext uri="{FF2B5EF4-FFF2-40B4-BE49-F238E27FC236}">
                <a16:creationId xmlns:a16="http://schemas.microsoft.com/office/drawing/2014/main" id="{C57B00C8-BFA9-47DF-9D6F-A5CB76C6C82A}"/>
              </a:ext>
            </a:extLst>
          </p:cNvPr>
          <p:cNvSpPr/>
          <p:nvPr/>
        </p:nvSpPr>
        <p:spPr>
          <a:xfrm rot="16200000" flipV="1">
            <a:off x="8015649" y="1711366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1B47947-526B-4487-9FED-135775ADFAE4}"/>
              </a:ext>
            </a:extLst>
          </p:cNvPr>
          <p:cNvSpPr txBox="1"/>
          <p:nvPr/>
        </p:nvSpPr>
        <p:spPr>
          <a:xfrm>
            <a:off x="9304360" y="2275775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n>
                  <a:solidFill>
                    <a:srgbClr val="C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dirty="0" err="1"/>
              <a:t>Phenotypes</a:t>
            </a:r>
            <a:endParaRPr lang="it-IT" dirty="0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9C021AF-DD6E-49C4-9E7A-20ED577802F8}"/>
              </a:ext>
            </a:extLst>
          </p:cNvPr>
          <p:cNvGrpSpPr/>
          <p:nvPr/>
        </p:nvGrpSpPr>
        <p:grpSpPr>
          <a:xfrm>
            <a:off x="619147" y="2287574"/>
            <a:ext cx="2575250" cy="3037862"/>
            <a:chOff x="1006150" y="2250238"/>
            <a:chExt cx="2575250" cy="3037862"/>
          </a:xfrm>
        </p:grpSpPr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D363309F-164D-4776-9D55-800E6F99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335FF400-5A1A-4A67-8F85-8ABEBC842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A4A83201-DBA4-45F3-892D-927B24AAB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DDB82F-8895-4C1A-BFCE-50E233D6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Parallelogramma 73">
              <a:extLst>
                <a:ext uri="{FF2B5EF4-FFF2-40B4-BE49-F238E27FC236}">
                  <a16:creationId xmlns:a16="http://schemas.microsoft.com/office/drawing/2014/main" id="{35158AB8-7AE6-43F5-B20B-01DF2C2E0A1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9705D29-0C70-4641-9DC3-C7196D13B5F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5D9CB457-3E46-4075-A476-8E3911DC429D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Parallelogramma 76">
              <a:extLst>
                <a:ext uri="{FF2B5EF4-FFF2-40B4-BE49-F238E27FC236}">
                  <a16:creationId xmlns:a16="http://schemas.microsoft.com/office/drawing/2014/main" id="{69E9C090-7077-4560-8B3B-133B737A5317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48A88C23-5ABE-4601-BAFF-A9FCD50FFC65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8851AF71-FB8C-4B38-B73C-D4C411C5D229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842BDF3C-F2D6-42E6-8C40-01E130C2D5B2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499B07D-C30A-43C3-A9C6-069502746DC4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2124CF6-E179-4C56-B199-7EB1C0648B17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1399401-660B-4224-8335-F7877D0836BF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523D3772-5638-4CD8-A4AD-D9DFFC9EB343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83EE4532-CAB6-4F59-986F-AB9DFD2DDBD3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46A638D5-F980-420F-8C93-226835325E4A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7281EF8-D06F-48A4-AD87-8577D4D930E9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E029667-6826-4A80-AF74-147BC4488A07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BD68E015-2C6A-46C6-A2B4-92A8E0207CA2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54B862F6-BCB1-4FC7-A6BA-2E643C66D006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9371084C-A73A-4F7B-8896-F1CEF9E6D324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DD729A78-E528-4C3D-AC15-291AEEDE0C3E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: forma 105">
              <a:extLst>
                <a:ext uri="{FF2B5EF4-FFF2-40B4-BE49-F238E27FC236}">
                  <a16:creationId xmlns:a16="http://schemas.microsoft.com/office/drawing/2014/main" id="{94A62A75-5D1D-4793-8A3F-8D7514C710F0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: forma 106">
              <a:extLst>
                <a:ext uri="{FF2B5EF4-FFF2-40B4-BE49-F238E27FC236}">
                  <a16:creationId xmlns:a16="http://schemas.microsoft.com/office/drawing/2014/main" id="{E5A6E93E-6E6E-4B71-B440-B77B76EF9966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Parallelogramma 107">
              <a:extLst>
                <a:ext uri="{FF2B5EF4-FFF2-40B4-BE49-F238E27FC236}">
                  <a16:creationId xmlns:a16="http://schemas.microsoft.com/office/drawing/2014/main" id="{2BEB739E-75C8-4803-938B-AEE8DEA7180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FD832BFB-8930-4387-8F0D-1DE00F2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108B3621-FFF1-4AD4-A531-F42B985914C1}"/>
                </a:ext>
              </a:extLst>
            </p:cNvPr>
            <p:cNvCxnSpPr>
              <a:cxnSpLocks/>
              <a:stCxn id="86" idx="6"/>
              <a:endCxn id="101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F825B74E-CC67-473D-AF4E-DBC4AF2E82AF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62E4F02-8054-4A81-9CF4-DCB9AE286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915A49AD-98A6-445A-9825-223DADB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803E0FF9-CEDA-45E5-8E46-278FC459E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56055907-95A1-45CC-A569-5090065DDC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D54030D5-621D-45DF-B281-3F091A4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8C4B56C7-43AE-4ABD-A3AB-3F04244E090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44F61B18-C02C-4B18-9807-04DB9FC7E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Segnaposto contenuto 2">
            <a:extLst>
              <a:ext uri="{FF2B5EF4-FFF2-40B4-BE49-F238E27FC236}">
                <a16:creationId xmlns:a16="http://schemas.microsoft.com/office/drawing/2014/main" id="{0000F4B7-C5D1-404D-9D70-42F71D44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869" y="2109783"/>
            <a:ext cx="3684147" cy="1808989"/>
          </a:xfrm>
        </p:spPr>
        <p:txBody>
          <a:bodyPr>
            <a:noAutofit/>
          </a:bodyPr>
          <a:lstStyle/>
          <a:p>
            <a:r>
              <a:rPr lang="it-IT" sz="1800" dirty="0" err="1">
                <a:solidFill>
                  <a:srgbClr val="002060"/>
                </a:solidFill>
              </a:rPr>
              <a:t>Indel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>
                <a:solidFill>
                  <a:srgbClr val="002060"/>
                </a:solidFill>
              </a:rPr>
              <a:t>Single Nucleotide </a:t>
            </a:r>
            <a:r>
              <a:rPr lang="it-IT" sz="1800" dirty="0" err="1">
                <a:solidFill>
                  <a:srgbClr val="002060"/>
                </a:solidFill>
              </a:rPr>
              <a:t>Variants</a:t>
            </a:r>
            <a:r>
              <a:rPr lang="it-IT" sz="1800" dirty="0">
                <a:solidFill>
                  <a:srgbClr val="002060"/>
                </a:solidFill>
              </a:rPr>
              <a:t> (</a:t>
            </a:r>
            <a:r>
              <a:rPr lang="it-IT" sz="1800" dirty="0" err="1">
                <a:solidFill>
                  <a:srgbClr val="002060"/>
                </a:solidFill>
              </a:rPr>
              <a:t>SNVs</a:t>
            </a:r>
            <a:r>
              <a:rPr lang="it-IT" sz="1800" dirty="0">
                <a:solidFill>
                  <a:srgbClr val="002060"/>
                </a:solidFill>
              </a:rPr>
              <a:t>)</a:t>
            </a:r>
          </a:p>
          <a:p>
            <a:r>
              <a:rPr lang="it-IT" sz="1800" dirty="0">
                <a:solidFill>
                  <a:srgbClr val="002060"/>
                </a:solidFill>
              </a:rPr>
              <a:t>Copy </a:t>
            </a:r>
            <a:r>
              <a:rPr lang="it-IT" sz="1800" dirty="0" err="1">
                <a:solidFill>
                  <a:srgbClr val="002060"/>
                </a:solidFill>
              </a:rPr>
              <a:t>Number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Variants</a:t>
            </a:r>
            <a:r>
              <a:rPr lang="it-IT" sz="1800" dirty="0">
                <a:solidFill>
                  <a:srgbClr val="002060"/>
                </a:solidFill>
              </a:rPr>
              <a:t> (</a:t>
            </a:r>
            <a:r>
              <a:rPr lang="it-IT" sz="1800" dirty="0" err="1">
                <a:solidFill>
                  <a:srgbClr val="002060"/>
                </a:solidFill>
              </a:rPr>
              <a:t>CNVs</a:t>
            </a:r>
            <a:r>
              <a:rPr lang="it-IT" sz="1800" dirty="0">
                <a:solidFill>
                  <a:srgbClr val="002060"/>
                </a:solidFill>
              </a:rPr>
              <a:t>)</a:t>
            </a:r>
          </a:p>
          <a:p>
            <a:r>
              <a:rPr lang="it-IT" sz="1800" dirty="0">
                <a:solidFill>
                  <a:srgbClr val="002060"/>
                </a:solidFill>
              </a:rPr>
              <a:t>Microsatellite </a:t>
            </a:r>
            <a:r>
              <a:rPr lang="it-IT" sz="1800" dirty="0" err="1">
                <a:solidFill>
                  <a:srgbClr val="002060"/>
                </a:solidFill>
              </a:rPr>
              <a:t>Instability</a:t>
            </a:r>
            <a:r>
              <a:rPr lang="it-IT" sz="1800" dirty="0">
                <a:solidFill>
                  <a:srgbClr val="002060"/>
                </a:solidFill>
              </a:rPr>
              <a:t> (MSI)</a:t>
            </a:r>
          </a:p>
          <a:p>
            <a:r>
              <a:rPr lang="it-IT" sz="1800" dirty="0" err="1">
                <a:solidFill>
                  <a:srgbClr val="002060"/>
                </a:solidFill>
              </a:rPr>
              <a:t>Tumor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Mutation</a:t>
            </a:r>
            <a:r>
              <a:rPr lang="it-IT" sz="1800" dirty="0">
                <a:solidFill>
                  <a:srgbClr val="002060"/>
                </a:solidFill>
              </a:rPr>
              <a:t> Burden (TMB)</a:t>
            </a:r>
          </a:p>
          <a:p>
            <a:pPr marL="0" indent="0">
              <a:buNone/>
            </a:pPr>
            <a:endParaRPr lang="it-IT" sz="1800" dirty="0">
              <a:solidFill>
                <a:srgbClr val="00206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4FB57-493C-4BCF-BA27-A0C155598575}"/>
              </a:ext>
            </a:extLst>
          </p:cNvPr>
          <p:cNvSpPr txBox="1"/>
          <p:nvPr/>
        </p:nvSpPr>
        <p:spPr>
          <a:xfrm>
            <a:off x="3351291" y="28296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DNA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9A9B9DA5-5DB1-47F0-B71D-D659592FF6EF}"/>
              </a:ext>
            </a:extLst>
          </p:cNvPr>
          <p:cNvSpPr/>
          <p:nvPr/>
        </p:nvSpPr>
        <p:spPr>
          <a:xfrm>
            <a:off x="3981417" y="2073683"/>
            <a:ext cx="119087" cy="1881188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Segnaposto contenuto 2">
            <a:extLst>
              <a:ext uri="{FF2B5EF4-FFF2-40B4-BE49-F238E27FC236}">
                <a16:creationId xmlns:a16="http://schemas.microsoft.com/office/drawing/2014/main" id="{7801FAF4-AAE1-4E39-8CF0-A01B1693610C}"/>
              </a:ext>
            </a:extLst>
          </p:cNvPr>
          <p:cNvSpPr txBox="1">
            <a:spLocks/>
          </p:cNvSpPr>
          <p:nvPr/>
        </p:nvSpPr>
        <p:spPr>
          <a:xfrm>
            <a:off x="4144869" y="4313107"/>
            <a:ext cx="3684147" cy="1054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rgbClr val="002060"/>
                </a:solidFill>
              </a:rPr>
              <a:t>Fusion</a:t>
            </a:r>
          </a:p>
          <a:p>
            <a:r>
              <a:rPr lang="it-IT" sz="1800" dirty="0">
                <a:solidFill>
                  <a:srgbClr val="002060"/>
                </a:solidFill>
              </a:rPr>
              <a:t>Splicing </a:t>
            </a:r>
            <a:r>
              <a:rPr lang="it-IT" sz="1800" dirty="0" err="1">
                <a:solidFill>
                  <a:srgbClr val="002060"/>
                </a:solidFill>
              </a:rPr>
              <a:t>Variants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Quantification</a:t>
            </a:r>
            <a:endParaRPr lang="it-IT" sz="1800" dirty="0">
              <a:solidFill>
                <a:srgbClr val="002060"/>
              </a:solidFill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BDED679-5F6A-4786-BD26-53BE9784BDAB}"/>
              </a:ext>
            </a:extLst>
          </p:cNvPr>
          <p:cNvSpPr txBox="1"/>
          <p:nvPr/>
        </p:nvSpPr>
        <p:spPr>
          <a:xfrm>
            <a:off x="3359246" y="46485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RNA</a:t>
            </a:r>
          </a:p>
        </p:txBody>
      </p:sp>
      <p:sp>
        <p:nvSpPr>
          <p:cNvPr id="69" name="Parentesi graffa aperta 68">
            <a:extLst>
              <a:ext uri="{FF2B5EF4-FFF2-40B4-BE49-F238E27FC236}">
                <a16:creationId xmlns:a16="http://schemas.microsoft.com/office/drawing/2014/main" id="{A5CA42F7-4C6E-42CD-87EB-CB4F8ADF1424}"/>
              </a:ext>
            </a:extLst>
          </p:cNvPr>
          <p:cNvSpPr/>
          <p:nvPr/>
        </p:nvSpPr>
        <p:spPr>
          <a:xfrm>
            <a:off x="3973092" y="4170102"/>
            <a:ext cx="119087" cy="1335728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Segnaposto contenuto 2">
            <a:extLst>
              <a:ext uri="{FF2B5EF4-FFF2-40B4-BE49-F238E27FC236}">
                <a16:creationId xmlns:a16="http://schemas.microsoft.com/office/drawing/2014/main" id="{5B728924-3B53-46E8-896E-6591FBA132A7}"/>
              </a:ext>
            </a:extLst>
          </p:cNvPr>
          <p:cNvSpPr txBox="1">
            <a:spLocks/>
          </p:cNvSpPr>
          <p:nvPr/>
        </p:nvSpPr>
        <p:spPr>
          <a:xfrm>
            <a:off x="8099823" y="2969329"/>
            <a:ext cx="2685298" cy="3003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rgbClr val="002060"/>
                </a:solidFill>
              </a:rPr>
              <a:t>Lung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>
                <a:solidFill>
                  <a:srgbClr val="002060"/>
                </a:solidFill>
              </a:rPr>
              <a:t>Melanoma</a:t>
            </a:r>
          </a:p>
          <a:p>
            <a:r>
              <a:rPr lang="it-IT" sz="1800" dirty="0">
                <a:solidFill>
                  <a:srgbClr val="002060"/>
                </a:solidFill>
              </a:rPr>
              <a:t>Colon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Ovarian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Breast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Gastric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Bladder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>
                <a:solidFill>
                  <a:srgbClr val="002060"/>
                </a:solidFill>
              </a:rPr>
              <a:t>Sarcoma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>
              <a:solidFill>
                <a:srgbClr val="002060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8C436D9-06C0-4BC3-952E-0A000E52B7CF}"/>
              </a:ext>
            </a:extLst>
          </p:cNvPr>
          <p:cNvCxnSpPr>
            <a:cxnSpLocks/>
            <a:stCxn id="67" idx="2"/>
            <a:endCxn id="9" idx="0"/>
          </p:cNvCxnSpPr>
          <p:nvPr/>
        </p:nvCxnSpPr>
        <p:spPr>
          <a:xfrm>
            <a:off x="3662374" y="5017878"/>
            <a:ext cx="1" cy="70546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77213E-3E77-4888-9FD4-7B3E54D0AC1D}"/>
              </a:ext>
            </a:extLst>
          </p:cNvPr>
          <p:cNvSpPr txBox="1"/>
          <p:nvPr/>
        </p:nvSpPr>
        <p:spPr>
          <a:xfrm>
            <a:off x="3151818" y="5723339"/>
            <a:ext cx="102111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55 </a:t>
            </a:r>
            <a:r>
              <a:rPr lang="it-IT" dirty="0" err="1">
                <a:solidFill>
                  <a:srgbClr val="002060"/>
                </a:solidFill>
              </a:rPr>
              <a:t>genes</a:t>
            </a:r>
            <a:endParaRPr lang="it-IT" dirty="0">
              <a:solidFill>
                <a:srgbClr val="002060"/>
              </a:solidFill>
            </a:endParaRP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CA2D7C9C-28B2-4FA6-AA5A-3A6ECDAB1216}"/>
              </a:ext>
            </a:extLst>
          </p:cNvPr>
          <p:cNvCxnSpPr>
            <a:cxnSpLocks/>
            <a:stCxn id="90" idx="2"/>
            <a:endCxn id="3" idx="0"/>
          </p:cNvCxnSpPr>
          <p:nvPr/>
        </p:nvCxnSpPr>
        <p:spPr>
          <a:xfrm>
            <a:off x="3662374" y="1859129"/>
            <a:ext cx="60" cy="97048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776AD23D-AE07-4D2D-BBC8-A49F3DDF65C8}"/>
              </a:ext>
            </a:extLst>
          </p:cNvPr>
          <p:cNvSpPr txBox="1"/>
          <p:nvPr/>
        </p:nvSpPr>
        <p:spPr>
          <a:xfrm>
            <a:off x="3093308" y="1489797"/>
            <a:ext cx="11381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528 </a:t>
            </a:r>
            <a:r>
              <a:rPr lang="it-IT" dirty="0" err="1">
                <a:solidFill>
                  <a:srgbClr val="002060"/>
                </a:solidFill>
              </a:rPr>
              <a:t>genes</a:t>
            </a:r>
            <a:endParaRPr lang="it-IT" dirty="0">
              <a:solidFill>
                <a:srgbClr val="002060"/>
              </a:solidFill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1F09D66A-1C04-4ACC-9921-A0433D5DC8CD}"/>
              </a:ext>
            </a:extLst>
          </p:cNvPr>
          <p:cNvCxnSpPr/>
          <p:nvPr/>
        </p:nvCxnSpPr>
        <p:spPr>
          <a:xfrm>
            <a:off x="8005032" y="2922106"/>
            <a:ext cx="0" cy="305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Multi-</a:t>
            </a:r>
            <a:r>
              <a:rPr lang="it-IT" dirty="0" err="1">
                <a:solidFill>
                  <a:srgbClr val="002060"/>
                </a:solidFill>
              </a:rPr>
              <a:t>omics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paradigm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6294C-04DD-46BD-B2FF-31AF9013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190280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Next-Generation </a:t>
            </a:r>
            <a:r>
              <a:rPr lang="it-IT" b="1" dirty="0" err="1">
                <a:solidFill>
                  <a:srgbClr val="002060"/>
                </a:solidFill>
              </a:rPr>
              <a:t>Sequencing</a:t>
            </a:r>
            <a:r>
              <a:rPr lang="it-IT" b="1" dirty="0">
                <a:solidFill>
                  <a:srgbClr val="002060"/>
                </a:solidFill>
              </a:rPr>
              <a:t> </a:t>
            </a:r>
            <a:r>
              <a:rPr lang="it-IT" dirty="0">
                <a:solidFill>
                  <a:srgbClr val="002060"/>
                </a:solidFill>
              </a:rPr>
              <a:t>(NGS) or </a:t>
            </a:r>
            <a:r>
              <a:rPr lang="it-IT" b="1" dirty="0">
                <a:solidFill>
                  <a:srgbClr val="002060"/>
                </a:solidFill>
              </a:rPr>
              <a:t>High-Throughput </a:t>
            </a:r>
            <a:r>
              <a:rPr lang="it-IT" b="1" dirty="0" err="1">
                <a:solidFill>
                  <a:srgbClr val="002060"/>
                </a:solidFill>
              </a:rPr>
              <a:t>Sequencing</a:t>
            </a:r>
            <a:r>
              <a:rPr lang="it-IT" dirty="0">
                <a:solidFill>
                  <a:srgbClr val="002060"/>
                </a:solidFill>
              </a:rPr>
              <a:t> (HTS) are the </a:t>
            </a:r>
            <a:r>
              <a:rPr lang="it-IT" dirty="0" err="1">
                <a:solidFill>
                  <a:srgbClr val="002060"/>
                </a:solidFill>
              </a:rPr>
              <a:t>generic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terms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used</a:t>
            </a:r>
            <a:r>
              <a:rPr lang="it-IT" dirty="0">
                <a:solidFill>
                  <a:srgbClr val="002060"/>
                </a:solidFill>
              </a:rPr>
              <a:t> to include the range of </a:t>
            </a:r>
            <a:r>
              <a:rPr lang="it-IT" dirty="0" err="1">
                <a:solidFill>
                  <a:srgbClr val="002060"/>
                </a:solidFill>
              </a:rPr>
              <a:t>sequencing-based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technologies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enabling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b="1" dirty="0">
                <a:solidFill>
                  <a:srgbClr val="002060"/>
                </a:solidFill>
              </a:rPr>
              <a:t>deep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b="1" dirty="0" err="1">
                <a:solidFill>
                  <a:srgbClr val="002060"/>
                </a:solidFill>
              </a:rPr>
              <a:t>heterogeneous</a:t>
            </a:r>
            <a:r>
              <a:rPr lang="it-IT" dirty="0">
                <a:solidFill>
                  <a:srgbClr val="002060"/>
                </a:solidFill>
              </a:rPr>
              <a:t>, and </a:t>
            </a:r>
            <a:r>
              <a:rPr lang="it-IT" b="1" dirty="0">
                <a:solidFill>
                  <a:srgbClr val="002060"/>
                </a:solidFill>
              </a:rPr>
              <a:t>large-scale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investigation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genomic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processes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different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levels</a:t>
            </a:r>
            <a:r>
              <a:rPr lang="it-IT" dirty="0">
                <a:solidFill>
                  <a:srgbClr val="002060"/>
                </a:solidFill>
              </a:rPr>
              <a:t>: </a:t>
            </a:r>
            <a:r>
              <a:rPr lang="it-IT" dirty="0" err="1">
                <a:solidFill>
                  <a:srgbClr val="002060"/>
                </a:solidFill>
              </a:rPr>
              <a:t>molecular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processes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cell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development</a:t>
            </a:r>
            <a:r>
              <a:rPr lang="it-IT" dirty="0">
                <a:solidFill>
                  <a:srgbClr val="002060"/>
                </a:solidFill>
              </a:rPr>
              <a:t>/fate, </a:t>
            </a:r>
            <a:r>
              <a:rPr lang="it-IT" dirty="0" err="1">
                <a:solidFill>
                  <a:srgbClr val="002060"/>
                </a:solidFill>
              </a:rPr>
              <a:t>cell-cell</a:t>
            </a:r>
            <a:r>
              <a:rPr lang="it-IT" dirty="0">
                <a:solidFill>
                  <a:srgbClr val="002060"/>
                </a:solidFill>
              </a:rPr>
              <a:t> interaction, </a:t>
            </a:r>
            <a:r>
              <a:rPr lang="it-IT" dirty="0" err="1">
                <a:solidFill>
                  <a:srgbClr val="002060"/>
                </a:solidFill>
              </a:rPr>
              <a:t>tissue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organism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population</a:t>
            </a:r>
            <a:r>
              <a:rPr lang="it-IT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it-IT" b="1" dirty="0">
                <a:solidFill>
                  <a:srgbClr val="002060"/>
                </a:solidFill>
              </a:rPr>
              <a:t>Deep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because</a:t>
            </a:r>
            <a:r>
              <a:rPr lang="it-IT" dirty="0">
                <a:solidFill>
                  <a:srgbClr val="002060"/>
                </a:solidFill>
              </a:rPr>
              <a:t> HTS </a:t>
            </a:r>
            <a:r>
              <a:rPr lang="it-IT" dirty="0" err="1">
                <a:solidFill>
                  <a:srgbClr val="002060"/>
                </a:solidFill>
              </a:rPr>
              <a:t>technologies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enable</a:t>
            </a:r>
            <a:r>
              <a:rPr lang="it-IT" dirty="0">
                <a:solidFill>
                  <a:srgbClr val="002060"/>
                </a:solidFill>
              </a:rPr>
              <a:t> a high-</a:t>
            </a:r>
            <a:r>
              <a:rPr lang="it-IT" dirty="0" err="1">
                <a:solidFill>
                  <a:srgbClr val="002060"/>
                </a:solidFill>
              </a:rPr>
              <a:t>depth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discovery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also</a:t>
            </a:r>
            <a:r>
              <a:rPr lang="it-IT" dirty="0">
                <a:solidFill>
                  <a:srgbClr val="002060"/>
                </a:solidFill>
              </a:rPr>
              <a:t> in case of </a:t>
            </a:r>
            <a:r>
              <a:rPr lang="it-IT" b="1" dirty="0">
                <a:solidFill>
                  <a:srgbClr val="002060"/>
                </a:solidFill>
              </a:rPr>
              <a:t>interaction-dense </a:t>
            </a:r>
            <a:r>
              <a:rPr lang="it-IT" dirty="0">
                <a:solidFill>
                  <a:srgbClr val="002060"/>
                </a:solidFill>
              </a:rPr>
              <a:t>(i.e., </a:t>
            </a:r>
            <a:r>
              <a:rPr lang="it-IT" b="1" dirty="0" err="1">
                <a:solidFill>
                  <a:srgbClr val="002060"/>
                </a:solidFill>
              </a:rPr>
              <a:t>complex</a:t>
            </a:r>
            <a:r>
              <a:rPr lang="it-IT" dirty="0">
                <a:solidFill>
                  <a:srgbClr val="002060"/>
                </a:solidFill>
              </a:rPr>
              <a:t>) and </a:t>
            </a:r>
            <a:r>
              <a:rPr lang="it-IT" b="1" dirty="0">
                <a:solidFill>
                  <a:srgbClr val="002060"/>
                </a:solidFill>
              </a:rPr>
              <a:t>rare</a:t>
            </a:r>
            <a:r>
              <a:rPr lang="it-IT" dirty="0">
                <a:solidFill>
                  <a:srgbClr val="002060"/>
                </a:solidFill>
              </a:rPr>
              <a:t> events.</a:t>
            </a:r>
          </a:p>
          <a:p>
            <a:pPr lvl="1"/>
            <a:r>
              <a:rPr lang="it-IT" b="1" dirty="0" err="1">
                <a:solidFill>
                  <a:srgbClr val="002060"/>
                </a:solidFill>
              </a:rPr>
              <a:t>Heterogeneous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because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they</a:t>
            </a:r>
            <a:r>
              <a:rPr lang="it-IT" dirty="0">
                <a:solidFill>
                  <a:srgbClr val="002060"/>
                </a:solidFill>
              </a:rPr>
              <a:t> can be </a:t>
            </a:r>
            <a:r>
              <a:rPr lang="it-IT" dirty="0" err="1">
                <a:solidFill>
                  <a:srgbClr val="002060"/>
                </a:solidFill>
              </a:rPr>
              <a:t>used</a:t>
            </a:r>
            <a:r>
              <a:rPr lang="it-IT" dirty="0">
                <a:solidFill>
                  <a:srgbClr val="002060"/>
                </a:solidFill>
              </a:rPr>
              <a:t> to </a:t>
            </a:r>
            <a:r>
              <a:rPr lang="it-IT" dirty="0" err="1">
                <a:solidFill>
                  <a:srgbClr val="002060"/>
                </a:solidFill>
              </a:rPr>
              <a:t>quantify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both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structural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functional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variability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at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genomic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b="1" dirty="0" err="1">
                <a:solidFill>
                  <a:srgbClr val="002060"/>
                </a:solidFill>
              </a:rPr>
              <a:t>epigenomic</a:t>
            </a:r>
            <a:r>
              <a:rPr lang="it-IT" dirty="0">
                <a:solidFill>
                  <a:srgbClr val="002060"/>
                </a:solidFill>
              </a:rPr>
              <a:t>, and </a:t>
            </a:r>
            <a:r>
              <a:rPr lang="it-IT" b="1" dirty="0" err="1">
                <a:solidFill>
                  <a:srgbClr val="002060"/>
                </a:solidFill>
              </a:rPr>
              <a:t>transcriptional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level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providing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b="1" dirty="0">
                <a:solidFill>
                  <a:srgbClr val="002060"/>
                </a:solidFill>
              </a:rPr>
              <a:t>high-</a:t>
            </a:r>
            <a:r>
              <a:rPr lang="it-IT" b="1" dirty="0" err="1">
                <a:solidFill>
                  <a:srgbClr val="002060"/>
                </a:solidFill>
              </a:rPr>
              <a:t>dimensional</a:t>
            </a:r>
            <a:r>
              <a:rPr lang="it-IT" b="1" dirty="0">
                <a:solidFill>
                  <a:srgbClr val="002060"/>
                </a:solidFill>
              </a:rPr>
              <a:t> input </a:t>
            </a:r>
            <a:r>
              <a:rPr lang="it-IT" b="1" dirty="0" err="1">
                <a:solidFill>
                  <a:srgbClr val="002060"/>
                </a:solidFill>
              </a:rPr>
              <a:t>space</a:t>
            </a:r>
            <a:r>
              <a:rPr lang="it-IT" dirty="0">
                <a:solidFill>
                  <a:srgbClr val="002060"/>
                </a:solidFill>
              </a:rPr>
              <a:t> in </a:t>
            </a:r>
            <a:r>
              <a:rPr lang="it-IT" dirty="0" err="1">
                <a:solidFill>
                  <a:srgbClr val="002060"/>
                </a:solidFill>
              </a:rPr>
              <a:t>which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biological</a:t>
            </a:r>
            <a:r>
              <a:rPr lang="it-IT" dirty="0">
                <a:solidFill>
                  <a:srgbClr val="002060"/>
                </a:solidFill>
              </a:rPr>
              <a:t> events are embedded.</a:t>
            </a:r>
          </a:p>
          <a:p>
            <a:pPr lvl="1"/>
            <a:r>
              <a:rPr lang="it-IT" b="1" dirty="0">
                <a:solidFill>
                  <a:srgbClr val="002060"/>
                </a:solidFill>
              </a:rPr>
              <a:t>Large-scale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since</a:t>
            </a:r>
            <a:r>
              <a:rPr lang="it-IT" dirty="0">
                <a:solidFill>
                  <a:srgbClr val="002060"/>
                </a:solidFill>
              </a:rPr>
              <a:t> the </a:t>
            </a:r>
            <a:r>
              <a:rPr lang="it-IT" dirty="0" err="1">
                <a:solidFill>
                  <a:srgbClr val="002060"/>
                </a:solidFill>
              </a:rPr>
              <a:t>molecular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evidences</a:t>
            </a:r>
            <a:r>
              <a:rPr lang="it-IT" dirty="0">
                <a:solidFill>
                  <a:srgbClr val="002060"/>
                </a:solidFill>
              </a:rPr>
              <a:t> can be </a:t>
            </a:r>
            <a:r>
              <a:rPr lang="it-IT" b="1" dirty="0" err="1">
                <a:solidFill>
                  <a:srgbClr val="002060"/>
                </a:solidFill>
              </a:rPr>
              <a:t>generalized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b="1" dirty="0" err="1">
                <a:solidFill>
                  <a:srgbClr val="002060"/>
                </a:solidFill>
              </a:rPr>
              <a:t>translated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into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mechanisms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explaining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phenotypical</a:t>
            </a:r>
            <a:r>
              <a:rPr lang="it-IT" b="1" dirty="0">
                <a:solidFill>
                  <a:srgbClr val="002060"/>
                </a:solidFill>
              </a:rPr>
              <a:t> and </a:t>
            </a:r>
            <a:r>
              <a:rPr lang="it-IT" b="1" dirty="0" err="1">
                <a:solidFill>
                  <a:srgbClr val="002060"/>
                </a:solidFill>
              </a:rPr>
              <a:t>disease-associated</a:t>
            </a:r>
            <a:r>
              <a:rPr lang="it-IT" b="1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variability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at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both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subject</a:t>
            </a:r>
            <a:r>
              <a:rPr lang="it-IT" dirty="0">
                <a:solidFill>
                  <a:srgbClr val="002060"/>
                </a:solidFill>
              </a:rPr>
              <a:t> (</a:t>
            </a:r>
            <a:r>
              <a:rPr lang="it-IT" b="1" dirty="0" err="1">
                <a:solidFill>
                  <a:srgbClr val="002060"/>
                </a:solidFill>
              </a:rPr>
              <a:t>personalized</a:t>
            </a:r>
            <a:r>
              <a:rPr lang="it-IT" dirty="0">
                <a:solidFill>
                  <a:srgbClr val="002060"/>
                </a:solidFill>
              </a:rPr>
              <a:t>) and </a:t>
            </a:r>
            <a:r>
              <a:rPr lang="it-IT" b="1" dirty="0" err="1">
                <a:solidFill>
                  <a:srgbClr val="002060"/>
                </a:solidFill>
              </a:rPr>
              <a:t>population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level</a:t>
            </a:r>
            <a:r>
              <a:rPr lang="it-IT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Multi-</a:t>
            </a:r>
            <a:r>
              <a:rPr lang="it-IT" dirty="0" err="1">
                <a:solidFill>
                  <a:srgbClr val="002060"/>
                </a:solidFill>
              </a:rPr>
              <a:t>omics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paradigm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6294C-04DD-46BD-B2FF-31AF9013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85472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The wide range of </a:t>
            </a:r>
            <a:r>
              <a:rPr lang="it-IT" dirty="0" err="1">
                <a:solidFill>
                  <a:srgbClr val="002060"/>
                </a:solidFill>
              </a:rPr>
              <a:t>novel</a:t>
            </a:r>
            <a:r>
              <a:rPr lang="it-IT" dirty="0">
                <a:solidFill>
                  <a:srgbClr val="002060"/>
                </a:solidFill>
              </a:rPr>
              <a:t> HTS </a:t>
            </a:r>
            <a:r>
              <a:rPr lang="it-IT" dirty="0" err="1">
                <a:solidFill>
                  <a:srgbClr val="002060"/>
                </a:solidFill>
              </a:rPr>
              <a:t>technologies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constantly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followed</a:t>
            </a:r>
            <a:r>
              <a:rPr lang="it-IT" dirty="0">
                <a:solidFill>
                  <a:srgbClr val="002060"/>
                </a:solidFill>
              </a:rPr>
              <a:t> by the </a:t>
            </a:r>
            <a:r>
              <a:rPr lang="it-IT" dirty="0" err="1">
                <a:solidFill>
                  <a:srgbClr val="002060"/>
                </a:solidFill>
              </a:rPr>
              <a:t>evolution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diversification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b="1" dirty="0" err="1">
                <a:solidFill>
                  <a:srgbClr val="002060"/>
                </a:solidFill>
              </a:rPr>
              <a:t>sequencing-based</a:t>
            </a:r>
            <a:r>
              <a:rPr lang="it-IT" b="1" dirty="0">
                <a:solidFill>
                  <a:srgbClr val="002060"/>
                </a:solidFill>
              </a:rPr>
              <a:t> sciences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including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genomics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epigenomics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transcriptomic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proteomics</a:t>
            </a:r>
            <a:r>
              <a:rPr lang="it-IT" dirty="0">
                <a:solidFill>
                  <a:srgbClr val="002060"/>
                </a:solidFill>
              </a:rPr>
              <a:t>, … and </a:t>
            </a:r>
            <a:r>
              <a:rPr lang="it-IT" dirty="0" err="1">
                <a:solidFill>
                  <a:srgbClr val="002060"/>
                </a:solidFill>
              </a:rPr>
              <a:t>many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others</a:t>
            </a:r>
            <a:r>
              <a:rPr lang="it-IT" dirty="0">
                <a:solidFill>
                  <a:srgbClr val="002060"/>
                </a:solidFill>
              </a:rPr>
              <a:t>.</a:t>
            </a:r>
          </a:p>
          <a:p>
            <a:r>
              <a:rPr lang="it-IT" dirty="0" err="1">
                <a:solidFill>
                  <a:srgbClr val="002060"/>
                </a:solidFill>
              </a:rPr>
              <a:t>This</a:t>
            </a:r>
            <a:r>
              <a:rPr lang="it-IT" dirty="0">
                <a:solidFill>
                  <a:srgbClr val="002060"/>
                </a:solidFill>
              </a:rPr>
              <a:t> led to an </a:t>
            </a:r>
            <a:r>
              <a:rPr lang="it-IT" dirty="0" err="1">
                <a:solidFill>
                  <a:srgbClr val="002060"/>
                </a:solidFill>
              </a:rPr>
              <a:t>actual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deluge</a:t>
            </a:r>
            <a:r>
              <a:rPr lang="it-IT" dirty="0">
                <a:solidFill>
                  <a:srgbClr val="002060"/>
                </a:solidFill>
              </a:rPr>
              <a:t> of big and </a:t>
            </a:r>
            <a:r>
              <a:rPr lang="it-IT" dirty="0" err="1">
                <a:solidFill>
                  <a:srgbClr val="002060"/>
                </a:solidFill>
              </a:rPr>
              <a:t>complex</a:t>
            </a:r>
            <a:r>
              <a:rPr lang="it-IT" dirty="0">
                <a:solidFill>
                  <a:srgbClr val="002060"/>
                </a:solidFill>
              </a:rPr>
              <a:t> data, and to the </a:t>
            </a:r>
            <a:r>
              <a:rPr lang="it-IT" dirty="0" err="1">
                <a:solidFill>
                  <a:srgbClr val="002060"/>
                </a:solidFill>
              </a:rPr>
              <a:t>development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dedicated</a:t>
            </a:r>
            <a:r>
              <a:rPr lang="it-IT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it-IT" sz="2800" b="1" dirty="0">
                <a:solidFill>
                  <a:srgbClr val="002060"/>
                </a:solidFill>
              </a:rPr>
              <a:t>Statistical </a:t>
            </a:r>
            <a:r>
              <a:rPr lang="it-IT" sz="2800" b="1" dirty="0" err="1">
                <a:solidFill>
                  <a:srgbClr val="002060"/>
                </a:solidFill>
              </a:rPr>
              <a:t>modeling</a:t>
            </a:r>
            <a:r>
              <a:rPr lang="it-IT" sz="2800" dirty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it-IT" sz="2800" b="1" dirty="0">
                <a:solidFill>
                  <a:srgbClr val="002060"/>
                </a:solidFill>
              </a:rPr>
              <a:t>Learning </a:t>
            </a:r>
            <a:r>
              <a:rPr lang="it-IT" sz="2800" b="1" dirty="0" err="1">
                <a:solidFill>
                  <a:srgbClr val="002060"/>
                </a:solidFill>
              </a:rPr>
              <a:t>methods</a:t>
            </a:r>
            <a:r>
              <a:rPr lang="it-IT" sz="2800" dirty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it-IT" sz="2800" b="1" dirty="0" err="1">
                <a:solidFill>
                  <a:srgbClr val="002060"/>
                </a:solidFill>
              </a:rPr>
              <a:t>Classification</a:t>
            </a:r>
            <a:r>
              <a:rPr lang="it-IT" sz="2800" b="1" dirty="0">
                <a:solidFill>
                  <a:srgbClr val="002060"/>
                </a:solidFill>
              </a:rPr>
              <a:t> </a:t>
            </a:r>
            <a:r>
              <a:rPr lang="it-IT" sz="2800" b="1" dirty="0" err="1">
                <a:solidFill>
                  <a:srgbClr val="002060"/>
                </a:solidFill>
              </a:rPr>
              <a:t>algorithms</a:t>
            </a:r>
            <a:r>
              <a:rPr lang="it-IT" sz="2800" dirty="0">
                <a:solidFill>
                  <a:srgbClr val="00206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it-IT" sz="2800" dirty="0" err="1">
                <a:solidFill>
                  <a:srgbClr val="002060"/>
                </a:solidFill>
              </a:rPr>
              <a:t>together</a:t>
            </a:r>
            <a:r>
              <a:rPr lang="it-IT" sz="2800" dirty="0">
                <a:solidFill>
                  <a:srgbClr val="002060"/>
                </a:solidFill>
              </a:rPr>
              <a:t> with high-performance hardware settings, to </a:t>
            </a:r>
            <a:r>
              <a:rPr lang="it-IT" sz="2800" dirty="0" err="1">
                <a:solidFill>
                  <a:srgbClr val="002060"/>
                </a:solidFill>
              </a:rPr>
              <a:t>cope</a:t>
            </a:r>
            <a:r>
              <a:rPr lang="it-IT" sz="2800" dirty="0">
                <a:solidFill>
                  <a:srgbClr val="002060"/>
                </a:solidFill>
              </a:rPr>
              <a:t> with the </a:t>
            </a:r>
            <a:r>
              <a:rPr lang="it-IT" sz="2800" b="1" dirty="0" err="1">
                <a:solidFill>
                  <a:srgbClr val="002060"/>
                </a:solidFill>
              </a:rPr>
              <a:t>computational</a:t>
            </a:r>
            <a:r>
              <a:rPr lang="it-IT" sz="2800" b="1" dirty="0">
                <a:solidFill>
                  <a:srgbClr val="002060"/>
                </a:solidFill>
              </a:rPr>
              <a:t> burden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  <a:r>
              <a:rPr lang="it-IT" sz="2800" dirty="0" err="1">
                <a:solidFill>
                  <a:srgbClr val="002060"/>
                </a:solidFill>
              </a:rPr>
              <a:t>required</a:t>
            </a:r>
            <a:r>
              <a:rPr lang="it-IT" sz="2800" dirty="0">
                <a:solidFill>
                  <a:srgbClr val="002060"/>
                </a:solidFill>
              </a:rPr>
              <a:t> by </a:t>
            </a:r>
            <a:r>
              <a:rPr lang="it-IT" sz="2800" dirty="0" err="1">
                <a:solidFill>
                  <a:srgbClr val="002060"/>
                </a:solidFill>
              </a:rPr>
              <a:t>these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  <a:r>
              <a:rPr lang="it-IT" sz="2800" dirty="0" err="1">
                <a:solidFill>
                  <a:srgbClr val="002060"/>
                </a:solidFill>
              </a:rPr>
              <a:t>complex</a:t>
            </a:r>
            <a:r>
              <a:rPr lang="it-IT" sz="2800" dirty="0">
                <a:solidFill>
                  <a:srgbClr val="002060"/>
                </a:solidFill>
              </a:rPr>
              <a:t> systems.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1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18ACFD5-9DB5-4B9C-B5FD-9B73EDBFC07B}"/>
              </a:ext>
            </a:extLst>
          </p:cNvPr>
          <p:cNvSpPr/>
          <p:nvPr/>
        </p:nvSpPr>
        <p:spPr>
          <a:xfrm>
            <a:off x="838200" y="2228615"/>
            <a:ext cx="2108718" cy="27710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Model </a:t>
            </a:r>
            <a:r>
              <a:rPr lang="it-IT" dirty="0" err="1">
                <a:solidFill>
                  <a:srgbClr val="002060"/>
                </a:solidFill>
              </a:rPr>
              <a:t>structures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layers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11658" y="232251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079741" y="150277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253548" y="232251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580855" y="332227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11658" y="431659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253548" y="431659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18206" y="2909747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04165" y="282374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560096" y="2909747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442355" y="3823510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egnaposto contenuto 2">
            <a:extLst>
              <a:ext uri="{FF2B5EF4-FFF2-40B4-BE49-F238E27FC236}">
                <a16:creationId xmlns:a16="http://schemas.microsoft.com/office/drawing/2014/main" id="{9686DE6B-2E92-49B3-B302-60C816BE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502" y="1396721"/>
            <a:ext cx="8181298" cy="4853577"/>
          </a:xfrm>
        </p:spPr>
        <p:txBody>
          <a:bodyPr>
            <a:noAutofit/>
          </a:bodyPr>
          <a:lstStyle/>
          <a:p>
            <a:r>
              <a:rPr lang="it-IT" sz="2400" dirty="0" err="1">
                <a:solidFill>
                  <a:srgbClr val="002060"/>
                </a:solidFill>
              </a:rPr>
              <a:t>Every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graph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 can be </a:t>
            </a:r>
            <a:r>
              <a:rPr lang="it-IT" sz="2400" dirty="0" err="1">
                <a:solidFill>
                  <a:srgbClr val="002060"/>
                </a:solidFill>
              </a:rPr>
              <a:t>seen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as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dirty="0" err="1">
                <a:solidFill>
                  <a:srgbClr val="002060"/>
                </a:solidFill>
              </a:rPr>
              <a:t>pair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V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E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), </a:t>
            </a:r>
            <a:r>
              <a:rPr lang="it-IT" sz="2400" dirty="0" err="1">
                <a:solidFill>
                  <a:srgbClr val="002060"/>
                </a:solidFill>
              </a:rPr>
              <a:t>including</a:t>
            </a:r>
            <a:r>
              <a:rPr lang="it-IT" sz="2400" dirty="0">
                <a:solidFill>
                  <a:srgbClr val="002060"/>
                </a:solidFill>
              </a:rPr>
              <a:t> a set of </a:t>
            </a:r>
            <a:r>
              <a:rPr lang="it-IT" sz="2400" b="1" dirty="0" err="1">
                <a:solidFill>
                  <a:srgbClr val="002060"/>
                </a:solidFill>
              </a:rPr>
              <a:t>vertices</a:t>
            </a:r>
            <a:r>
              <a:rPr lang="it-IT" sz="2400" dirty="0">
                <a:solidFill>
                  <a:srgbClr val="002060"/>
                </a:solidFill>
              </a:rPr>
              <a:t> or </a:t>
            </a:r>
            <a:r>
              <a:rPr lang="it-IT" sz="2400" i="1" dirty="0" err="1">
                <a:solidFill>
                  <a:srgbClr val="002060"/>
                </a:solidFill>
              </a:rPr>
              <a:t>nodes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V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 </a:t>
            </a:r>
            <a:r>
              <a:rPr lang="it-IT" sz="2400" dirty="0" err="1">
                <a:solidFill>
                  <a:srgbClr val="002060"/>
                </a:solidFill>
              </a:rPr>
              <a:t>connected</a:t>
            </a:r>
            <a:r>
              <a:rPr lang="it-IT" sz="2400" dirty="0">
                <a:solidFill>
                  <a:srgbClr val="002060"/>
                </a:solidFill>
              </a:rPr>
              <a:t> by a set of </a:t>
            </a:r>
            <a:r>
              <a:rPr lang="it-IT" sz="2400" dirty="0" err="1">
                <a:solidFill>
                  <a:srgbClr val="002060"/>
                </a:solidFill>
              </a:rPr>
              <a:t>directed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edges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E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). </a:t>
            </a:r>
            <a:r>
              <a:rPr lang="it-IT" sz="2400" dirty="0" err="1">
                <a:solidFill>
                  <a:srgbClr val="002060"/>
                </a:solidFill>
              </a:rPr>
              <a:t>Nodes</a:t>
            </a:r>
            <a:r>
              <a:rPr lang="it-IT" sz="2400" dirty="0">
                <a:solidFill>
                  <a:srgbClr val="002060"/>
                </a:solidFill>
              </a:rPr>
              <a:t> can be </a:t>
            </a:r>
            <a:r>
              <a:rPr lang="it-IT" sz="2400" dirty="0" err="1">
                <a:solidFill>
                  <a:srgbClr val="002060"/>
                </a:solidFill>
              </a:rPr>
              <a:t>genes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variats</a:t>
            </a:r>
            <a:r>
              <a:rPr lang="it-IT" sz="2400" dirty="0">
                <a:solidFill>
                  <a:srgbClr val="002060"/>
                </a:solidFill>
              </a:rPr>
              <a:t>, or </a:t>
            </a:r>
            <a:r>
              <a:rPr lang="it-IT" sz="2400" dirty="0" err="1">
                <a:solidFill>
                  <a:srgbClr val="002060"/>
                </a:solidFill>
              </a:rPr>
              <a:t>any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genomic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element</a:t>
            </a:r>
            <a:r>
              <a:rPr lang="it-IT" sz="2400" dirty="0">
                <a:solidFill>
                  <a:srgbClr val="002060"/>
                </a:solidFill>
              </a:rPr>
              <a:t> for </a:t>
            </a:r>
            <a:r>
              <a:rPr lang="it-IT" sz="2400" dirty="0" err="1">
                <a:solidFill>
                  <a:srgbClr val="002060"/>
                </a:solidFill>
              </a:rPr>
              <a:t>which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we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have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b="1" dirty="0">
                <a:solidFill>
                  <a:srgbClr val="002060"/>
                </a:solidFill>
              </a:rPr>
              <a:t>quantitative </a:t>
            </a:r>
            <a:r>
              <a:rPr lang="it-IT" sz="2400" b="1" dirty="0" err="1">
                <a:solidFill>
                  <a:srgbClr val="002060"/>
                </a:solidFill>
              </a:rPr>
              <a:t>measure</a:t>
            </a:r>
            <a:r>
              <a:rPr lang="it-IT" sz="2400" b="1" dirty="0">
                <a:solidFill>
                  <a:srgbClr val="002060"/>
                </a:solidFill>
              </a:rPr>
              <a:t> (feature)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r>
              <a:rPr lang="it-IT" sz="2400" dirty="0" err="1">
                <a:solidFill>
                  <a:srgbClr val="002060"/>
                </a:solidFill>
              </a:rPr>
              <a:t>Each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>
                <a:solidFill>
                  <a:srgbClr val="002060"/>
                </a:solidFill>
              </a:rPr>
              <a:t>feature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F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 </a:t>
            </a:r>
            <a:r>
              <a:rPr lang="it-IT" sz="2400" dirty="0" err="1">
                <a:solidFill>
                  <a:srgbClr val="002060"/>
                </a:solidFill>
              </a:rPr>
              <a:t>is</a:t>
            </a:r>
            <a:r>
              <a:rPr lang="it-IT" sz="2400" dirty="0">
                <a:solidFill>
                  <a:srgbClr val="002060"/>
                </a:solidFill>
              </a:rPr>
              <a:t> the quantitative datum </a:t>
            </a:r>
            <a:r>
              <a:rPr lang="it-IT" sz="2400" dirty="0" err="1">
                <a:solidFill>
                  <a:srgbClr val="002060"/>
                </a:solidFill>
              </a:rPr>
              <a:t>that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shapes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dirty="0" err="1">
                <a:solidFill>
                  <a:srgbClr val="002060"/>
                </a:solidFill>
              </a:rPr>
              <a:t>final</a:t>
            </a:r>
            <a:r>
              <a:rPr lang="it-IT" sz="2400" dirty="0">
                <a:solidFill>
                  <a:srgbClr val="002060"/>
                </a:solidFill>
              </a:rPr>
              <a:t> model </a:t>
            </a:r>
            <a:r>
              <a:rPr lang="it-IT" sz="2400" dirty="0" err="1">
                <a:solidFill>
                  <a:srgbClr val="002060"/>
                </a:solidFill>
              </a:rPr>
              <a:t>architecture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allowing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us</a:t>
            </a:r>
            <a:r>
              <a:rPr lang="it-IT" sz="2400" dirty="0">
                <a:solidFill>
                  <a:srgbClr val="002060"/>
                </a:solidFill>
              </a:rPr>
              <a:t> to </a:t>
            </a:r>
            <a:r>
              <a:rPr lang="it-IT" sz="2400" dirty="0" err="1">
                <a:solidFill>
                  <a:srgbClr val="002060"/>
                </a:solidFill>
              </a:rPr>
              <a:t>vaildate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dirty="0" err="1">
                <a:solidFill>
                  <a:srgbClr val="002060"/>
                </a:solidFill>
              </a:rPr>
              <a:t>initial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backbone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r>
              <a:rPr lang="it-IT" sz="2400" dirty="0">
                <a:solidFill>
                  <a:srgbClr val="002060"/>
                </a:solidFill>
              </a:rPr>
              <a:t>By </a:t>
            </a:r>
            <a:r>
              <a:rPr lang="it-IT" sz="2400" b="1" dirty="0" err="1">
                <a:solidFill>
                  <a:srgbClr val="002060"/>
                </a:solidFill>
              </a:rPr>
              <a:t>knowing</a:t>
            </a:r>
            <a:r>
              <a:rPr lang="it-IT" sz="2400" dirty="0">
                <a:solidFill>
                  <a:srgbClr val="002060"/>
                </a:solidFill>
              </a:rPr>
              <a:t> or </a:t>
            </a:r>
            <a:r>
              <a:rPr lang="it-IT" sz="2400" b="1" dirty="0" err="1">
                <a:solidFill>
                  <a:srgbClr val="002060"/>
                </a:solidFill>
              </a:rPr>
              <a:t>inferring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edge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direction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we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may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give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b="1" dirty="0" err="1">
                <a:solidFill>
                  <a:srgbClr val="002060"/>
                </a:solidFill>
              </a:rPr>
              <a:t>causal</a:t>
            </a:r>
            <a:r>
              <a:rPr lang="it-IT" sz="2400" b="1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interpretation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dirty="0" err="1">
                <a:solidFill>
                  <a:srgbClr val="002060"/>
                </a:solidFill>
              </a:rPr>
              <a:t>graph</a:t>
            </a:r>
            <a:r>
              <a:rPr lang="it-IT" sz="2400" dirty="0">
                <a:solidFill>
                  <a:srgbClr val="002060"/>
                </a:solidFill>
              </a:rPr>
              <a:t> connections in </a:t>
            </a:r>
            <a:r>
              <a:rPr lang="it-IT" sz="2400" dirty="0" err="1">
                <a:solidFill>
                  <a:srgbClr val="002060"/>
                </a:solidFill>
              </a:rPr>
              <a:t>terms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dirty="0" err="1">
                <a:solidFill>
                  <a:srgbClr val="002060"/>
                </a:solidFill>
              </a:rPr>
              <a:t>either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direct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effects</a:t>
            </a:r>
            <a:r>
              <a:rPr lang="it-IT" sz="2400" dirty="0">
                <a:solidFill>
                  <a:srgbClr val="002060"/>
                </a:solidFill>
              </a:rPr>
              <a:t> or </a:t>
            </a:r>
            <a:r>
              <a:rPr lang="it-IT" sz="2400" dirty="0" err="1">
                <a:solidFill>
                  <a:srgbClr val="002060"/>
                </a:solidFill>
              </a:rPr>
              <a:t>cascades</a:t>
            </a:r>
            <a:r>
              <a:rPr lang="it-IT" sz="2400" dirty="0">
                <a:solidFill>
                  <a:srgbClr val="002060"/>
                </a:solidFill>
              </a:rPr>
              <a:t>, with </a:t>
            </a:r>
            <a:r>
              <a:rPr lang="it-IT" sz="2400" dirty="0" err="1">
                <a:solidFill>
                  <a:srgbClr val="002060"/>
                </a:solidFill>
              </a:rPr>
              <a:t>node</a:t>
            </a:r>
            <a:r>
              <a:rPr lang="it-IT" sz="2400" dirty="0">
                <a:solidFill>
                  <a:srgbClr val="002060"/>
                </a:solidFill>
              </a:rPr>
              <a:t> and </a:t>
            </a:r>
            <a:r>
              <a:rPr lang="it-IT" sz="2400" dirty="0" err="1">
                <a:solidFill>
                  <a:srgbClr val="002060"/>
                </a:solidFill>
              </a:rPr>
              <a:t>edge</a:t>
            </a:r>
            <a:r>
              <a:rPr lang="it-IT" sz="2400" dirty="0">
                <a:solidFill>
                  <a:srgbClr val="002060"/>
                </a:solidFill>
              </a:rPr>
              <a:t> weights </a:t>
            </a:r>
            <a:r>
              <a:rPr lang="it-IT" sz="2400" dirty="0" err="1">
                <a:solidFill>
                  <a:srgbClr val="002060"/>
                </a:solidFill>
              </a:rPr>
              <a:t>corresponding</a:t>
            </a:r>
            <a:r>
              <a:rPr lang="it-IT" sz="2400" dirty="0">
                <a:solidFill>
                  <a:srgbClr val="002060"/>
                </a:solidFill>
              </a:rPr>
              <a:t> to </a:t>
            </a:r>
            <a:r>
              <a:rPr lang="it-IT" sz="2400" dirty="0" err="1">
                <a:solidFill>
                  <a:srgbClr val="002060"/>
                </a:solidFill>
              </a:rPr>
              <a:t>effects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strength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magnitude</a:t>
            </a:r>
            <a:r>
              <a:rPr lang="it-IT" sz="2400" dirty="0">
                <a:solidFill>
                  <a:srgbClr val="002060"/>
                </a:solidFill>
              </a:rPr>
              <a:t>, or </a:t>
            </a:r>
            <a:r>
              <a:rPr lang="it-IT" sz="2400" dirty="0" err="1">
                <a:solidFill>
                  <a:srgbClr val="002060"/>
                </a:solidFill>
              </a:rPr>
              <a:t>significance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r>
              <a:rPr lang="it-IT" sz="2400" dirty="0" err="1">
                <a:solidFill>
                  <a:srgbClr val="002060"/>
                </a:solidFill>
              </a:rPr>
              <a:t>Each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dirty="0" err="1">
                <a:solidFill>
                  <a:srgbClr val="002060"/>
                </a:solidFill>
              </a:rPr>
              <a:t>these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weighted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pairs</a:t>
            </a:r>
            <a:r>
              <a:rPr lang="it-IT" sz="2400" dirty="0">
                <a:solidFill>
                  <a:srgbClr val="002060"/>
                </a:solidFill>
              </a:rPr>
              <a:t> can be </a:t>
            </a:r>
            <a:r>
              <a:rPr lang="it-IT" sz="2400" dirty="0" err="1">
                <a:solidFill>
                  <a:srgbClr val="002060"/>
                </a:solidFill>
              </a:rPr>
              <a:t>then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viewed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as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dirty="0" err="1">
                <a:solidFill>
                  <a:srgbClr val="002060"/>
                </a:solidFill>
              </a:rPr>
              <a:t>layer</a:t>
            </a:r>
            <a:r>
              <a:rPr lang="it-IT" sz="2400" dirty="0">
                <a:solidFill>
                  <a:srgbClr val="002060"/>
                </a:solidFill>
              </a:rPr>
              <a:t> in a </a:t>
            </a:r>
            <a:r>
              <a:rPr lang="it-IT" sz="2400" b="1" dirty="0" err="1">
                <a:solidFill>
                  <a:srgbClr val="002060"/>
                </a:solidFill>
              </a:rPr>
              <a:t>multidimensional</a:t>
            </a:r>
            <a:r>
              <a:rPr lang="it-IT" sz="2400" b="1" dirty="0">
                <a:solidFill>
                  <a:srgbClr val="002060"/>
                </a:solidFill>
              </a:rPr>
              <a:t> feature </a:t>
            </a:r>
            <a:r>
              <a:rPr lang="it-IT" sz="2400" b="1" dirty="0" err="1">
                <a:solidFill>
                  <a:srgbClr val="002060"/>
                </a:solidFill>
              </a:rPr>
              <a:t>space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endParaRPr lang="it-IT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002060"/>
              </a:solidFill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DBC1E02-2B15-4295-B67F-050F111EBB3A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104165" y="382351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90" y="326732"/>
            <a:ext cx="10825065" cy="70027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002060"/>
                </a:solidFill>
              </a:rPr>
              <a:t>Initial</a:t>
            </a:r>
            <a:r>
              <a:rPr lang="it-IT" dirty="0">
                <a:solidFill>
                  <a:srgbClr val="002060"/>
                </a:solidFill>
              </a:rPr>
              <a:t> model (knowledge-</a:t>
            </a:r>
            <a:r>
              <a:rPr lang="it-IT" dirty="0" err="1">
                <a:solidFill>
                  <a:srgbClr val="002060"/>
                </a:solidFill>
              </a:rPr>
              <a:t>based</a:t>
            </a:r>
            <a:r>
              <a:rPr lang="it-IT" dirty="0">
                <a:solidFill>
                  <a:srgbClr val="002060"/>
                </a:solidFill>
              </a:rPr>
              <a:t> or 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9180B2-1E73-4116-BFED-43D1FDFF5670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19F8B3-F87E-4CAD-A033-83EBEE4D93AD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6FE163-0F4C-437A-AA5D-A87067BB1DB5}"/>
              </a:ext>
            </a:extLst>
          </p:cNvPr>
          <p:cNvSpPr txBox="1"/>
          <p:nvPr/>
        </p:nvSpPr>
        <p:spPr>
          <a:xfrm>
            <a:off x="990066" y="508514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1011E92-2AC6-4765-825E-31FACAD9A016}"/>
              </a:ext>
            </a:extLst>
          </p:cNvPr>
          <p:cNvSpPr txBox="1"/>
          <p:nvPr/>
        </p:nvSpPr>
        <p:spPr>
          <a:xfrm>
            <a:off x="4830340" y="508514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41674B7-8380-45FD-8C9D-56DC33625EEA}"/>
              </a:ext>
            </a:extLst>
          </p:cNvPr>
          <p:cNvSpPr txBox="1"/>
          <p:nvPr/>
        </p:nvSpPr>
        <p:spPr>
          <a:xfrm>
            <a:off x="8991396" y="5085145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85F2A6A-AC74-4389-BB50-465D5384129D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>
            <a:off x="9281757" y="2744397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D6CA402-34F3-4EF9-AE07-F3F882B091E7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5351443" y="2657200"/>
            <a:ext cx="235673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9180B2-1E73-4116-BFED-43D1FDFF5670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19F8B3-F87E-4CAD-A033-83EBEE4D93AD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85F2A6A-AC74-4389-BB50-465D5384129D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>
            <a:off x="9281757" y="2744397"/>
            <a:ext cx="0" cy="1406845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C15B8914-1A03-4623-A367-D3AB9BD0EF90}"/>
              </a:ext>
            </a:extLst>
          </p:cNvPr>
          <p:cNvSpPr/>
          <p:nvPr/>
        </p:nvSpPr>
        <p:spPr>
          <a:xfrm>
            <a:off x="8975208" y="3108435"/>
            <a:ext cx="613097" cy="641130"/>
          </a:xfrm>
          <a:prstGeom prst="mathMultiply">
            <a:avLst>
              <a:gd name="adj1" fmla="val 1120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BB390AB1-E5D9-4496-B4E2-44017FF2831F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E0835A6-4625-47DA-B730-EFE000385055}"/>
              </a:ext>
            </a:extLst>
          </p:cNvPr>
          <p:cNvCxnSpPr>
            <a:cxnSpLocks/>
            <a:stCxn id="9" idx="4"/>
            <a:endCxn id="41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1054F73-8092-4AE9-A50A-BFEACD70896B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olo 1">
            <a:extLst>
              <a:ext uri="{FF2B5EF4-FFF2-40B4-BE49-F238E27FC236}">
                <a16:creationId xmlns:a16="http://schemas.microsoft.com/office/drawing/2014/main" id="{07B9A902-3F68-4E5F-9941-FF936F8E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 learning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214585B-FA4E-466E-A60D-F5E2906DEDF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511169" y="2657200"/>
            <a:ext cx="235673" cy="584528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641F4B6-008B-4234-81C3-9DA13F26423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6F34943C-683E-4ACB-BB12-96D31F21EEBA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5351443" y="3656961"/>
            <a:ext cx="235673" cy="579080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09BD135-BE17-4BE6-9770-A320C140F8A2}"/>
              </a:ext>
            </a:extLst>
          </p:cNvPr>
          <p:cNvSpPr txBox="1"/>
          <p:nvPr/>
        </p:nvSpPr>
        <p:spPr>
          <a:xfrm>
            <a:off x="990066" y="5085145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C2E5673-6055-4FFC-B6FB-6B765409849A}"/>
              </a:ext>
            </a:extLst>
          </p:cNvPr>
          <p:cNvSpPr txBox="1"/>
          <p:nvPr/>
        </p:nvSpPr>
        <p:spPr>
          <a:xfrm>
            <a:off x="4830340" y="5085145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2CE2671-F8DC-45CE-9A56-91C7D90DB4D4}"/>
              </a:ext>
            </a:extLst>
          </p:cNvPr>
          <p:cNvSpPr txBox="1"/>
          <p:nvPr/>
        </p:nvSpPr>
        <p:spPr>
          <a:xfrm>
            <a:off x="8991396" y="5085145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7F74FADA-08F1-4CC1-B710-FF041E0A710B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5351443" y="2657200"/>
            <a:ext cx="235673" cy="584528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gno di moltiplicazione 64">
            <a:extLst>
              <a:ext uri="{FF2B5EF4-FFF2-40B4-BE49-F238E27FC236}">
                <a16:creationId xmlns:a16="http://schemas.microsoft.com/office/drawing/2014/main" id="{41292E87-A728-4268-B4A8-41A7526B7C6C}"/>
              </a:ext>
            </a:extLst>
          </p:cNvPr>
          <p:cNvSpPr/>
          <p:nvPr/>
        </p:nvSpPr>
        <p:spPr>
          <a:xfrm>
            <a:off x="5175686" y="2628899"/>
            <a:ext cx="613097" cy="641130"/>
          </a:xfrm>
          <a:prstGeom prst="mathMultiply">
            <a:avLst>
              <a:gd name="adj1" fmla="val 1120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4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Validated</a:t>
            </a:r>
            <a:r>
              <a:rPr lang="it-IT" dirty="0">
                <a:solidFill>
                  <a:srgbClr val="002060"/>
                </a:solidFill>
              </a:rPr>
              <a:t> model </a:t>
            </a:r>
            <a:r>
              <a:rPr lang="it-IT" dirty="0" err="1">
                <a:solidFill>
                  <a:srgbClr val="002060"/>
                </a:solidFill>
              </a:rPr>
              <a:t>structure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6FE163-0F4C-437A-AA5D-A87067BB1DB5}"/>
              </a:ext>
            </a:extLst>
          </p:cNvPr>
          <p:cNvSpPr txBox="1"/>
          <p:nvPr/>
        </p:nvSpPr>
        <p:spPr>
          <a:xfrm>
            <a:off x="1184970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1011E92-2AC6-4765-825E-31FACAD9A016}"/>
              </a:ext>
            </a:extLst>
          </p:cNvPr>
          <p:cNvSpPr txBox="1"/>
          <p:nvPr/>
        </p:nvSpPr>
        <p:spPr>
          <a:xfrm>
            <a:off x="4983781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41674B7-8380-45FD-8C9D-56DC33625EEA}"/>
              </a:ext>
            </a:extLst>
          </p:cNvPr>
          <p:cNvSpPr txBox="1"/>
          <p:nvPr/>
        </p:nvSpPr>
        <p:spPr>
          <a:xfrm>
            <a:off x="9147689" y="508514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Layer </a:t>
            </a:r>
            <a:r>
              <a:rPr lang="it-IT" dirty="0" err="1">
                <a:solidFill>
                  <a:srgbClr val="002060"/>
                </a:solidFill>
              </a:rPr>
              <a:t>architecture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comparison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6FE163-0F4C-437A-AA5D-A87067BB1DB5}"/>
              </a:ext>
            </a:extLst>
          </p:cNvPr>
          <p:cNvSpPr txBox="1"/>
          <p:nvPr/>
        </p:nvSpPr>
        <p:spPr>
          <a:xfrm>
            <a:off x="1184970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1011E92-2AC6-4765-825E-31FACAD9A016}"/>
              </a:ext>
            </a:extLst>
          </p:cNvPr>
          <p:cNvSpPr txBox="1"/>
          <p:nvPr/>
        </p:nvSpPr>
        <p:spPr>
          <a:xfrm>
            <a:off x="4983781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41674B7-8380-45FD-8C9D-56DC33625EEA}"/>
              </a:ext>
            </a:extLst>
          </p:cNvPr>
          <p:cNvSpPr txBox="1"/>
          <p:nvPr/>
        </p:nvSpPr>
        <p:spPr>
          <a:xfrm>
            <a:off x="9147689" y="508514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Freccia bidirezionale orizzontale 2">
            <a:extLst>
              <a:ext uri="{FF2B5EF4-FFF2-40B4-BE49-F238E27FC236}">
                <a16:creationId xmlns:a16="http://schemas.microsoft.com/office/drawing/2014/main" id="{50F58750-8C1F-41B7-90A1-9D4F4810B4B2}"/>
              </a:ext>
            </a:extLst>
          </p:cNvPr>
          <p:cNvSpPr/>
          <p:nvPr/>
        </p:nvSpPr>
        <p:spPr>
          <a:xfrm>
            <a:off x="3328193" y="3193402"/>
            <a:ext cx="953678" cy="471196"/>
          </a:xfrm>
          <a:prstGeom prst="left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bidirezionale orizzontale 46">
            <a:extLst>
              <a:ext uri="{FF2B5EF4-FFF2-40B4-BE49-F238E27FC236}">
                <a16:creationId xmlns:a16="http://schemas.microsoft.com/office/drawing/2014/main" id="{5B6191B4-B864-424C-B4BB-60A8E9ED53D9}"/>
              </a:ext>
            </a:extLst>
          </p:cNvPr>
          <p:cNvSpPr/>
          <p:nvPr/>
        </p:nvSpPr>
        <p:spPr>
          <a:xfrm>
            <a:off x="7475269" y="3155730"/>
            <a:ext cx="953678" cy="471196"/>
          </a:xfrm>
          <a:prstGeom prst="left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2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Layers</a:t>
            </a:r>
            <a:r>
              <a:rPr lang="it-IT" dirty="0">
                <a:solidFill>
                  <a:srgbClr val="002060"/>
                </a:solidFill>
              </a:rPr>
              <a:t> cross-connections – </a:t>
            </a:r>
            <a:r>
              <a:rPr lang="it-IT" dirty="0" err="1">
                <a:solidFill>
                  <a:srgbClr val="002060"/>
                </a:solidFill>
              </a:rPr>
              <a:t>trivial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30/09/2021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277240" y="1343436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9180B2-1E73-4116-BFED-43D1FDFF5670}"/>
              </a:ext>
            </a:extLst>
          </p:cNvPr>
          <p:cNvSpPr txBox="1"/>
          <p:nvPr/>
        </p:nvSpPr>
        <p:spPr>
          <a:xfrm>
            <a:off x="5117514" y="1343436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19F8B3-F87E-4CAD-A033-83EBEE4D93AD}"/>
              </a:ext>
            </a:extLst>
          </p:cNvPr>
          <p:cNvSpPr txBox="1"/>
          <p:nvPr/>
        </p:nvSpPr>
        <p:spPr>
          <a:xfrm>
            <a:off x="9264590" y="1344635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7D967856-78BF-4365-A312-02EBA1BF9296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CFAA088-4C3B-4940-A317-487CEE443D89}"/>
              </a:ext>
            </a:extLst>
          </p:cNvPr>
          <p:cNvCxnSpPr>
            <a:stCxn id="10" idx="6"/>
            <a:endCxn id="36" idx="2"/>
          </p:cNvCxnSpPr>
          <p:nvPr/>
        </p:nvCxnSpPr>
        <p:spPr>
          <a:xfrm>
            <a:off x="2270152" y="3449345"/>
            <a:ext cx="3227178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85140C7-0F1B-43D2-A120-7DC67B3815CB}"/>
              </a:ext>
            </a:extLst>
          </p:cNvPr>
          <p:cNvSpPr txBox="1"/>
          <p:nvPr/>
        </p:nvSpPr>
        <p:spPr>
          <a:xfrm>
            <a:off x="3537978" y="5393454"/>
            <a:ext cx="412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Examples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of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trivial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connections.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A399FB31-C9E9-4C15-A5FC-1695DB8D7C19}"/>
              </a:ext>
            </a:extLst>
          </p:cNvPr>
          <p:cNvSpPr/>
          <p:nvPr/>
        </p:nvSpPr>
        <p:spPr>
          <a:xfrm>
            <a:off x="1518556" y="4724556"/>
            <a:ext cx="3402240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5BFD9C9-97D0-40C5-ADC2-DE92E9D1DA06}"/>
              </a:ext>
            </a:extLst>
          </p:cNvPr>
          <p:cNvSpPr/>
          <p:nvPr/>
        </p:nvSpPr>
        <p:spPr>
          <a:xfrm>
            <a:off x="5365106" y="4675542"/>
            <a:ext cx="3610104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2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1239</Words>
  <Application>Microsoft Office PowerPoint</Application>
  <PresentationFormat>Widescreen</PresentationFormat>
  <Paragraphs>422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Multilayered Omics Project</vt:lpstr>
      <vt:lpstr>Multi-omics paradigm</vt:lpstr>
      <vt:lpstr>Multi-omics paradigm</vt:lpstr>
      <vt:lpstr>Model structures as layers</vt:lpstr>
      <vt:lpstr>Initial model (knowledge-based or data-driven)</vt:lpstr>
      <vt:lpstr>Data-driven learning</vt:lpstr>
      <vt:lpstr>Validated model structure</vt:lpstr>
      <vt:lpstr>Layer architecture comparison</vt:lpstr>
      <vt:lpstr>Layers cross-connections – trivial</vt:lpstr>
      <vt:lpstr>Layers cross-connections – inferred</vt:lpstr>
      <vt:lpstr>Layers cross-connections – inferred</vt:lpstr>
      <vt:lpstr>Multilayered model</vt:lpstr>
      <vt:lpstr>Disease-specific multilayered model</vt:lpstr>
      <vt:lpstr>Disease-specific risk model</vt:lpstr>
      <vt:lpstr>Data-driven model learning (SEMgraph)</vt:lpstr>
      <vt:lpstr>Data-driven model learning (SEMgraph)</vt:lpstr>
      <vt:lpstr>Data-driven model learning (SEMgraph)</vt:lpstr>
      <vt:lpstr>Data-driven model learning (SEMgraph)</vt:lpstr>
      <vt:lpstr>Applicative example – TruSight Oncology 500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MOD-M</dc:title>
  <dc:creator>Fernando Palluzzi</dc:creator>
  <cp:lastModifiedBy>Fernando Palluzzi</cp:lastModifiedBy>
  <cp:revision>149</cp:revision>
  <dcterms:created xsi:type="dcterms:W3CDTF">2021-06-10T09:57:04Z</dcterms:created>
  <dcterms:modified xsi:type="dcterms:W3CDTF">2021-09-30T05:50:03Z</dcterms:modified>
</cp:coreProperties>
</file>