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698500" y="8657487"/>
            <a:ext cx="11607801" cy="461061"/>
          </a:xfrm>
          <a:prstGeom prst="rect">
            <a:avLst/>
          </a:prstGeom>
        </p:spPr>
        <p:txBody>
          <a:bodyPr anchor="b"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b="1" sz="2300"/>
            </a:lvl1pPr>
            <a:lvl2pPr marL="673100" indent="-292100" defTabSz="563540">
              <a:lnSpc>
                <a:spcPct val="100000"/>
              </a:lnSpc>
              <a:spcBef>
                <a:spcPts val="0"/>
              </a:spcBef>
              <a:defRPr b="1" sz="2300"/>
            </a:lvl2pPr>
            <a:lvl3pPr marL="1054100" indent="-292100" defTabSz="563540">
              <a:lnSpc>
                <a:spcPct val="100000"/>
              </a:lnSpc>
              <a:spcBef>
                <a:spcPts val="0"/>
              </a:spcBef>
              <a:defRPr b="1" sz="2300"/>
            </a:lvl3pPr>
            <a:lvl4pPr marL="1435100" indent="-292100" defTabSz="563540">
              <a:lnSpc>
                <a:spcPct val="100000"/>
              </a:lnSpc>
              <a:spcBef>
                <a:spcPts val="0"/>
              </a:spcBef>
              <a:defRPr b="1" sz="2300"/>
            </a:lvl4pPr>
            <a:lvl5pPr marL="1816100" indent="-292100" defTabSz="563540">
              <a:lnSpc>
                <a:spcPct val="100000"/>
              </a:lnSpc>
              <a:spcBef>
                <a:spcPts val="0"/>
              </a:spcBef>
              <a:defRPr b="1" sz="23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9058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698500" y="3568700"/>
            <a:ext cx="11607800" cy="26177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698500" y="6209979"/>
            <a:ext cx="11607800" cy="6718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863600" indent="-482600" algn="ctr">
              <a:lnSpc>
                <a:spcPct val="100000"/>
              </a:lnSpc>
              <a:spcBef>
                <a:spcPts val="0"/>
              </a:spcBef>
              <a:defRPr b="1" sz="3800"/>
            </a:lvl2pPr>
            <a:lvl3pPr marL="1244600" indent="-482600" algn="ctr">
              <a:lnSpc>
                <a:spcPct val="100000"/>
              </a:lnSpc>
              <a:spcBef>
                <a:spcPts val="0"/>
              </a:spcBef>
              <a:defRPr b="1" sz="3800"/>
            </a:lvl3pPr>
            <a:lvl4pPr marL="1625600" indent="-482600" algn="ctr">
              <a:lnSpc>
                <a:spcPct val="100000"/>
              </a:lnSpc>
              <a:spcBef>
                <a:spcPts val="0"/>
              </a:spcBef>
              <a:defRPr b="1" sz="3800"/>
            </a:lvl4pPr>
            <a:lvl5pPr marL="2006600" indent="-482600" algn="ctr">
              <a:lnSpc>
                <a:spcPct val="100000"/>
              </a:lnSpc>
              <a:spcBef>
                <a:spcPts val="0"/>
              </a:spcBef>
              <a:defRPr b="1" sz="3800"/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idx="21" hasCustomPrompt="1"/>
          </p:nvPr>
        </p:nvSpPr>
        <p:spPr>
          <a:xfrm>
            <a:off x="698500" y="999065"/>
            <a:ext cx="11607800" cy="5210915"/>
          </a:xfrm>
          <a:prstGeom prst="rect">
            <a:avLst/>
          </a:prstGeom>
        </p:spPr>
        <p:txBody>
          <a:bodyPr anchor="b"/>
          <a:lstStyle/>
          <a:p>
            <a:pPr lvl="4" marL="0" indent="1207008" algn="ctr" defTabSz="762929">
              <a:lnSpc>
                <a:spcPct val="80000"/>
              </a:lnSpc>
              <a:spcBef>
                <a:spcPts val="0"/>
              </a:spcBef>
              <a:buSzTx/>
              <a:buNone/>
              <a:defRPr b="1" spc="-88" sz="7744"/>
            </a:pPr>
            <a:r>
              <a:t>100%
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342900" indent="-2286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429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429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429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42900" indent="114300">
              <a:spcBef>
                <a:spcPts val="0"/>
              </a:spcBef>
              <a:buSzTx/>
              <a:buNone/>
              <a:defRPr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1219200" y="6426200"/>
            <a:ext cx="11049000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b="1" sz="2300"/>
            </a:lvl1pPr>
          </a:lstStyle>
          <a:p>
            <a:pPr/>
            <a:r>
              <a:t>Attribution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exterior view of a modern building facade covered with aluminum discs under a clear, blue sky "/>
          <p:cNvSpPr/>
          <p:nvPr>
            <p:ph type="pic" sz="quarter" idx="21"/>
          </p:nvPr>
        </p:nvSpPr>
        <p:spPr>
          <a:xfrm>
            <a:off x="6542347" y="698500"/>
            <a:ext cx="5965306" cy="3962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 angle view of a modern, curved building under a cloudy sky"/>
          <p:cNvSpPr/>
          <p:nvPr>
            <p:ph type="pic" sz="quarter" idx="22"/>
          </p:nvPr>
        </p:nvSpPr>
        <p:spPr>
          <a:xfrm>
            <a:off x="6551654" y="5105400"/>
            <a:ext cx="5946693" cy="3962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371600" y="698500"/>
            <a:ext cx="12573000" cy="8369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view of the Azadi Tower in Tehran, Iran against a clear, bright sky"/>
          <p:cNvSpPr/>
          <p:nvPr>
            <p:ph type="pic" idx="21"/>
          </p:nvPr>
        </p:nvSpPr>
        <p:spPr>
          <a:xfrm>
            <a:off x="-801389" y="0"/>
            <a:ext cx="14607578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6353454" y="9220201"/>
            <a:ext cx="297892" cy="2874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0"/>
            <a:ext cx="15966319" cy="10655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164" sz="82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698499" y="571500"/>
            <a:ext cx="11607803" cy="461060"/>
          </a:xfrm>
          <a:prstGeom prst="rect">
            <a:avLst/>
          </a:prstGeom>
        </p:spPr>
        <p:txBody>
          <a:bodyPr/>
          <a:lstStyle>
            <a:lvl1pPr marL="0" indent="0" defTabSz="563540">
              <a:lnSpc>
                <a:spcPct val="100000"/>
              </a:lnSpc>
              <a:spcBef>
                <a:spcPts val="0"/>
              </a:spcBef>
              <a:buSzTx/>
              <a:buNone/>
              <a:defRPr b="1" sz="2300"/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6349999" y="9220201"/>
            <a:ext cx="297892" cy="28747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3835400" y="699689"/>
            <a:ext cx="12509500" cy="835408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2pPr>
            <a:lvl3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3pPr>
            <a:lvl4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4pPr>
            <a:lvl5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98500" y="692533"/>
            <a:ext cx="5105400" cy="4387467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98499" y="1412977"/>
            <a:ext cx="11607803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mall section of a modern shell bridge in Qingdao, Shandong, China with a partly cloudy sky above"/>
          <p:cNvSpPr/>
          <p:nvPr>
            <p:ph type="pic" idx="21"/>
          </p:nvPr>
        </p:nvSpPr>
        <p:spPr>
          <a:xfrm>
            <a:off x="3949700" y="698500"/>
            <a:ext cx="12528579" cy="8356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quarter" idx="1" hasCustomPrompt="1"/>
          </p:nvPr>
        </p:nvSpPr>
        <p:spPr>
          <a:xfrm>
            <a:off x="698500" y="1412977"/>
            <a:ext cx="5105400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b="1" sz="3800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b="1" sz="3800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b="1" sz="3800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Body Level One…"/>
          <p:cNvSpPr txBox="1"/>
          <p:nvPr>
            <p:ph type="body" sz="half" idx="22" hasCustomPrompt="1"/>
          </p:nvPr>
        </p:nvSpPr>
        <p:spPr>
          <a:xfrm>
            <a:off x="698500" y="3480196"/>
            <a:ext cx="5105400" cy="559316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698500" y="1412977"/>
            <a:ext cx="11607801" cy="671804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b="1" sz="3800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b="1" sz="3800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b="1" sz="3800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b="1" sz="38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698500" y="1409700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b="1" sz="3800"/>
            </a:lvl1pPr>
            <a:lvl2pPr marL="863600" indent="-482600" defTabSz="587022">
              <a:lnSpc>
                <a:spcPct val="100000"/>
              </a:lnSpc>
              <a:spcBef>
                <a:spcPts val="0"/>
              </a:spcBef>
              <a:defRPr b="1" sz="3800"/>
            </a:lvl2pPr>
            <a:lvl3pPr marL="1244600" indent="-482600" defTabSz="587022">
              <a:lnSpc>
                <a:spcPct val="100000"/>
              </a:lnSpc>
              <a:spcBef>
                <a:spcPts val="0"/>
              </a:spcBef>
              <a:defRPr b="1" sz="3800"/>
            </a:lvl3pPr>
            <a:lvl4pPr marL="1625600" indent="-482600" defTabSz="587022">
              <a:lnSpc>
                <a:spcPct val="100000"/>
              </a:lnSpc>
              <a:spcBef>
                <a:spcPts val="0"/>
              </a:spcBef>
              <a:defRPr b="1" sz="3800"/>
            </a:lvl4pPr>
            <a:lvl5pPr marL="2006600" indent="-482600" defTabSz="587022">
              <a:lnSpc>
                <a:spcPct val="100000"/>
              </a:lnSpc>
              <a:spcBef>
                <a:spcPts val="0"/>
              </a:spcBef>
              <a:defRPr b="1" sz="38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pc="-100" sz="38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50067" y="9220201"/>
            <a:ext cx="297892" cy="2874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19" strike="noStrike" sz="6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calculator.aws/#/estimate?id=1bf485d1dea9576c4cc984b74958e1b771499792" TargetMode="External"/><Relationship Id="rId6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g1solutions.cloud/" TargetMode="External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lunos: Aline Luz, Charles Henrique, Daniel Machado, Fabio Luciano, Felipe Ribeiro, Fernando Assis…"/>
          <p:cNvSpPr txBox="1"/>
          <p:nvPr>
            <p:ph type="body" sz="quarter" idx="1"/>
          </p:nvPr>
        </p:nvSpPr>
        <p:spPr>
          <a:xfrm>
            <a:off x="672174" y="8218112"/>
            <a:ext cx="10397806" cy="637182"/>
          </a:xfrm>
          <a:prstGeom prst="rect">
            <a:avLst/>
          </a:prstGeom>
        </p:spPr>
        <p:txBody>
          <a:bodyPr/>
          <a:lstStyle/>
          <a:p>
            <a:pPr defTabSz="410914">
              <a:defRPr sz="1600"/>
            </a:pPr>
            <a:r>
              <a:t>Alunos: Aline Luz, Charles Henrique, Daniel Machado, Fabio Luciano, Felipe Ribeiro, Fernando Assis</a:t>
            </a:r>
          </a:p>
          <a:p>
            <a:pPr defTabSz="410914">
              <a:defRPr sz="1600"/>
            </a:pPr>
            <a:r>
              <a:t>Mentor: Filipe Zahir</a:t>
            </a:r>
          </a:p>
        </p:txBody>
      </p:sp>
      <p:sp>
        <p:nvSpPr>
          <p:cNvPr id="152" name="Projeto Website para Divulgação de Currículo"/>
          <p:cNvSpPr txBox="1"/>
          <p:nvPr>
            <p:ph type="title"/>
          </p:nvPr>
        </p:nvSpPr>
        <p:spPr>
          <a:xfrm>
            <a:off x="697870" y="195692"/>
            <a:ext cx="11609060" cy="3302003"/>
          </a:xfrm>
          <a:prstGeom prst="rect">
            <a:avLst/>
          </a:prstGeom>
        </p:spPr>
        <p:txBody>
          <a:bodyPr/>
          <a:lstStyle>
            <a:lvl1pPr>
              <a:defRPr spc="-199"/>
            </a:lvl1pPr>
          </a:lstStyle>
          <a:p>
            <a:pPr/>
            <a:r>
              <a:t>Projeto Website para Divulgação de Currículo</a:t>
            </a:r>
          </a:p>
        </p:txBody>
      </p:sp>
      <p:sp>
        <p:nvSpPr>
          <p:cNvPr id="153" name="C4L2 AWS02 Grupo 1…"/>
          <p:cNvSpPr txBox="1"/>
          <p:nvPr/>
        </p:nvSpPr>
        <p:spPr>
          <a:xfrm>
            <a:off x="698500" y="5469671"/>
            <a:ext cx="11607800" cy="1456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87022">
              <a:defRPr b="1" sz="3800">
                <a:solidFill>
                  <a:srgbClr val="000000"/>
                </a:solidFill>
              </a:defRPr>
            </a:pPr>
            <a:r>
              <a:t>C4L2 AWS02 Grupo 1</a:t>
            </a:r>
          </a:p>
          <a:p>
            <a:pPr algn="l" defTabSz="587022">
              <a:defRPr b="1" sz="3800">
                <a:solidFill>
                  <a:srgbClr val="000000"/>
                </a:solidFill>
              </a:defRPr>
            </a:pPr>
            <a:r>
              <a:t>Professor: Elvis Silva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Nosso objetivo é criar um projeto website completo, utilizando HTML, CSS e com imagens para destacar os currículos de cada participante da equipe. Projeto esse que advém dos serviços AWS.…"/>
          <p:cNvSpPr txBox="1"/>
          <p:nvPr>
            <p:ph type="body" idx="1"/>
          </p:nvPr>
        </p:nvSpPr>
        <p:spPr>
          <a:xfrm>
            <a:off x="556176" y="1926443"/>
            <a:ext cx="11892448" cy="6348012"/>
          </a:xfrm>
          <a:prstGeom prst="rect">
            <a:avLst/>
          </a:prstGeom>
        </p:spPr>
        <p:txBody>
          <a:bodyPr/>
          <a:lstStyle/>
          <a:p>
            <a:pPr marL="0" indent="0" defTabSz="693572">
              <a:spcBef>
                <a:spcPts val="1200"/>
              </a:spcBef>
              <a:buSzTx/>
              <a:buNone/>
              <a:defRPr sz="2600"/>
            </a:pPr>
            <a:r>
              <a:t>Nosso objetivo é criar um projeto website completo, utilizando HTML, CSS e com imagens para destacar os currículos de cada participante da equipe. Projeto esse que </a:t>
            </a:r>
            <a:r>
              <a:rPr i="1"/>
              <a:t>advém</a:t>
            </a:r>
            <a:r>
              <a:t> dos serviços </a:t>
            </a:r>
            <a:r>
              <a:rPr b="1"/>
              <a:t>AWS</a:t>
            </a:r>
            <a:r>
              <a:t>.</a:t>
            </a:r>
          </a:p>
          <a:p>
            <a:pPr marL="0" indent="0" defTabSz="693572">
              <a:spcBef>
                <a:spcPts val="1200"/>
              </a:spcBef>
              <a:buSzTx/>
              <a:buNone/>
              <a:defRPr sz="2600"/>
            </a:pPr>
          </a:p>
          <a:p>
            <a:pPr marL="0" indent="0" defTabSz="693572">
              <a:spcBef>
                <a:spcPts val="1200"/>
              </a:spcBef>
              <a:buSzTx/>
              <a:buNone/>
              <a:defRPr sz="2600"/>
            </a:pPr>
            <a:r>
              <a:t>Conduzimos a implementação de serviços da </a:t>
            </a:r>
            <a:r>
              <a:rPr b="1"/>
              <a:t>AWS</a:t>
            </a:r>
            <a:r>
              <a:t>, elevando a qualidade da experiência oferecida e resultando no melhor custo-benefício. Isso se traduz em entrega de conteúdo altamente eficiente, baixa latência, velocidade e segurança, garantindo a proteção das informações. Com isso, estabelecemos um sistema de armazenamento durável que assegura a acessibilidade e a preservação dos dados a longo prazo, respaldado por uma infraestrutura sólida capaz de lidar com uma considerável demanda de 11 milhões de requisições mensais.</a:t>
            </a:r>
          </a:p>
        </p:txBody>
      </p:sp>
      <p:sp>
        <p:nvSpPr>
          <p:cNvPr id="156" name="Alunos: Aline Luz, Charles Henrique, Daniel Machado, Fabio Luciano, Felipe Ribeiro, Fernando Assis…"/>
          <p:cNvSpPr txBox="1"/>
          <p:nvPr>
            <p:ph type="body" idx="21"/>
          </p:nvPr>
        </p:nvSpPr>
        <p:spPr>
          <a:xfrm>
            <a:off x="698499" y="8363383"/>
            <a:ext cx="11088234" cy="6718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34396">
              <a:defRPr sz="1700"/>
            </a:pPr>
            <a:r>
              <a:t>Alunos: Aline Luz, Charles Henrique, Daniel Machado, Fabio Luciano, Felipe Ribeiro, Fernando Assis</a:t>
            </a:r>
          </a:p>
          <a:p>
            <a:pPr defTabSz="434396">
              <a:defRPr sz="1700"/>
            </a:pPr>
            <a:r>
              <a:t>Mentor: Filipe Zahir</a:t>
            </a:r>
          </a:p>
        </p:txBody>
      </p:sp>
      <p:sp>
        <p:nvSpPr>
          <p:cNvPr id="157" name="Objetiv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89">
              <a:defRPr spc="-200" sz="5900"/>
            </a:lvl1pPr>
          </a:lstStyle>
          <a:p>
            <a:pPr/>
            <a:r>
              <a:t>Objetivo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mazon S3: O Amazon Simple Storage Service (S3) é um serviço de armazenamento em nuvem.…"/>
          <p:cNvSpPr txBox="1"/>
          <p:nvPr>
            <p:ph type="body" idx="1"/>
          </p:nvPr>
        </p:nvSpPr>
        <p:spPr>
          <a:xfrm>
            <a:off x="375398" y="2400112"/>
            <a:ext cx="12254004" cy="7209561"/>
          </a:xfrm>
          <a:prstGeom prst="rect">
            <a:avLst/>
          </a:prstGeom>
        </p:spPr>
        <p:txBody>
          <a:bodyPr/>
          <a:lstStyle/>
          <a:p>
            <a:pPr marL="350977" indent="-350977" defTabSz="728249">
              <a:spcBef>
                <a:spcPts val="1300"/>
              </a:spcBef>
              <a:buSzPct val="100000"/>
              <a:buAutoNum type="arabicPeriod" startAt="1"/>
              <a:defRPr sz="1900"/>
            </a:pPr>
            <a:r>
              <a:t>Amazon S3: O Amazon Simple Storage Service (S3) é um serviço de armazenamento em nuvem.</a:t>
            </a:r>
          </a:p>
          <a:p>
            <a:pPr lvl="1" marL="249631" indent="-57606" defTabSz="728249">
              <a:spcBef>
                <a:spcPts val="1300"/>
              </a:spcBef>
              <a:buSzPct val="100000"/>
              <a:buFont typeface="Helvetica Neue"/>
              <a:buChar char="➡"/>
              <a:defRPr sz="1900"/>
            </a:pPr>
            <a:r>
              <a:t>  Buckets: Com o Bucket, podemos armazenar qualquer número de objetos. Em nosso caso, utilizamos para armazenar arquivos correspondentes ao website criado para divulgação dos currículos dos integrantes do grupo.</a:t>
            </a:r>
          </a:p>
          <a:p>
            <a:pPr marL="57606" indent="-57606" defTabSz="728249">
              <a:spcBef>
                <a:spcPts val="1300"/>
              </a:spcBef>
              <a:buSzPct val="100000"/>
              <a:defRPr sz="1900"/>
            </a:pPr>
          </a:p>
          <a:p>
            <a:pPr marL="350977" indent="-350977" defTabSz="728249">
              <a:spcBef>
                <a:spcPts val="1300"/>
              </a:spcBef>
              <a:buSzPct val="100000"/>
              <a:buAutoNum type="arabicPeriod" startAt="2"/>
              <a:defRPr sz="1900"/>
            </a:pPr>
            <a:r>
              <a:t>Amazon CloudFront: O CloudFront é um serviço de distribuição de conteúdo, projetado para a melhor entrega de conteúdo web ao usuários finais de maneira rápida, eficiente e segura. </a:t>
            </a:r>
            <a:br/>
          </a:p>
          <a:p>
            <a:pPr marL="350977" indent="-350977" defTabSz="728249">
              <a:spcBef>
                <a:spcPts val="1300"/>
              </a:spcBef>
              <a:buSzPct val="100000"/>
              <a:buAutoNum type="arabicPeriod" startAt="2"/>
              <a:defRPr sz="1900"/>
            </a:pPr>
            <a:r>
              <a:t>Amazon Certificate Manager: O ACM (Amazon Certificate Manager é um serviço que facilita a implementação, gerenciamento e renovação de certificados SSL/TLS para um uso em recursos da AWS.</a:t>
            </a:r>
            <a:br/>
            <a:br/>
          </a:p>
          <a:p>
            <a:pPr marL="350977" indent="-350977" defTabSz="728249">
              <a:spcBef>
                <a:spcPts val="1300"/>
              </a:spcBef>
              <a:buSzPct val="100000"/>
              <a:buAutoNum type="arabicPeriod" startAt="2"/>
              <a:defRPr sz="1900"/>
            </a:pPr>
            <a:r>
              <a:t>Route 53: O Amazon Route 53 é um serviço da AWS de registros de nomes de domínio (DNS) para a nuvem altamente disponível e escalável.</a:t>
            </a:r>
          </a:p>
          <a:p>
            <a:pPr marL="57606" indent="-57606" defTabSz="728249">
              <a:spcBef>
                <a:spcPts val="1300"/>
              </a:spcBef>
              <a:buSzPct val="100000"/>
              <a:defRPr sz="1900"/>
            </a:pPr>
          </a:p>
          <a:p>
            <a:pPr marL="350977" indent="-350977" defTabSz="728249">
              <a:spcBef>
                <a:spcPts val="1300"/>
              </a:spcBef>
              <a:buSzPct val="100000"/>
              <a:buAutoNum type="arabicPeriod" startAt="5"/>
              <a:defRPr sz="1900"/>
            </a:pPr>
            <a:r>
              <a:t>AWS Pricing Calculator: Serviço utilizado para estimar os custos de uma arquitetura que atenda as necessidades com produtos da AWS.</a:t>
            </a:r>
            <a:br/>
            <a:br/>
            <a:br/>
            <a:br/>
          </a:p>
        </p:txBody>
      </p:sp>
      <p:sp>
        <p:nvSpPr>
          <p:cNvPr id="160" name="Tecnolog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89">
              <a:defRPr spc="-200" sz="5900"/>
            </a:lvl1pPr>
          </a:lstStyle>
          <a:p>
            <a:pPr/>
            <a:r>
              <a:t>Tecnologias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loudFront"/>
          <p:cNvSpPr txBox="1"/>
          <p:nvPr/>
        </p:nvSpPr>
        <p:spPr>
          <a:xfrm>
            <a:off x="5937148" y="5175863"/>
            <a:ext cx="1130504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CloudFront</a:t>
            </a:r>
          </a:p>
        </p:txBody>
      </p:sp>
      <p:sp>
        <p:nvSpPr>
          <p:cNvPr id="163" name="Arquitetu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16589">
              <a:defRPr spc="-200" sz="5900"/>
            </a:lvl1pPr>
          </a:lstStyle>
          <a:p>
            <a:pPr/>
            <a:r>
              <a:t>Arquitetura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0181" y="2116233"/>
            <a:ext cx="8104438" cy="7472268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Route 53"/>
          <p:cNvSpPr txBox="1"/>
          <p:nvPr/>
        </p:nvSpPr>
        <p:spPr>
          <a:xfrm>
            <a:off x="6033058" y="5592835"/>
            <a:ext cx="938684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Route 53</a:t>
            </a:r>
          </a:p>
        </p:txBody>
      </p:sp>
      <p:sp>
        <p:nvSpPr>
          <p:cNvPr id="166" name="Edge Location"/>
          <p:cNvSpPr txBox="1"/>
          <p:nvPr/>
        </p:nvSpPr>
        <p:spPr>
          <a:xfrm>
            <a:off x="3332121" y="6484306"/>
            <a:ext cx="1427786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Edge Location</a:t>
            </a:r>
          </a:p>
        </p:txBody>
      </p:sp>
      <p:sp>
        <p:nvSpPr>
          <p:cNvPr id="167" name="Edge Location"/>
          <p:cNvSpPr txBox="1"/>
          <p:nvPr/>
        </p:nvSpPr>
        <p:spPr>
          <a:xfrm>
            <a:off x="8125033" y="6484306"/>
            <a:ext cx="1427785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Edge Location</a:t>
            </a:r>
          </a:p>
        </p:txBody>
      </p:sp>
      <p:sp>
        <p:nvSpPr>
          <p:cNvPr id="168" name="Amazon S3"/>
          <p:cNvSpPr txBox="1"/>
          <p:nvPr/>
        </p:nvSpPr>
        <p:spPr>
          <a:xfrm>
            <a:off x="8941150" y="2261728"/>
            <a:ext cx="1156717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Amazon S3</a:t>
            </a:r>
          </a:p>
        </p:txBody>
      </p:sp>
      <p:sp>
        <p:nvSpPr>
          <p:cNvPr id="169" name="Amazon Certificate Manager"/>
          <p:cNvSpPr txBox="1"/>
          <p:nvPr/>
        </p:nvSpPr>
        <p:spPr>
          <a:xfrm>
            <a:off x="5152694" y="2261728"/>
            <a:ext cx="2699412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Amazon Certificate Manager</a:t>
            </a:r>
          </a:p>
        </p:txBody>
      </p:sp>
      <p:sp>
        <p:nvSpPr>
          <p:cNvPr id="170" name="Internet"/>
          <p:cNvSpPr txBox="1"/>
          <p:nvPr/>
        </p:nvSpPr>
        <p:spPr>
          <a:xfrm>
            <a:off x="5701752" y="7059445"/>
            <a:ext cx="810464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Internet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roposta"/>
          <p:cNvSpPr txBox="1"/>
          <p:nvPr>
            <p:ph type="body" sz="quarter" idx="1"/>
          </p:nvPr>
        </p:nvSpPr>
        <p:spPr>
          <a:xfrm>
            <a:off x="582907" y="526694"/>
            <a:ext cx="3848166" cy="1021250"/>
          </a:xfrm>
          <a:prstGeom prst="rect">
            <a:avLst/>
          </a:prstGeom>
        </p:spPr>
        <p:txBody>
          <a:bodyPr anchor="t"/>
          <a:lstStyle>
            <a:lvl1pPr defTabSz="1716589">
              <a:lnSpc>
                <a:spcPct val="80000"/>
              </a:lnSpc>
              <a:defRPr spc="-200" sz="5900"/>
            </a:lvl1pPr>
          </a:lstStyle>
          <a:p>
            <a:pPr/>
            <a:r>
              <a:t>Proposta</a:t>
            </a:r>
          </a:p>
        </p:txBody>
      </p:sp>
      <p:sp>
        <p:nvSpPr>
          <p:cNvPr id="173" name="Clique na seta abaixo para mais detalhes sobre a precificação na AWS Pricing Calculator"/>
          <p:cNvSpPr txBox="1"/>
          <p:nvPr/>
        </p:nvSpPr>
        <p:spPr>
          <a:xfrm>
            <a:off x="578367" y="6771944"/>
            <a:ext cx="8403845" cy="3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Clique no botão abaixo para mais detalhes sobre a precificação na AWS Pricing Calculator </a:t>
            </a:r>
          </a:p>
        </p:txBody>
      </p:sp>
      <p:pic>
        <p:nvPicPr>
          <p:cNvPr id="174" name="Captura_de_Tela_2023-08-21_às_19.47.50-removebg-preview.png" descr="Captura_de_Tela_2023-08-21_às_19.47.50-removebg-previe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4856" y="3442825"/>
            <a:ext cx="10255088" cy="2867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calc-removebg-preview.png" descr="calc-removebg-previe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1241" y="1574525"/>
            <a:ext cx="2411498" cy="2252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Captura de Tela 2023-08-21 às 20.01.59.png" descr="Captura de Tela 2023-08-21 às 20.01.59.png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5837" y="7557624"/>
            <a:ext cx="3848167" cy="922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ebsite Divulgação de Currículos"/>
          <p:cNvSpPr txBox="1"/>
          <p:nvPr>
            <p:ph type="body" sz="quarter" idx="1"/>
          </p:nvPr>
        </p:nvSpPr>
        <p:spPr>
          <a:xfrm>
            <a:off x="582907" y="526694"/>
            <a:ext cx="11710252" cy="1021250"/>
          </a:xfrm>
          <a:prstGeom prst="rect">
            <a:avLst/>
          </a:prstGeom>
        </p:spPr>
        <p:txBody>
          <a:bodyPr anchor="t"/>
          <a:lstStyle>
            <a:lvl1pPr defTabSz="1699250">
              <a:lnSpc>
                <a:spcPct val="80000"/>
              </a:lnSpc>
              <a:defRPr spc="-200" sz="5800"/>
            </a:lvl1pPr>
          </a:lstStyle>
          <a:p>
            <a:pPr/>
            <a:r>
              <a:t>Website Divulgação de Currículos</a:t>
            </a:r>
          </a:p>
        </p:txBody>
      </p:sp>
      <p:sp>
        <p:nvSpPr>
          <p:cNvPr id="179" name="g1solutions.cloud">
            <a:hlinkClick r:id="rId3" invalidUrl="" action="" tgtFrame="" tooltip="" history="1" highlightClick="0" endSnd="0"/>
          </p:cNvPr>
          <p:cNvSpPr txBox="1"/>
          <p:nvPr/>
        </p:nvSpPr>
        <p:spPr>
          <a:xfrm>
            <a:off x="5472238" y="8701253"/>
            <a:ext cx="2060325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g1solutions.cloud</a:t>
            </a:r>
          </a:p>
        </p:txBody>
      </p:sp>
      <p:pic>
        <p:nvPicPr>
          <p:cNvPr id="180" name="qrcode-removebg-preview.png" descr="qrcode-removebg-previe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63032" y="1701800"/>
            <a:ext cx="6350003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