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58" r:id="rId4"/>
    <p:sldId id="259" r:id="rId5"/>
    <p:sldId id="260" r:id="rId6"/>
    <p:sldId id="261" r:id="rId7"/>
    <p:sldId id="262" r:id="rId8"/>
    <p:sldId id="274" r:id="rId9"/>
    <p:sldId id="273" r:id="rId10"/>
    <p:sldId id="264" r:id="rId11"/>
    <p:sldId id="265" r:id="rId12"/>
    <p:sldId id="266" r:id="rId13"/>
    <p:sldId id="267" r:id="rId14"/>
    <p:sldId id="269" r:id="rId15"/>
    <p:sldId id="270" r:id="rId16"/>
    <p:sldId id="271" r:id="rId17"/>
    <p:sldId id="272" r:id="rId18"/>
    <p:sldId id="268" r:id="rId19"/>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o Bañares | U.Mayor" userId="901b33ab-8aaa-4a0c-b5dc-da57c4b6299b" providerId="ADAL" clId="{2B35780A-BB7F-4D6A-B00A-B3414F91FFFA}"/>
    <pc:docChg chg="undo custSel addSld modSld">
      <pc:chgData name="Fernando Bañares | U.Mayor" userId="901b33ab-8aaa-4a0c-b5dc-da57c4b6299b" providerId="ADAL" clId="{2B35780A-BB7F-4D6A-B00A-B3414F91FFFA}" dt="2023-07-18T15:37:57.260" v="256" actId="313"/>
      <pc:docMkLst>
        <pc:docMk/>
      </pc:docMkLst>
      <pc:sldChg chg="addSp delSp modSp mod">
        <pc:chgData name="Fernando Bañares | U.Mayor" userId="901b33ab-8aaa-4a0c-b5dc-da57c4b6299b" providerId="ADAL" clId="{2B35780A-BB7F-4D6A-B00A-B3414F91FFFA}" dt="2023-07-18T15:29:37.360" v="108" actId="20577"/>
        <pc:sldMkLst>
          <pc:docMk/>
          <pc:sldMk cId="3010552716" sldId="262"/>
        </pc:sldMkLst>
        <pc:spChg chg="mod">
          <ac:chgData name="Fernando Bañares | U.Mayor" userId="901b33ab-8aaa-4a0c-b5dc-da57c4b6299b" providerId="ADAL" clId="{2B35780A-BB7F-4D6A-B00A-B3414F91FFFA}" dt="2023-07-18T15:21:23.644" v="38" actId="33524"/>
          <ac:spMkLst>
            <pc:docMk/>
            <pc:sldMk cId="3010552716" sldId="262"/>
            <ac:spMk id="2" creationId="{6F4518AC-D3B0-2BDD-4BA2-F1063FAD2FF8}"/>
          </ac:spMkLst>
        </pc:spChg>
        <pc:spChg chg="add del mod">
          <ac:chgData name="Fernando Bañares | U.Mayor" userId="901b33ab-8aaa-4a0c-b5dc-da57c4b6299b" providerId="ADAL" clId="{2B35780A-BB7F-4D6A-B00A-B3414F91FFFA}" dt="2023-07-18T15:29:15.848" v="44" actId="478"/>
          <ac:spMkLst>
            <pc:docMk/>
            <pc:sldMk cId="3010552716" sldId="262"/>
            <ac:spMk id="4" creationId="{5621763E-455F-A450-F1BA-36510A4BDDD8}"/>
          </ac:spMkLst>
        </pc:spChg>
        <pc:spChg chg="mod">
          <ac:chgData name="Fernando Bañares | U.Mayor" userId="901b33ab-8aaa-4a0c-b5dc-da57c4b6299b" providerId="ADAL" clId="{2B35780A-BB7F-4D6A-B00A-B3414F91FFFA}" dt="2023-07-18T15:29:37.360" v="108" actId="20577"/>
          <ac:spMkLst>
            <pc:docMk/>
            <pc:sldMk cId="3010552716" sldId="262"/>
            <ac:spMk id="6" creationId="{C3ED40F2-5BD6-044E-8C83-33B494338150}"/>
          </ac:spMkLst>
        </pc:spChg>
        <pc:picChg chg="del">
          <ac:chgData name="Fernando Bañares | U.Mayor" userId="901b33ab-8aaa-4a0c-b5dc-da57c4b6299b" providerId="ADAL" clId="{2B35780A-BB7F-4D6A-B00A-B3414F91FFFA}" dt="2023-07-18T15:28:52.468" v="39" actId="478"/>
          <ac:picMkLst>
            <pc:docMk/>
            <pc:sldMk cId="3010552716" sldId="262"/>
            <ac:picMk id="5" creationId="{7ECB72BD-FA4B-4277-D266-41606384C757}"/>
          </ac:picMkLst>
        </pc:picChg>
        <pc:picChg chg="add mod">
          <ac:chgData name="Fernando Bañares | U.Mayor" userId="901b33ab-8aaa-4a0c-b5dc-da57c4b6299b" providerId="ADAL" clId="{2B35780A-BB7F-4D6A-B00A-B3414F91FFFA}" dt="2023-07-18T15:29:06.544" v="43" actId="1076"/>
          <ac:picMkLst>
            <pc:docMk/>
            <pc:sldMk cId="3010552716" sldId="262"/>
            <ac:picMk id="8" creationId="{F8E73477-217A-866F-8F52-C252F2313DF6}"/>
          </ac:picMkLst>
        </pc:picChg>
      </pc:sldChg>
      <pc:sldChg chg="addSp delSp modSp mod">
        <pc:chgData name="Fernando Bañares | U.Mayor" userId="901b33ab-8aaa-4a0c-b5dc-da57c4b6299b" providerId="ADAL" clId="{2B35780A-BB7F-4D6A-B00A-B3414F91FFFA}" dt="2023-07-18T15:35:36.983" v="251" actId="478"/>
        <pc:sldMkLst>
          <pc:docMk/>
          <pc:sldMk cId="329287293" sldId="265"/>
        </pc:sldMkLst>
        <pc:picChg chg="add del mod">
          <ac:chgData name="Fernando Bañares | U.Mayor" userId="901b33ab-8aaa-4a0c-b5dc-da57c4b6299b" providerId="ADAL" clId="{2B35780A-BB7F-4D6A-B00A-B3414F91FFFA}" dt="2023-07-18T15:35:36.527" v="250" actId="22"/>
          <ac:picMkLst>
            <pc:docMk/>
            <pc:sldMk cId="329287293" sldId="265"/>
            <ac:picMk id="4" creationId="{84E47082-167D-0A32-7B10-23E3B0E88927}"/>
          </ac:picMkLst>
        </pc:picChg>
        <pc:picChg chg="add del">
          <ac:chgData name="Fernando Bañares | U.Mayor" userId="901b33ab-8aaa-4a0c-b5dc-da57c4b6299b" providerId="ADAL" clId="{2B35780A-BB7F-4D6A-B00A-B3414F91FFFA}" dt="2023-07-18T15:35:36.983" v="251" actId="478"/>
          <ac:picMkLst>
            <pc:docMk/>
            <pc:sldMk cId="329287293" sldId="265"/>
            <ac:picMk id="5" creationId="{D46AAC62-35EC-FE96-BCDB-70273E50F1C2}"/>
          </ac:picMkLst>
        </pc:picChg>
      </pc:sldChg>
      <pc:sldChg chg="modSp mod">
        <pc:chgData name="Fernando Bañares | U.Mayor" userId="901b33ab-8aaa-4a0c-b5dc-da57c4b6299b" providerId="ADAL" clId="{2B35780A-BB7F-4D6A-B00A-B3414F91FFFA}" dt="2023-07-18T15:37:57.260" v="256" actId="313"/>
        <pc:sldMkLst>
          <pc:docMk/>
          <pc:sldMk cId="1589587808" sldId="268"/>
        </pc:sldMkLst>
        <pc:spChg chg="mod">
          <ac:chgData name="Fernando Bañares | U.Mayor" userId="901b33ab-8aaa-4a0c-b5dc-da57c4b6299b" providerId="ADAL" clId="{2B35780A-BB7F-4D6A-B00A-B3414F91FFFA}" dt="2023-07-18T15:37:57.260" v="256" actId="313"/>
          <ac:spMkLst>
            <pc:docMk/>
            <pc:sldMk cId="1589587808" sldId="268"/>
            <ac:spMk id="3" creationId="{5582801B-9778-4F47-0FCC-48B1631528CD}"/>
          </ac:spMkLst>
        </pc:spChg>
      </pc:sldChg>
      <pc:sldChg chg="addSp delSp modSp mod">
        <pc:chgData name="Fernando Bañares | U.Mayor" userId="901b33ab-8aaa-4a0c-b5dc-da57c4b6299b" providerId="ADAL" clId="{2B35780A-BB7F-4D6A-B00A-B3414F91FFFA}" dt="2023-07-18T15:36:22.861" v="255" actId="1076"/>
        <pc:sldMkLst>
          <pc:docMk/>
          <pc:sldMk cId="3036865482" sldId="269"/>
        </pc:sldMkLst>
        <pc:picChg chg="del">
          <ac:chgData name="Fernando Bañares | U.Mayor" userId="901b33ab-8aaa-4a0c-b5dc-da57c4b6299b" providerId="ADAL" clId="{2B35780A-BB7F-4D6A-B00A-B3414F91FFFA}" dt="2023-07-18T15:36:12.534" v="252" actId="478"/>
          <ac:picMkLst>
            <pc:docMk/>
            <pc:sldMk cId="3036865482" sldId="269"/>
            <ac:picMk id="4" creationId="{E000C420-F418-C06B-DB60-BB6515222152}"/>
          </ac:picMkLst>
        </pc:picChg>
        <pc:picChg chg="add mod">
          <ac:chgData name="Fernando Bañares | U.Mayor" userId="901b33ab-8aaa-4a0c-b5dc-da57c4b6299b" providerId="ADAL" clId="{2B35780A-BB7F-4D6A-B00A-B3414F91FFFA}" dt="2023-07-18T15:36:22.861" v="255" actId="1076"/>
          <ac:picMkLst>
            <pc:docMk/>
            <pc:sldMk cId="3036865482" sldId="269"/>
            <ac:picMk id="5" creationId="{BC24324A-72C8-52F7-8A3F-BC80B68D91A2}"/>
          </ac:picMkLst>
        </pc:picChg>
      </pc:sldChg>
      <pc:sldChg chg="modSp add mod">
        <pc:chgData name="Fernando Bañares | U.Mayor" userId="901b33ab-8aaa-4a0c-b5dc-da57c4b6299b" providerId="ADAL" clId="{2B35780A-BB7F-4D6A-B00A-B3414F91FFFA}" dt="2023-07-18T15:20:51.155" v="1" actId="20577"/>
        <pc:sldMkLst>
          <pc:docMk/>
          <pc:sldMk cId="3202507938" sldId="273"/>
        </pc:sldMkLst>
        <pc:spChg chg="mod">
          <ac:chgData name="Fernando Bañares | U.Mayor" userId="901b33ab-8aaa-4a0c-b5dc-da57c4b6299b" providerId="ADAL" clId="{2B35780A-BB7F-4D6A-B00A-B3414F91FFFA}" dt="2023-07-18T15:20:51.155" v="1" actId="20577"/>
          <ac:spMkLst>
            <pc:docMk/>
            <pc:sldMk cId="3202507938" sldId="273"/>
            <ac:spMk id="2" creationId="{6F4518AC-D3B0-2BDD-4BA2-F1063FAD2FF8}"/>
          </ac:spMkLst>
        </pc:spChg>
      </pc:sldChg>
      <pc:sldChg chg="addSp delSp modSp add mod">
        <pc:chgData name="Fernando Bañares | U.Mayor" userId="901b33ab-8aaa-4a0c-b5dc-da57c4b6299b" providerId="ADAL" clId="{2B35780A-BB7F-4D6A-B00A-B3414F91FFFA}" dt="2023-07-18T15:31:10.464" v="245" actId="20577"/>
        <pc:sldMkLst>
          <pc:docMk/>
          <pc:sldMk cId="949606096" sldId="274"/>
        </pc:sldMkLst>
        <pc:spChg chg="mod">
          <ac:chgData name="Fernando Bañares | U.Mayor" userId="901b33ab-8aaa-4a0c-b5dc-da57c4b6299b" providerId="ADAL" clId="{2B35780A-BB7F-4D6A-B00A-B3414F91FFFA}" dt="2023-07-18T15:31:10.464" v="245" actId="20577"/>
          <ac:spMkLst>
            <pc:docMk/>
            <pc:sldMk cId="949606096" sldId="274"/>
            <ac:spMk id="6" creationId="{C3ED40F2-5BD6-044E-8C83-33B494338150}"/>
          </ac:spMkLst>
        </pc:spChg>
        <pc:picChg chg="add mod">
          <ac:chgData name="Fernando Bañares | U.Mayor" userId="901b33ab-8aaa-4a0c-b5dc-da57c4b6299b" providerId="ADAL" clId="{2B35780A-BB7F-4D6A-B00A-B3414F91FFFA}" dt="2023-07-18T15:30:08.496" v="112" actId="1076"/>
          <ac:picMkLst>
            <pc:docMk/>
            <pc:sldMk cId="949606096" sldId="274"/>
            <ac:picMk id="4" creationId="{B5D3213A-BEE9-36D1-A2F4-3FCED95A7185}"/>
          </ac:picMkLst>
        </pc:picChg>
        <pc:picChg chg="del">
          <ac:chgData name="Fernando Bañares | U.Mayor" userId="901b33ab-8aaa-4a0c-b5dc-da57c4b6299b" providerId="ADAL" clId="{2B35780A-BB7F-4D6A-B00A-B3414F91FFFA}" dt="2023-07-18T15:30:02.177" v="110" actId="478"/>
          <ac:picMkLst>
            <pc:docMk/>
            <pc:sldMk cId="949606096" sldId="274"/>
            <ac:picMk id="8" creationId="{F8E73477-217A-866F-8F52-C252F2313DF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7/17/2023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‹Nº›</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948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7/17/2023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140805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7/17/2023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527496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7/17/2023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648209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7/17/2023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‹Nº›</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061000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7/17/2023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2113278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7/17/2023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85455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7/17/2023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57299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7/17/2023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734399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7/17/2023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142420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7/17/2023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‹Nº›</a:t>
            </a:fld>
            <a:endParaRPr lang="en-US"/>
          </a:p>
        </p:txBody>
      </p:sp>
    </p:spTree>
    <p:extLst>
      <p:ext uri="{BB962C8B-B14F-4D97-AF65-F5344CB8AC3E}">
        <p14:creationId xmlns:p14="http://schemas.microsoft.com/office/powerpoint/2010/main" val="3429201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‹Nº›</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7/17/2023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197597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77" r:id="rId6"/>
    <p:sldLayoutId id="2147483782" r:id="rId7"/>
    <p:sldLayoutId id="2147483778" r:id="rId8"/>
    <p:sldLayoutId id="2147483779" r:id="rId9"/>
    <p:sldLayoutId id="2147483780" r:id="rId10"/>
    <p:sldLayoutId id="2147483781"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iammustafatz/diabetes-prediction-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umo azul y humo rojo chocando">
            <a:extLst>
              <a:ext uri="{FF2B5EF4-FFF2-40B4-BE49-F238E27FC236}">
                <a16:creationId xmlns:a16="http://schemas.microsoft.com/office/drawing/2014/main" id="{BB81ECDE-389A-9681-8994-790B0AF7A77F}"/>
              </a:ext>
            </a:extLst>
          </p:cNvPr>
          <p:cNvPicPr>
            <a:picLocks noChangeAspect="1"/>
          </p:cNvPicPr>
          <p:nvPr/>
        </p:nvPicPr>
        <p:blipFill rotWithShape="1">
          <a:blip r:embed="rId2"/>
          <a:srcRect t="15094"/>
          <a:stretch/>
        </p:blipFill>
        <p:spPr>
          <a:xfrm>
            <a:off x="20" y="10"/>
            <a:ext cx="12191980" cy="6857989"/>
          </a:xfrm>
          <a:prstGeom prst="rect">
            <a:avLst/>
          </a:prstGeom>
        </p:spPr>
      </p:pic>
      <p:sp>
        <p:nvSpPr>
          <p:cNvPr id="20" name="Rectangle 19">
            <a:extLst>
              <a:ext uri="{FF2B5EF4-FFF2-40B4-BE49-F238E27FC236}">
                <a16:creationId xmlns:a16="http://schemas.microsoft.com/office/drawing/2014/main" id="{DE8A7E9B-3161-4AE7-B85C-EE3D7786D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10134600" cy="4800600"/>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C4BC4BC-740A-DDFA-12D7-9A0F919A2F35}"/>
              </a:ext>
            </a:extLst>
          </p:cNvPr>
          <p:cNvSpPr>
            <a:spLocks noGrp="1"/>
          </p:cNvSpPr>
          <p:nvPr>
            <p:ph type="ctrTitle"/>
          </p:nvPr>
        </p:nvSpPr>
        <p:spPr>
          <a:xfrm>
            <a:off x="2539253" y="1942391"/>
            <a:ext cx="7113494" cy="1486609"/>
          </a:xfrm>
        </p:spPr>
        <p:txBody>
          <a:bodyPr>
            <a:normAutofit/>
          </a:bodyPr>
          <a:lstStyle/>
          <a:p>
            <a:r>
              <a:rPr lang="es-MX"/>
              <a:t>Diabetes </a:t>
            </a:r>
            <a:r>
              <a:rPr lang="es-MX" err="1"/>
              <a:t>Melitus</a:t>
            </a:r>
            <a:endParaRPr lang="es-CL"/>
          </a:p>
        </p:txBody>
      </p:sp>
      <p:sp>
        <p:nvSpPr>
          <p:cNvPr id="3" name="Subtítulo 2">
            <a:extLst>
              <a:ext uri="{FF2B5EF4-FFF2-40B4-BE49-F238E27FC236}">
                <a16:creationId xmlns:a16="http://schemas.microsoft.com/office/drawing/2014/main" id="{09A474B1-3BEF-091C-C2F7-FDE0BD1E75F5}"/>
              </a:ext>
            </a:extLst>
          </p:cNvPr>
          <p:cNvSpPr>
            <a:spLocks noGrp="1"/>
          </p:cNvSpPr>
          <p:nvPr>
            <p:ph type="subTitle" idx="1"/>
          </p:nvPr>
        </p:nvSpPr>
        <p:spPr>
          <a:xfrm>
            <a:off x="3558989" y="4424305"/>
            <a:ext cx="5074022" cy="972222"/>
          </a:xfrm>
        </p:spPr>
        <p:txBody>
          <a:bodyPr>
            <a:normAutofit/>
          </a:bodyPr>
          <a:lstStyle/>
          <a:p>
            <a:r>
              <a:rPr lang="es-MX" dirty="0"/>
              <a:t>¿Qué factores debería considerar para prevenirla?</a:t>
            </a:r>
            <a:endParaRPr lang="es-CL" dirty="0"/>
          </a:p>
        </p:txBody>
      </p:sp>
      <p:grpSp>
        <p:nvGrpSpPr>
          <p:cNvPr id="22" name="Group 21">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91005"/>
            <a:ext cx="867485" cy="115439"/>
            <a:chOff x="8910933" y="1861308"/>
            <a:chExt cx="867485" cy="115439"/>
          </a:xfrm>
        </p:grpSpPr>
        <p:sp>
          <p:nvSpPr>
            <p:cNvPr id="23" name="Rectangle 22">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4" name="Straight Connector 23">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5283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3" name="Rectangle 1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7" name="Rectangle 16">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2" name="Rectangle 21">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6F4518AC-D3B0-2BDD-4BA2-F1063FAD2FF8}"/>
              </a:ext>
            </a:extLst>
          </p:cNvPr>
          <p:cNvSpPr>
            <a:spLocks noGrp="1"/>
          </p:cNvSpPr>
          <p:nvPr>
            <p:ph type="title"/>
          </p:nvPr>
        </p:nvSpPr>
        <p:spPr>
          <a:xfrm>
            <a:off x="1406924" y="1398849"/>
            <a:ext cx="3282152" cy="3045793"/>
          </a:xfrm>
        </p:spPr>
        <p:txBody>
          <a:bodyPr vert="horz" lIns="91440" tIns="45720" rIns="91440" bIns="45720" rtlCol="0" anchor="b">
            <a:normAutofit/>
          </a:bodyPr>
          <a:lstStyle/>
          <a:p>
            <a:pPr algn="ctr">
              <a:lnSpc>
                <a:spcPct val="100000"/>
              </a:lnSpc>
            </a:pPr>
            <a:r>
              <a:rPr lang="es-MX" sz="2200" kern="1200" cap="all" spc="390" baseline="0" dirty="0">
                <a:solidFill>
                  <a:schemeClr val="tx2"/>
                </a:solidFill>
                <a:latin typeface="+mj-lt"/>
                <a:ea typeface="+mj-ea"/>
                <a:cs typeface="+mj-cs"/>
              </a:rPr>
              <a:t>¿Hay una asociación entre la edad y la presencia de diabetes?</a:t>
            </a:r>
            <a:endParaRPr lang="en-US" sz="2200" kern="1200" cap="all" spc="390" baseline="0" dirty="0">
              <a:solidFill>
                <a:schemeClr val="tx2"/>
              </a:solidFill>
              <a:latin typeface="+mj-lt"/>
              <a:ea typeface="+mj-ea"/>
              <a:cs typeface="+mj-cs"/>
            </a:endParaRPr>
          </a:p>
        </p:txBody>
      </p:sp>
      <p:sp>
        <p:nvSpPr>
          <p:cNvPr id="6" name="CuadroTexto 5">
            <a:extLst>
              <a:ext uri="{FF2B5EF4-FFF2-40B4-BE49-F238E27FC236}">
                <a16:creationId xmlns:a16="http://schemas.microsoft.com/office/drawing/2014/main" id="{C3ED40F2-5BD6-044E-8C83-33B494338150}"/>
              </a:ext>
            </a:extLst>
          </p:cNvPr>
          <p:cNvSpPr txBox="1"/>
          <p:nvPr/>
        </p:nvSpPr>
        <p:spPr>
          <a:xfrm>
            <a:off x="5603008" y="5223441"/>
            <a:ext cx="5458943" cy="923330"/>
          </a:xfrm>
          <a:prstGeom prst="rect">
            <a:avLst/>
          </a:prstGeom>
          <a:noFill/>
        </p:spPr>
        <p:txBody>
          <a:bodyPr wrap="square" rtlCol="0">
            <a:spAutoFit/>
          </a:bodyPr>
          <a:lstStyle/>
          <a:p>
            <a:r>
              <a:rPr lang="es-MX" dirty="0"/>
              <a:t>Se observa un aumento de los casos de diabetes a medida que pasan los años, observando una baja en los casos a partir de los 63 años aprox.</a:t>
            </a:r>
            <a:endParaRPr lang="es-CL" dirty="0"/>
          </a:p>
        </p:txBody>
      </p:sp>
      <p:pic>
        <p:nvPicPr>
          <p:cNvPr id="11" name="Imagen 10">
            <a:extLst>
              <a:ext uri="{FF2B5EF4-FFF2-40B4-BE49-F238E27FC236}">
                <a16:creationId xmlns:a16="http://schemas.microsoft.com/office/drawing/2014/main" id="{4A5DB9FC-3B13-0F67-3323-2C591CABB146}"/>
              </a:ext>
            </a:extLst>
          </p:cNvPr>
          <p:cNvPicPr>
            <a:picLocks noChangeAspect="1"/>
          </p:cNvPicPr>
          <p:nvPr/>
        </p:nvPicPr>
        <p:blipFill>
          <a:blip r:embed="rId2"/>
          <a:stretch>
            <a:fillRect/>
          </a:stretch>
        </p:blipFill>
        <p:spPr>
          <a:xfrm>
            <a:off x="5445524" y="995465"/>
            <a:ext cx="5616427" cy="4221846"/>
          </a:xfrm>
          <a:prstGeom prst="rect">
            <a:avLst/>
          </a:prstGeom>
        </p:spPr>
      </p:pic>
    </p:spTree>
    <p:extLst>
      <p:ext uri="{BB962C8B-B14F-4D97-AF65-F5344CB8AC3E}">
        <p14:creationId xmlns:p14="http://schemas.microsoft.com/office/powerpoint/2010/main" val="1724763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3" name="Rectangle 1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7" name="Rectangle 16">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2" name="Rectangle 21">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6F4518AC-D3B0-2BDD-4BA2-F1063FAD2FF8}"/>
              </a:ext>
            </a:extLst>
          </p:cNvPr>
          <p:cNvSpPr>
            <a:spLocks noGrp="1"/>
          </p:cNvSpPr>
          <p:nvPr>
            <p:ph type="title"/>
          </p:nvPr>
        </p:nvSpPr>
        <p:spPr>
          <a:xfrm>
            <a:off x="1406924" y="1398849"/>
            <a:ext cx="3282152" cy="3045793"/>
          </a:xfrm>
        </p:spPr>
        <p:txBody>
          <a:bodyPr vert="horz" lIns="91440" tIns="45720" rIns="91440" bIns="45720" rtlCol="0" anchor="b">
            <a:normAutofit fontScale="90000"/>
          </a:bodyPr>
          <a:lstStyle/>
          <a:p>
            <a:pPr algn="ctr">
              <a:lnSpc>
                <a:spcPct val="100000"/>
              </a:lnSpc>
            </a:pPr>
            <a:r>
              <a:rPr lang="es-MX" sz="2200" kern="1200" cap="all" spc="390" baseline="0" dirty="0">
                <a:solidFill>
                  <a:schemeClr val="tx2"/>
                </a:solidFill>
                <a:latin typeface="+mj-lt"/>
                <a:ea typeface="+mj-ea"/>
                <a:cs typeface="+mj-cs"/>
              </a:rPr>
              <a:t>¿La hipertensión está relacionada con la existencia de diabetes en el grupo objetivo?</a:t>
            </a:r>
          </a:p>
        </p:txBody>
      </p:sp>
      <p:sp>
        <p:nvSpPr>
          <p:cNvPr id="6" name="CuadroTexto 5">
            <a:extLst>
              <a:ext uri="{FF2B5EF4-FFF2-40B4-BE49-F238E27FC236}">
                <a16:creationId xmlns:a16="http://schemas.microsoft.com/office/drawing/2014/main" id="{C3ED40F2-5BD6-044E-8C83-33B494338150}"/>
              </a:ext>
            </a:extLst>
          </p:cNvPr>
          <p:cNvSpPr txBox="1"/>
          <p:nvPr/>
        </p:nvSpPr>
        <p:spPr>
          <a:xfrm>
            <a:off x="5603008" y="5223441"/>
            <a:ext cx="5458943" cy="1477328"/>
          </a:xfrm>
          <a:prstGeom prst="rect">
            <a:avLst/>
          </a:prstGeom>
          <a:noFill/>
        </p:spPr>
        <p:txBody>
          <a:bodyPr wrap="square" rtlCol="0">
            <a:spAutoFit/>
          </a:bodyPr>
          <a:lstStyle/>
          <a:p>
            <a:r>
              <a:rPr lang="es-MX" dirty="0"/>
              <a:t>No se observa una correlación significativa entre la presencia de hipertensión y el padecimiento de diabetes, además el Coeficiente de correlación de Pearson es de  0.19, lo que indica una correlación débil.</a:t>
            </a:r>
          </a:p>
          <a:p>
            <a:endParaRPr lang="es-CL" dirty="0"/>
          </a:p>
        </p:txBody>
      </p:sp>
      <p:pic>
        <p:nvPicPr>
          <p:cNvPr id="5" name="Imagen 4">
            <a:extLst>
              <a:ext uri="{FF2B5EF4-FFF2-40B4-BE49-F238E27FC236}">
                <a16:creationId xmlns:a16="http://schemas.microsoft.com/office/drawing/2014/main" id="{D46AAC62-35EC-FE96-BCDB-70273E50F1C2}"/>
              </a:ext>
            </a:extLst>
          </p:cNvPr>
          <p:cNvPicPr>
            <a:picLocks noChangeAspect="1"/>
          </p:cNvPicPr>
          <p:nvPr/>
        </p:nvPicPr>
        <p:blipFill>
          <a:blip r:embed="rId2"/>
          <a:stretch>
            <a:fillRect/>
          </a:stretch>
        </p:blipFill>
        <p:spPr>
          <a:xfrm>
            <a:off x="5486162" y="812978"/>
            <a:ext cx="5692633" cy="4275190"/>
          </a:xfrm>
          <a:prstGeom prst="rect">
            <a:avLst/>
          </a:prstGeom>
        </p:spPr>
      </p:pic>
    </p:spTree>
    <p:extLst>
      <p:ext uri="{BB962C8B-B14F-4D97-AF65-F5344CB8AC3E}">
        <p14:creationId xmlns:p14="http://schemas.microsoft.com/office/powerpoint/2010/main" val="32928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3" name="Rectangle 1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7" name="Rectangle 16">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2" name="Rectangle 21">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6F4518AC-D3B0-2BDD-4BA2-F1063FAD2FF8}"/>
              </a:ext>
            </a:extLst>
          </p:cNvPr>
          <p:cNvSpPr>
            <a:spLocks noGrp="1"/>
          </p:cNvSpPr>
          <p:nvPr>
            <p:ph type="title"/>
          </p:nvPr>
        </p:nvSpPr>
        <p:spPr>
          <a:xfrm>
            <a:off x="1406924" y="1398849"/>
            <a:ext cx="3282152" cy="3045793"/>
          </a:xfrm>
        </p:spPr>
        <p:txBody>
          <a:bodyPr vert="horz" lIns="91440" tIns="45720" rIns="91440" bIns="45720" rtlCol="0" anchor="b">
            <a:normAutofit/>
          </a:bodyPr>
          <a:lstStyle/>
          <a:p>
            <a:pPr algn="ctr">
              <a:lnSpc>
                <a:spcPct val="100000"/>
              </a:lnSpc>
            </a:pPr>
            <a:r>
              <a:rPr lang="es-MX" sz="2200" kern="1200" cap="all" spc="390" baseline="0" dirty="0">
                <a:solidFill>
                  <a:schemeClr val="tx2"/>
                </a:solidFill>
                <a:latin typeface="+mj-lt"/>
                <a:ea typeface="+mj-ea"/>
                <a:cs typeface="+mj-cs"/>
              </a:rPr>
              <a:t>¿El historial de enfermedad cardíaca está asociado con la diabetes en el grupo objetivo?</a:t>
            </a:r>
          </a:p>
        </p:txBody>
      </p:sp>
      <p:sp>
        <p:nvSpPr>
          <p:cNvPr id="6" name="CuadroTexto 5">
            <a:extLst>
              <a:ext uri="{FF2B5EF4-FFF2-40B4-BE49-F238E27FC236}">
                <a16:creationId xmlns:a16="http://schemas.microsoft.com/office/drawing/2014/main" id="{C3ED40F2-5BD6-044E-8C83-33B494338150}"/>
              </a:ext>
            </a:extLst>
          </p:cNvPr>
          <p:cNvSpPr txBox="1"/>
          <p:nvPr/>
        </p:nvSpPr>
        <p:spPr>
          <a:xfrm>
            <a:off x="5603008" y="5223441"/>
            <a:ext cx="5458943" cy="1477328"/>
          </a:xfrm>
          <a:prstGeom prst="rect">
            <a:avLst/>
          </a:prstGeom>
          <a:noFill/>
        </p:spPr>
        <p:txBody>
          <a:bodyPr wrap="square" rtlCol="0">
            <a:spAutoFit/>
          </a:bodyPr>
          <a:lstStyle/>
          <a:p>
            <a:r>
              <a:rPr lang="es-MX" dirty="0"/>
              <a:t>No se observa una correlación significativa entre la presencia de enfermedad </a:t>
            </a:r>
            <a:r>
              <a:rPr lang="es-MX" dirty="0" err="1"/>
              <a:t>cardiáca</a:t>
            </a:r>
            <a:r>
              <a:rPr lang="es-MX" dirty="0"/>
              <a:t> y el padecimiento de diabetes, además el Coeficiente de correlación de Pearson es de  0.17, lo que indica una correlación débil.</a:t>
            </a:r>
          </a:p>
          <a:p>
            <a:endParaRPr lang="es-CL" dirty="0"/>
          </a:p>
        </p:txBody>
      </p:sp>
      <p:pic>
        <p:nvPicPr>
          <p:cNvPr id="7" name="Imagen 6">
            <a:extLst>
              <a:ext uri="{FF2B5EF4-FFF2-40B4-BE49-F238E27FC236}">
                <a16:creationId xmlns:a16="http://schemas.microsoft.com/office/drawing/2014/main" id="{B0DDF36B-EA9D-D911-DE08-4E212BBCF1C7}"/>
              </a:ext>
            </a:extLst>
          </p:cNvPr>
          <p:cNvPicPr>
            <a:picLocks noChangeAspect="1"/>
          </p:cNvPicPr>
          <p:nvPr/>
        </p:nvPicPr>
        <p:blipFill>
          <a:blip r:embed="rId2"/>
          <a:stretch>
            <a:fillRect/>
          </a:stretch>
        </p:blipFill>
        <p:spPr>
          <a:xfrm>
            <a:off x="5419429" y="823724"/>
            <a:ext cx="5624047" cy="4320914"/>
          </a:xfrm>
          <a:prstGeom prst="rect">
            <a:avLst/>
          </a:prstGeom>
        </p:spPr>
      </p:pic>
    </p:spTree>
    <p:extLst>
      <p:ext uri="{BB962C8B-B14F-4D97-AF65-F5344CB8AC3E}">
        <p14:creationId xmlns:p14="http://schemas.microsoft.com/office/powerpoint/2010/main" val="787737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3" name="Rectangle 1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7" name="Rectangle 16">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2" name="Rectangle 21">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6F4518AC-D3B0-2BDD-4BA2-F1063FAD2FF8}"/>
              </a:ext>
            </a:extLst>
          </p:cNvPr>
          <p:cNvSpPr>
            <a:spLocks noGrp="1"/>
          </p:cNvSpPr>
          <p:nvPr>
            <p:ph type="title"/>
          </p:nvPr>
        </p:nvSpPr>
        <p:spPr>
          <a:xfrm>
            <a:off x="1406924" y="1398849"/>
            <a:ext cx="3282152" cy="3045793"/>
          </a:xfrm>
        </p:spPr>
        <p:txBody>
          <a:bodyPr vert="horz" lIns="91440" tIns="45720" rIns="91440" bIns="45720" rtlCol="0" anchor="b">
            <a:normAutofit/>
          </a:bodyPr>
          <a:lstStyle/>
          <a:p>
            <a:pPr algn="ctr">
              <a:lnSpc>
                <a:spcPct val="100000"/>
              </a:lnSpc>
            </a:pPr>
            <a:r>
              <a:rPr lang="es-MX" sz="2200" kern="1200" cap="all" spc="390" baseline="0" dirty="0">
                <a:solidFill>
                  <a:schemeClr val="tx2"/>
                </a:solidFill>
                <a:latin typeface="+mj-lt"/>
                <a:ea typeface="+mj-ea"/>
                <a:cs typeface="+mj-cs"/>
              </a:rPr>
              <a:t>¿Existe una relación entre el historial de fumar y la presencia de diabetes?</a:t>
            </a:r>
          </a:p>
        </p:txBody>
      </p:sp>
      <p:sp>
        <p:nvSpPr>
          <p:cNvPr id="6" name="CuadroTexto 5">
            <a:extLst>
              <a:ext uri="{FF2B5EF4-FFF2-40B4-BE49-F238E27FC236}">
                <a16:creationId xmlns:a16="http://schemas.microsoft.com/office/drawing/2014/main" id="{C3ED40F2-5BD6-044E-8C83-33B494338150}"/>
              </a:ext>
            </a:extLst>
          </p:cNvPr>
          <p:cNvSpPr txBox="1"/>
          <p:nvPr/>
        </p:nvSpPr>
        <p:spPr>
          <a:xfrm>
            <a:off x="5704357" y="5226383"/>
            <a:ext cx="5458943" cy="923330"/>
          </a:xfrm>
          <a:prstGeom prst="rect">
            <a:avLst/>
          </a:prstGeom>
          <a:noFill/>
        </p:spPr>
        <p:txBody>
          <a:bodyPr wrap="square" rtlCol="0">
            <a:spAutoFit/>
          </a:bodyPr>
          <a:lstStyle/>
          <a:p>
            <a:r>
              <a:rPr lang="es-MX" dirty="0"/>
              <a:t>No se aprecia una relación clara entre el historial de fumador y el padecimiento de diabetes.</a:t>
            </a:r>
          </a:p>
          <a:p>
            <a:endParaRPr lang="es-CL" dirty="0"/>
          </a:p>
        </p:txBody>
      </p:sp>
      <p:pic>
        <p:nvPicPr>
          <p:cNvPr id="5" name="Imagen 4">
            <a:extLst>
              <a:ext uri="{FF2B5EF4-FFF2-40B4-BE49-F238E27FC236}">
                <a16:creationId xmlns:a16="http://schemas.microsoft.com/office/drawing/2014/main" id="{028C8A40-E3FB-9169-01D5-58324E945BDB}"/>
              </a:ext>
            </a:extLst>
          </p:cNvPr>
          <p:cNvPicPr>
            <a:picLocks noChangeAspect="1"/>
          </p:cNvPicPr>
          <p:nvPr/>
        </p:nvPicPr>
        <p:blipFill>
          <a:blip r:embed="rId2"/>
          <a:stretch>
            <a:fillRect/>
          </a:stretch>
        </p:blipFill>
        <p:spPr>
          <a:xfrm>
            <a:off x="5935080" y="1028700"/>
            <a:ext cx="4920454" cy="4324035"/>
          </a:xfrm>
          <a:prstGeom prst="rect">
            <a:avLst/>
          </a:prstGeom>
        </p:spPr>
      </p:pic>
    </p:spTree>
    <p:extLst>
      <p:ext uri="{BB962C8B-B14F-4D97-AF65-F5344CB8AC3E}">
        <p14:creationId xmlns:p14="http://schemas.microsoft.com/office/powerpoint/2010/main" val="238620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3" name="Rectangle 1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7" name="Rectangle 16">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2" name="Rectangle 21">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6F4518AC-D3B0-2BDD-4BA2-F1063FAD2FF8}"/>
              </a:ext>
            </a:extLst>
          </p:cNvPr>
          <p:cNvSpPr>
            <a:spLocks noGrp="1"/>
          </p:cNvSpPr>
          <p:nvPr>
            <p:ph type="title"/>
          </p:nvPr>
        </p:nvSpPr>
        <p:spPr>
          <a:xfrm>
            <a:off x="1406924" y="1398849"/>
            <a:ext cx="3282152" cy="3045793"/>
          </a:xfrm>
        </p:spPr>
        <p:txBody>
          <a:bodyPr vert="horz" lIns="91440" tIns="45720" rIns="91440" bIns="45720" rtlCol="0" anchor="b">
            <a:normAutofit fontScale="90000"/>
          </a:bodyPr>
          <a:lstStyle/>
          <a:p>
            <a:pPr algn="ctr">
              <a:lnSpc>
                <a:spcPct val="100000"/>
              </a:lnSpc>
            </a:pPr>
            <a:r>
              <a:rPr lang="es-MX" sz="2200" kern="1200" cap="all" spc="390" baseline="0" dirty="0">
                <a:solidFill>
                  <a:schemeClr val="tx2"/>
                </a:solidFill>
                <a:latin typeface="+mj-lt"/>
                <a:ea typeface="+mj-ea"/>
                <a:cs typeface="+mj-cs"/>
              </a:rPr>
              <a:t>¿El índice de masa corporal (BMI) está relacionado con la diabetes en el grupo objetivo?</a:t>
            </a:r>
          </a:p>
        </p:txBody>
      </p:sp>
      <p:sp>
        <p:nvSpPr>
          <p:cNvPr id="6" name="CuadroTexto 5">
            <a:extLst>
              <a:ext uri="{FF2B5EF4-FFF2-40B4-BE49-F238E27FC236}">
                <a16:creationId xmlns:a16="http://schemas.microsoft.com/office/drawing/2014/main" id="{C3ED40F2-5BD6-044E-8C83-33B494338150}"/>
              </a:ext>
            </a:extLst>
          </p:cNvPr>
          <p:cNvSpPr txBox="1"/>
          <p:nvPr/>
        </p:nvSpPr>
        <p:spPr>
          <a:xfrm>
            <a:off x="5704357" y="5226383"/>
            <a:ext cx="5458943" cy="1477328"/>
          </a:xfrm>
          <a:prstGeom prst="rect">
            <a:avLst/>
          </a:prstGeom>
          <a:noFill/>
        </p:spPr>
        <p:txBody>
          <a:bodyPr wrap="square" rtlCol="0">
            <a:spAutoFit/>
          </a:bodyPr>
          <a:lstStyle/>
          <a:p>
            <a:r>
              <a:rPr lang="es-MX" dirty="0"/>
              <a:t>Se aprecia que el BMI de las personas que padecen diabetes es ams alto que el BMI en las personas que no la padecen, el Coeficiente de correlación de Pearson es de 0.2 lo que indica una baja correlación.</a:t>
            </a:r>
          </a:p>
          <a:p>
            <a:endParaRPr lang="es-CL" dirty="0"/>
          </a:p>
        </p:txBody>
      </p:sp>
      <p:pic>
        <p:nvPicPr>
          <p:cNvPr id="5" name="Imagen 4">
            <a:extLst>
              <a:ext uri="{FF2B5EF4-FFF2-40B4-BE49-F238E27FC236}">
                <a16:creationId xmlns:a16="http://schemas.microsoft.com/office/drawing/2014/main" id="{BC24324A-72C8-52F7-8A3F-BC80B68D91A2}"/>
              </a:ext>
            </a:extLst>
          </p:cNvPr>
          <p:cNvPicPr>
            <a:picLocks noChangeAspect="1"/>
          </p:cNvPicPr>
          <p:nvPr/>
        </p:nvPicPr>
        <p:blipFill>
          <a:blip r:embed="rId2"/>
          <a:stretch>
            <a:fillRect/>
          </a:stretch>
        </p:blipFill>
        <p:spPr>
          <a:xfrm>
            <a:off x="5445524" y="1028700"/>
            <a:ext cx="5799323" cy="4138019"/>
          </a:xfrm>
          <a:prstGeom prst="rect">
            <a:avLst/>
          </a:prstGeom>
        </p:spPr>
      </p:pic>
    </p:spTree>
    <p:extLst>
      <p:ext uri="{BB962C8B-B14F-4D97-AF65-F5344CB8AC3E}">
        <p14:creationId xmlns:p14="http://schemas.microsoft.com/office/powerpoint/2010/main" val="3036865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3" name="Rectangle 1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7" name="Rectangle 16">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2" name="Rectangle 21">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6F4518AC-D3B0-2BDD-4BA2-F1063FAD2FF8}"/>
              </a:ext>
            </a:extLst>
          </p:cNvPr>
          <p:cNvSpPr>
            <a:spLocks noGrp="1"/>
          </p:cNvSpPr>
          <p:nvPr>
            <p:ph type="title"/>
          </p:nvPr>
        </p:nvSpPr>
        <p:spPr>
          <a:xfrm>
            <a:off x="1406924" y="1398849"/>
            <a:ext cx="3282152" cy="3045793"/>
          </a:xfrm>
        </p:spPr>
        <p:txBody>
          <a:bodyPr vert="horz" lIns="91440" tIns="45720" rIns="91440" bIns="45720" rtlCol="0" anchor="b">
            <a:normAutofit fontScale="90000"/>
          </a:bodyPr>
          <a:lstStyle/>
          <a:p>
            <a:pPr algn="ctr">
              <a:lnSpc>
                <a:spcPct val="100000"/>
              </a:lnSpc>
            </a:pPr>
            <a:r>
              <a:rPr lang="es-MX" sz="2200" kern="1200" cap="all" spc="390" baseline="0" dirty="0">
                <a:solidFill>
                  <a:schemeClr val="tx2"/>
                </a:solidFill>
                <a:latin typeface="+mj-lt"/>
                <a:ea typeface="+mj-ea"/>
                <a:cs typeface="+mj-cs"/>
              </a:rPr>
              <a:t>¿Hay alguna relación entre los niveles de hemoglobina glucosilada (HbA1c) y la existencia de diabetes en el grupo objetivo?</a:t>
            </a:r>
          </a:p>
        </p:txBody>
      </p:sp>
      <p:sp>
        <p:nvSpPr>
          <p:cNvPr id="6" name="CuadroTexto 5">
            <a:extLst>
              <a:ext uri="{FF2B5EF4-FFF2-40B4-BE49-F238E27FC236}">
                <a16:creationId xmlns:a16="http://schemas.microsoft.com/office/drawing/2014/main" id="{C3ED40F2-5BD6-044E-8C83-33B494338150}"/>
              </a:ext>
            </a:extLst>
          </p:cNvPr>
          <p:cNvSpPr txBox="1"/>
          <p:nvPr/>
        </p:nvSpPr>
        <p:spPr>
          <a:xfrm>
            <a:off x="5704357" y="5226383"/>
            <a:ext cx="5458943" cy="1477328"/>
          </a:xfrm>
          <a:prstGeom prst="rect">
            <a:avLst/>
          </a:prstGeom>
          <a:noFill/>
        </p:spPr>
        <p:txBody>
          <a:bodyPr wrap="square" rtlCol="0">
            <a:spAutoFit/>
          </a:bodyPr>
          <a:lstStyle/>
          <a:p>
            <a:r>
              <a:rPr lang="es-MX" dirty="0"/>
              <a:t>Se aprecia que el nivel de HbA1c de las personas que padecen diabetes es más alto que el BMI en las personas sanas, el Coeficiente de correlación de Pearson es de 0.4 lo que indica una correlación positiva moderada.</a:t>
            </a:r>
          </a:p>
          <a:p>
            <a:endParaRPr lang="es-CL" dirty="0"/>
          </a:p>
        </p:txBody>
      </p:sp>
      <p:pic>
        <p:nvPicPr>
          <p:cNvPr id="5" name="Imagen 4">
            <a:extLst>
              <a:ext uri="{FF2B5EF4-FFF2-40B4-BE49-F238E27FC236}">
                <a16:creationId xmlns:a16="http://schemas.microsoft.com/office/drawing/2014/main" id="{3E1486C7-C90C-0731-DDB8-B473DEEEEAE8}"/>
              </a:ext>
            </a:extLst>
          </p:cNvPr>
          <p:cNvPicPr>
            <a:picLocks noChangeAspect="1"/>
          </p:cNvPicPr>
          <p:nvPr/>
        </p:nvPicPr>
        <p:blipFill>
          <a:blip r:embed="rId2"/>
          <a:stretch>
            <a:fillRect/>
          </a:stretch>
        </p:blipFill>
        <p:spPr>
          <a:xfrm>
            <a:off x="5662258" y="1119858"/>
            <a:ext cx="5255775" cy="4027722"/>
          </a:xfrm>
          <a:prstGeom prst="rect">
            <a:avLst/>
          </a:prstGeom>
        </p:spPr>
      </p:pic>
    </p:spTree>
    <p:extLst>
      <p:ext uri="{BB962C8B-B14F-4D97-AF65-F5344CB8AC3E}">
        <p14:creationId xmlns:p14="http://schemas.microsoft.com/office/powerpoint/2010/main" val="1118868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3" name="Rectangle 1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7" name="Rectangle 16">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2" name="Rectangle 21">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6F4518AC-D3B0-2BDD-4BA2-F1063FAD2FF8}"/>
              </a:ext>
            </a:extLst>
          </p:cNvPr>
          <p:cNvSpPr>
            <a:spLocks noGrp="1"/>
          </p:cNvSpPr>
          <p:nvPr>
            <p:ph type="title"/>
          </p:nvPr>
        </p:nvSpPr>
        <p:spPr>
          <a:xfrm>
            <a:off x="1406924" y="1398849"/>
            <a:ext cx="3282152" cy="3045793"/>
          </a:xfrm>
        </p:spPr>
        <p:txBody>
          <a:bodyPr vert="horz" lIns="91440" tIns="45720" rIns="91440" bIns="45720" rtlCol="0" anchor="b">
            <a:normAutofit fontScale="90000"/>
          </a:bodyPr>
          <a:lstStyle/>
          <a:p>
            <a:pPr algn="ctr">
              <a:lnSpc>
                <a:spcPct val="100000"/>
              </a:lnSpc>
            </a:pPr>
            <a:r>
              <a:rPr lang="es-MX" sz="2200" kern="1200" cap="all" spc="390" baseline="0" dirty="0">
                <a:solidFill>
                  <a:schemeClr val="tx2"/>
                </a:solidFill>
                <a:latin typeface="+mj-lt"/>
                <a:ea typeface="+mj-ea"/>
                <a:cs typeface="+mj-cs"/>
              </a:rPr>
              <a:t>¿Existe una asociación entre los niveles de glucosa en sangre y la presencia de diabetes en el grupo objetivo?</a:t>
            </a:r>
          </a:p>
        </p:txBody>
      </p:sp>
      <p:sp>
        <p:nvSpPr>
          <p:cNvPr id="6" name="CuadroTexto 5">
            <a:extLst>
              <a:ext uri="{FF2B5EF4-FFF2-40B4-BE49-F238E27FC236}">
                <a16:creationId xmlns:a16="http://schemas.microsoft.com/office/drawing/2014/main" id="{C3ED40F2-5BD6-044E-8C83-33B494338150}"/>
              </a:ext>
            </a:extLst>
          </p:cNvPr>
          <p:cNvSpPr txBox="1"/>
          <p:nvPr/>
        </p:nvSpPr>
        <p:spPr>
          <a:xfrm>
            <a:off x="5704357" y="5226383"/>
            <a:ext cx="5458943" cy="1754326"/>
          </a:xfrm>
          <a:prstGeom prst="rect">
            <a:avLst/>
          </a:prstGeom>
          <a:noFill/>
        </p:spPr>
        <p:txBody>
          <a:bodyPr wrap="square" rtlCol="0">
            <a:spAutoFit/>
          </a:bodyPr>
          <a:lstStyle/>
          <a:p>
            <a:r>
              <a:rPr lang="es-MX" dirty="0"/>
              <a:t>Se aprecia que el nivel de glucosa en la sangre de las personas que padecen diabetes es más alto que el BMI en las personas sanas, el Coeficiente de correlación de Pearson es de 0.41 lo que indica una correlación positiva moderada.</a:t>
            </a:r>
          </a:p>
          <a:p>
            <a:endParaRPr lang="es-CL" dirty="0"/>
          </a:p>
        </p:txBody>
      </p:sp>
      <p:pic>
        <p:nvPicPr>
          <p:cNvPr id="4" name="Imagen 3">
            <a:extLst>
              <a:ext uri="{FF2B5EF4-FFF2-40B4-BE49-F238E27FC236}">
                <a16:creationId xmlns:a16="http://schemas.microsoft.com/office/drawing/2014/main" id="{1277B333-FEAA-2155-259B-96055AFA12AE}"/>
              </a:ext>
            </a:extLst>
          </p:cNvPr>
          <p:cNvPicPr>
            <a:picLocks noChangeAspect="1"/>
          </p:cNvPicPr>
          <p:nvPr/>
        </p:nvPicPr>
        <p:blipFill>
          <a:blip r:embed="rId2"/>
          <a:stretch>
            <a:fillRect/>
          </a:stretch>
        </p:blipFill>
        <p:spPr>
          <a:xfrm>
            <a:off x="5662258" y="998335"/>
            <a:ext cx="5197349" cy="3957873"/>
          </a:xfrm>
          <a:prstGeom prst="rect">
            <a:avLst/>
          </a:prstGeom>
        </p:spPr>
      </p:pic>
    </p:spTree>
    <p:extLst>
      <p:ext uri="{BB962C8B-B14F-4D97-AF65-F5344CB8AC3E}">
        <p14:creationId xmlns:p14="http://schemas.microsoft.com/office/powerpoint/2010/main" val="426868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7B466EC-BAC5-E6CF-55FD-E9ED96EB5772}"/>
              </a:ext>
            </a:extLst>
          </p:cNvPr>
          <p:cNvSpPr>
            <a:spLocks noGrp="1"/>
          </p:cNvSpPr>
          <p:nvPr>
            <p:ph idx="1"/>
          </p:nvPr>
        </p:nvSpPr>
        <p:spPr>
          <a:xfrm>
            <a:off x="7182615" y="2216151"/>
            <a:ext cx="3943575" cy="3390900"/>
          </a:xfrm>
        </p:spPr>
        <p:txBody>
          <a:bodyPr anchor="t">
            <a:normAutofit/>
          </a:bodyPr>
          <a:lstStyle/>
          <a:p>
            <a:pPr algn="ctr"/>
            <a:r>
              <a:rPr lang="es-MX" b="1" err="1"/>
              <a:t>Insights</a:t>
            </a:r>
            <a:r>
              <a:rPr lang="es-MX" b="1"/>
              <a:t> y Recomendaciones</a:t>
            </a:r>
            <a:endParaRPr lang="es-CL" b="1"/>
          </a:p>
        </p:txBody>
      </p:sp>
      <p:pic>
        <p:nvPicPr>
          <p:cNvPr id="19" name="Picture 18" descr="Fórmulas matemáticas complejas en una pizarra">
            <a:extLst>
              <a:ext uri="{FF2B5EF4-FFF2-40B4-BE49-F238E27FC236}">
                <a16:creationId xmlns:a16="http://schemas.microsoft.com/office/drawing/2014/main" id="{BCAD4E71-1335-532C-AAB1-A2DD0499E6AA}"/>
              </a:ext>
            </a:extLst>
          </p:cNvPr>
          <p:cNvPicPr>
            <a:picLocks noChangeAspect="1"/>
          </p:cNvPicPr>
          <p:nvPr/>
        </p:nvPicPr>
        <p:blipFill rotWithShape="1">
          <a:blip r:embed="rId2">
            <a:alphaModFix/>
          </a:blip>
          <a:srcRect l="24517" r="10593" b="-1"/>
          <a:stretch/>
        </p:blipFill>
        <p:spPr>
          <a:xfrm>
            <a:off x="1682" y="10"/>
            <a:ext cx="6096000" cy="6857990"/>
          </a:xfrm>
          <a:prstGeom prst="rect">
            <a:avLst/>
          </a:prstGeom>
        </p:spPr>
      </p:pic>
      <p:grpSp>
        <p:nvGrpSpPr>
          <p:cNvPr id="29" name="Group 28">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30" name="Rectangle 29">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6735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
            <a:extLst>
              <a:ext uri="{FF2B5EF4-FFF2-40B4-BE49-F238E27FC236}">
                <a16:creationId xmlns:a16="http://schemas.microsoft.com/office/drawing/2014/main" id="{FA7B9933-15AE-4ACB-B091-21C9F3853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DE57BB50-0A5D-4AD7-87AB-5904B788B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5" name="Rectangle 24">
              <a:extLst>
                <a:ext uri="{FF2B5EF4-FFF2-40B4-BE49-F238E27FC236}">
                  <a16:creationId xmlns:a16="http://schemas.microsoft.com/office/drawing/2014/main" id="{1CD5E7CE-8430-4ED8-87F2-AF5C660CF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D4A1AC28-5B9C-4D41-95E9-675EDF3F4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E446F29-8D76-46EF-B0AF-41066F65A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6" name="Título 1">
            <a:extLst>
              <a:ext uri="{FF2B5EF4-FFF2-40B4-BE49-F238E27FC236}">
                <a16:creationId xmlns:a16="http://schemas.microsoft.com/office/drawing/2014/main" id="{550740BC-122C-2BC5-CFFD-DB16D4784686}"/>
              </a:ext>
            </a:extLst>
          </p:cNvPr>
          <p:cNvSpPr>
            <a:spLocks noGrp="1"/>
          </p:cNvSpPr>
          <p:nvPr>
            <p:ph type="title"/>
          </p:nvPr>
        </p:nvSpPr>
        <p:spPr>
          <a:xfrm>
            <a:off x="1411357" y="1351429"/>
            <a:ext cx="3369365" cy="2871320"/>
          </a:xfrm>
        </p:spPr>
        <p:txBody>
          <a:bodyPr vert="horz" lIns="91440" tIns="45720" rIns="91440" bIns="45720" rtlCol="0" anchor="ctr">
            <a:normAutofit/>
          </a:bodyPr>
          <a:lstStyle/>
          <a:p>
            <a:pPr algn="ctr"/>
            <a:r>
              <a:rPr lang="es-MX" sz="1800" kern="1200" cap="all" spc="390" baseline="0" err="1">
                <a:latin typeface="+mj-lt"/>
                <a:ea typeface="+mj-ea"/>
                <a:cs typeface="+mj-cs"/>
              </a:rPr>
              <a:t>Insights</a:t>
            </a:r>
            <a:r>
              <a:rPr lang="es-MX" sz="1800" kern="1200" cap="all" spc="390" baseline="0">
                <a:latin typeface="+mj-lt"/>
                <a:ea typeface="+mj-ea"/>
                <a:cs typeface="+mj-cs"/>
              </a:rPr>
              <a:t> y recomendaciones</a:t>
            </a:r>
          </a:p>
        </p:txBody>
      </p:sp>
      <p:sp>
        <p:nvSpPr>
          <p:cNvPr id="3" name="Marcador de contenido 2">
            <a:extLst>
              <a:ext uri="{FF2B5EF4-FFF2-40B4-BE49-F238E27FC236}">
                <a16:creationId xmlns:a16="http://schemas.microsoft.com/office/drawing/2014/main" id="{5582801B-9778-4F47-0FCC-48B1631528CD}"/>
              </a:ext>
            </a:extLst>
          </p:cNvPr>
          <p:cNvSpPr>
            <a:spLocks noGrp="1"/>
          </p:cNvSpPr>
          <p:nvPr>
            <p:ph idx="1"/>
          </p:nvPr>
        </p:nvSpPr>
        <p:spPr>
          <a:xfrm>
            <a:off x="6389825" y="723900"/>
            <a:ext cx="4735375" cy="5410200"/>
          </a:xfrm>
        </p:spPr>
        <p:txBody>
          <a:bodyPr anchor="ctr">
            <a:normAutofit/>
          </a:bodyPr>
          <a:lstStyle/>
          <a:p>
            <a:pPr algn="ctr">
              <a:lnSpc>
                <a:spcPct val="100000"/>
              </a:lnSpc>
            </a:pPr>
            <a:r>
              <a:rPr lang="es-MX" sz="1100" b="1" i="0" dirty="0" err="1">
                <a:effectLst/>
                <a:latin typeface="Söhne"/>
              </a:rPr>
              <a:t>Insights</a:t>
            </a:r>
            <a:endParaRPr lang="es-MX" sz="1100" b="1" i="0" dirty="0">
              <a:effectLst/>
              <a:latin typeface="Söhne"/>
            </a:endParaRPr>
          </a:p>
          <a:p>
            <a:pPr marL="171450" indent="-171450" algn="ctr">
              <a:lnSpc>
                <a:spcPct val="100000"/>
              </a:lnSpc>
              <a:buFont typeface="Arial" panose="020B0604020202020204" pitchFamily="34" charset="0"/>
              <a:buChar char="•"/>
            </a:pPr>
            <a:r>
              <a:rPr lang="es-MX" sz="1100" b="0" i="0" dirty="0">
                <a:effectLst/>
                <a:latin typeface="Söhne"/>
              </a:rPr>
              <a:t>La edad está relacionada con la presencia de diabetes.</a:t>
            </a:r>
          </a:p>
          <a:p>
            <a:pPr marL="628650" lvl="1" indent="-171450" algn="ctr">
              <a:lnSpc>
                <a:spcPct val="100000"/>
              </a:lnSpc>
              <a:buFont typeface="Wingdings" panose="05000000000000000000" pitchFamily="2" charset="2"/>
              <a:buChar char="ü"/>
            </a:pPr>
            <a:r>
              <a:rPr lang="es-MX" sz="1100" b="0" i="0" dirty="0">
                <a:effectLst/>
                <a:latin typeface="Söhne"/>
              </a:rPr>
              <a:t>Grupos de edad avanzada tienen mayor prevalencia de diabetes.</a:t>
            </a:r>
          </a:p>
          <a:p>
            <a:pPr algn="ctr">
              <a:lnSpc>
                <a:spcPct val="100000"/>
              </a:lnSpc>
            </a:pPr>
            <a:r>
              <a:rPr lang="es-MX" sz="1100" b="0" i="0" dirty="0">
                <a:effectLst/>
                <a:latin typeface="Söhne"/>
              </a:rPr>
              <a:t>Recomendación: Enfocar en prevención y control de diabetes en grupos de edad avanzada, promoviendo hábitos de vida saludables.</a:t>
            </a:r>
          </a:p>
          <a:p>
            <a:pPr marL="171450" indent="-171450" algn="ctr">
              <a:lnSpc>
                <a:spcPct val="100000"/>
              </a:lnSpc>
              <a:buFont typeface="Arial" panose="020B0604020202020204" pitchFamily="34" charset="0"/>
              <a:buChar char="•"/>
            </a:pPr>
            <a:r>
              <a:rPr lang="es-MX" sz="1100" b="0" i="0" dirty="0">
                <a:effectLst/>
                <a:latin typeface="Söhne"/>
              </a:rPr>
              <a:t>Niveles de glucosa en la sangre y diabetes están correlacionados.</a:t>
            </a:r>
          </a:p>
          <a:p>
            <a:pPr marL="628650" lvl="1" indent="-171450" algn="ctr">
              <a:lnSpc>
                <a:spcPct val="100000"/>
              </a:lnSpc>
              <a:buFont typeface="Wingdings" panose="05000000000000000000" pitchFamily="2" charset="2"/>
              <a:buChar char="ü"/>
            </a:pPr>
            <a:r>
              <a:rPr lang="es-MX" sz="1100" b="0" i="0" dirty="0">
                <a:effectLst/>
                <a:latin typeface="Söhne"/>
              </a:rPr>
              <a:t>Mayores niveles de glucosa en sangre de personas con diabetes.</a:t>
            </a:r>
          </a:p>
          <a:p>
            <a:pPr algn="ctr">
              <a:lnSpc>
                <a:spcPct val="100000"/>
              </a:lnSpc>
            </a:pPr>
            <a:r>
              <a:rPr lang="es-MX" sz="1100" b="0" i="0" dirty="0">
                <a:effectLst/>
                <a:latin typeface="Söhne"/>
              </a:rPr>
              <a:t>Recomendación: Educar a la población respecto a la alimentación y vida saludable.</a:t>
            </a:r>
          </a:p>
          <a:p>
            <a:pPr marL="171450" indent="-171450" algn="ctr">
              <a:lnSpc>
                <a:spcPct val="100000"/>
              </a:lnSpc>
              <a:buFont typeface="Arial" panose="020B0604020202020204" pitchFamily="34" charset="0"/>
              <a:buChar char="•"/>
            </a:pPr>
            <a:r>
              <a:rPr lang="es-MX" sz="1100" b="0" i="0" dirty="0">
                <a:effectLst/>
                <a:latin typeface="Söhne"/>
              </a:rPr>
              <a:t>HbA1c y diabetes están correlacionados.</a:t>
            </a:r>
          </a:p>
          <a:p>
            <a:pPr marL="628650" lvl="1" indent="-171450" algn="ctr">
              <a:lnSpc>
                <a:spcPct val="100000"/>
              </a:lnSpc>
              <a:buFont typeface="Wingdings" panose="05000000000000000000" pitchFamily="2" charset="2"/>
              <a:buChar char="ü"/>
            </a:pPr>
            <a:r>
              <a:rPr lang="es-MX" sz="1100" b="0" i="0" dirty="0">
                <a:effectLst/>
                <a:latin typeface="Söhne"/>
              </a:rPr>
              <a:t>Niveles altos de HbA1c indican mayor riesgo de diabetes.</a:t>
            </a:r>
          </a:p>
          <a:p>
            <a:pPr algn="ctr">
              <a:lnSpc>
                <a:spcPct val="100000"/>
              </a:lnSpc>
            </a:pPr>
            <a:r>
              <a:rPr lang="es-MX" sz="1100" b="0" i="0" dirty="0">
                <a:effectLst/>
                <a:latin typeface="Söhne"/>
              </a:rPr>
              <a:t>Recomendación: Monitoreo regular de HbA1c para detección temprana y control efectivo de diabetes.</a:t>
            </a:r>
          </a:p>
          <a:p>
            <a:pPr marL="171450" indent="-171450" algn="ctr">
              <a:lnSpc>
                <a:spcPct val="100000"/>
              </a:lnSpc>
              <a:buFont typeface="Arial" panose="020B0604020202020204" pitchFamily="34" charset="0"/>
              <a:buChar char="•"/>
            </a:pPr>
            <a:r>
              <a:rPr lang="es-MX" sz="1100" b="0" i="0" dirty="0">
                <a:effectLst/>
                <a:latin typeface="Söhne"/>
              </a:rPr>
              <a:t>No se encontró asociación significativa entre historial de fumar y diabetes.</a:t>
            </a:r>
          </a:p>
          <a:p>
            <a:pPr algn="ctr">
              <a:lnSpc>
                <a:spcPct val="100000"/>
              </a:lnSpc>
            </a:pPr>
            <a:r>
              <a:rPr lang="es-MX" sz="1100" b="0" i="0" dirty="0">
                <a:effectLst/>
                <a:latin typeface="Söhne"/>
              </a:rPr>
              <a:t>Recomendación: Promover cese de hábito de fumar por riesgos a la salud en general.</a:t>
            </a:r>
          </a:p>
          <a:p>
            <a:pPr algn="ctr">
              <a:lnSpc>
                <a:spcPct val="100000"/>
              </a:lnSpc>
            </a:pPr>
            <a:endParaRPr lang="es-CL" sz="1100" dirty="0"/>
          </a:p>
        </p:txBody>
      </p:sp>
    </p:spTree>
    <p:extLst>
      <p:ext uri="{BB962C8B-B14F-4D97-AF65-F5344CB8AC3E}">
        <p14:creationId xmlns:p14="http://schemas.microsoft.com/office/powerpoint/2010/main" val="158958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
            <a:extLst>
              <a:ext uri="{FF2B5EF4-FFF2-40B4-BE49-F238E27FC236}">
                <a16:creationId xmlns:a16="http://schemas.microsoft.com/office/drawing/2014/main" id="{FA7B9933-15AE-4ACB-B091-21C9F3853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E57BB50-0A5D-4AD7-87AB-5904B788B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3" name="Rectangle 12">
              <a:extLst>
                <a:ext uri="{FF2B5EF4-FFF2-40B4-BE49-F238E27FC236}">
                  <a16:creationId xmlns:a16="http://schemas.microsoft.com/office/drawing/2014/main" id="{1CD5E7CE-8430-4ED8-87F2-AF5C660CF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4A1AC28-5B9C-4D41-95E9-675EDF3F4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E446F29-8D76-46EF-B0AF-41066F65A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1BE150A3-8457-4EA7-80B6-777C4B5B1A7C}"/>
              </a:ext>
            </a:extLst>
          </p:cNvPr>
          <p:cNvSpPr>
            <a:spLocks noGrp="1"/>
          </p:cNvSpPr>
          <p:nvPr>
            <p:ph type="title"/>
          </p:nvPr>
        </p:nvSpPr>
        <p:spPr>
          <a:xfrm>
            <a:off x="1411357" y="1351429"/>
            <a:ext cx="3369365" cy="2871320"/>
          </a:xfrm>
        </p:spPr>
        <p:txBody>
          <a:bodyPr anchor="ctr">
            <a:normAutofit/>
          </a:bodyPr>
          <a:lstStyle/>
          <a:p>
            <a:pPr algn="ctr"/>
            <a:r>
              <a:rPr lang="es-MX" dirty="0" err="1"/>
              <a:t>Indice</a:t>
            </a:r>
            <a:endParaRPr lang="es-CL"/>
          </a:p>
        </p:txBody>
      </p:sp>
      <p:sp>
        <p:nvSpPr>
          <p:cNvPr id="3" name="Marcador de contenido 2">
            <a:extLst>
              <a:ext uri="{FF2B5EF4-FFF2-40B4-BE49-F238E27FC236}">
                <a16:creationId xmlns:a16="http://schemas.microsoft.com/office/drawing/2014/main" id="{9E95B00F-3D1A-83BF-B5A0-1D27C6B87566}"/>
              </a:ext>
            </a:extLst>
          </p:cNvPr>
          <p:cNvSpPr>
            <a:spLocks noGrp="1"/>
          </p:cNvSpPr>
          <p:nvPr>
            <p:ph idx="1"/>
          </p:nvPr>
        </p:nvSpPr>
        <p:spPr>
          <a:xfrm>
            <a:off x="6389825" y="723900"/>
            <a:ext cx="4735375" cy="5410200"/>
          </a:xfrm>
        </p:spPr>
        <p:txBody>
          <a:bodyPr anchor="ctr">
            <a:normAutofit/>
          </a:bodyPr>
          <a:lstStyle/>
          <a:p>
            <a:pPr marL="457200" indent="-457200" algn="ctr">
              <a:buFont typeface="+mj-lt"/>
              <a:buAutoNum type="arabicPeriod"/>
            </a:pPr>
            <a:r>
              <a:rPr lang="es-MX" dirty="0"/>
              <a:t>Contexto/Audiencia</a:t>
            </a:r>
            <a:endParaRPr lang="es-MX"/>
          </a:p>
          <a:p>
            <a:pPr marL="457200" indent="-457200" algn="ctr">
              <a:buFont typeface="+mj-lt"/>
              <a:buAutoNum type="arabicPeriod"/>
            </a:pPr>
            <a:r>
              <a:rPr lang="es-MX" dirty="0"/>
              <a:t>Hipótesis/Preguntas de interés</a:t>
            </a:r>
            <a:endParaRPr lang="es-MX"/>
          </a:p>
          <a:p>
            <a:pPr marL="457200" indent="-457200" algn="ctr">
              <a:buFont typeface="+mj-lt"/>
              <a:buAutoNum type="arabicPeriod"/>
            </a:pPr>
            <a:r>
              <a:rPr lang="es-MX" dirty="0" err="1"/>
              <a:t>Metadata</a:t>
            </a:r>
            <a:endParaRPr lang="es-MX"/>
          </a:p>
          <a:p>
            <a:pPr marL="457200" indent="-457200" algn="ctr">
              <a:buFont typeface="+mj-lt"/>
              <a:buAutoNum type="arabicPeriod"/>
            </a:pPr>
            <a:r>
              <a:rPr lang="es-MX" dirty="0"/>
              <a:t>Análisis exploratorio</a:t>
            </a:r>
            <a:endParaRPr lang="es-MX"/>
          </a:p>
          <a:p>
            <a:pPr marL="457200" indent="-457200" algn="ctr">
              <a:buFont typeface="+mj-lt"/>
              <a:buAutoNum type="arabicPeriod"/>
            </a:pPr>
            <a:r>
              <a:rPr lang="es-MX" dirty="0" err="1"/>
              <a:t>Insights</a:t>
            </a:r>
            <a:r>
              <a:rPr lang="es-MX" dirty="0"/>
              <a:t> y recomendaciones</a:t>
            </a:r>
            <a:endParaRPr lang="es-CL"/>
          </a:p>
        </p:txBody>
      </p:sp>
    </p:spTree>
    <p:extLst>
      <p:ext uri="{BB962C8B-B14F-4D97-AF65-F5344CB8AC3E}">
        <p14:creationId xmlns:p14="http://schemas.microsoft.com/office/powerpoint/2010/main" val="220703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B6FD5C0-E257-4B9E-9413-27A374F07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17081"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
            <a:extLst>
              <a:ext uri="{FF2B5EF4-FFF2-40B4-BE49-F238E27FC236}">
                <a16:creationId xmlns:a16="http://schemas.microsoft.com/office/drawing/2014/main" id="{FA7B9933-15AE-4ACB-B091-21C9F3853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924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DE57BB50-0A5D-4AD7-87AB-5904B788B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24798" y="4550150"/>
            <a:ext cx="867485" cy="115439"/>
            <a:chOff x="8910933" y="1861308"/>
            <a:chExt cx="867485" cy="115439"/>
          </a:xfrm>
        </p:grpSpPr>
        <p:sp>
          <p:nvSpPr>
            <p:cNvPr id="15" name="Rectangle 14">
              <a:extLst>
                <a:ext uri="{FF2B5EF4-FFF2-40B4-BE49-F238E27FC236}">
                  <a16:creationId xmlns:a16="http://schemas.microsoft.com/office/drawing/2014/main" id="{1CD5E7CE-8430-4ED8-87F2-AF5C660CF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D4A1AC28-5B9C-4D41-95E9-675EDF3F4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E446F29-8D76-46EF-B0AF-41066F65A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9A88126D-1A8F-E166-74F0-BB781DEC78D9}"/>
              </a:ext>
            </a:extLst>
          </p:cNvPr>
          <p:cNvSpPr>
            <a:spLocks noGrp="1"/>
          </p:cNvSpPr>
          <p:nvPr>
            <p:ph type="title"/>
          </p:nvPr>
        </p:nvSpPr>
        <p:spPr>
          <a:xfrm>
            <a:off x="1373858" y="1351429"/>
            <a:ext cx="3369365" cy="2871320"/>
          </a:xfrm>
        </p:spPr>
        <p:txBody>
          <a:bodyPr anchor="ctr">
            <a:normAutofit/>
          </a:bodyPr>
          <a:lstStyle/>
          <a:p>
            <a:pPr algn="ctr"/>
            <a:r>
              <a:rPr lang="es-MX" dirty="0"/>
              <a:t>Contexto y Audiencia</a:t>
            </a:r>
            <a:endParaRPr lang="es-CL"/>
          </a:p>
        </p:txBody>
      </p:sp>
      <p:sp>
        <p:nvSpPr>
          <p:cNvPr id="3" name="Marcador de contenido 2">
            <a:extLst>
              <a:ext uri="{FF2B5EF4-FFF2-40B4-BE49-F238E27FC236}">
                <a16:creationId xmlns:a16="http://schemas.microsoft.com/office/drawing/2014/main" id="{9A53F213-BA26-E9FA-2172-D962E701FE9E}"/>
              </a:ext>
            </a:extLst>
          </p:cNvPr>
          <p:cNvSpPr>
            <a:spLocks noGrp="1"/>
          </p:cNvSpPr>
          <p:nvPr>
            <p:ph idx="1"/>
          </p:nvPr>
        </p:nvSpPr>
        <p:spPr>
          <a:xfrm>
            <a:off x="7004988" y="865954"/>
            <a:ext cx="4306928" cy="5131235"/>
          </a:xfrm>
        </p:spPr>
        <p:txBody>
          <a:bodyPr anchor="ctr">
            <a:normAutofit/>
          </a:bodyPr>
          <a:lstStyle/>
          <a:p>
            <a:pPr algn="just">
              <a:lnSpc>
                <a:spcPct val="100000"/>
              </a:lnSpc>
            </a:pPr>
            <a:r>
              <a:rPr lang="es-MX" sz="1700" b="1" dirty="0"/>
              <a:t>Contexto</a:t>
            </a:r>
          </a:p>
          <a:p>
            <a:pPr algn="just">
              <a:lnSpc>
                <a:spcPct val="100000"/>
              </a:lnSpc>
            </a:pPr>
            <a:r>
              <a:rPr lang="es-MX" sz="1700" dirty="0"/>
              <a:t>La diabetes es una enfermedad crónica que afecta a un gran número de personas en todo el mundo. Según la Federación Internacional de Diabetes (FID), en 2019 se estimaba que aproximadamente 463 millones de adultos (20-79 años) vivían con diabetes, lo que representa alrededor del 9.3% de la población mundial en ese rango de edad. </a:t>
            </a:r>
          </a:p>
          <a:p>
            <a:pPr algn="just">
              <a:lnSpc>
                <a:spcPct val="100000"/>
              </a:lnSpc>
            </a:pPr>
            <a:r>
              <a:rPr lang="es-MX" sz="1700" dirty="0"/>
              <a:t>A partir del </a:t>
            </a:r>
            <a:r>
              <a:rPr lang="es-MX" sz="1700" dirty="0" err="1"/>
              <a:t>dataset</a:t>
            </a:r>
            <a:r>
              <a:rPr lang="es-MX" sz="1700" dirty="0"/>
              <a:t> “</a:t>
            </a:r>
            <a:r>
              <a:rPr lang="es-CL" sz="1700" i="1" u="sng" dirty="0">
                <a:hlinkClick r:id="rId2">
                  <a:extLst>
                    <a:ext uri="{A12FA001-AC4F-418D-AE19-62706E023703}">
                      <ahyp:hlinkClr xmlns:ahyp="http://schemas.microsoft.com/office/drawing/2018/hyperlinkcolor" val="tx"/>
                    </a:ext>
                  </a:extLst>
                </a:hlinkClick>
              </a:rPr>
              <a:t>Diabetes </a:t>
            </a:r>
            <a:r>
              <a:rPr lang="es-CL" sz="1700" i="1" u="sng" dirty="0" err="1">
                <a:hlinkClick r:id="rId2">
                  <a:extLst>
                    <a:ext uri="{A12FA001-AC4F-418D-AE19-62706E023703}">
                      <ahyp:hlinkClr xmlns:ahyp="http://schemas.microsoft.com/office/drawing/2018/hyperlinkcolor" val="tx"/>
                    </a:ext>
                  </a:extLst>
                </a:hlinkClick>
              </a:rPr>
              <a:t>prediction</a:t>
            </a:r>
            <a:r>
              <a:rPr lang="es-CL" sz="1700" i="1" u="sng" dirty="0">
                <a:hlinkClick r:id="rId2">
                  <a:extLst>
                    <a:ext uri="{A12FA001-AC4F-418D-AE19-62706E023703}">
                      <ahyp:hlinkClr xmlns:ahyp="http://schemas.microsoft.com/office/drawing/2018/hyperlinkcolor" val="tx"/>
                    </a:ext>
                  </a:extLst>
                </a:hlinkClick>
              </a:rPr>
              <a:t> </a:t>
            </a:r>
            <a:r>
              <a:rPr lang="es-CL" sz="1700" i="1" u="sng" dirty="0" err="1">
                <a:hlinkClick r:id="rId2">
                  <a:extLst>
                    <a:ext uri="{A12FA001-AC4F-418D-AE19-62706E023703}">
                      <ahyp:hlinkClr xmlns:ahyp="http://schemas.microsoft.com/office/drawing/2018/hyperlinkcolor" val="tx"/>
                    </a:ext>
                  </a:extLst>
                </a:hlinkClick>
              </a:rPr>
              <a:t>dataset</a:t>
            </a:r>
            <a:r>
              <a:rPr lang="es-MX" sz="1700" dirty="0"/>
              <a:t>“ se intentará determinar la inferencia de ciertas variables en el padecimiento de esta enfermedad.</a:t>
            </a:r>
          </a:p>
          <a:p>
            <a:pPr algn="just">
              <a:lnSpc>
                <a:spcPct val="100000"/>
              </a:lnSpc>
            </a:pPr>
            <a:r>
              <a:rPr lang="es-CL" sz="1700" b="1" dirty="0"/>
              <a:t>Audiencia</a:t>
            </a:r>
          </a:p>
          <a:p>
            <a:pPr algn="just">
              <a:lnSpc>
                <a:spcPct val="100000"/>
              </a:lnSpc>
            </a:pPr>
            <a:r>
              <a:rPr lang="es-MX" sz="1700" dirty="0"/>
              <a:t>Este análisis intenta contestar, puede ser de utilidad para cualquier persona interesada en prevenir la diabetes.</a:t>
            </a:r>
          </a:p>
        </p:txBody>
      </p:sp>
    </p:spTree>
    <p:extLst>
      <p:ext uri="{BB962C8B-B14F-4D97-AF65-F5344CB8AC3E}">
        <p14:creationId xmlns:p14="http://schemas.microsoft.com/office/powerpoint/2010/main" val="21305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
            <a:extLst>
              <a:ext uri="{FF2B5EF4-FFF2-40B4-BE49-F238E27FC236}">
                <a16:creationId xmlns:a16="http://schemas.microsoft.com/office/drawing/2014/main" id="{FA7B9933-15AE-4ACB-B091-21C9F3853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E57BB50-0A5D-4AD7-87AB-5904B788B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3" name="Rectangle 12">
              <a:extLst>
                <a:ext uri="{FF2B5EF4-FFF2-40B4-BE49-F238E27FC236}">
                  <a16:creationId xmlns:a16="http://schemas.microsoft.com/office/drawing/2014/main" id="{1CD5E7CE-8430-4ED8-87F2-AF5C660CF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4A1AC28-5B9C-4D41-95E9-675EDF3F4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E446F29-8D76-46EF-B0AF-41066F65A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C6A871AA-51A3-E7C3-2BDD-2BBED4EAC8C1}"/>
              </a:ext>
            </a:extLst>
          </p:cNvPr>
          <p:cNvSpPr>
            <a:spLocks noGrp="1"/>
          </p:cNvSpPr>
          <p:nvPr>
            <p:ph type="title"/>
          </p:nvPr>
        </p:nvSpPr>
        <p:spPr>
          <a:xfrm>
            <a:off x="1411357" y="1351429"/>
            <a:ext cx="3369365" cy="2871320"/>
          </a:xfrm>
        </p:spPr>
        <p:txBody>
          <a:bodyPr anchor="ctr">
            <a:normAutofit/>
          </a:bodyPr>
          <a:lstStyle/>
          <a:p>
            <a:pPr algn="ctr"/>
            <a:r>
              <a:rPr lang="es-MX" dirty="0"/>
              <a:t>Preguntas de interés</a:t>
            </a:r>
            <a:endParaRPr lang="es-CL"/>
          </a:p>
        </p:txBody>
      </p:sp>
      <p:sp>
        <p:nvSpPr>
          <p:cNvPr id="3" name="Marcador de contenido 2">
            <a:extLst>
              <a:ext uri="{FF2B5EF4-FFF2-40B4-BE49-F238E27FC236}">
                <a16:creationId xmlns:a16="http://schemas.microsoft.com/office/drawing/2014/main" id="{1C65C07B-7FAF-3E74-70F2-80F06E568093}"/>
              </a:ext>
            </a:extLst>
          </p:cNvPr>
          <p:cNvSpPr>
            <a:spLocks noGrp="1"/>
          </p:cNvSpPr>
          <p:nvPr>
            <p:ph idx="1"/>
          </p:nvPr>
        </p:nvSpPr>
        <p:spPr>
          <a:xfrm>
            <a:off x="6389825" y="723900"/>
            <a:ext cx="4735375" cy="5410200"/>
          </a:xfrm>
        </p:spPr>
        <p:txBody>
          <a:bodyPr anchor="ctr">
            <a:normAutofit/>
          </a:bodyPr>
          <a:lstStyle/>
          <a:p>
            <a:pPr algn="just">
              <a:lnSpc>
                <a:spcPct val="100000"/>
              </a:lnSpc>
            </a:pPr>
            <a:r>
              <a:rPr lang="es-MX" sz="1300" b="1" dirty="0"/>
              <a:t>Preguntas principales </a:t>
            </a:r>
          </a:p>
          <a:p>
            <a:pPr algn="just">
              <a:lnSpc>
                <a:spcPct val="100000"/>
              </a:lnSpc>
            </a:pPr>
            <a:r>
              <a:rPr lang="es-MX" sz="1300" dirty="0"/>
              <a:t>¿Cuáles son los factores relacionados con la existencia de diabetes en el grupo objetivo?</a:t>
            </a:r>
          </a:p>
          <a:p>
            <a:pPr algn="just">
              <a:lnSpc>
                <a:spcPct val="100000"/>
              </a:lnSpc>
            </a:pPr>
            <a:r>
              <a:rPr lang="es-MX" sz="1300" b="1" dirty="0"/>
              <a:t>Preguntas secundarias (nos ayudaran a contestar las principales)</a:t>
            </a:r>
          </a:p>
          <a:p>
            <a:pPr algn="just">
              <a:lnSpc>
                <a:spcPct val="100000"/>
              </a:lnSpc>
            </a:pPr>
            <a:r>
              <a:rPr lang="es-MX" sz="1300" dirty="0"/>
              <a:t>¿Existe una relación entre el género y la diabetes en el grupo objetivo?</a:t>
            </a:r>
          </a:p>
          <a:p>
            <a:pPr algn="just">
              <a:lnSpc>
                <a:spcPct val="100000"/>
              </a:lnSpc>
            </a:pPr>
            <a:r>
              <a:rPr lang="es-MX" sz="1300" dirty="0"/>
              <a:t>¿Hay una asociación entre la edad y la presencia de diabetes?</a:t>
            </a:r>
          </a:p>
          <a:p>
            <a:pPr algn="just">
              <a:lnSpc>
                <a:spcPct val="100000"/>
              </a:lnSpc>
            </a:pPr>
            <a:r>
              <a:rPr lang="es-MX" sz="1300" dirty="0"/>
              <a:t>¿La hipertensión está relacionada con la existencia de diabetes en el grupo objetivo?</a:t>
            </a:r>
          </a:p>
          <a:p>
            <a:pPr algn="just">
              <a:lnSpc>
                <a:spcPct val="100000"/>
              </a:lnSpc>
            </a:pPr>
            <a:r>
              <a:rPr lang="es-MX" sz="1300" dirty="0"/>
              <a:t>¿El historial de enfermedad cardíaca está asociado con la diabetes en el grupo objetivo?</a:t>
            </a:r>
          </a:p>
          <a:p>
            <a:pPr algn="just">
              <a:lnSpc>
                <a:spcPct val="100000"/>
              </a:lnSpc>
            </a:pPr>
            <a:r>
              <a:rPr lang="es-MX" sz="1300" dirty="0"/>
              <a:t>¿Existe una correlación entre el historial de fumar y la presencia de diabetes?</a:t>
            </a:r>
          </a:p>
          <a:p>
            <a:pPr algn="just">
              <a:lnSpc>
                <a:spcPct val="100000"/>
              </a:lnSpc>
            </a:pPr>
            <a:r>
              <a:rPr lang="es-MX" sz="1300" dirty="0"/>
              <a:t>¿El índice de masa corporal (BMI) está relacionado con la diabetes en el grupo objetivo?</a:t>
            </a:r>
          </a:p>
          <a:p>
            <a:pPr algn="just">
              <a:lnSpc>
                <a:spcPct val="100000"/>
              </a:lnSpc>
            </a:pPr>
            <a:r>
              <a:rPr lang="es-MX" sz="1300" dirty="0"/>
              <a:t>¿Hay alguna relación entre los niveles de hemoglobina glucosilada (HbA1c) y la existencia de diabetes en el grupo objetivo?</a:t>
            </a:r>
          </a:p>
          <a:p>
            <a:pPr algn="just">
              <a:lnSpc>
                <a:spcPct val="100000"/>
              </a:lnSpc>
            </a:pPr>
            <a:r>
              <a:rPr lang="es-MX" sz="1300" dirty="0"/>
              <a:t>¿Existe una asociación entre los niveles de glucosa en sangre y la presencia de diabetes en el grupo objetivo?</a:t>
            </a:r>
            <a:endParaRPr lang="es-CL" sz="1300" dirty="0"/>
          </a:p>
        </p:txBody>
      </p:sp>
    </p:spTree>
    <p:extLst>
      <p:ext uri="{BB962C8B-B14F-4D97-AF65-F5344CB8AC3E}">
        <p14:creationId xmlns:p14="http://schemas.microsoft.com/office/powerpoint/2010/main" val="1860930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87A5E-C82D-692B-13CF-DD93A4035642}"/>
              </a:ext>
            </a:extLst>
          </p:cNvPr>
          <p:cNvSpPr>
            <a:spLocks noGrp="1"/>
          </p:cNvSpPr>
          <p:nvPr>
            <p:ph type="title"/>
          </p:nvPr>
        </p:nvSpPr>
        <p:spPr>
          <a:xfrm>
            <a:off x="1028700" y="723900"/>
            <a:ext cx="10134600" cy="611263"/>
          </a:xfrm>
        </p:spPr>
        <p:txBody>
          <a:bodyPr/>
          <a:lstStyle/>
          <a:p>
            <a:r>
              <a:rPr lang="es-MX" dirty="0"/>
              <a:t>Resumen </a:t>
            </a:r>
            <a:r>
              <a:rPr lang="es-MX" dirty="0" err="1"/>
              <a:t>Metadata</a:t>
            </a:r>
            <a:endParaRPr lang="es-CL" dirty="0"/>
          </a:p>
        </p:txBody>
      </p:sp>
      <p:pic>
        <p:nvPicPr>
          <p:cNvPr id="5" name="Marcador de contenido 4">
            <a:extLst>
              <a:ext uri="{FF2B5EF4-FFF2-40B4-BE49-F238E27FC236}">
                <a16:creationId xmlns:a16="http://schemas.microsoft.com/office/drawing/2014/main" id="{8AE5B7F7-339C-EA20-E33F-B8C139297460}"/>
              </a:ext>
            </a:extLst>
          </p:cNvPr>
          <p:cNvPicPr>
            <a:picLocks noGrp="1" noChangeAspect="1"/>
          </p:cNvPicPr>
          <p:nvPr>
            <p:ph idx="1"/>
          </p:nvPr>
        </p:nvPicPr>
        <p:blipFill>
          <a:blip r:embed="rId2"/>
          <a:stretch>
            <a:fillRect/>
          </a:stretch>
        </p:blipFill>
        <p:spPr>
          <a:xfrm>
            <a:off x="1078974" y="1449367"/>
            <a:ext cx="3209307" cy="2345885"/>
          </a:xfrm>
        </p:spPr>
      </p:pic>
      <p:sp>
        <p:nvSpPr>
          <p:cNvPr id="6" name="CuadroTexto 5">
            <a:extLst>
              <a:ext uri="{FF2B5EF4-FFF2-40B4-BE49-F238E27FC236}">
                <a16:creationId xmlns:a16="http://schemas.microsoft.com/office/drawing/2014/main" id="{430DACB4-0DF0-1499-2105-80E8F52D09CE}"/>
              </a:ext>
            </a:extLst>
          </p:cNvPr>
          <p:cNvSpPr txBox="1"/>
          <p:nvPr/>
        </p:nvSpPr>
        <p:spPr>
          <a:xfrm>
            <a:off x="4893757" y="4264017"/>
            <a:ext cx="4131926" cy="1477328"/>
          </a:xfrm>
          <a:prstGeom prst="rect">
            <a:avLst/>
          </a:prstGeom>
          <a:noFill/>
        </p:spPr>
        <p:txBody>
          <a:bodyPr wrap="square" rtlCol="0">
            <a:spAutoFit/>
          </a:bodyPr>
          <a:lstStyle/>
          <a:p>
            <a:r>
              <a:rPr lang="es-MX" dirty="0"/>
              <a:t>Fuente: https://www.kaggle.com/datasets/iammustafatz/diabetes-prediction-dataset</a:t>
            </a:r>
          </a:p>
          <a:p>
            <a:r>
              <a:rPr lang="es-MX" dirty="0"/>
              <a:t>Origen de los datos: </a:t>
            </a:r>
            <a:r>
              <a:rPr lang="es-CL" dirty="0"/>
              <a:t>Electronic </a:t>
            </a:r>
            <a:r>
              <a:rPr lang="es-CL" dirty="0" err="1"/>
              <a:t>Health</a:t>
            </a:r>
            <a:r>
              <a:rPr lang="es-CL" dirty="0"/>
              <a:t> </a:t>
            </a:r>
            <a:r>
              <a:rPr lang="es-CL" dirty="0" err="1"/>
              <a:t>Records</a:t>
            </a:r>
            <a:r>
              <a:rPr lang="es-CL" dirty="0"/>
              <a:t> (</a:t>
            </a:r>
            <a:r>
              <a:rPr lang="es-CL" dirty="0" err="1"/>
              <a:t>EHRs</a:t>
            </a:r>
            <a:r>
              <a:rPr lang="es-CL" dirty="0"/>
              <a:t>)</a:t>
            </a:r>
          </a:p>
        </p:txBody>
      </p:sp>
      <p:pic>
        <p:nvPicPr>
          <p:cNvPr id="8" name="Imagen 7">
            <a:extLst>
              <a:ext uri="{FF2B5EF4-FFF2-40B4-BE49-F238E27FC236}">
                <a16:creationId xmlns:a16="http://schemas.microsoft.com/office/drawing/2014/main" id="{66F3F359-6D35-4B61-D208-1BA47662A3C4}"/>
              </a:ext>
            </a:extLst>
          </p:cNvPr>
          <p:cNvPicPr>
            <a:picLocks noChangeAspect="1"/>
          </p:cNvPicPr>
          <p:nvPr/>
        </p:nvPicPr>
        <p:blipFill>
          <a:blip r:embed="rId3"/>
          <a:stretch>
            <a:fillRect/>
          </a:stretch>
        </p:blipFill>
        <p:spPr>
          <a:xfrm>
            <a:off x="1078974" y="5008931"/>
            <a:ext cx="2453032" cy="455415"/>
          </a:xfrm>
          <a:prstGeom prst="rect">
            <a:avLst/>
          </a:prstGeom>
        </p:spPr>
      </p:pic>
      <p:pic>
        <p:nvPicPr>
          <p:cNvPr id="10" name="Imagen 9">
            <a:extLst>
              <a:ext uri="{FF2B5EF4-FFF2-40B4-BE49-F238E27FC236}">
                <a16:creationId xmlns:a16="http://schemas.microsoft.com/office/drawing/2014/main" id="{037E1E5E-E31A-CD84-F9D5-F934607622CC}"/>
              </a:ext>
            </a:extLst>
          </p:cNvPr>
          <p:cNvPicPr>
            <a:picLocks noChangeAspect="1"/>
          </p:cNvPicPr>
          <p:nvPr/>
        </p:nvPicPr>
        <p:blipFill>
          <a:blip r:embed="rId4"/>
          <a:stretch>
            <a:fillRect/>
          </a:stretch>
        </p:blipFill>
        <p:spPr>
          <a:xfrm>
            <a:off x="4809527" y="1749689"/>
            <a:ext cx="5556535" cy="1745240"/>
          </a:xfrm>
          <a:prstGeom prst="rect">
            <a:avLst/>
          </a:prstGeom>
        </p:spPr>
      </p:pic>
    </p:spTree>
    <p:extLst>
      <p:ext uri="{BB962C8B-B14F-4D97-AF65-F5344CB8AC3E}">
        <p14:creationId xmlns:p14="http://schemas.microsoft.com/office/powerpoint/2010/main" val="618525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7B466EC-BAC5-E6CF-55FD-E9ED96EB5772}"/>
              </a:ext>
            </a:extLst>
          </p:cNvPr>
          <p:cNvSpPr>
            <a:spLocks noGrp="1"/>
          </p:cNvSpPr>
          <p:nvPr>
            <p:ph idx="1"/>
          </p:nvPr>
        </p:nvSpPr>
        <p:spPr>
          <a:xfrm>
            <a:off x="1077426" y="2732545"/>
            <a:ext cx="5465149" cy="3232826"/>
          </a:xfrm>
        </p:spPr>
        <p:txBody>
          <a:bodyPr anchor="t">
            <a:normAutofit/>
          </a:bodyPr>
          <a:lstStyle/>
          <a:p>
            <a:pPr algn="ctr"/>
            <a:r>
              <a:rPr lang="es-MX" b="1"/>
              <a:t>Análisis exploratorio</a:t>
            </a:r>
            <a:endParaRPr lang="es-CL" b="1"/>
          </a:p>
        </p:txBody>
      </p:sp>
      <p:pic>
        <p:nvPicPr>
          <p:cNvPr id="5" name="Picture 4" descr="Lupa resalta un rendimiento económico decreciente">
            <a:extLst>
              <a:ext uri="{FF2B5EF4-FFF2-40B4-BE49-F238E27FC236}">
                <a16:creationId xmlns:a16="http://schemas.microsoft.com/office/drawing/2014/main" id="{5F4CF3BF-7E87-1490-890F-5356DFDC6BDD}"/>
              </a:ext>
            </a:extLst>
          </p:cNvPr>
          <p:cNvPicPr>
            <a:picLocks noChangeAspect="1"/>
          </p:cNvPicPr>
          <p:nvPr/>
        </p:nvPicPr>
        <p:blipFill rotWithShape="1">
          <a:blip r:embed="rId2">
            <a:alphaModFix/>
          </a:blip>
          <a:srcRect l="12468" r="43031" b="-1"/>
          <a:stretch/>
        </p:blipFill>
        <p:spPr>
          <a:xfrm>
            <a:off x="7620000" y="10"/>
            <a:ext cx="4572000" cy="6857990"/>
          </a:xfrm>
          <a:prstGeom prst="rect">
            <a:avLst/>
          </a:prstGeom>
        </p:spPr>
      </p:pic>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3942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3" name="Rectangle 1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7" name="Rectangle 16">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2" name="Rectangle 21">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6F4518AC-D3B0-2BDD-4BA2-F1063FAD2FF8}"/>
              </a:ext>
            </a:extLst>
          </p:cNvPr>
          <p:cNvSpPr>
            <a:spLocks noGrp="1"/>
          </p:cNvSpPr>
          <p:nvPr>
            <p:ph type="title"/>
          </p:nvPr>
        </p:nvSpPr>
        <p:spPr>
          <a:xfrm>
            <a:off x="1406924" y="1398850"/>
            <a:ext cx="3282152" cy="2030150"/>
          </a:xfrm>
        </p:spPr>
        <p:txBody>
          <a:bodyPr vert="horz" lIns="91440" tIns="45720" rIns="91440" bIns="45720" rtlCol="0" anchor="b">
            <a:normAutofit/>
          </a:bodyPr>
          <a:lstStyle/>
          <a:p>
            <a:pPr algn="ctr">
              <a:lnSpc>
                <a:spcPct val="100000"/>
              </a:lnSpc>
            </a:pPr>
            <a:r>
              <a:rPr lang="es-MX" sz="2200" kern="1200" cap="all" spc="390" baseline="0" dirty="0">
                <a:solidFill>
                  <a:schemeClr val="tx2"/>
                </a:solidFill>
                <a:latin typeface="+mj-lt"/>
                <a:ea typeface="+mj-ea"/>
                <a:cs typeface="+mj-cs"/>
              </a:rPr>
              <a:t>¿Qué datos podemos obtener de la API?</a:t>
            </a:r>
          </a:p>
        </p:txBody>
      </p:sp>
      <p:sp>
        <p:nvSpPr>
          <p:cNvPr id="6" name="CuadroTexto 5">
            <a:extLst>
              <a:ext uri="{FF2B5EF4-FFF2-40B4-BE49-F238E27FC236}">
                <a16:creationId xmlns:a16="http://schemas.microsoft.com/office/drawing/2014/main" id="{C3ED40F2-5BD6-044E-8C83-33B494338150}"/>
              </a:ext>
            </a:extLst>
          </p:cNvPr>
          <p:cNvSpPr txBox="1"/>
          <p:nvPr/>
        </p:nvSpPr>
        <p:spPr>
          <a:xfrm>
            <a:off x="5935080" y="4925961"/>
            <a:ext cx="5458943" cy="646331"/>
          </a:xfrm>
          <a:prstGeom prst="rect">
            <a:avLst/>
          </a:prstGeom>
          <a:noFill/>
        </p:spPr>
        <p:txBody>
          <a:bodyPr wrap="square" rtlCol="0">
            <a:spAutoFit/>
          </a:bodyPr>
          <a:lstStyle/>
          <a:p>
            <a:r>
              <a:rPr lang="es-MX" dirty="0"/>
              <a:t>Se observa un crecimiento en los casos de diabetes en EEUU año a año.</a:t>
            </a:r>
            <a:endParaRPr lang="es-CL" dirty="0"/>
          </a:p>
        </p:txBody>
      </p:sp>
      <p:pic>
        <p:nvPicPr>
          <p:cNvPr id="8" name="Imagen 7">
            <a:extLst>
              <a:ext uri="{FF2B5EF4-FFF2-40B4-BE49-F238E27FC236}">
                <a16:creationId xmlns:a16="http://schemas.microsoft.com/office/drawing/2014/main" id="{F8E73477-217A-866F-8F52-C252F2313DF6}"/>
              </a:ext>
            </a:extLst>
          </p:cNvPr>
          <p:cNvPicPr>
            <a:picLocks noChangeAspect="1"/>
          </p:cNvPicPr>
          <p:nvPr/>
        </p:nvPicPr>
        <p:blipFill>
          <a:blip r:embed="rId2"/>
          <a:stretch>
            <a:fillRect/>
          </a:stretch>
        </p:blipFill>
        <p:spPr>
          <a:xfrm>
            <a:off x="5662258" y="1157899"/>
            <a:ext cx="4971504" cy="3058753"/>
          </a:xfrm>
          <a:prstGeom prst="rect">
            <a:avLst/>
          </a:prstGeom>
        </p:spPr>
      </p:pic>
    </p:spTree>
    <p:extLst>
      <p:ext uri="{BB962C8B-B14F-4D97-AF65-F5344CB8AC3E}">
        <p14:creationId xmlns:p14="http://schemas.microsoft.com/office/powerpoint/2010/main" val="3010552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3" name="Rectangle 1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7" name="Rectangle 16">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2" name="Rectangle 21">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6F4518AC-D3B0-2BDD-4BA2-F1063FAD2FF8}"/>
              </a:ext>
            </a:extLst>
          </p:cNvPr>
          <p:cNvSpPr>
            <a:spLocks noGrp="1"/>
          </p:cNvSpPr>
          <p:nvPr>
            <p:ph type="title"/>
          </p:nvPr>
        </p:nvSpPr>
        <p:spPr>
          <a:xfrm>
            <a:off x="1406924" y="1398850"/>
            <a:ext cx="3282152" cy="2030150"/>
          </a:xfrm>
        </p:spPr>
        <p:txBody>
          <a:bodyPr vert="horz" lIns="91440" tIns="45720" rIns="91440" bIns="45720" rtlCol="0" anchor="b">
            <a:normAutofit/>
          </a:bodyPr>
          <a:lstStyle/>
          <a:p>
            <a:pPr algn="ctr">
              <a:lnSpc>
                <a:spcPct val="100000"/>
              </a:lnSpc>
            </a:pPr>
            <a:r>
              <a:rPr lang="es-MX" sz="2200" kern="1200" cap="all" spc="390" baseline="0" dirty="0">
                <a:solidFill>
                  <a:schemeClr val="tx2"/>
                </a:solidFill>
                <a:latin typeface="+mj-lt"/>
                <a:ea typeface="+mj-ea"/>
                <a:cs typeface="+mj-cs"/>
              </a:rPr>
              <a:t>¿Qué datos podemos obtener de la API?</a:t>
            </a:r>
          </a:p>
        </p:txBody>
      </p:sp>
      <p:sp>
        <p:nvSpPr>
          <p:cNvPr id="6" name="CuadroTexto 5">
            <a:extLst>
              <a:ext uri="{FF2B5EF4-FFF2-40B4-BE49-F238E27FC236}">
                <a16:creationId xmlns:a16="http://schemas.microsoft.com/office/drawing/2014/main" id="{C3ED40F2-5BD6-044E-8C83-33B494338150}"/>
              </a:ext>
            </a:extLst>
          </p:cNvPr>
          <p:cNvSpPr txBox="1"/>
          <p:nvPr/>
        </p:nvSpPr>
        <p:spPr>
          <a:xfrm>
            <a:off x="5935080" y="5409155"/>
            <a:ext cx="5458943" cy="923330"/>
          </a:xfrm>
          <a:prstGeom prst="rect">
            <a:avLst/>
          </a:prstGeom>
          <a:noFill/>
        </p:spPr>
        <p:txBody>
          <a:bodyPr wrap="square" rtlCol="0">
            <a:spAutoFit/>
          </a:bodyPr>
          <a:lstStyle/>
          <a:p>
            <a:r>
              <a:rPr lang="es-MX" dirty="0"/>
              <a:t>También observamos que las muertes por diabetes superan a las muertes por septicemia, accidentes de tránsito e influenza en EEUU.</a:t>
            </a:r>
            <a:endParaRPr lang="es-CL" dirty="0"/>
          </a:p>
        </p:txBody>
      </p:sp>
      <p:pic>
        <p:nvPicPr>
          <p:cNvPr id="4" name="Imagen 3">
            <a:extLst>
              <a:ext uri="{FF2B5EF4-FFF2-40B4-BE49-F238E27FC236}">
                <a16:creationId xmlns:a16="http://schemas.microsoft.com/office/drawing/2014/main" id="{B5D3213A-BEE9-36D1-A2F4-3FCED95A7185}"/>
              </a:ext>
            </a:extLst>
          </p:cNvPr>
          <p:cNvPicPr>
            <a:picLocks noChangeAspect="1"/>
          </p:cNvPicPr>
          <p:nvPr/>
        </p:nvPicPr>
        <p:blipFill>
          <a:blip r:embed="rId2"/>
          <a:stretch>
            <a:fillRect/>
          </a:stretch>
        </p:blipFill>
        <p:spPr>
          <a:xfrm>
            <a:off x="5662258" y="1028700"/>
            <a:ext cx="5685013" cy="4381880"/>
          </a:xfrm>
          <a:prstGeom prst="rect">
            <a:avLst/>
          </a:prstGeom>
        </p:spPr>
      </p:pic>
    </p:spTree>
    <p:extLst>
      <p:ext uri="{BB962C8B-B14F-4D97-AF65-F5344CB8AC3E}">
        <p14:creationId xmlns:p14="http://schemas.microsoft.com/office/powerpoint/2010/main" val="94960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3" name="Rectangle 1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7" name="Rectangle 16">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2" name="Rectangle 21">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6F4518AC-D3B0-2BDD-4BA2-F1063FAD2FF8}"/>
              </a:ext>
            </a:extLst>
          </p:cNvPr>
          <p:cNvSpPr>
            <a:spLocks noGrp="1"/>
          </p:cNvSpPr>
          <p:nvPr>
            <p:ph type="title"/>
          </p:nvPr>
        </p:nvSpPr>
        <p:spPr>
          <a:xfrm>
            <a:off x="1406924" y="1398850"/>
            <a:ext cx="3282152" cy="2030150"/>
          </a:xfrm>
        </p:spPr>
        <p:txBody>
          <a:bodyPr vert="horz" lIns="91440" tIns="45720" rIns="91440" bIns="45720" rtlCol="0" anchor="b">
            <a:normAutofit/>
          </a:bodyPr>
          <a:lstStyle/>
          <a:p>
            <a:pPr algn="ctr">
              <a:lnSpc>
                <a:spcPct val="100000"/>
              </a:lnSpc>
            </a:pPr>
            <a:r>
              <a:rPr lang="es-MX" sz="2200" kern="1200" cap="all" spc="390" baseline="0" dirty="0">
                <a:solidFill>
                  <a:schemeClr val="tx2"/>
                </a:solidFill>
                <a:latin typeface="+mj-lt"/>
                <a:ea typeface="+mj-ea"/>
                <a:cs typeface="+mj-cs"/>
              </a:rPr>
              <a:t>¿Existe una relación entre el género y la diabetes ?</a:t>
            </a:r>
          </a:p>
        </p:txBody>
      </p:sp>
      <p:pic>
        <p:nvPicPr>
          <p:cNvPr id="5" name="Marcador de contenido 4">
            <a:extLst>
              <a:ext uri="{FF2B5EF4-FFF2-40B4-BE49-F238E27FC236}">
                <a16:creationId xmlns:a16="http://schemas.microsoft.com/office/drawing/2014/main" id="{7ECB72BD-FA4B-4277-D266-41606384C757}"/>
              </a:ext>
            </a:extLst>
          </p:cNvPr>
          <p:cNvPicPr>
            <a:picLocks noGrp="1" noChangeAspect="1"/>
          </p:cNvPicPr>
          <p:nvPr>
            <p:ph idx="1"/>
          </p:nvPr>
        </p:nvPicPr>
        <p:blipFill>
          <a:blip r:embed="rId2"/>
          <a:stretch>
            <a:fillRect/>
          </a:stretch>
        </p:blipFill>
        <p:spPr>
          <a:xfrm>
            <a:off x="6062124" y="934736"/>
            <a:ext cx="4722952" cy="3754747"/>
          </a:xfrm>
          <a:prstGeom prst="rect">
            <a:avLst/>
          </a:prstGeom>
        </p:spPr>
      </p:pic>
      <p:sp>
        <p:nvSpPr>
          <p:cNvPr id="6" name="CuadroTexto 5">
            <a:extLst>
              <a:ext uri="{FF2B5EF4-FFF2-40B4-BE49-F238E27FC236}">
                <a16:creationId xmlns:a16="http://schemas.microsoft.com/office/drawing/2014/main" id="{C3ED40F2-5BD6-044E-8C83-33B494338150}"/>
              </a:ext>
            </a:extLst>
          </p:cNvPr>
          <p:cNvSpPr txBox="1"/>
          <p:nvPr/>
        </p:nvSpPr>
        <p:spPr>
          <a:xfrm>
            <a:off x="5935080" y="4925961"/>
            <a:ext cx="5458943" cy="646331"/>
          </a:xfrm>
          <a:prstGeom prst="rect">
            <a:avLst/>
          </a:prstGeom>
          <a:noFill/>
        </p:spPr>
        <p:txBody>
          <a:bodyPr wrap="square" rtlCol="0">
            <a:spAutoFit/>
          </a:bodyPr>
          <a:lstStyle/>
          <a:p>
            <a:r>
              <a:rPr lang="es-MX" dirty="0"/>
              <a:t>Se observa un mayor padecimiento de diabetes en personas del género masculino que en otros géneros.</a:t>
            </a:r>
            <a:endParaRPr lang="es-CL" dirty="0"/>
          </a:p>
        </p:txBody>
      </p:sp>
    </p:spTree>
    <p:extLst>
      <p:ext uri="{BB962C8B-B14F-4D97-AF65-F5344CB8AC3E}">
        <p14:creationId xmlns:p14="http://schemas.microsoft.com/office/powerpoint/2010/main" val="3202507938"/>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1734</TotalTime>
  <Words>925</Words>
  <Application>Microsoft Office PowerPoint</Application>
  <PresentationFormat>Panorámica</PresentationFormat>
  <Paragraphs>64</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Bembo</vt:lpstr>
      <vt:lpstr>Söhne</vt:lpstr>
      <vt:lpstr>Wingdings</vt:lpstr>
      <vt:lpstr>AdornVTI</vt:lpstr>
      <vt:lpstr>Diabetes Melitus</vt:lpstr>
      <vt:lpstr>Indice</vt:lpstr>
      <vt:lpstr>Contexto y Audiencia</vt:lpstr>
      <vt:lpstr>Preguntas de interés</vt:lpstr>
      <vt:lpstr>Resumen Metadata</vt:lpstr>
      <vt:lpstr>Presentación de PowerPoint</vt:lpstr>
      <vt:lpstr>¿Qué datos podemos obtener de la API?</vt:lpstr>
      <vt:lpstr>¿Qué datos podemos obtener de la API?</vt:lpstr>
      <vt:lpstr>¿Existe una relación entre el género y la diabetes ?</vt:lpstr>
      <vt:lpstr>¿Hay una asociación entre la edad y la presencia de diabetes?</vt:lpstr>
      <vt:lpstr>¿La hipertensión está relacionada con la existencia de diabetes en el grupo objetivo?</vt:lpstr>
      <vt:lpstr>¿El historial de enfermedad cardíaca está asociado con la diabetes en el grupo objetivo?</vt:lpstr>
      <vt:lpstr>¿Existe una relación entre el historial de fumar y la presencia de diabetes?</vt:lpstr>
      <vt:lpstr>¿El índice de masa corporal (BMI) está relacionado con la diabetes en el grupo objetivo?</vt:lpstr>
      <vt:lpstr>¿Hay alguna relación entre los niveles de hemoglobina glucosilada (HbA1c) y la existencia de diabetes en el grupo objetivo?</vt:lpstr>
      <vt:lpstr>¿Existe una asociación entre los niveles de glucosa en sangre y la presencia de diabetes en el grupo objetivo?</vt:lpstr>
      <vt:lpstr>Presentación de PowerPoint</vt:lpstr>
      <vt:lpstr>Insights y 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Melitus</dc:title>
  <dc:creator>Fernando Bañares | U.Mayor</dc:creator>
  <cp:lastModifiedBy>Fernando Bañares | U.Mayor</cp:lastModifiedBy>
  <cp:revision>1</cp:revision>
  <dcterms:created xsi:type="dcterms:W3CDTF">2023-07-11T16:10:06Z</dcterms:created>
  <dcterms:modified xsi:type="dcterms:W3CDTF">2023-07-18T15:38:01Z</dcterms:modified>
</cp:coreProperties>
</file>