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340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308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234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421773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10961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36541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373185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21908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88042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70280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10/24/2023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‹Nº›</a:t>
            </a:fld>
            <a:endParaRPr lang="en-US"/>
          </a:p>
        </p:txBody>
      </p:sp>
    </p:spTree>
    <p:extLst>
      <p:ext uri="{BB962C8B-B14F-4D97-AF65-F5344CB8AC3E}">
        <p14:creationId xmlns:p14="http://schemas.microsoft.com/office/powerpoint/2010/main" val="76829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10/24/2023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‹Nº›</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825870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E22C2C-6AC3-11E5-99A0-1B333902B39C}"/>
              </a:ext>
            </a:extLst>
          </p:cNvPr>
          <p:cNvPicPr>
            <a:picLocks noChangeAspect="1"/>
          </p:cNvPicPr>
          <p:nvPr/>
        </p:nvPicPr>
        <p:blipFill rotWithShape="1">
          <a:blip r:embed="rId2">
            <a:alphaModFix amt="50000"/>
          </a:blip>
          <a:srcRect l="1137" r="9974"/>
          <a:stretch/>
        </p:blipFill>
        <p:spPr>
          <a:xfrm>
            <a:off x="20" y="10"/>
            <a:ext cx="12191979" cy="6857989"/>
          </a:xfrm>
          <a:prstGeom prst="rect">
            <a:avLst/>
          </a:prstGeom>
        </p:spPr>
      </p:pic>
      <p:sp>
        <p:nvSpPr>
          <p:cNvPr id="2" name="Título 1">
            <a:extLst>
              <a:ext uri="{FF2B5EF4-FFF2-40B4-BE49-F238E27FC236}">
                <a16:creationId xmlns:a16="http://schemas.microsoft.com/office/drawing/2014/main" id="{8B9D5CD8-F81B-F398-4790-BA595F9F09D0}"/>
              </a:ext>
            </a:extLst>
          </p:cNvPr>
          <p:cNvSpPr>
            <a:spLocks noGrp="1"/>
          </p:cNvSpPr>
          <p:nvPr>
            <p:ph type="ctrTitle"/>
          </p:nvPr>
        </p:nvSpPr>
        <p:spPr>
          <a:xfrm>
            <a:off x="1600200" y="1261872"/>
            <a:ext cx="7142018" cy="2852928"/>
          </a:xfrm>
        </p:spPr>
        <p:txBody>
          <a:bodyPr>
            <a:normAutofit/>
          </a:bodyPr>
          <a:lstStyle/>
          <a:p>
            <a:r>
              <a:rPr lang="es-MX" dirty="0" err="1">
                <a:solidFill>
                  <a:srgbClr val="FFFFFF"/>
                </a:solidFill>
              </a:rPr>
              <a:t>Customer</a:t>
            </a:r>
            <a:r>
              <a:rPr lang="es-MX" dirty="0">
                <a:solidFill>
                  <a:srgbClr val="FFFFFF"/>
                </a:solidFill>
              </a:rPr>
              <a:t> Shopping </a:t>
            </a:r>
            <a:r>
              <a:rPr lang="es-MX" dirty="0" err="1">
                <a:solidFill>
                  <a:srgbClr val="FFFFFF"/>
                </a:solidFill>
              </a:rPr>
              <a:t>dataset</a:t>
            </a:r>
            <a:endParaRPr lang="es-CL" dirty="0">
              <a:solidFill>
                <a:srgbClr val="FFFFFF"/>
              </a:solidFill>
            </a:endParaRPr>
          </a:p>
        </p:txBody>
      </p:sp>
      <p:sp>
        <p:nvSpPr>
          <p:cNvPr id="3" name="Subtítulo 2">
            <a:extLst>
              <a:ext uri="{FF2B5EF4-FFF2-40B4-BE49-F238E27FC236}">
                <a16:creationId xmlns:a16="http://schemas.microsoft.com/office/drawing/2014/main" id="{5F512CFA-E938-8558-9B9E-F37C37B52B96}"/>
              </a:ext>
            </a:extLst>
          </p:cNvPr>
          <p:cNvSpPr>
            <a:spLocks noGrp="1"/>
          </p:cNvSpPr>
          <p:nvPr>
            <p:ph type="subTitle" idx="1"/>
          </p:nvPr>
        </p:nvSpPr>
        <p:spPr>
          <a:xfrm>
            <a:off x="1600200" y="4681728"/>
            <a:ext cx="7142018" cy="929296"/>
          </a:xfrm>
        </p:spPr>
        <p:txBody>
          <a:bodyPr>
            <a:normAutofit/>
          </a:bodyPr>
          <a:lstStyle/>
          <a:p>
            <a:r>
              <a:rPr lang="es-MX">
                <a:solidFill>
                  <a:srgbClr val="FFFFFF"/>
                </a:solidFill>
              </a:rPr>
              <a:t>Alumno: Fernando Bañares</a:t>
            </a:r>
            <a:endParaRPr lang="es-CL">
              <a:solidFill>
                <a:srgbClr val="FFFFFF"/>
              </a:solidFill>
            </a:endParaRP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55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8F702-F676-F3CD-31DF-366553114E4A}"/>
              </a:ext>
            </a:extLst>
          </p:cNvPr>
          <p:cNvSpPr>
            <a:spLocks noGrp="1"/>
          </p:cNvSpPr>
          <p:nvPr>
            <p:ph type="title"/>
          </p:nvPr>
        </p:nvSpPr>
        <p:spPr/>
        <p:txBody>
          <a:bodyPr/>
          <a:lstStyle/>
          <a:p>
            <a:pPr marL="0" indent="0" algn="l">
              <a:buNone/>
            </a:pPr>
            <a:r>
              <a:rPr lang="es-MX" b="1" i="0" dirty="0">
                <a:effectLst/>
                <a:latin typeface="Söhne"/>
              </a:rPr>
              <a:t>"Exploración de Datos de Compras en Estambul"</a:t>
            </a:r>
            <a:endParaRPr lang="es-MX" b="0" i="0" dirty="0">
              <a:effectLst/>
              <a:latin typeface="Söhne"/>
            </a:endParaRPr>
          </a:p>
        </p:txBody>
      </p:sp>
      <p:sp>
        <p:nvSpPr>
          <p:cNvPr id="3" name="Marcador de contenido 2">
            <a:extLst>
              <a:ext uri="{FF2B5EF4-FFF2-40B4-BE49-F238E27FC236}">
                <a16:creationId xmlns:a16="http://schemas.microsoft.com/office/drawing/2014/main" id="{A60D2370-1E5F-E959-95F4-2142B29F4075}"/>
              </a:ext>
            </a:extLst>
          </p:cNvPr>
          <p:cNvSpPr>
            <a:spLocks noGrp="1"/>
          </p:cNvSpPr>
          <p:nvPr>
            <p:ph idx="1"/>
          </p:nvPr>
        </p:nvSpPr>
        <p:spPr/>
        <p:txBody>
          <a:bodyPr/>
          <a:lstStyle/>
          <a:p>
            <a:pPr marL="0" indent="0" algn="l">
              <a:buNone/>
            </a:pPr>
            <a:r>
              <a:rPr lang="es-MX" b="1" i="0" dirty="0">
                <a:solidFill>
                  <a:srgbClr val="374151"/>
                </a:solidFill>
                <a:effectLst/>
                <a:latin typeface="Söhne"/>
              </a:rPr>
              <a:t>Nuestro </a:t>
            </a:r>
            <a:r>
              <a:rPr lang="es-MX" b="1" i="0" dirty="0" err="1">
                <a:solidFill>
                  <a:srgbClr val="374151"/>
                </a:solidFill>
                <a:effectLst/>
                <a:latin typeface="Söhne"/>
              </a:rPr>
              <a:t>dataset</a:t>
            </a:r>
            <a:r>
              <a:rPr lang="es-MX" b="1" i="0" dirty="0">
                <a:solidFill>
                  <a:srgbClr val="374151"/>
                </a:solidFill>
                <a:effectLst/>
                <a:latin typeface="Söhne"/>
              </a:rPr>
              <a:t> contiene la siguiente información</a:t>
            </a:r>
            <a:endParaRPr lang="es-MX" b="0" i="0" dirty="0">
              <a:solidFill>
                <a:srgbClr val="374151"/>
              </a:solidFill>
              <a:effectLst/>
              <a:latin typeface="Söhne"/>
            </a:endParaRPr>
          </a:p>
          <a:p>
            <a:pPr algn="l">
              <a:buFont typeface="Arial" panose="020B0604020202020204" pitchFamily="34" charset="0"/>
              <a:buChar char="•"/>
            </a:pPr>
            <a:r>
              <a:rPr lang="es-MX" b="0" i="0" dirty="0">
                <a:solidFill>
                  <a:srgbClr val="374151"/>
                </a:solidFill>
                <a:effectLst/>
                <a:latin typeface="Söhne"/>
              </a:rPr>
              <a:t>Datos de compras en 10 centros comerciales de Estambul entre 2021 y 2023.</a:t>
            </a:r>
          </a:p>
          <a:p>
            <a:pPr algn="l">
              <a:buFont typeface="Arial" panose="020B0604020202020204" pitchFamily="34" charset="0"/>
              <a:buChar char="•"/>
            </a:pPr>
            <a:r>
              <a:rPr lang="es-MX" b="0" i="0" dirty="0">
                <a:solidFill>
                  <a:srgbClr val="374151"/>
                </a:solidFill>
                <a:effectLst/>
                <a:latin typeface="Söhne"/>
              </a:rPr>
              <a:t>Información detallada sobre facturación, clientes, productos y más.</a:t>
            </a:r>
          </a:p>
          <a:p>
            <a:pPr algn="l">
              <a:buFont typeface="Arial" panose="020B0604020202020204" pitchFamily="34" charset="0"/>
              <a:buChar char="•"/>
            </a:pPr>
            <a:r>
              <a:rPr lang="es-MX" b="0" i="0" dirty="0">
                <a:solidFill>
                  <a:srgbClr val="374151"/>
                </a:solidFill>
                <a:effectLst/>
                <a:latin typeface="Söhne"/>
              </a:rPr>
              <a:t>¡Descubre tendencias y patrones de compras en Estambul!</a:t>
            </a:r>
          </a:p>
          <a:p>
            <a:endParaRPr lang="es-CL" dirty="0"/>
          </a:p>
        </p:txBody>
      </p:sp>
    </p:spTree>
    <p:extLst>
      <p:ext uri="{BB962C8B-B14F-4D97-AF65-F5344CB8AC3E}">
        <p14:creationId xmlns:p14="http://schemas.microsoft.com/office/powerpoint/2010/main" val="179055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80890-126D-AE84-7DC0-F04AACEB6D22}"/>
              </a:ext>
            </a:extLst>
          </p:cNvPr>
          <p:cNvSpPr>
            <a:spLocks noGrp="1"/>
          </p:cNvSpPr>
          <p:nvPr>
            <p:ph type="title"/>
          </p:nvPr>
        </p:nvSpPr>
        <p:spPr/>
        <p:txBody>
          <a:bodyPr anchor="ctr"/>
          <a:lstStyle/>
          <a:p>
            <a:r>
              <a:rPr lang="es-MX" b="1" i="0" dirty="0">
                <a:effectLst/>
                <a:latin typeface="Söhne"/>
              </a:rPr>
              <a:t>Detalles del Conjunto de Datos</a:t>
            </a:r>
            <a:br>
              <a:rPr lang="es-MX" b="0" i="0" dirty="0">
                <a:solidFill>
                  <a:srgbClr val="374151"/>
                </a:solidFill>
                <a:effectLst/>
                <a:latin typeface="Söhne"/>
              </a:rPr>
            </a:br>
            <a:endParaRPr lang="es-CL" dirty="0"/>
          </a:p>
        </p:txBody>
      </p:sp>
      <p:sp>
        <p:nvSpPr>
          <p:cNvPr id="3" name="Marcador de contenido 2">
            <a:extLst>
              <a:ext uri="{FF2B5EF4-FFF2-40B4-BE49-F238E27FC236}">
                <a16:creationId xmlns:a16="http://schemas.microsoft.com/office/drawing/2014/main" id="{52578A0D-979B-054E-4CB9-40B327833B04}"/>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s-MX" b="0" i="0" dirty="0" err="1">
                <a:solidFill>
                  <a:srgbClr val="374151"/>
                </a:solidFill>
                <a:effectLst/>
                <a:latin typeface="Söhne"/>
              </a:rPr>
              <a:t>invoice_no</a:t>
            </a:r>
            <a:r>
              <a:rPr lang="es-MX" b="0" i="0" dirty="0">
                <a:solidFill>
                  <a:srgbClr val="374151"/>
                </a:solidFill>
                <a:effectLst/>
                <a:latin typeface="Söhne"/>
              </a:rPr>
              <a:t>: Número de factura.</a:t>
            </a:r>
          </a:p>
          <a:p>
            <a:pPr algn="l">
              <a:buFont typeface="Arial" panose="020B0604020202020204" pitchFamily="34" charset="0"/>
              <a:buChar char="•"/>
            </a:pPr>
            <a:r>
              <a:rPr lang="es-MX" b="0" i="0" dirty="0" err="1">
                <a:solidFill>
                  <a:srgbClr val="374151"/>
                </a:solidFill>
                <a:effectLst/>
                <a:latin typeface="Söhne"/>
              </a:rPr>
              <a:t>customer_id</a:t>
            </a:r>
            <a:r>
              <a:rPr lang="es-MX" b="0" i="0" dirty="0">
                <a:solidFill>
                  <a:srgbClr val="374151"/>
                </a:solidFill>
                <a:effectLst/>
                <a:latin typeface="Söhne"/>
              </a:rPr>
              <a:t>: Número de cliente.</a:t>
            </a:r>
          </a:p>
          <a:p>
            <a:pPr algn="l">
              <a:buFont typeface="Arial" panose="020B0604020202020204" pitchFamily="34" charset="0"/>
              <a:buChar char="•"/>
            </a:pPr>
            <a:r>
              <a:rPr lang="es-MX" b="0" i="0" dirty="0" err="1">
                <a:solidFill>
                  <a:srgbClr val="374151"/>
                </a:solidFill>
                <a:effectLst/>
                <a:latin typeface="Söhne"/>
              </a:rPr>
              <a:t>gender</a:t>
            </a:r>
            <a:r>
              <a:rPr lang="es-MX" b="0" i="0" dirty="0">
                <a:solidFill>
                  <a:srgbClr val="374151"/>
                </a:solidFill>
                <a:effectLst/>
                <a:latin typeface="Söhne"/>
              </a:rPr>
              <a:t>: Género del cliente.</a:t>
            </a:r>
          </a:p>
          <a:p>
            <a:pPr algn="l">
              <a:buFont typeface="Arial" panose="020B0604020202020204" pitchFamily="34" charset="0"/>
              <a:buChar char="•"/>
            </a:pPr>
            <a:r>
              <a:rPr lang="es-MX" b="0" i="0" dirty="0" err="1">
                <a:solidFill>
                  <a:srgbClr val="374151"/>
                </a:solidFill>
                <a:effectLst/>
                <a:latin typeface="Söhne"/>
              </a:rPr>
              <a:t>age</a:t>
            </a:r>
            <a:r>
              <a:rPr lang="es-MX" b="0" i="0" dirty="0">
                <a:solidFill>
                  <a:srgbClr val="374151"/>
                </a:solidFill>
                <a:effectLst/>
                <a:latin typeface="Söhne"/>
              </a:rPr>
              <a:t>: Edad del cliente.</a:t>
            </a:r>
          </a:p>
          <a:p>
            <a:pPr algn="l">
              <a:buFont typeface="Arial" panose="020B0604020202020204" pitchFamily="34" charset="0"/>
              <a:buChar char="•"/>
            </a:pPr>
            <a:r>
              <a:rPr lang="es-MX" b="0" i="0" dirty="0" err="1">
                <a:solidFill>
                  <a:srgbClr val="374151"/>
                </a:solidFill>
                <a:effectLst/>
                <a:latin typeface="Söhne"/>
              </a:rPr>
              <a:t>category</a:t>
            </a:r>
            <a:r>
              <a:rPr lang="es-MX" b="0" i="0" dirty="0">
                <a:solidFill>
                  <a:srgbClr val="374151"/>
                </a:solidFill>
                <a:effectLst/>
                <a:latin typeface="Söhne"/>
              </a:rPr>
              <a:t>: Categoría del producto.</a:t>
            </a:r>
          </a:p>
          <a:p>
            <a:pPr algn="l">
              <a:buFont typeface="Arial" panose="020B0604020202020204" pitchFamily="34" charset="0"/>
              <a:buChar char="•"/>
            </a:pPr>
            <a:r>
              <a:rPr lang="es-MX" b="0" i="0" dirty="0" err="1">
                <a:solidFill>
                  <a:srgbClr val="374151"/>
                </a:solidFill>
                <a:effectLst/>
                <a:latin typeface="Söhne"/>
              </a:rPr>
              <a:t>quantity</a:t>
            </a:r>
            <a:r>
              <a:rPr lang="es-MX" b="0" i="0" dirty="0">
                <a:solidFill>
                  <a:srgbClr val="374151"/>
                </a:solidFill>
                <a:effectLst/>
                <a:latin typeface="Söhne"/>
              </a:rPr>
              <a:t>: Cantidad de productos por transacción.</a:t>
            </a:r>
          </a:p>
          <a:p>
            <a:pPr algn="l">
              <a:buFont typeface="Arial" panose="020B0604020202020204" pitchFamily="34" charset="0"/>
              <a:buChar char="•"/>
            </a:pPr>
            <a:r>
              <a:rPr lang="es-MX" b="0" i="0" dirty="0">
                <a:solidFill>
                  <a:srgbClr val="374151"/>
                </a:solidFill>
                <a:effectLst/>
                <a:latin typeface="Söhne"/>
              </a:rPr>
              <a:t>price: Precio unitario en liras turcas (TL).</a:t>
            </a:r>
          </a:p>
          <a:p>
            <a:pPr algn="l">
              <a:buFont typeface="Arial" panose="020B0604020202020204" pitchFamily="34" charset="0"/>
              <a:buChar char="•"/>
            </a:pPr>
            <a:r>
              <a:rPr lang="es-MX" b="0" i="0" dirty="0" err="1">
                <a:solidFill>
                  <a:srgbClr val="374151"/>
                </a:solidFill>
                <a:effectLst/>
                <a:latin typeface="Söhne"/>
              </a:rPr>
              <a:t>payment_method</a:t>
            </a:r>
            <a:r>
              <a:rPr lang="es-MX" b="0" i="0" dirty="0">
                <a:solidFill>
                  <a:srgbClr val="374151"/>
                </a:solidFill>
                <a:effectLst/>
                <a:latin typeface="Söhne"/>
              </a:rPr>
              <a:t>: Método de pago (efectivo, tarjeta de crédito o débito).</a:t>
            </a:r>
          </a:p>
          <a:p>
            <a:pPr algn="l">
              <a:buFont typeface="Arial" panose="020B0604020202020204" pitchFamily="34" charset="0"/>
              <a:buChar char="•"/>
            </a:pPr>
            <a:r>
              <a:rPr lang="es-MX" b="0" i="0" dirty="0" err="1">
                <a:solidFill>
                  <a:srgbClr val="374151"/>
                </a:solidFill>
                <a:effectLst/>
                <a:latin typeface="Söhne"/>
              </a:rPr>
              <a:t>invoice_date</a:t>
            </a:r>
            <a:r>
              <a:rPr lang="es-MX" b="0" i="0" dirty="0">
                <a:solidFill>
                  <a:srgbClr val="374151"/>
                </a:solidFill>
                <a:effectLst/>
                <a:latin typeface="Söhne"/>
              </a:rPr>
              <a:t>: Fecha de la factura.</a:t>
            </a:r>
          </a:p>
          <a:p>
            <a:pPr algn="l">
              <a:buFont typeface="Arial" panose="020B0604020202020204" pitchFamily="34" charset="0"/>
              <a:buChar char="•"/>
            </a:pPr>
            <a:r>
              <a:rPr lang="es-MX" b="0" i="0" dirty="0" err="1">
                <a:solidFill>
                  <a:srgbClr val="374151"/>
                </a:solidFill>
                <a:effectLst/>
                <a:latin typeface="Söhne"/>
              </a:rPr>
              <a:t>shopping_mall</a:t>
            </a:r>
            <a:r>
              <a:rPr lang="es-MX" b="0" i="0" dirty="0">
                <a:solidFill>
                  <a:srgbClr val="374151"/>
                </a:solidFill>
                <a:effectLst/>
                <a:latin typeface="Söhne"/>
              </a:rPr>
              <a:t>: Nombre del centro comercial.</a:t>
            </a:r>
          </a:p>
          <a:p>
            <a:endParaRPr lang="es-CL" dirty="0"/>
          </a:p>
        </p:txBody>
      </p:sp>
    </p:spTree>
    <p:extLst>
      <p:ext uri="{BB962C8B-B14F-4D97-AF65-F5344CB8AC3E}">
        <p14:creationId xmlns:p14="http://schemas.microsoft.com/office/powerpoint/2010/main" val="17878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A4684-68E9-ADB8-D769-F7B8A73BBEE4}"/>
              </a:ext>
            </a:extLst>
          </p:cNvPr>
          <p:cNvSpPr>
            <a:spLocks noGrp="1"/>
          </p:cNvSpPr>
          <p:nvPr>
            <p:ph type="title"/>
          </p:nvPr>
        </p:nvSpPr>
        <p:spPr/>
        <p:txBody>
          <a:bodyPr anchor="ctr"/>
          <a:lstStyle/>
          <a:p>
            <a:r>
              <a:rPr lang="es-MX" b="1" dirty="0">
                <a:latin typeface="Söhne"/>
              </a:rPr>
              <a:t>Objetivo</a:t>
            </a:r>
            <a:endParaRPr lang="es-CL" b="1" dirty="0">
              <a:latin typeface="Söhne"/>
            </a:endParaRPr>
          </a:p>
        </p:txBody>
      </p:sp>
      <p:sp>
        <p:nvSpPr>
          <p:cNvPr id="3" name="Marcador de contenido 2">
            <a:extLst>
              <a:ext uri="{FF2B5EF4-FFF2-40B4-BE49-F238E27FC236}">
                <a16:creationId xmlns:a16="http://schemas.microsoft.com/office/drawing/2014/main" id="{7180CD03-EE99-66FA-8C9F-1CA53B1D9039}"/>
              </a:ext>
            </a:extLst>
          </p:cNvPr>
          <p:cNvSpPr>
            <a:spLocks noGrp="1"/>
          </p:cNvSpPr>
          <p:nvPr>
            <p:ph idx="1"/>
          </p:nvPr>
        </p:nvSpPr>
        <p:spPr/>
        <p:txBody>
          <a:bodyPr>
            <a:normAutofit/>
          </a:bodyPr>
          <a:lstStyle/>
          <a:p>
            <a:pPr marL="0" indent="0" algn="just">
              <a:buNone/>
            </a:pPr>
            <a:r>
              <a:rPr lang="es-MX" b="0" i="0" dirty="0">
                <a:solidFill>
                  <a:srgbClr val="374151"/>
                </a:solidFill>
                <a:effectLst/>
                <a:latin typeface="Söhne"/>
              </a:rPr>
              <a:t>Analizar los hábitos de compra en los centros comerciales de Estambul para identificar patrones y tendencias, con el fin de mejorar la experiencia del cliente y aumentar la rentabilidad de los centros comerciales.</a:t>
            </a:r>
            <a:endParaRPr lang="es-CL" dirty="0"/>
          </a:p>
        </p:txBody>
      </p:sp>
    </p:spTree>
    <p:extLst>
      <p:ext uri="{BB962C8B-B14F-4D97-AF65-F5344CB8AC3E}">
        <p14:creationId xmlns:p14="http://schemas.microsoft.com/office/powerpoint/2010/main" val="199686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D3588-B5E5-3BAE-6FBC-3349EDFC8262}"/>
              </a:ext>
            </a:extLst>
          </p:cNvPr>
          <p:cNvSpPr>
            <a:spLocks noGrp="1"/>
          </p:cNvSpPr>
          <p:nvPr>
            <p:ph type="title"/>
          </p:nvPr>
        </p:nvSpPr>
        <p:spPr/>
        <p:txBody>
          <a:bodyPr anchor="ctr"/>
          <a:lstStyle/>
          <a:p>
            <a:r>
              <a:rPr lang="es-CL" b="1" i="0" dirty="0">
                <a:effectLst/>
                <a:latin typeface="Söhne"/>
              </a:rPr>
              <a:t>Alcance del Proyecto</a:t>
            </a:r>
            <a:br>
              <a:rPr lang="es-MX" b="0" i="0" dirty="0">
                <a:solidFill>
                  <a:srgbClr val="374151"/>
                </a:solidFill>
                <a:effectLst/>
                <a:latin typeface="Söhne"/>
              </a:rPr>
            </a:br>
            <a:endParaRPr lang="es-CL" dirty="0"/>
          </a:p>
        </p:txBody>
      </p:sp>
      <p:sp>
        <p:nvSpPr>
          <p:cNvPr id="3" name="Marcador de contenido 2">
            <a:extLst>
              <a:ext uri="{FF2B5EF4-FFF2-40B4-BE49-F238E27FC236}">
                <a16:creationId xmlns:a16="http://schemas.microsoft.com/office/drawing/2014/main" id="{378578B3-E2E0-2E24-30FE-643A007284DD}"/>
              </a:ext>
            </a:extLst>
          </p:cNvPr>
          <p:cNvSpPr>
            <a:spLocks noGrp="1"/>
          </p:cNvSpPr>
          <p:nvPr>
            <p:ph idx="1"/>
          </p:nvPr>
        </p:nvSpPr>
        <p:spPr/>
        <p:txBody>
          <a:bodyPr/>
          <a:lstStyle/>
          <a:p>
            <a:pPr marL="0" indent="0">
              <a:buNone/>
            </a:pPr>
            <a:r>
              <a:rPr lang="es-MX" b="0" i="0" dirty="0">
                <a:solidFill>
                  <a:srgbClr val="374151"/>
                </a:solidFill>
                <a:effectLst/>
                <a:latin typeface="Söhne"/>
              </a:rPr>
              <a:t>El proyecto incluye un análisis detallado de datos de transacciones de 10 centros comerciales en Estambul, centrándose en la comprensión de las preferencias de compra por categoría de producto, métodos de pago y la relación entre la demografía y los patrones de compra.</a:t>
            </a:r>
            <a:endParaRPr lang="es-CL" dirty="0"/>
          </a:p>
        </p:txBody>
      </p:sp>
    </p:spTree>
    <p:extLst>
      <p:ext uri="{BB962C8B-B14F-4D97-AF65-F5344CB8AC3E}">
        <p14:creationId xmlns:p14="http://schemas.microsoft.com/office/powerpoint/2010/main" val="294949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C94EB-6DF6-0411-223A-FE81FC0C5480}"/>
              </a:ext>
            </a:extLst>
          </p:cNvPr>
          <p:cNvSpPr>
            <a:spLocks noGrp="1"/>
          </p:cNvSpPr>
          <p:nvPr>
            <p:ph type="title"/>
          </p:nvPr>
        </p:nvSpPr>
        <p:spPr/>
        <p:txBody>
          <a:bodyPr anchor="ctr"/>
          <a:lstStyle/>
          <a:p>
            <a:r>
              <a:rPr lang="es-CL" b="1" i="0" dirty="0">
                <a:effectLst/>
                <a:latin typeface="Söhne"/>
              </a:rPr>
              <a:t>Usuario Final del Análisis</a:t>
            </a:r>
            <a:endParaRPr lang="es-CL" dirty="0"/>
          </a:p>
        </p:txBody>
      </p:sp>
      <p:sp>
        <p:nvSpPr>
          <p:cNvPr id="3" name="Marcador de contenido 2">
            <a:extLst>
              <a:ext uri="{FF2B5EF4-FFF2-40B4-BE49-F238E27FC236}">
                <a16:creationId xmlns:a16="http://schemas.microsoft.com/office/drawing/2014/main" id="{7032E388-CF3A-6D7D-E264-62315B3B966A}"/>
              </a:ext>
            </a:extLst>
          </p:cNvPr>
          <p:cNvSpPr>
            <a:spLocks noGrp="1"/>
          </p:cNvSpPr>
          <p:nvPr>
            <p:ph idx="1"/>
          </p:nvPr>
        </p:nvSpPr>
        <p:spPr/>
        <p:txBody>
          <a:bodyPr/>
          <a:lstStyle/>
          <a:p>
            <a:r>
              <a:rPr lang="es-MX" b="0" i="0" dirty="0">
                <a:solidFill>
                  <a:srgbClr val="374151"/>
                </a:solidFill>
                <a:effectLst/>
                <a:latin typeface="Söhne"/>
              </a:rPr>
              <a:t>Directivos </a:t>
            </a:r>
          </a:p>
          <a:p>
            <a:r>
              <a:rPr lang="es-MX" b="0" i="0" dirty="0">
                <a:solidFill>
                  <a:srgbClr val="374151"/>
                </a:solidFill>
                <a:effectLst/>
                <a:latin typeface="Söhne"/>
              </a:rPr>
              <a:t>gerentes de centros comerciales </a:t>
            </a:r>
          </a:p>
          <a:p>
            <a:r>
              <a:rPr lang="es-MX" b="0" i="0" dirty="0">
                <a:solidFill>
                  <a:srgbClr val="374151"/>
                </a:solidFill>
                <a:effectLst/>
                <a:latin typeface="Söhne"/>
              </a:rPr>
              <a:t>equipos de marketing y ventas, </a:t>
            </a:r>
          </a:p>
          <a:p>
            <a:r>
              <a:rPr lang="es-MX" b="0" i="0" dirty="0">
                <a:solidFill>
                  <a:srgbClr val="374151"/>
                </a:solidFill>
                <a:effectLst/>
                <a:latin typeface="Söhne"/>
              </a:rPr>
              <a:t>analistas de datos </a:t>
            </a:r>
          </a:p>
          <a:p>
            <a:r>
              <a:rPr lang="es-MX" b="0" i="0" dirty="0">
                <a:solidFill>
                  <a:srgbClr val="374151"/>
                </a:solidFill>
                <a:effectLst/>
                <a:latin typeface="Söhne"/>
              </a:rPr>
              <a:t>profesionales de inteligencia de negocios</a:t>
            </a:r>
          </a:p>
          <a:p>
            <a:r>
              <a:rPr lang="es-MX" b="0" i="0" dirty="0">
                <a:solidFill>
                  <a:srgbClr val="374151"/>
                </a:solidFill>
                <a:effectLst/>
                <a:latin typeface="Söhne"/>
              </a:rPr>
              <a:t>investigadores y académicos interesados en el comportamiento del consumidor y las tendencias de compra en la industria minorista.</a:t>
            </a:r>
            <a:endParaRPr lang="es-CL" dirty="0"/>
          </a:p>
        </p:txBody>
      </p:sp>
    </p:spTree>
    <p:extLst>
      <p:ext uri="{BB962C8B-B14F-4D97-AF65-F5344CB8AC3E}">
        <p14:creationId xmlns:p14="http://schemas.microsoft.com/office/powerpoint/2010/main" val="244564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5946E-174A-1EA4-FD46-D3E80273B688}"/>
              </a:ext>
            </a:extLst>
          </p:cNvPr>
          <p:cNvSpPr>
            <a:spLocks noGrp="1"/>
          </p:cNvSpPr>
          <p:nvPr>
            <p:ph type="title"/>
          </p:nvPr>
        </p:nvSpPr>
        <p:spPr/>
        <p:txBody>
          <a:bodyPr anchor="ctr"/>
          <a:lstStyle/>
          <a:p>
            <a:r>
              <a:rPr lang="es-MX" b="1" i="0" dirty="0">
                <a:effectLst/>
                <a:latin typeface="Söhne"/>
              </a:rPr>
              <a:t>Nivel de Aplicación del Análisis</a:t>
            </a:r>
            <a:endParaRPr lang="es-CL" dirty="0"/>
          </a:p>
        </p:txBody>
      </p:sp>
      <p:sp>
        <p:nvSpPr>
          <p:cNvPr id="3" name="Marcador de contenido 2">
            <a:extLst>
              <a:ext uri="{FF2B5EF4-FFF2-40B4-BE49-F238E27FC236}">
                <a16:creationId xmlns:a16="http://schemas.microsoft.com/office/drawing/2014/main" id="{D7A26514-8521-AF17-41E5-90B25C901CEC}"/>
              </a:ext>
            </a:extLst>
          </p:cNvPr>
          <p:cNvSpPr>
            <a:spLocks noGrp="1"/>
          </p:cNvSpPr>
          <p:nvPr>
            <p:ph idx="1"/>
          </p:nvPr>
        </p:nvSpPr>
        <p:spPr/>
        <p:txBody>
          <a:bodyPr/>
          <a:lstStyle/>
          <a:p>
            <a:pPr algn="l">
              <a:buFont typeface="Arial" panose="020B0604020202020204" pitchFamily="34" charset="0"/>
              <a:buChar char="•"/>
            </a:pPr>
            <a:r>
              <a:rPr lang="es-MX" b="1" i="0" dirty="0">
                <a:solidFill>
                  <a:srgbClr val="374151"/>
                </a:solidFill>
                <a:effectLst/>
                <a:latin typeface="Söhne"/>
              </a:rPr>
              <a:t>Operativo</a:t>
            </a:r>
            <a:r>
              <a:rPr lang="es-MX" b="0" i="0" dirty="0">
                <a:solidFill>
                  <a:srgbClr val="374151"/>
                </a:solidFill>
                <a:effectLst/>
                <a:latin typeface="Söhne"/>
              </a:rPr>
              <a:t>: Mejora de la eficiencia en los procesos diarios de compra.</a:t>
            </a:r>
          </a:p>
          <a:p>
            <a:pPr algn="l">
              <a:buFont typeface="Arial" panose="020B0604020202020204" pitchFamily="34" charset="0"/>
              <a:buChar char="•"/>
            </a:pPr>
            <a:r>
              <a:rPr lang="es-MX" b="1" i="0" dirty="0">
                <a:solidFill>
                  <a:srgbClr val="374151"/>
                </a:solidFill>
                <a:effectLst/>
                <a:latin typeface="Söhne"/>
              </a:rPr>
              <a:t>Táctico</a:t>
            </a:r>
            <a:r>
              <a:rPr lang="es-MX" b="0" i="0" dirty="0">
                <a:solidFill>
                  <a:srgbClr val="374151"/>
                </a:solidFill>
                <a:effectLst/>
                <a:latin typeface="Söhne"/>
              </a:rPr>
              <a:t>: Ajuste de estrategias de marketing y promoción basado en preferencias de compra.</a:t>
            </a:r>
          </a:p>
          <a:p>
            <a:pPr algn="l">
              <a:buFont typeface="Arial" panose="020B0604020202020204" pitchFamily="34" charset="0"/>
              <a:buChar char="•"/>
            </a:pPr>
            <a:r>
              <a:rPr lang="es-MX" b="1" i="0" dirty="0">
                <a:solidFill>
                  <a:srgbClr val="374151"/>
                </a:solidFill>
                <a:effectLst/>
                <a:latin typeface="Söhne"/>
              </a:rPr>
              <a:t>Estratégico</a:t>
            </a:r>
            <a:r>
              <a:rPr lang="es-MX" b="0" i="0" dirty="0">
                <a:solidFill>
                  <a:srgbClr val="374151"/>
                </a:solidFill>
                <a:effectLst/>
                <a:latin typeface="Söhne"/>
              </a:rPr>
              <a:t>: Identificación de tendencias a largo plazo y mejora de la rentabilidad en el futuro.</a:t>
            </a:r>
          </a:p>
          <a:p>
            <a:endParaRPr lang="es-CL" dirty="0"/>
          </a:p>
        </p:txBody>
      </p:sp>
    </p:spTree>
    <p:extLst>
      <p:ext uri="{BB962C8B-B14F-4D97-AF65-F5344CB8AC3E}">
        <p14:creationId xmlns:p14="http://schemas.microsoft.com/office/powerpoint/2010/main" val="287154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4D350-3C7B-9E85-95D6-B3241D048CDD}"/>
              </a:ext>
            </a:extLst>
          </p:cNvPr>
          <p:cNvSpPr>
            <a:spLocks noGrp="1"/>
          </p:cNvSpPr>
          <p:nvPr>
            <p:ph type="title"/>
          </p:nvPr>
        </p:nvSpPr>
        <p:spPr/>
        <p:txBody>
          <a:bodyPr anchor="ctr"/>
          <a:lstStyle/>
          <a:p>
            <a:pPr algn="ctr"/>
            <a:r>
              <a:rPr lang="es-MX" b="1" dirty="0">
                <a:solidFill>
                  <a:srgbClr val="374151"/>
                </a:solidFill>
                <a:latin typeface="Söhne"/>
              </a:rPr>
              <a:t>Diagrama Entidad-</a:t>
            </a:r>
            <a:r>
              <a:rPr lang="es-MX" b="1" dirty="0" err="1">
                <a:solidFill>
                  <a:srgbClr val="374151"/>
                </a:solidFill>
                <a:latin typeface="Söhne"/>
              </a:rPr>
              <a:t>Relacion</a:t>
            </a:r>
            <a:endParaRPr lang="es-CL" b="1" dirty="0">
              <a:solidFill>
                <a:srgbClr val="374151"/>
              </a:solidFill>
              <a:latin typeface="Söhne"/>
            </a:endParaRPr>
          </a:p>
        </p:txBody>
      </p:sp>
      <p:pic>
        <p:nvPicPr>
          <p:cNvPr id="13" name="Imagen 12">
            <a:extLst>
              <a:ext uri="{FF2B5EF4-FFF2-40B4-BE49-F238E27FC236}">
                <a16:creationId xmlns:a16="http://schemas.microsoft.com/office/drawing/2014/main" id="{0B10EAF4-ACE2-0FE2-5712-CE8C631285C5}"/>
              </a:ext>
            </a:extLst>
          </p:cNvPr>
          <p:cNvPicPr>
            <a:picLocks noChangeAspect="1"/>
          </p:cNvPicPr>
          <p:nvPr/>
        </p:nvPicPr>
        <p:blipFill>
          <a:blip r:embed="rId2"/>
          <a:stretch>
            <a:fillRect/>
          </a:stretch>
        </p:blipFill>
        <p:spPr>
          <a:xfrm>
            <a:off x="1592825" y="2153626"/>
            <a:ext cx="8424159" cy="3980474"/>
          </a:xfrm>
          <a:prstGeom prst="rect">
            <a:avLst/>
          </a:prstGeom>
        </p:spPr>
      </p:pic>
    </p:spTree>
    <p:extLst>
      <p:ext uri="{BB962C8B-B14F-4D97-AF65-F5344CB8AC3E}">
        <p14:creationId xmlns:p14="http://schemas.microsoft.com/office/powerpoint/2010/main" val="260996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69187-0031-1FB1-8BF3-AC03519AFF88}"/>
              </a:ext>
            </a:extLst>
          </p:cNvPr>
          <p:cNvSpPr>
            <a:spLocks noGrp="1"/>
          </p:cNvSpPr>
          <p:nvPr>
            <p:ph type="title"/>
          </p:nvPr>
        </p:nvSpPr>
        <p:spPr/>
        <p:txBody>
          <a:bodyPr/>
          <a:lstStyle/>
          <a:p>
            <a:r>
              <a:rPr lang="es-MX" b="1" dirty="0">
                <a:solidFill>
                  <a:srgbClr val="374151"/>
                </a:solidFill>
                <a:latin typeface="Söhne"/>
              </a:rPr>
              <a:t>Listado de tablas</a:t>
            </a:r>
            <a:endParaRPr lang="es-CL" b="1" dirty="0">
              <a:solidFill>
                <a:srgbClr val="374151"/>
              </a:solidFill>
              <a:latin typeface="Söhne"/>
            </a:endParaRPr>
          </a:p>
        </p:txBody>
      </p:sp>
      <p:graphicFrame>
        <p:nvGraphicFramePr>
          <p:cNvPr id="19" name="Tabla 18">
            <a:extLst>
              <a:ext uri="{FF2B5EF4-FFF2-40B4-BE49-F238E27FC236}">
                <a16:creationId xmlns:a16="http://schemas.microsoft.com/office/drawing/2014/main" id="{FBF7BB32-87CA-C6E8-035A-353CAAB45E01}"/>
              </a:ext>
            </a:extLst>
          </p:cNvPr>
          <p:cNvGraphicFramePr>
            <a:graphicFrameLocks noGrp="1"/>
          </p:cNvGraphicFramePr>
          <p:nvPr>
            <p:extLst>
              <p:ext uri="{D42A27DB-BD31-4B8C-83A1-F6EECF244321}">
                <p14:modId xmlns:p14="http://schemas.microsoft.com/office/powerpoint/2010/main" val="4183225778"/>
              </p:ext>
            </p:extLst>
          </p:nvPr>
        </p:nvGraphicFramePr>
        <p:xfrm>
          <a:off x="5053780" y="2013892"/>
          <a:ext cx="5928852" cy="1463040"/>
        </p:xfrm>
        <a:graphic>
          <a:graphicData uri="http://schemas.openxmlformats.org/drawingml/2006/table">
            <a:tbl>
              <a:tblPr/>
              <a:tblGrid>
                <a:gridCol w="1518248">
                  <a:extLst>
                    <a:ext uri="{9D8B030D-6E8A-4147-A177-3AD203B41FA5}">
                      <a16:colId xmlns:a16="http://schemas.microsoft.com/office/drawing/2014/main" val="310076376"/>
                    </a:ext>
                  </a:extLst>
                </a:gridCol>
                <a:gridCol w="2469554">
                  <a:extLst>
                    <a:ext uri="{9D8B030D-6E8A-4147-A177-3AD203B41FA5}">
                      <a16:colId xmlns:a16="http://schemas.microsoft.com/office/drawing/2014/main" val="3123316321"/>
                    </a:ext>
                  </a:extLst>
                </a:gridCol>
                <a:gridCol w="1941050">
                  <a:extLst>
                    <a:ext uri="{9D8B030D-6E8A-4147-A177-3AD203B41FA5}">
                      <a16:colId xmlns:a16="http://schemas.microsoft.com/office/drawing/2014/main" val="3581055296"/>
                    </a:ext>
                  </a:extLst>
                </a:gridCol>
              </a:tblGrid>
              <a:tr h="182880">
                <a:tc gridSpan="3">
                  <a:txBody>
                    <a:bodyPr/>
                    <a:lstStyle/>
                    <a:p>
                      <a:pPr algn="ctr" fontAlgn="b"/>
                      <a:r>
                        <a:rPr lang="es-CL" sz="1100" b="0" i="0" u="none" strike="noStrike" dirty="0" err="1">
                          <a:solidFill>
                            <a:srgbClr val="000000"/>
                          </a:solidFill>
                          <a:effectLst/>
                          <a:latin typeface="Calibri" panose="020F0502020204030204" pitchFamily="34" charset="0"/>
                        </a:rPr>
                        <a:t>Customer_shopping_data</a:t>
                      </a:r>
                      <a:endParaRPr lang="es-CL"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857787867"/>
                  </a:ext>
                </a:extLst>
              </a:tr>
              <a:tr h="182880">
                <a:tc>
                  <a:txBody>
                    <a:bodyPr/>
                    <a:lstStyle/>
                    <a:p>
                      <a:pPr algn="l" fontAlgn="b"/>
                      <a:r>
                        <a:rPr lang="es-CL" sz="1100" b="0" i="0" u="none" strike="noStrike">
                          <a:solidFill>
                            <a:srgbClr val="000000"/>
                          </a:solidFill>
                          <a:effectLst/>
                          <a:latin typeface="Calibri" panose="020F0502020204030204" pitchFamily="34" charset="0"/>
                        </a:rPr>
                        <a:t>Columna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dato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clave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60320817"/>
                  </a:ext>
                </a:extLst>
              </a:tr>
              <a:tr h="182880">
                <a:tc>
                  <a:txBody>
                    <a:bodyPr/>
                    <a:lstStyle/>
                    <a:p>
                      <a:pPr algn="l" fontAlgn="b"/>
                      <a:r>
                        <a:rPr lang="es-CL" sz="1100" b="0" i="0" u="none" strike="noStrike">
                          <a:solidFill>
                            <a:srgbClr val="000000"/>
                          </a:solidFill>
                          <a:effectLst/>
                          <a:latin typeface="Calibri" panose="020F0502020204030204" pitchFamily="34" charset="0"/>
                        </a:rPr>
                        <a:t>invoice_no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FK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068443"/>
                  </a:ext>
                </a:extLst>
              </a:tr>
              <a:tr h="182880">
                <a:tc>
                  <a:txBody>
                    <a:bodyPr/>
                    <a:lstStyle/>
                    <a:p>
                      <a:pPr algn="l" fontAlgn="b"/>
                      <a:r>
                        <a:rPr lang="es-CL" sz="1100" b="0" i="0" u="none" strike="noStrike">
                          <a:solidFill>
                            <a:srgbClr val="000000"/>
                          </a:solidFill>
                          <a:effectLst/>
                          <a:latin typeface="Calibri" panose="020F0502020204030204" pitchFamily="34" charset="0"/>
                        </a:rPr>
                        <a:t>customer_id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FK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365666"/>
                  </a:ext>
                </a:extLst>
              </a:tr>
              <a:tr h="182880">
                <a:tc>
                  <a:txBody>
                    <a:bodyPr/>
                    <a:lstStyle/>
                    <a:p>
                      <a:pPr algn="l" fontAlgn="b"/>
                      <a:r>
                        <a:rPr lang="es-CL" sz="1100" b="0"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FK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53692"/>
                  </a:ext>
                </a:extLst>
              </a:tr>
              <a:tr h="182880">
                <a:tc>
                  <a:txBody>
                    <a:bodyPr/>
                    <a:lstStyle/>
                    <a:p>
                      <a:pPr algn="l" fontAlgn="b"/>
                      <a:r>
                        <a:rPr lang="es-CL" sz="11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842891"/>
                  </a:ext>
                </a:extLst>
              </a:tr>
              <a:tr h="182880">
                <a:tc>
                  <a:txBody>
                    <a:bodyPr/>
                    <a:lstStyle/>
                    <a:p>
                      <a:pPr algn="l" fontAlgn="b"/>
                      <a:r>
                        <a:rPr lang="es-CL" sz="11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990531"/>
                  </a:ext>
                </a:extLst>
              </a:tr>
              <a:tr h="182880">
                <a:tc>
                  <a:txBody>
                    <a:bodyPr/>
                    <a:lstStyle/>
                    <a:p>
                      <a:pPr algn="l" fontAlgn="b"/>
                      <a:r>
                        <a:rPr lang="es-CL" sz="1100" b="0" i="0" u="none" strike="noStrike">
                          <a:solidFill>
                            <a:srgbClr val="000000"/>
                          </a:solidFill>
                          <a:effectLst/>
                          <a:latin typeface="Calibri" panose="020F0502020204030204" pitchFamily="34" charset="0"/>
                        </a:rPr>
                        <a:t>payment_method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dirty="0">
                          <a:solidFill>
                            <a:srgbClr val="000000"/>
                          </a:solidFill>
                          <a:effectLst/>
                          <a:latin typeface="Calibri" panose="020F0502020204030204" pitchFamily="34" charset="0"/>
                        </a:rPr>
                        <a:t>FK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168872"/>
                  </a:ext>
                </a:extLst>
              </a:tr>
            </a:tbl>
          </a:graphicData>
        </a:graphic>
      </p:graphicFrame>
      <p:graphicFrame>
        <p:nvGraphicFramePr>
          <p:cNvPr id="23" name="Marcador de contenido 22">
            <a:extLst>
              <a:ext uri="{FF2B5EF4-FFF2-40B4-BE49-F238E27FC236}">
                <a16:creationId xmlns:a16="http://schemas.microsoft.com/office/drawing/2014/main" id="{55EBB710-82C8-9465-C41E-B4B7B062D991}"/>
              </a:ext>
            </a:extLst>
          </p:cNvPr>
          <p:cNvGraphicFramePr>
            <a:graphicFrameLocks noGrp="1"/>
          </p:cNvGraphicFramePr>
          <p:nvPr>
            <p:ph idx="1"/>
            <p:extLst>
              <p:ext uri="{D42A27DB-BD31-4B8C-83A1-F6EECF244321}">
                <p14:modId xmlns:p14="http://schemas.microsoft.com/office/powerpoint/2010/main" val="2487962961"/>
              </p:ext>
            </p:extLst>
          </p:nvPr>
        </p:nvGraphicFramePr>
        <p:xfrm>
          <a:off x="574598" y="2013891"/>
          <a:ext cx="3962400" cy="2272974"/>
        </p:xfrm>
        <a:graphic>
          <a:graphicData uri="http://schemas.openxmlformats.org/drawingml/2006/table">
            <a:tbl>
              <a:tblPr/>
              <a:tblGrid>
                <a:gridCol w="1511300">
                  <a:extLst>
                    <a:ext uri="{9D8B030D-6E8A-4147-A177-3AD203B41FA5}">
                      <a16:colId xmlns:a16="http://schemas.microsoft.com/office/drawing/2014/main" val="1407325808"/>
                    </a:ext>
                  </a:extLst>
                </a:gridCol>
                <a:gridCol w="2451100">
                  <a:extLst>
                    <a:ext uri="{9D8B030D-6E8A-4147-A177-3AD203B41FA5}">
                      <a16:colId xmlns:a16="http://schemas.microsoft.com/office/drawing/2014/main" val="362658248"/>
                    </a:ext>
                  </a:extLst>
                </a:gridCol>
              </a:tblGrid>
              <a:tr h="378829">
                <a:tc>
                  <a:txBody>
                    <a:bodyPr/>
                    <a:lstStyle/>
                    <a:p>
                      <a:pPr marL="0" indent="0" algn="l" fontAlgn="b">
                        <a:buFont typeface="Arial" panose="020B0604020202020204" pitchFamily="34" charset="0"/>
                        <a:buNone/>
                      </a:pPr>
                      <a:r>
                        <a:rPr lang="es-CL" sz="1100" b="0" i="0" u="none" strike="noStrike" dirty="0">
                          <a:solidFill>
                            <a:srgbClr val="000000"/>
                          </a:solidFill>
                          <a:effectLst/>
                          <a:latin typeface="Calibri" panose="020F0502020204030204" pitchFamily="34" charset="0"/>
                        </a:rPr>
                        <a:t>Tabla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marL="0" indent="0" algn="l" fontAlgn="b">
                        <a:buFont typeface="Arial" panose="020B0604020202020204" pitchFamily="34" charset="0"/>
                        <a:buNone/>
                      </a:pPr>
                      <a:r>
                        <a:rPr lang="es-CL" sz="1100" b="0" i="0" u="none" strike="noStrike" dirty="0">
                          <a:solidFill>
                            <a:srgbClr val="000000"/>
                          </a:solidFill>
                          <a:effectLst/>
                          <a:latin typeface="Calibri" panose="020F0502020204030204" pitchFamily="34" charset="0"/>
                        </a:rPr>
                        <a:t>Observación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67028652"/>
                  </a:ext>
                </a:extLst>
              </a:tr>
              <a:tr h="378829">
                <a:tc>
                  <a:txBody>
                    <a:bodyPr/>
                    <a:lstStyle/>
                    <a:p>
                      <a:pPr marL="0" indent="0" algn="l" fontAlgn="b">
                        <a:buFont typeface="Arial" panose="020B0604020202020204" pitchFamily="34" charset="0"/>
                        <a:buNone/>
                      </a:pPr>
                      <a:r>
                        <a:rPr lang="es-CL" sz="1100" b="0" i="0" u="none" strike="noStrike">
                          <a:solidFill>
                            <a:srgbClr val="000000"/>
                          </a:solidFill>
                          <a:effectLst/>
                          <a:latin typeface="Calibri" panose="020F0502020204030204" pitchFamily="34" charset="0"/>
                        </a:rPr>
                        <a:t>Customer_shopping_data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b">
                        <a:buFont typeface="Arial" panose="020B0604020202020204" pitchFamily="34" charset="0"/>
                        <a:buNone/>
                      </a:pPr>
                      <a:r>
                        <a:rPr lang="es-MX" sz="1100" b="0" i="0" u="none" strike="noStrike" dirty="0">
                          <a:solidFill>
                            <a:srgbClr val="000000"/>
                          </a:solidFill>
                          <a:effectLst/>
                          <a:latin typeface="Calibri" panose="020F0502020204030204" pitchFamily="34" charset="0"/>
                        </a:rPr>
                        <a:t>Listado de </a:t>
                      </a:r>
                      <a:r>
                        <a:rPr lang="es-MX" sz="1100" b="0" i="0" u="none" strike="noStrike" dirty="0" err="1">
                          <a:solidFill>
                            <a:srgbClr val="000000"/>
                          </a:solidFill>
                          <a:effectLst/>
                          <a:latin typeface="Calibri" panose="020F0502020204030204" pitchFamily="34" charset="0"/>
                        </a:rPr>
                        <a:t>slientes</a:t>
                      </a:r>
                      <a:r>
                        <a:rPr lang="es-MX" sz="1100" b="0" i="0" u="none" strike="noStrike" dirty="0">
                          <a:solidFill>
                            <a:srgbClr val="000000"/>
                          </a:solidFill>
                          <a:effectLst/>
                          <a:latin typeface="Calibri" panose="020F0502020204030204" pitchFamily="34" charset="0"/>
                        </a:rPr>
                        <a:t> y sus compras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5470442"/>
                  </a:ext>
                </a:extLst>
              </a:tr>
              <a:tr h="378829">
                <a:tc>
                  <a:txBody>
                    <a:bodyPr/>
                    <a:lstStyle/>
                    <a:p>
                      <a:pPr marL="0" indent="0" algn="l" fontAlgn="b">
                        <a:buFont typeface="Arial" panose="020B0604020202020204" pitchFamily="34" charset="0"/>
                        <a:buNone/>
                      </a:pPr>
                      <a:r>
                        <a:rPr lang="es-CL" sz="1100" b="0" i="0" u="none" strike="noStrike">
                          <a:solidFill>
                            <a:srgbClr val="000000"/>
                          </a:solidFill>
                          <a:effectLst/>
                          <a:latin typeface="Calibri" panose="020F0502020204030204" pitchFamily="34" charset="0"/>
                        </a:rPr>
                        <a:t>Invoice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b">
                        <a:buFont typeface="Arial" panose="020B0604020202020204" pitchFamily="34" charset="0"/>
                        <a:buNone/>
                      </a:pPr>
                      <a:r>
                        <a:rPr lang="es-MX" sz="1100" b="0" i="0" u="none" strike="noStrike" dirty="0">
                          <a:solidFill>
                            <a:srgbClr val="000000"/>
                          </a:solidFill>
                          <a:effectLst/>
                          <a:latin typeface="Calibri" panose="020F0502020204030204" pitchFamily="34" charset="0"/>
                        </a:rPr>
                        <a:t>Numero de boleta con datos de la compra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981023"/>
                  </a:ext>
                </a:extLst>
              </a:tr>
              <a:tr h="378829">
                <a:tc>
                  <a:txBody>
                    <a:bodyPr/>
                    <a:lstStyle/>
                    <a:p>
                      <a:pPr marL="0" indent="0" algn="l" fontAlgn="b">
                        <a:buFont typeface="Arial" panose="020B0604020202020204" pitchFamily="34" charset="0"/>
                        <a:buNone/>
                      </a:pPr>
                      <a:r>
                        <a:rPr lang="es-CL" sz="11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b">
                        <a:buFont typeface="Arial" panose="020B0604020202020204" pitchFamily="34" charset="0"/>
                        <a:buNone/>
                      </a:pPr>
                      <a:r>
                        <a:rPr lang="es-CL" sz="1100" b="0" i="0" u="none" strike="noStrike" dirty="0">
                          <a:solidFill>
                            <a:srgbClr val="000000"/>
                          </a:solidFill>
                          <a:effectLst/>
                          <a:latin typeface="Calibri" panose="020F0502020204030204" pitchFamily="34" charset="0"/>
                        </a:rPr>
                        <a:t>Datos cliente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210173"/>
                  </a:ext>
                </a:extLst>
              </a:tr>
              <a:tr h="378829">
                <a:tc>
                  <a:txBody>
                    <a:bodyPr/>
                    <a:lstStyle/>
                    <a:p>
                      <a:pPr marL="0" indent="0" algn="l" fontAlgn="b">
                        <a:buFont typeface="Arial" panose="020B0604020202020204" pitchFamily="34" charset="0"/>
                        <a:buNone/>
                      </a:pPr>
                      <a:r>
                        <a:rPr lang="es-CL" sz="1100" b="0"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b">
                        <a:buFont typeface="Arial" panose="020B0604020202020204" pitchFamily="34" charset="0"/>
                        <a:buNone/>
                      </a:pPr>
                      <a:r>
                        <a:rPr lang="es-CL" sz="1100" b="0" i="0" u="none" strike="noStrike" dirty="0" err="1">
                          <a:solidFill>
                            <a:srgbClr val="000000"/>
                          </a:solidFill>
                          <a:effectLst/>
                          <a:latin typeface="Calibri" panose="020F0502020204030204" pitchFamily="34" charset="0"/>
                        </a:rPr>
                        <a:t>Categoria</a:t>
                      </a:r>
                      <a:r>
                        <a:rPr lang="es-CL" sz="1100" b="0" i="0" u="none" strike="noStrike" dirty="0">
                          <a:solidFill>
                            <a:srgbClr val="000000"/>
                          </a:solidFill>
                          <a:effectLst/>
                          <a:latin typeface="Calibri" panose="020F0502020204030204" pitchFamily="34" charset="0"/>
                        </a:rPr>
                        <a:t> compra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2906226"/>
                  </a:ext>
                </a:extLst>
              </a:tr>
              <a:tr h="378829">
                <a:tc>
                  <a:txBody>
                    <a:bodyPr/>
                    <a:lstStyle/>
                    <a:p>
                      <a:pPr marL="0" indent="0" algn="l" fontAlgn="b">
                        <a:buFont typeface="Arial" panose="020B0604020202020204" pitchFamily="34" charset="0"/>
                        <a:buNone/>
                      </a:pPr>
                      <a:r>
                        <a:rPr lang="es-CL" sz="1100" b="0" i="0" u="none" strike="noStrike">
                          <a:solidFill>
                            <a:srgbClr val="000000"/>
                          </a:solidFill>
                          <a:effectLst/>
                          <a:latin typeface="Calibri" panose="020F0502020204030204" pitchFamily="34" charset="0"/>
                        </a:rPr>
                        <a:t>Payment_method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fontAlgn="b">
                        <a:buFont typeface="Arial" panose="020B0604020202020204" pitchFamily="34" charset="0"/>
                        <a:buNone/>
                      </a:pPr>
                      <a:r>
                        <a:rPr lang="es-CL" sz="1100" b="0" i="0" u="none" strike="noStrike" dirty="0" err="1">
                          <a:solidFill>
                            <a:srgbClr val="000000"/>
                          </a:solidFill>
                          <a:effectLst/>
                          <a:latin typeface="Calibri" panose="020F0502020204030204" pitchFamily="34" charset="0"/>
                        </a:rPr>
                        <a:t>Metodo</a:t>
                      </a:r>
                      <a:r>
                        <a:rPr lang="es-CL" sz="1100" b="0" i="0" u="none" strike="noStrike" dirty="0">
                          <a:solidFill>
                            <a:srgbClr val="000000"/>
                          </a:solidFill>
                          <a:effectLst/>
                          <a:latin typeface="Calibri" panose="020F0502020204030204" pitchFamily="34" charset="0"/>
                        </a:rPr>
                        <a:t> de pago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257470"/>
                  </a:ext>
                </a:extLst>
              </a:tr>
            </a:tbl>
          </a:graphicData>
        </a:graphic>
      </p:graphicFrame>
      <p:graphicFrame>
        <p:nvGraphicFramePr>
          <p:cNvPr id="25" name="Tabla 24">
            <a:extLst>
              <a:ext uri="{FF2B5EF4-FFF2-40B4-BE49-F238E27FC236}">
                <a16:creationId xmlns:a16="http://schemas.microsoft.com/office/drawing/2014/main" id="{5686D74D-C2CD-B890-EEEC-41CFB90349B8}"/>
              </a:ext>
            </a:extLst>
          </p:cNvPr>
          <p:cNvGraphicFramePr>
            <a:graphicFrameLocks noGrp="1"/>
          </p:cNvGraphicFramePr>
          <p:nvPr>
            <p:extLst>
              <p:ext uri="{D42A27DB-BD31-4B8C-83A1-F6EECF244321}">
                <p14:modId xmlns:p14="http://schemas.microsoft.com/office/powerpoint/2010/main" val="1527935953"/>
              </p:ext>
            </p:extLst>
          </p:nvPr>
        </p:nvGraphicFramePr>
        <p:xfrm>
          <a:off x="5053781" y="3644696"/>
          <a:ext cx="2733367" cy="1097280"/>
        </p:xfrm>
        <a:graphic>
          <a:graphicData uri="http://schemas.openxmlformats.org/drawingml/2006/table">
            <a:tbl>
              <a:tblPr/>
              <a:tblGrid>
                <a:gridCol w="865914">
                  <a:extLst>
                    <a:ext uri="{9D8B030D-6E8A-4147-A177-3AD203B41FA5}">
                      <a16:colId xmlns:a16="http://schemas.microsoft.com/office/drawing/2014/main" val="2208605647"/>
                    </a:ext>
                  </a:extLst>
                </a:gridCol>
                <a:gridCol w="1001539">
                  <a:extLst>
                    <a:ext uri="{9D8B030D-6E8A-4147-A177-3AD203B41FA5}">
                      <a16:colId xmlns:a16="http://schemas.microsoft.com/office/drawing/2014/main" val="3343944226"/>
                    </a:ext>
                  </a:extLst>
                </a:gridCol>
                <a:gridCol w="865914">
                  <a:extLst>
                    <a:ext uri="{9D8B030D-6E8A-4147-A177-3AD203B41FA5}">
                      <a16:colId xmlns:a16="http://schemas.microsoft.com/office/drawing/2014/main" val="2517004493"/>
                    </a:ext>
                  </a:extLst>
                </a:gridCol>
              </a:tblGrid>
              <a:tr h="182880">
                <a:tc gridSpan="3">
                  <a:txBody>
                    <a:bodyPr/>
                    <a:lstStyle/>
                    <a:p>
                      <a:pPr algn="ctr" fontAlgn="b"/>
                      <a:r>
                        <a:rPr lang="es-CL" sz="1100" b="0" i="0" u="none" strike="noStrike" dirty="0" err="1">
                          <a:solidFill>
                            <a:srgbClr val="000000"/>
                          </a:solidFill>
                          <a:effectLst/>
                          <a:latin typeface="Calibri" panose="020F0502020204030204" pitchFamily="34" charset="0"/>
                        </a:rPr>
                        <a:t>Invoice</a:t>
                      </a:r>
                      <a:endParaRPr lang="es-CL"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2161437603"/>
                  </a:ext>
                </a:extLst>
              </a:tr>
              <a:tr h="182880">
                <a:tc>
                  <a:txBody>
                    <a:bodyPr/>
                    <a:lstStyle/>
                    <a:p>
                      <a:pPr algn="l" fontAlgn="b"/>
                      <a:r>
                        <a:rPr lang="es-CL" sz="1100" b="0" i="0" u="none" strike="noStrike">
                          <a:solidFill>
                            <a:srgbClr val="000000"/>
                          </a:solidFill>
                          <a:effectLst/>
                          <a:latin typeface="Calibri" panose="020F0502020204030204" pitchFamily="34" charset="0"/>
                        </a:rPr>
                        <a:t>Columna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dato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clave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78639952"/>
                  </a:ext>
                </a:extLst>
              </a:tr>
              <a:tr h="182880">
                <a:tc>
                  <a:txBody>
                    <a:bodyPr/>
                    <a:lstStyle/>
                    <a:p>
                      <a:pPr algn="l" fontAlgn="b"/>
                      <a:r>
                        <a:rPr lang="es-CL" sz="1100" b="0" i="0" u="none" strike="noStrike">
                          <a:solidFill>
                            <a:srgbClr val="000000"/>
                          </a:solidFill>
                          <a:effectLst/>
                          <a:latin typeface="Calibri" panose="020F0502020204030204" pitchFamily="34" charset="0"/>
                        </a:rPr>
                        <a:t>invoice_no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PK-Index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691517"/>
                  </a:ext>
                </a:extLst>
              </a:tr>
              <a:tr h="182880">
                <a:tc>
                  <a:txBody>
                    <a:bodyPr/>
                    <a:lstStyle/>
                    <a:p>
                      <a:pPr algn="l" fontAlgn="b"/>
                      <a:r>
                        <a:rPr lang="es-CL" sz="1100" b="0" i="0" u="none" strike="noStrike">
                          <a:solidFill>
                            <a:srgbClr val="000000"/>
                          </a:solidFill>
                          <a:effectLst/>
                          <a:latin typeface="Calibri" panose="020F0502020204030204" pitchFamily="34" charset="0"/>
                        </a:rPr>
                        <a:t>customer_id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dirty="0">
                          <a:solidFill>
                            <a:srgbClr val="000000"/>
                          </a:solidFill>
                          <a:effectLst/>
                          <a:latin typeface="Calibri" panose="020F0502020204030204" pitchFamily="34" charset="0"/>
                        </a:rPr>
                        <a:t>FK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773730"/>
                  </a:ext>
                </a:extLst>
              </a:tr>
              <a:tr h="182880">
                <a:tc>
                  <a:txBody>
                    <a:bodyPr/>
                    <a:lstStyle/>
                    <a:p>
                      <a:pPr algn="l" fontAlgn="b"/>
                      <a:r>
                        <a:rPr lang="es-CL" sz="1100" b="0" i="0" u="none" strike="noStrike">
                          <a:solidFill>
                            <a:srgbClr val="000000"/>
                          </a:solidFill>
                          <a:effectLst/>
                          <a:latin typeface="Calibri" panose="020F0502020204030204" pitchFamily="34" charset="0"/>
                        </a:rPr>
                        <a:t>invoice_date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datetime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518255"/>
                  </a:ext>
                </a:extLst>
              </a:tr>
              <a:tr h="182880">
                <a:tc>
                  <a:txBody>
                    <a:bodyPr/>
                    <a:lstStyle/>
                    <a:p>
                      <a:pPr algn="l" fontAlgn="b"/>
                      <a:r>
                        <a:rPr lang="es-CL" sz="1100" b="0" i="0" u="none" strike="noStrike">
                          <a:solidFill>
                            <a:srgbClr val="000000"/>
                          </a:solidFill>
                          <a:effectLst/>
                          <a:latin typeface="Calibri" panose="020F0502020204030204" pitchFamily="34" charset="0"/>
                        </a:rPr>
                        <a:t>shopping_mall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4852848"/>
                  </a:ext>
                </a:extLst>
              </a:tr>
            </a:tbl>
          </a:graphicData>
        </a:graphic>
      </p:graphicFrame>
      <p:graphicFrame>
        <p:nvGraphicFramePr>
          <p:cNvPr id="27" name="Tabla 26">
            <a:extLst>
              <a:ext uri="{FF2B5EF4-FFF2-40B4-BE49-F238E27FC236}">
                <a16:creationId xmlns:a16="http://schemas.microsoft.com/office/drawing/2014/main" id="{97B0CF57-9E75-C356-808B-402E3799B816}"/>
              </a:ext>
            </a:extLst>
          </p:cNvPr>
          <p:cNvGraphicFramePr>
            <a:graphicFrameLocks noGrp="1"/>
          </p:cNvGraphicFramePr>
          <p:nvPr>
            <p:extLst>
              <p:ext uri="{D42A27DB-BD31-4B8C-83A1-F6EECF244321}">
                <p14:modId xmlns:p14="http://schemas.microsoft.com/office/powerpoint/2010/main" val="1303658094"/>
              </p:ext>
            </p:extLst>
          </p:nvPr>
        </p:nvGraphicFramePr>
        <p:xfrm>
          <a:off x="7948383" y="3644696"/>
          <a:ext cx="3034250" cy="914400"/>
        </p:xfrm>
        <a:graphic>
          <a:graphicData uri="http://schemas.openxmlformats.org/drawingml/2006/table">
            <a:tbl>
              <a:tblPr/>
              <a:tblGrid>
                <a:gridCol w="961232">
                  <a:extLst>
                    <a:ext uri="{9D8B030D-6E8A-4147-A177-3AD203B41FA5}">
                      <a16:colId xmlns:a16="http://schemas.microsoft.com/office/drawing/2014/main" val="2055068459"/>
                    </a:ext>
                  </a:extLst>
                </a:gridCol>
                <a:gridCol w="1111786">
                  <a:extLst>
                    <a:ext uri="{9D8B030D-6E8A-4147-A177-3AD203B41FA5}">
                      <a16:colId xmlns:a16="http://schemas.microsoft.com/office/drawing/2014/main" val="1824211256"/>
                    </a:ext>
                  </a:extLst>
                </a:gridCol>
                <a:gridCol w="961232">
                  <a:extLst>
                    <a:ext uri="{9D8B030D-6E8A-4147-A177-3AD203B41FA5}">
                      <a16:colId xmlns:a16="http://schemas.microsoft.com/office/drawing/2014/main" val="3106804971"/>
                    </a:ext>
                  </a:extLst>
                </a:gridCol>
              </a:tblGrid>
              <a:tr h="182880">
                <a:tc gridSpan="3">
                  <a:txBody>
                    <a:bodyPr/>
                    <a:lstStyle/>
                    <a:p>
                      <a:pPr algn="ctr" fontAlgn="b"/>
                      <a:r>
                        <a:rPr lang="es-CL" sz="1100" b="0" i="0" u="none" strike="noStrike" dirty="0" err="1">
                          <a:solidFill>
                            <a:srgbClr val="000000"/>
                          </a:solidFill>
                          <a:effectLst/>
                          <a:latin typeface="Calibri" panose="020F0502020204030204" pitchFamily="34" charset="0"/>
                        </a:rPr>
                        <a:t>Customer</a:t>
                      </a:r>
                      <a:endParaRPr lang="es-CL"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3618856246"/>
                  </a:ext>
                </a:extLst>
              </a:tr>
              <a:tr h="182880">
                <a:tc>
                  <a:txBody>
                    <a:bodyPr/>
                    <a:lstStyle/>
                    <a:p>
                      <a:pPr algn="l" fontAlgn="b"/>
                      <a:r>
                        <a:rPr lang="es-CL" sz="1100" b="0" i="0" u="none" strike="noStrike">
                          <a:solidFill>
                            <a:srgbClr val="000000"/>
                          </a:solidFill>
                          <a:effectLst/>
                          <a:latin typeface="Calibri" panose="020F0502020204030204" pitchFamily="34" charset="0"/>
                        </a:rPr>
                        <a:t>Columna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dato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clave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532098407"/>
                  </a:ext>
                </a:extLst>
              </a:tr>
              <a:tr h="182880">
                <a:tc>
                  <a:txBody>
                    <a:bodyPr/>
                    <a:lstStyle/>
                    <a:p>
                      <a:pPr algn="l" fontAlgn="b"/>
                      <a:r>
                        <a:rPr lang="es-CL" sz="1100" b="0" i="0" u="none" strike="noStrike">
                          <a:solidFill>
                            <a:srgbClr val="000000"/>
                          </a:solidFill>
                          <a:effectLst/>
                          <a:latin typeface="Calibri" panose="020F0502020204030204" pitchFamily="34" charset="0"/>
                        </a:rPr>
                        <a:t>customer_id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PK-Index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31039"/>
                  </a:ext>
                </a:extLst>
              </a:tr>
              <a:tr h="182880">
                <a:tc>
                  <a:txBody>
                    <a:bodyPr/>
                    <a:lstStyle/>
                    <a:p>
                      <a:pPr algn="l" fontAlgn="b"/>
                      <a:r>
                        <a:rPr lang="es-CL" sz="1100" b="0" i="0" u="none" strike="noStrike" dirty="0" err="1">
                          <a:solidFill>
                            <a:srgbClr val="000000"/>
                          </a:solidFill>
                          <a:effectLst/>
                          <a:latin typeface="Calibri" panose="020F0502020204030204" pitchFamily="34" charset="0"/>
                        </a:rPr>
                        <a:t>gender</a:t>
                      </a:r>
                      <a:endParaRPr lang="es-CL"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371872"/>
                  </a:ext>
                </a:extLst>
              </a:tr>
              <a:tr h="182880">
                <a:tc>
                  <a:txBody>
                    <a:bodyPr/>
                    <a:lstStyle/>
                    <a:p>
                      <a:pPr algn="l" fontAlgn="b"/>
                      <a:r>
                        <a:rPr lang="es-CL" sz="1100" b="0" i="0" u="none" strike="noStrike">
                          <a:solidFill>
                            <a:srgbClr val="000000"/>
                          </a:solidFill>
                          <a:effectLst/>
                          <a:latin typeface="Calibri" panose="020F0502020204030204" pitchFamily="34" charset="0"/>
                        </a:rPr>
                        <a:t>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962401"/>
                  </a:ext>
                </a:extLst>
              </a:tr>
            </a:tbl>
          </a:graphicData>
        </a:graphic>
      </p:graphicFrame>
      <p:graphicFrame>
        <p:nvGraphicFramePr>
          <p:cNvPr id="29" name="Tabla 28">
            <a:extLst>
              <a:ext uri="{FF2B5EF4-FFF2-40B4-BE49-F238E27FC236}">
                <a16:creationId xmlns:a16="http://schemas.microsoft.com/office/drawing/2014/main" id="{EB266EF6-BA4A-6A3E-A275-9A4624647833}"/>
              </a:ext>
            </a:extLst>
          </p:cNvPr>
          <p:cNvGraphicFramePr>
            <a:graphicFrameLocks noGrp="1"/>
          </p:cNvGraphicFramePr>
          <p:nvPr>
            <p:extLst>
              <p:ext uri="{D42A27DB-BD31-4B8C-83A1-F6EECF244321}">
                <p14:modId xmlns:p14="http://schemas.microsoft.com/office/powerpoint/2010/main" val="1156751814"/>
              </p:ext>
            </p:extLst>
          </p:nvPr>
        </p:nvGraphicFramePr>
        <p:xfrm>
          <a:off x="5053777" y="5054426"/>
          <a:ext cx="2576055" cy="731520"/>
        </p:xfrm>
        <a:graphic>
          <a:graphicData uri="http://schemas.openxmlformats.org/drawingml/2006/table">
            <a:tbl>
              <a:tblPr/>
              <a:tblGrid>
                <a:gridCol w="858685">
                  <a:extLst>
                    <a:ext uri="{9D8B030D-6E8A-4147-A177-3AD203B41FA5}">
                      <a16:colId xmlns:a16="http://schemas.microsoft.com/office/drawing/2014/main" val="4193726702"/>
                    </a:ext>
                  </a:extLst>
                </a:gridCol>
                <a:gridCol w="858685">
                  <a:extLst>
                    <a:ext uri="{9D8B030D-6E8A-4147-A177-3AD203B41FA5}">
                      <a16:colId xmlns:a16="http://schemas.microsoft.com/office/drawing/2014/main" val="3484494176"/>
                    </a:ext>
                  </a:extLst>
                </a:gridCol>
                <a:gridCol w="858685">
                  <a:extLst>
                    <a:ext uri="{9D8B030D-6E8A-4147-A177-3AD203B41FA5}">
                      <a16:colId xmlns:a16="http://schemas.microsoft.com/office/drawing/2014/main" val="1780318397"/>
                    </a:ext>
                  </a:extLst>
                </a:gridCol>
              </a:tblGrid>
              <a:tr h="182880">
                <a:tc gridSpan="3">
                  <a:txBody>
                    <a:bodyPr/>
                    <a:lstStyle/>
                    <a:p>
                      <a:pPr algn="ctr" fontAlgn="b"/>
                      <a:r>
                        <a:rPr lang="es-CL" sz="1100" b="0" i="0" u="none" strike="noStrike" dirty="0" err="1">
                          <a:solidFill>
                            <a:srgbClr val="000000"/>
                          </a:solidFill>
                          <a:effectLst/>
                          <a:latin typeface="Calibri" panose="020F0502020204030204" pitchFamily="34" charset="0"/>
                        </a:rPr>
                        <a:t>Category</a:t>
                      </a:r>
                      <a:endParaRPr lang="es-CL"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3463266044"/>
                  </a:ext>
                </a:extLst>
              </a:tr>
              <a:tr h="182880">
                <a:tc>
                  <a:txBody>
                    <a:bodyPr/>
                    <a:lstStyle/>
                    <a:p>
                      <a:pPr algn="l" fontAlgn="b"/>
                      <a:r>
                        <a:rPr lang="es-CL" sz="1100" b="0" i="0" u="none" strike="noStrike">
                          <a:solidFill>
                            <a:srgbClr val="000000"/>
                          </a:solidFill>
                          <a:effectLst/>
                          <a:latin typeface="Calibri" panose="020F0502020204030204" pitchFamily="34" charset="0"/>
                        </a:rPr>
                        <a:t>Columna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dato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clave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768109075"/>
                  </a:ext>
                </a:extLst>
              </a:tr>
              <a:tr h="182880">
                <a:tc>
                  <a:txBody>
                    <a:bodyPr/>
                    <a:lstStyle/>
                    <a:p>
                      <a:pPr algn="l" fontAlgn="b"/>
                      <a:r>
                        <a:rPr lang="es-CL" sz="1100" b="0"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PK-Index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723441"/>
                  </a:ext>
                </a:extLst>
              </a:tr>
              <a:tr h="182880">
                <a:tc>
                  <a:txBody>
                    <a:bodyPr/>
                    <a:lstStyle/>
                    <a:p>
                      <a:pPr algn="l" fontAlgn="b"/>
                      <a:r>
                        <a:rPr lang="es-CL" sz="1100" b="0" i="0" u="none" strike="noStrike">
                          <a:solidFill>
                            <a:srgbClr val="000000"/>
                          </a:solidFill>
                          <a:effectLst/>
                          <a:latin typeface="Calibri" panose="020F0502020204030204" pitchFamily="34" charset="0"/>
                        </a:rPr>
                        <a:t>Category_id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331359"/>
                  </a:ext>
                </a:extLst>
              </a:tr>
            </a:tbl>
          </a:graphicData>
        </a:graphic>
      </p:graphicFrame>
      <p:graphicFrame>
        <p:nvGraphicFramePr>
          <p:cNvPr id="32" name="Tabla 31">
            <a:extLst>
              <a:ext uri="{FF2B5EF4-FFF2-40B4-BE49-F238E27FC236}">
                <a16:creationId xmlns:a16="http://schemas.microsoft.com/office/drawing/2014/main" id="{9DF57DCF-9987-C96A-7ABE-BB1368AEFFB4}"/>
              </a:ext>
            </a:extLst>
          </p:cNvPr>
          <p:cNvGraphicFramePr>
            <a:graphicFrameLocks noGrp="1"/>
          </p:cNvGraphicFramePr>
          <p:nvPr>
            <p:extLst>
              <p:ext uri="{D42A27DB-BD31-4B8C-83A1-F6EECF244321}">
                <p14:modId xmlns:p14="http://schemas.microsoft.com/office/powerpoint/2010/main" val="1707782283"/>
              </p:ext>
            </p:extLst>
          </p:nvPr>
        </p:nvGraphicFramePr>
        <p:xfrm>
          <a:off x="7787148" y="5054426"/>
          <a:ext cx="3195483" cy="731520"/>
        </p:xfrm>
        <a:graphic>
          <a:graphicData uri="http://schemas.openxmlformats.org/drawingml/2006/table">
            <a:tbl>
              <a:tblPr/>
              <a:tblGrid>
                <a:gridCol w="1065161">
                  <a:extLst>
                    <a:ext uri="{9D8B030D-6E8A-4147-A177-3AD203B41FA5}">
                      <a16:colId xmlns:a16="http://schemas.microsoft.com/office/drawing/2014/main" val="1098182054"/>
                    </a:ext>
                  </a:extLst>
                </a:gridCol>
                <a:gridCol w="1065161">
                  <a:extLst>
                    <a:ext uri="{9D8B030D-6E8A-4147-A177-3AD203B41FA5}">
                      <a16:colId xmlns:a16="http://schemas.microsoft.com/office/drawing/2014/main" val="1906418766"/>
                    </a:ext>
                  </a:extLst>
                </a:gridCol>
                <a:gridCol w="1065161">
                  <a:extLst>
                    <a:ext uri="{9D8B030D-6E8A-4147-A177-3AD203B41FA5}">
                      <a16:colId xmlns:a16="http://schemas.microsoft.com/office/drawing/2014/main" val="2612968930"/>
                    </a:ext>
                  </a:extLst>
                </a:gridCol>
              </a:tblGrid>
              <a:tr h="182880">
                <a:tc gridSpan="3">
                  <a:txBody>
                    <a:bodyPr/>
                    <a:lstStyle/>
                    <a:p>
                      <a:pPr algn="ctr" fontAlgn="b"/>
                      <a:r>
                        <a:rPr lang="es-CL" sz="1100" b="0" i="0" u="none" strike="noStrike" dirty="0" err="1">
                          <a:solidFill>
                            <a:srgbClr val="000000"/>
                          </a:solidFill>
                          <a:effectLst/>
                          <a:latin typeface="Calibri" panose="020F0502020204030204" pitchFamily="34" charset="0"/>
                        </a:rPr>
                        <a:t>Payment_method</a:t>
                      </a:r>
                      <a:endParaRPr lang="es-CL"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ED7D31"/>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395551724"/>
                  </a:ext>
                </a:extLst>
              </a:tr>
              <a:tr h="182880">
                <a:tc>
                  <a:txBody>
                    <a:bodyPr/>
                    <a:lstStyle/>
                    <a:p>
                      <a:pPr algn="l" fontAlgn="b"/>
                      <a:r>
                        <a:rPr lang="es-CL" sz="1100" b="0" i="0" u="none" strike="noStrike">
                          <a:solidFill>
                            <a:srgbClr val="000000"/>
                          </a:solidFill>
                          <a:effectLst/>
                          <a:latin typeface="Calibri" panose="020F0502020204030204" pitchFamily="34" charset="0"/>
                        </a:rPr>
                        <a:t>Columna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dato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s-CL" sz="1100" b="0" i="0" u="none" strike="noStrike">
                          <a:solidFill>
                            <a:srgbClr val="000000"/>
                          </a:solidFill>
                          <a:effectLst/>
                          <a:latin typeface="Calibri" panose="020F0502020204030204" pitchFamily="34" charset="0"/>
                        </a:rPr>
                        <a:t>Tipo de clave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241326019"/>
                  </a:ext>
                </a:extLst>
              </a:tr>
              <a:tr h="182880">
                <a:tc>
                  <a:txBody>
                    <a:bodyPr/>
                    <a:lstStyle/>
                    <a:p>
                      <a:pPr algn="l" fontAlgn="b"/>
                      <a:r>
                        <a:rPr lang="es-CL" sz="1100" b="0" i="0" u="none" strike="noStrike">
                          <a:solidFill>
                            <a:srgbClr val="000000"/>
                          </a:solidFill>
                          <a:effectLst/>
                          <a:latin typeface="Calibri" panose="020F0502020204030204" pitchFamily="34" charset="0"/>
                        </a:rPr>
                        <a:t>payment_method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PK-Index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915282"/>
                  </a:ext>
                </a:extLst>
              </a:tr>
              <a:tr h="182880">
                <a:tc>
                  <a:txBody>
                    <a:bodyPr/>
                    <a:lstStyle/>
                    <a:p>
                      <a:pPr algn="l" fontAlgn="b"/>
                      <a:r>
                        <a:rPr lang="es-CL" sz="1100" b="0" i="0" u="none" strike="noStrike">
                          <a:solidFill>
                            <a:srgbClr val="000000"/>
                          </a:solidFill>
                          <a:effectLst/>
                          <a:latin typeface="Calibri" panose="020F0502020204030204" pitchFamily="34" charset="0"/>
                        </a:rPr>
                        <a:t>payment_id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302285"/>
                  </a:ext>
                </a:extLst>
              </a:tr>
            </a:tbl>
          </a:graphicData>
        </a:graphic>
      </p:graphicFrame>
    </p:spTree>
    <p:extLst>
      <p:ext uri="{BB962C8B-B14F-4D97-AF65-F5344CB8AC3E}">
        <p14:creationId xmlns:p14="http://schemas.microsoft.com/office/powerpoint/2010/main" val="1954652426"/>
      </p:ext>
    </p:extLst>
  </p:cSld>
  <p:clrMapOvr>
    <a:masterClrMapping/>
  </p:clrMapOvr>
</p:sld>
</file>

<file path=ppt/theme/theme1.xml><?xml version="1.0" encoding="utf-8"?>
<a:theme xmlns:a="http://schemas.openxmlformats.org/drawingml/2006/main" name="VeniceBeachVTI">
  <a:themeElements>
    <a:clrScheme name="AnalogousFromRegularSeedRightStep">
      <a:dk1>
        <a:srgbClr val="000000"/>
      </a:dk1>
      <a:lt1>
        <a:srgbClr val="FFFFFF"/>
      </a:lt1>
      <a:dk2>
        <a:srgbClr val="34381F"/>
      </a:dk2>
      <a:lt2>
        <a:srgbClr val="E2E8E5"/>
      </a:lt2>
      <a:accent1>
        <a:srgbClr val="E72989"/>
      </a:accent1>
      <a:accent2>
        <a:srgbClr val="D51728"/>
      </a:accent2>
      <a:accent3>
        <a:srgbClr val="E76729"/>
      </a:accent3>
      <a:accent4>
        <a:srgbClr val="CC9E16"/>
      </a:accent4>
      <a:accent5>
        <a:srgbClr val="96AD1F"/>
      </a:accent5>
      <a:accent6>
        <a:srgbClr val="59B914"/>
      </a:accent6>
      <a:hlink>
        <a:srgbClr val="309261"/>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8624</TotalTime>
  <Words>485</Words>
  <Application>Microsoft Office PowerPoint</Application>
  <PresentationFormat>Panorámica</PresentationFormat>
  <Paragraphs>118</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Avenir Next LT Pro</vt:lpstr>
      <vt:lpstr>Avenir Next LT Pro Light</vt:lpstr>
      <vt:lpstr>Calibri</vt:lpstr>
      <vt:lpstr>Söhne</vt:lpstr>
      <vt:lpstr>VeniceBeachVTI</vt:lpstr>
      <vt:lpstr>Customer Shopping dataset</vt:lpstr>
      <vt:lpstr>"Exploración de Datos de Compras en Estambul"</vt:lpstr>
      <vt:lpstr>Detalles del Conjunto de Datos </vt:lpstr>
      <vt:lpstr>Objetivo</vt:lpstr>
      <vt:lpstr>Alcance del Proyecto </vt:lpstr>
      <vt:lpstr>Usuario Final del Análisis</vt:lpstr>
      <vt:lpstr>Nivel de Aplicación del Análisis</vt:lpstr>
      <vt:lpstr>Diagrama Entidad-Relacion</vt:lpstr>
      <vt:lpstr>Listado de tablas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Shopping dataset</dc:title>
  <dc:creator>Fernando Bañares | U.Mayor</dc:creator>
  <cp:lastModifiedBy>Fernando Bañares | U.Mayor</cp:lastModifiedBy>
  <cp:revision>3</cp:revision>
  <dcterms:created xsi:type="dcterms:W3CDTF">2023-10-06T02:34:25Z</dcterms:created>
  <dcterms:modified xsi:type="dcterms:W3CDTF">2023-10-25T05:11:49Z</dcterms:modified>
</cp:coreProperties>
</file>