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11/10/2015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11/10/2015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0010961-5D2B-43EC-A74D-9C2CB7DDC2C5}" type="datetimeFigureOut">
              <a:rPr lang="es-ES" smtClean="0"/>
              <a:t>11/10/2015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0010961-5D2B-43EC-A74D-9C2CB7DDC2C5}" type="datetimeFigureOut">
              <a:rPr lang="es-ES" smtClean="0"/>
              <a:t>11/10/2015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131840" y="2276872"/>
            <a:ext cx="2736304" cy="22322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472610" y="30698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accent6">
                    <a:lumMod val="50000"/>
                  </a:schemeClr>
                </a:solidFill>
                <a:latin typeface="Castellar" pitchFamily="18" charset="0"/>
              </a:rPr>
              <a:t>MAREIGUA LTDA</a:t>
            </a:r>
            <a:endParaRPr lang="es-ES" dirty="0">
              <a:solidFill>
                <a:schemeClr val="accent6">
                  <a:lumMod val="50000"/>
                </a:schemeClr>
              </a:solidFill>
              <a:latin typeface="Castellar" pitchFamily="18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251520" y="332656"/>
            <a:ext cx="3312368" cy="6264696"/>
            <a:chOff x="251520" y="332656"/>
            <a:chExt cx="3312368" cy="6264696"/>
          </a:xfrm>
        </p:grpSpPr>
        <p:cxnSp>
          <p:nvCxnSpPr>
            <p:cNvPr id="7" name="6 Conector recto"/>
            <p:cNvCxnSpPr/>
            <p:nvPr/>
          </p:nvCxnSpPr>
          <p:spPr>
            <a:xfrm>
              <a:off x="3563888" y="332656"/>
              <a:ext cx="0" cy="223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4" idx="3"/>
            </p:cNvCxnSpPr>
            <p:nvPr/>
          </p:nvCxnSpPr>
          <p:spPr>
            <a:xfrm>
              <a:off x="3532562" y="4182215"/>
              <a:ext cx="31326" cy="2415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 flipH="1">
              <a:off x="251520" y="332656"/>
              <a:ext cx="33123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251520" y="332656"/>
              <a:ext cx="0" cy="6264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H="1">
              <a:off x="251520" y="6597352"/>
              <a:ext cx="33123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16 CuadroTexto"/>
          <p:cNvSpPr txBox="1"/>
          <p:nvPr/>
        </p:nvSpPr>
        <p:spPr>
          <a:xfrm>
            <a:off x="323528" y="687179"/>
            <a:ext cx="3149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200" b="1" dirty="0"/>
          </a:p>
          <a:p>
            <a:r>
              <a:rPr lang="es-CO" sz="1200" b="1" dirty="0" smtClean="0"/>
              <a:t>EMPLEADOS</a:t>
            </a:r>
          </a:p>
          <a:p>
            <a:r>
              <a:rPr lang="es-CO" sz="1200" dirty="0" smtClean="0"/>
              <a:t>Líder Técnico</a:t>
            </a:r>
          </a:p>
          <a:p>
            <a:r>
              <a:rPr lang="es-CO" sz="1200" dirty="0" smtClean="0"/>
              <a:t>Desarrollador</a:t>
            </a:r>
          </a:p>
          <a:p>
            <a:r>
              <a:rPr lang="es-CO" sz="1200" dirty="0" smtClean="0"/>
              <a:t>Analista de requerimientos</a:t>
            </a:r>
            <a:endParaRPr lang="es-ES" sz="1200" dirty="0"/>
          </a:p>
        </p:txBody>
      </p:sp>
      <p:cxnSp>
        <p:nvCxnSpPr>
          <p:cNvPr id="19" name="18 Conector recto de flecha"/>
          <p:cNvCxnSpPr>
            <a:stCxn id="17" idx="2"/>
          </p:cNvCxnSpPr>
          <p:nvPr/>
        </p:nvCxnSpPr>
        <p:spPr>
          <a:xfrm>
            <a:off x="1898069" y="1702842"/>
            <a:ext cx="1449794" cy="10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23528" y="2780928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GERENTES</a:t>
            </a:r>
          </a:p>
          <a:p>
            <a:r>
              <a:rPr lang="es-CO" sz="1200" dirty="0" smtClean="0"/>
              <a:t>Carlos Zuleta (Presidente Junta Directiva)</a:t>
            </a:r>
          </a:p>
          <a:p>
            <a:r>
              <a:rPr lang="es-CO" sz="1200" dirty="0" smtClean="0"/>
              <a:t>Jorge Silva (Gerente General)</a:t>
            </a:r>
          </a:p>
          <a:p>
            <a:endParaRPr lang="es-ES" sz="1200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2339752" y="3288759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31540" y="486916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PROPIETARIOS</a:t>
            </a:r>
          </a:p>
          <a:p>
            <a:r>
              <a:rPr lang="es-CO" sz="1200" dirty="0" smtClean="0"/>
              <a:t>Accionistas</a:t>
            </a:r>
          </a:p>
          <a:p>
            <a:r>
              <a:rPr lang="es-CO" sz="1200" dirty="0" smtClean="0"/>
              <a:t>Inversionistas</a:t>
            </a:r>
            <a:endParaRPr lang="es-ES" sz="1200" dirty="0"/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1898069" y="4005064"/>
            <a:ext cx="1449795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56 Grupo"/>
          <p:cNvGrpSpPr/>
          <p:nvPr/>
        </p:nvGrpSpPr>
        <p:grpSpPr>
          <a:xfrm>
            <a:off x="3635896" y="332656"/>
            <a:ext cx="5184576" cy="6264697"/>
            <a:chOff x="3635896" y="332656"/>
            <a:chExt cx="5184576" cy="6264697"/>
          </a:xfrm>
        </p:grpSpPr>
        <p:cxnSp>
          <p:nvCxnSpPr>
            <p:cNvPr id="34" name="33 Conector recto"/>
            <p:cNvCxnSpPr/>
            <p:nvPr/>
          </p:nvCxnSpPr>
          <p:spPr>
            <a:xfrm>
              <a:off x="3635896" y="332656"/>
              <a:ext cx="5184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3635896" y="6597352"/>
              <a:ext cx="5184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8820472" y="332656"/>
              <a:ext cx="0" cy="6264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 flipV="1">
              <a:off x="3635896" y="4293096"/>
              <a:ext cx="0" cy="2304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3635896" y="332656"/>
              <a:ext cx="0" cy="2160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57 CuadroTexto"/>
          <p:cNvSpPr txBox="1"/>
          <p:nvPr/>
        </p:nvSpPr>
        <p:spPr>
          <a:xfrm>
            <a:off x="3764834" y="720277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PROVEEDORES</a:t>
            </a:r>
          </a:p>
          <a:p>
            <a:r>
              <a:rPr lang="es-CO" sz="1200" dirty="0" smtClean="0"/>
              <a:t>Microsoft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CO" sz="1200" dirty="0" smtClean="0"/>
              <a:t>SQL SERVER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CO" sz="1200" dirty="0" smtClean="0"/>
              <a:t>.NET</a:t>
            </a:r>
          </a:p>
          <a:p>
            <a:r>
              <a:rPr lang="es-CO" sz="1200" dirty="0" smtClean="0"/>
              <a:t>Claro</a:t>
            </a:r>
          </a:p>
          <a:p>
            <a:r>
              <a:rPr lang="es-CO" sz="1200" dirty="0" smtClean="0"/>
              <a:t>HP</a:t>
            </a:r>
            <a:endParaRPr lang="es-ES" sz="1200" dirty="0"/>
          </a:p>
        </p:txBody>
      </p:sp>
      <p:cxnSp>
        <p:nvCxnSpPr>
          <p:cNvPr id="60" name="59 Conector recto de flecha"/>
          <p:cNvCxnSpPr/>
          <p:nvPr/>
        </p:nvCxnSpPr>
        <p:spPr>
          <a:xfrm>
            <a:off x="4516726" y="1844824"/>
            <a:ext cx="0" cy="420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6372200" y="1412775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SOCIEDAD</a:t>
            </a:r>
          </a:p>
          <a:p>
            <a:r>
              <a:rPr lang="es-CO" sz="1200" dirty="0" smtClean="0"/>
              <a:t>Seguridad Social (</a:t>
            </a:r>
            <a:r>
              <a:rPr lang="es-CO" sz="1200" u="sng" dirty="0" smtClean="0"/>
              <a:t>Salud)</a:t>
            </a:r>
            <a:endParaRPr lang="es-CO" sz="1200" dirty="0" smtClean="0"/>
          </a:p>
          <a:p>
            <a:r>
              <a:rPr lang="es-CO" sz="1200" dirty="0" smtClean="0"/>
              <a:t>Riesgos Profesionales (ARP)</a:t>
            </a:r>
          </a:p>
          <a:p>
            <a:r>
              <a:rPr lang="es-CO" sz="1200" dirty="0" smtClean="0"/>
              <a:t>Pensiones y Cesantías</a:t>
            </a:r>
          </a:p>
          <a:p>
            <a:r>
              <a:rPr lang="es-CO" sz="1200" dirty="0" smtClean="0"/>
              <a:t>Parafiscales</a:t>
            </a:r>
            <a:endParaRPr lang="es-ES" sz="1200" dirty="0"/>
          </a:p>
        </p:txBody>
      </p:sp>
      <p:cxnSp>
        <p:nvCxnSpPr>
          <p:cNvPr id="63" name="62 Conector recto de flecha"/>
          <p:cNvCxnSpPr/>
          <p:nvPr/>
        </p:nvCxnSpPr>
        <p:spPr>
          <a:xfrm flipH="1">
            <a:off x="5560842" y="2276872"/>
            <a:ext cx="81135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6732240" y="2924944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GOBIERNO</a:t>
            </a:r>
          </a:p>
          <a:p>
            <a:r>
              <a:rPr lang="es-CO" sz="1200" dirty="0" smtClean="0"/>
              <a:t>Ministerio de Salud</a:t>
            </a:r>
          </a:p>
          <a:p>
            <a:r>
              <a:rPr lang="es-CO" sz="1200" dirty="0" smtClean="0"/>
              <a:t>Superintendencia de Salud</a:t>
            </a:r>
          </a:p>
          <a:p>
            <a:r>
              <a:rPr lang="es-CO" sz="1200" dirty="0" smtClean="0"/>
              <a:t>Senado</a:t>
            </a:r>
          </a:p>
          <a:p>
            <a:r>
              <a:rPr lang="es-CO" sz="1200" dirty="0" smtClean="0"/>
              <a:t>Cámara</a:t>
            </a:r>
          </a:p>
          <a:p>
            <a:r>
              <a:rPr lang="es-CO" sz="1200" dirty="0" smtClean="0"/>
              <a:t>Sisben</a:t>
            </a:r>
            <a:endParaRPr lang="es-ES" sz="1200" dirty="0"/>
          </a:p>
        </p:txBody>
      </p:sp>
      <p:cxnSp>
        <p:nvCxnSpPr>
          <p:cNvPr id="67" name="66 Conector recto de flecha"/>
          <p:cNvCxnSpPr>
            <a:stCxn id="65" idx="1"/>
          </p:cNvCxnSpPr>
          <p:nvPr/>
        </p:nvCxnSpPr>
        <p:spPr>
          <a:xfrm flipH="1" flipV="1">
            <a:off x="5872336" y="3525108"/>
            <a:ext cx="85990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6516216" y="4437112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ACREEDORES</a:t>
            </a:r>
          </a:p>
          <a:p>
            <a:r>
              <a:rPr lang="es-CO" sz="1200" dirty="0" smtClean="0"/>
              <a:t>Bancos</a:t>
            </a:r>
          </a:p>
          <a:p>
            <a:r>
              <a:rPr lang="es-CO" sz="1200" dirty="0" smtClean="0"/>
              <a:t>Otras empresas mas grandes</a:t>
            </a:r>
          </a:p>
          <a:p>
            <a:r>
              <a:rPr lang="es-CO" sz="1200" dirty="0" smtClean="0"/>
              <a:t>DIAN</a:t>
            </a:r>
          </a:p>
          <a:p>
            <a:endParaRPr lang="es-CO" sz="1200" dirty="0" smtClean="0"/>
          </a:p>
        </p:txBody>
      </p:sp>
      <p:cxnSp>
        <p:nvCxnSpPr>
          <p:cNvPr id="70" name="69 Conector recto de flecha"/>
          <p:cNvCxnSpPr>
            <a:stCxn id="68" idx="1"/>
            <a:endCxn id="4" idx="5"/>
          </p:cNvCxnSpPr>
          <p:nvPr/>
        </p:nvCxnSpPr>
        <p:spPr>
          <a:xfrm flipH="1" flipV="1">
            <a:off x="5467422" y="4182215"/>
            <a:ext cx="1048794" cy="762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3764834" y="4944943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CLIENTES</a:t>
            </a:r>
          </a:p>
          <a:p>
            <a:r>
              <a:rPr lang="es-CO" sz="1200" dirty="0" smtClean="0"/>
              <a:t>CAFESALUD	COLPATRIA SALUD</a:t>
            </a:r>
          </a:p>
          <a:p>
            <a:r>
              <a:rPr lang="es-CO" sz="1200" dirty="0" smtClean="0"/>
              <a:t>CAFAM	COLSUBSIDIO</a:t>
            </a:r>
          </a:p>
          <a:p>
            <a:r>
              <a:rPr lang="es-CO" sz="1200" dirty="0" smtClean="0"/>
              <a:t>COMPENSAR	SALUD COOP</a:t>
            </a:r>
          </a:p>
          <a:p>
            <a:r>
              <a:rPr lang="es-CO" sz="1200" dirty="0" smtClean="0"/>
              <a:t>COLSANITAS	SALUD TOTAL</a:t>
            </a:r>
          </a:p>
          <a:p>
            <a:r>
              <a:rPr lang="es-CO" sz="1200" dirty="0" smtClean="0"/>
              <a:t>COLMEDITA	HUMANA VIVIR</a:t>
            </a:r>
          </a:p>
          <a:p>
            <a:r>
              <a:rPr lang="es-CO" sz="1200" dirty="0" smtClean="0"/>
              <a:t>SUSALUD	BANCO AVVILLAS</a:t>
            </a:r>
          </a:p>
          <a:p>
            <a:r>
              <a:rPr lang="es-CO" sz="1200" dirty="0" smtClean="0"/>
              <a:t>PORVENIR	</a:t>
            </a:r>
            <a:endParaRPr lang="es-ES" sz="1200" dirty="0"/>
          </a:p>
        </p:txBody>
      </p:sp>
      <p:cxnSp>
        <p:nvCxnSpPr>
          <p:cNvPr id="76" name="75 Conector recto de flecha"/>
          <p:cNvCxnSpPr>
            <a:endCxn id="4" idx="4"/>
          </p:cNvCxnSpPr>
          <p:nvPr/>
        </p:nvCxnSpPr>
        <p:spPr>
          <a:xfrm flipV="1">
            <a:off x="4499992" y="4509120"/>
            <a:ext cx="0" cy="435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5796136" y="45855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PARTES INTERESADAS EXTERNAS</a:t>
            </a:r>
            <a:endParaRPr lang="es-ES" sz="1200" b="1" dirty="0"/>
          </a:p>
        </p:txBody>
      </p:sp>
      <p:sp>
        <p:nvSpPr>
          <p:cNvPr id="80" name="79 CuadroTexto"/>
          <p:cNvSpPr txBox="1"/>
          <p:nvPr/>
        </p:nvSpPr>
        <p:spPr>
          <a:xfrm>
            <a:off x="323528" y="410180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PARTES INTERESADAS INTERNAS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18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7" grpId="0"/>
      <p:bldP spid="20" grpId="0"/>
      <p:bldP spid="23" grpId="0"/>
      <p:bldP spid="58" grpId="0"/>
      <p:bldP spid="61" grpId="0"/>
      <p:bldP spid="65" grpId="0"/>
      <p:bldP spid="68" grpId="0"/>
      <p:bldP spid="72" grpId="0"/>
      <p:bldP spid="77" grpId="0"/>
      <p:bldP spid="80" grpId="0"/>
    </p:bld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</TotalTime>
  <Words>74</Words>
  <Application>Microsoft Office PowerPoint</Application>
  <PresentationFormat>Presentación en pantalla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Técnico</vt:lpstr>
      <vt:lpstr>Presentación de PowerPoint</vt:lpstr>
    </vt:vector>
  </TitlesOfParts>
  <Company>LAGERENCIA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2015-10-12T01:40:49Z</dcterms:created>
  <dcterms:modified xsi:type="dcterms:W3CDTF">2015-10-12T02:26:50Z</dcterms:modified>
</cp:coreProperties>
</file>