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4" r:id="rId5"/>
    <p:sldId id="257" r:id="rId6"/>
    <p:sldId id="258" r:id="rId7"/>
    <p:sldId id="283" r:id="rId8"/>
    <p:sldId id="286" r:id="rId9"/>
    <p:sldId id="262" r:id="rId10"/>
    <p:sldId id="287" r:id="rId11"/>
    <p:sldId id="281" r:id="rId12"/>
    <p:sldId id="270" r:id="rId13"/>
    <p:sldId id="271" r:id="rId14"/>
    <p:sldId id="272" r:id="rId15"/>
    <p:sldId id="289" r:id="rId16"/>
    <p:sldId id="273" r:id="rId17"/>
    <p:sldId id="260" r:id="rId18"/>
    <p:sldId id="268" r:id="rId19"/>
    <p:sldId id="261" r:id="rId20"/>
    <p:sldId id="290" r:id="rId21"/>
    <p:sldId id="263" r:id="rId22"/>
    <p:sldId id="264" r:id="rId23"/>
    <p:sldId id="265" r:id="rId24"/>
    <p:sldId id="277" r:id="rId25"/>
    <p:sldId id="266" r:id="rId26"/>
    <p:sldId id="267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9DC-7E3A-404A-ADB9-C7BA4CC9B324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C2B4-5816-44B6-AEDB-51B0B353C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47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9DC-7E3A-404A-ADB9-C7BA4CC9B324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C2B4-5816-44B6-AEDB-51B0B353C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62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9DC-7E3A-404A-ADB9-C7BA4CC9B324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C2B4-5816-44B6-AEDB-51B0B353C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97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9DC-7E3A-404A-ADB9-C7BA4CC9B324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C2B4-5816-44B6-AEDB-51B0B353C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85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9DC-7E3A-404A-ADB9-C7BA4CC9B324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C2B4-5816-44B6-AEDB-51B0B353C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11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9DC-7E3A-404A-ADB9-C7BA4CC9B324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C2B4-5816-44B6-AEDB-51B0B353C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19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9DC-7E3A-404A-ADB9-C7BA4CC9B324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C2B4-5816-44B6-AEDB-51B0B353C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64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9DC-7E3A-404A-ADB9-C7BA4CC9B324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C2B4-5816-44B6-AEDB-51B0B353C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90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9DC-7E3A-404A-ADB9-C7BA4CC9B324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C2B4-5816-44B6-AEDB-51B0B353C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31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9DC-7E3A-404A-ADB9-C7BA4CC9B324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C2B4-5816-44B6-AEDB-51B0B353C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7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9DC-7E3A-404A-ADB9-C7BA4CC9B324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C2B4-5816-44B6-AEDB-51B0B353C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75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769DC-7E3A-404A-ADB9-C7BA4CC9B324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C2B4-5816-44B6-AEDB-51B0B353C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13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172.16.41.19\Public\Custodia_Workplace\TFSEclipsePlugin-UpdateSiteArchive-14.0.1.zip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Custódia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01/01/2018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82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946" y="991058"/>
            <a:ext cx="6285714" cy="546666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-1" y="0"/>
            <a:ext cx="844993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No eclipse, associar o </a:t>
            </a:r>
            <a:r>
              <a:rPr lang="pt-BR" dirty="0" err="1" smtClean="0"/>
              <a:t>runtime</a:t>
            </a:r>
            <a:r>
              <a:rPr lang="pt-BR" dirty="0" smtClean="0"/>
              <a:t> gerado pelo Maven</a:t>
            </a:r>
          </a:p>
        </p:txBody>
      </p:sp>
      <p:sp>
        <p:nvSpPr>
          <p:cNvPr id="5" name="Seta para a direita 4"/>
          <p:cNvSpPr/>
          <p:nvPr/>
        </p:nvSpPr>
        <p:spPr>
          <a:xfrm>
            <a:off x="2053097" y="1134739"/>
            <a:ext cx="408062" cy="3635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3274133" y="2862551"/>
            <a:ext cx="408062" cy="3635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99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Plug-in TFS no Eclipse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31474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428" y="1119476"/>
            <a:ext cx="5857143" cy="4619048"/>
          </a:xfrm>
          <a:prstGeom prst="rect">
            <a:avLst/>
          </a:prstGeom>
        </p:spPr>
      </p:pic>
      <p:sp>
        <p:nvSpPr>
          <p:cNvPr id="3" name="CaixaDeTexto 3"/>
          <p:cNvSpPr txBox="1"/>
          <p:nvPr/>
        </p:nvSpPr>
        <p:spPr>
          <a:xfrm>
            <a:off x="0" y="9239"/>
            <a:ext cx="878378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Instalando</a:t>
            </a:r>
            <a:r>
              <a:rPr lang="en-US" dirty="0" smtClean="0">
                <a:sym typeface="Wingdings" panose="05000000000000000000" pitchFamily="2" charset="2"/>
              </a:rPr>
              <a:t> o plugin do TFS.</a:t>
            </a:r>
            <a:endParaRPr lang="pt-BR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Clicar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em</a:t>
            </a:r>
            <a:r>
              <a:rPr lang="en-US" dirty="0" smtClean="0">
                <a:sym typeface="Wingdings" panose="05000000000000000000" pitchFamily="2" charset="2"/>
              </a:rPr>
              <a:t> Install New Software</a:t>
            </a:r>
            <a:endParaRPr lang="en-US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551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14" y="67095"/>
            <a:ext cx="8628571" cy="6723809"/>
          </a:xfrm>
          <a:prstGeom prst="rect">
            <a:avLst/>
          </a:prstGeom>
        </p:spPr>
      </p:pic>
      <p:sp>
        <p:nvSpPr>
          <p:cNvPr id="3" name="CaixaDeTexto 3"/>
          <p:cNvSpPr txBox="1"/>
          <p:nvPr/>
        </p:nvSpPr>
        <p:spPr>
          <a:xfrm>
            <a:off x="0" y="9239"/>
            <a:ext cx="8783783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Instalando</a:t>
            </a:r>
            <a:r>
              <a:rPr lang="en-US" dirty="0" smtClean="0">
                <a:sym typeface="Wingdings" panose="05000000000000000000" pitchFamily="2" charset="2"/>
              </a:rPr>
              <a:t> o plugin do TFS.</a:t>
            </a:r>
            <a:endParaRPr lang="pt-BR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Selecionar</a:t>
            </a:r>
            <a:r>
              <a:rPr lang="en-US" dirty="0" smtClean="0">
                <a:sym typeface="Wingdings" panose="05000000000000000000" pitchFamily="2" charset="2"/>
              </a:rPr>
              <a:t> o </a:t>
            </a:r>
            <a:r>
              <a:rPr lang="en-US" dirty="0" err="1" smtClean="0">
                <a:sym typeface="Wingdings" panose="05000000000000000000" pitchFamily="2" charset="2"/>
              </a:rPr>
              <a:t>pacote</a:t>
            </a:r>
            <a:r>
              <a:rPr lang="en-US" dirty="0" smtClean="0">
                <a:sym typeface="Wingdings" panose="05000000000000000000" pitchFamily="2" charset="2"/>
              </a:rPr>
              <a:t> .zip do Plugin;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Efetuar</a:t>
            </a:r>
            <a:r>
              <a:rPr lang="en-US" dirty="0" smtClean="0">
                <a:sym typeface="Wingdings" panose="05000000000000000000" pitchFamily="2" charset="2"/>
              </a:rPr>
              <a:t> a </a:t>
            </a:r>
            <a:r>
              <a:rPr lang="en-US" dirty="0" err="1" smtClean="0">
                <a:sym typeface="Wingdings" panose="05000000000000000000" pitchFamily="2" charset="2"/>
              </a:rPr>
              <a:t>instalação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193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39" y="1174278"/>
            <a:ext cx="5914286" cy="46857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462" y="814635"/>
            <a:ext cx="4142857" cy="4876190"/>
          </a:xfrm>
          <a:prstGeom prst="rect">
            <a:avLst/>
          </a:prstGeom>
        </p:spPr>
      </p:pic>
      <p:sp>
        <p:nvSpPr>
          <p:cNvPr id="6" name="CaixaDeTexto 3"/>
          <p:cNvSpPr txBox="1"/>
          <p:nvPr/>
        </p:nvSpPr>
        <p:spPr>
          <a:xfrm>
            <a:off x="0" y="9239"/>
            <a:ext cx="878378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Abrindo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perspectiva</a:t>
            </a:r>
            <a:r>
              <a:rPr lang="en-US" dirty="0" smtClean="0">
                <a:sym typeface="Wingdings" panose="05000000000000000000" pitchFamily="2" charset="2"/>
              </a:rPr>
              <a:t> do TFS</a:t>
            </a:r>
            <a:endParaRPr lang="pt-BR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Window  Other  Team Explorer</a:t>
            </a:r>
          </a:p>
        </p:txBody>
      </p:sp>
    </p:spTree>
    <p:extLst>
      <p:ext uri="{BB962C8B-B14F-4D97-AF65-F5344CB8AC3E}">
        <p14:creationId xmlns:p14="http://schemas.microsoft.com/office/powerpoint/2010/main" val="656550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Obtendo Fontes dos projetos</a:t>
            </a:r>
            <a:br>
              <a:rPr lang="pt-BR" dirty="0" smtClean="0"/>
            </a:br>
            <a:r>
              <a:rPr lang="pt-BR" sz="4000" dirty="0" smtClean="0"/>
              <a:t>(GIT)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201341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0688" y="609403"/>
            <a:ext cx="6942857" cy="3495238"/>
          </a:xfrm>
          <a:prstGeom prst="rect">
            <a:avLst/>
          </a:prstGeom>
        </p:spPr>
      </p:pic>
      <p:sp>
        <p:nvSpPr>
          <p:cNvPr id="7" name="CaixaDeTexto 3"/>
          <p:cNvSpPr txBox="1"/>
          <p:nvPr/>
        </p:nvSpPr>
        <p:spPr>
          <a:xfrm>
            <a:off x="0" y="9239"/>
            <a:ext cx="8783783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Abrindo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perspectiva</a:t>
            </a:r>
            <a:r>
              <a:rPr lang="en-US" dirty="0" smtClean="0">
                <a:sym typeface="Wingdings" panose="05000000000000000000" pitchFamily="2" charset="2"/>
              </a:rPr>
              <a:t> do TFS</a:t>
            </a:r>
            <a:endParaRPr lang="pt-BR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Conectar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ao</a:t>
            </a:r>
            <a:r>
              <a:rPr lang="en-US" dirty="0" smtClean="0">
                <a:sym typeface="Wingdings" panose="05000000000000000000" pitchFamily="2" charset="2"/>
              </a:rPr>
              <a:t> TFS (tfs.scopus.com.br);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Gerenciador</a:t>
            </a:r>
            <a:r>
              <a:rPr lang="en-US" dirty="0" smtClean="0">
                <a:sym typeface="Wingdings" panose="05000000000000000000" pitchFamily="2" charset="2"/>
              </a:rPr>
              <a:t> do </a:t>
            </a:r>
            <a:r>
              <a:rPr lang="en-US" dirty="0" err="1" smtClean="0">
                <a:sym typeface="Wingdings" panose="05000000000000000000" pitchFamily="2" charset="2"/>
              </a:rPr>
              <a:t>controle</a:t>
            </a:r>
            <a:r>
              <a:rPr lang="en-US" dirty="0" smtClean="0">
                <a:sym typeface="Wingdings" panose="05000000000000000000" pitchFamily="2" charset="2"/>
              </a:rPr>
              <a:t> do </a:t>
            </a:r>
            <a:r>
              <a:rPr lang="en-US" dirty="0" err="1" smtClean="0">
                <a:sym typeface="Wingdings" panose="05000000000000000000" pitchFamily="2" charset="2"/>
              </a:rPr>
              <a:t>código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fonte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Baixar</a:t>
            </a:r>
            <a:r>
              <a:rPr lang="en-US" dirty="0" smtClean="0">
                <a:sym typeface="Wingdings" panose="05000000000000000000" pitchFamily="2" charset="2"/>
              </a:rPr>
              <a:t> o </a:t>
            </a:r>
            <a:r>
              <a:rPr lang="en-US" dirty="0" err="1" smtClean="0">
                <a:sym typeface="Wingdings" panose="05000000000000000000" pitchFamily="2" charset="2"/>
              </a:rPr>
              <a:t>fonte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necessário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935" y="3067050"/>
            <a:ext cx="8086725" cy="37909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682" y="2658508"/>
            <a:ext cx="3991532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41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0"/>
            <a:ext cx="844993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Via linha de comando acessar o diretório da aplicação </a:t>
            </a:r>
            <a:r>
              <a:rPr lang="pt-BR" dirty="0"/>
              <a:t>ou </a:t>
            </a:r>
            <a:r>
              <a:rPr lang="pt-BR" dirty="0" err="1"/>
              <a:t>jar</a:t>
            </a:r>
            <a:r>
              <a:rPr lang="pt-BR" dirty="0"/>
              <a:t>  que deseja </a:t>
            </a:r>
            <a:r>
              <a:rPr lang="pt-BR" dirty="0" smtClean="0"/>
              <a:t>alterar;</a:t>
            </a:r>
          </a:p>
          <a:p>
            <a:pPr marL="342900" indent="-342900">
              <a:buAutoNum type="arabicPeriod"/>
            </a:pPr>
            <a:r>
              <a:rPr lang="pt-BR" dirty="0" smtClean="0"/>
              <a:t>No diretório da aplicação digitar “</a:t>
            </a:r>
            <a:r>
              <a:rPr lang="pt-BR" dirty="0" err="1" smtClean="0"/>
              <a:t>mvn</a:t>
            </a:r>
            <a:r>
              <a:rPr lang="pt-BR" dirty="0" smtClean="0"/>
              <a:t> </a:t>
            </a:r>
            <a:r>
              <a:rPr lang="pt-BR" dirty="0" err="1" smtClean="0"/>
              <a:t>eclipse:eclipse</a:t>
            </a:r>
            <a:r>
              <a:rPr lang="pt-BR" dirty="0" smtClean="0"/>
              <a:t>”;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240557" y="849315"/>
            <a:ext cx="408062" cy="3635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5397827" y="5711425"/>
            <a:ext cx="408062" cy="3635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89" y="3684855"/>
            <a:ext cx="6315075" cy="31146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68" y="646331"/>
            <a:ext cx="63246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92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95" y="646331"/>
            <a:ext cx="5984805" cy="604799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-1" y="0"/>
            <a:ext cx="844993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No Eclipse, importar o projeto </a:t>
            </a:r>
            <a:r>
              <a:rPr lang="pt-BR" dirty="0" err="1" smtClean="0"/>
              <a:t>Maven</a:t>
            </a:r>
            <a:r>
              <a:rPr lang="pt-BR" dirty="0" smtClean="0"/>
              <a:t> em File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err="1" smtClean="0">
                <a:sym typeface="Wingdings" panose="05000000000000000000" pitchFamily="2" charset="2"/>
              </a:rPr>
              <a:t>Import</a:t>
            </a:r>
            <a:endParaRPr lang="pt-BR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pt-BR" dirty="0" smtClean="0">
                <a:sym typeface="Wingdings" panose="05000000000000000000" pitchFamily="2" charset="2"/>
              </a:rPr>
              <a:t>Selecionar o diretório raiz dos fontes onde está localizado o projeto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56" y="646331"/>
            <a:ext cx="5790476" cy="5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7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88" y="1719110"/>
            <a:ext cx="3114286" cy="34476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6" name="CaixaDeTexto 5"/>
          <p:cNvSpPr txBox="1"/>
          <p:nvPr/>
        </p:nvSpPr>
        <p:spPr>
          <a:xfrm>
            <a:off x="-1" y="0"/>
            <a:ext cx="8449937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O projeto deverá ser demonstrado no eclipse conforme imagem 1.</a:t>
            </a:r>
            <a:endParaRPr lang="pt-BR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pt-BR" dirty="0" smtClean="0">
                <a:sym typeface="Wingdings" panose="05000000000000000000" pitchFamily="2" charset="2"/>
              </a:rPr>
              <a:t>Caso não fique conforme imagem abaixo, efetuar o comando </a:t>
            </a:r>
            <a:r>
              <a:rPr lang="pt-BR" dirty="0" err="1" smtClean="0">
                <a:sym typeface="Wingdings" panose="05000000000000000000" pitchFamily="2" charset="2"/>
              </a:rPr>
              <a:t>mvn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 smtClean="0">
                <a:sym typeface="Wingdings" panose="05000000000000000000" pitchFamily="2" charset="2"/>
              </a:rPr>
              <a:t>eclipse:clean</a:t>
            </a:r>
            <a:r>
              <a:rPr lang="pt-BR" dirty="0" smtClean="0">
                <a:sym typeface="Wingdings" panose="05000000000000000000" pitchFamily="2" charset="2"/>
              </a:rPr>
              <a:t> (imagem 2) e realizar os passos anteriores novamente.</a:t>
            </a:r>
          </a:p>
        </p:txBody>
      </p:sp>
      <p:sp>
        <p:nvSpPr>
          <p:cNvPr id="7" name="Elipse 6"/>
          <p:cNvSpPr/>
          <p:nvPr/>
        </p:nvSpPr>
        <p:spPr>
          <a:xfrm>
            <a:off x="4362680" y="4439798"/>
            <a:ext cx="429657" cy="3194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659" y="1215949"/>
            <a:ext cx="8410575" cy="4752975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2638697" y="4439797"/>
            <a:ext cx="357052" cy="3847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797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Preparação do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4542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Preparar projeto local</a:t>
            </a:r>
            <a:br>
              <a:rPr lang="pt-BR" dirty="0" smtClean="0"/>
            </a:br>
            <a:r>
              <a:rPr lang="pt-BR" sz="4000" dirty="0" smtClean="0"/>
              <a:t>(</a:t>
            </a:r>
            <a:r>
              <a:rPr lang="pt-BR" sz="4000" dirty="0" err="1" smtClean="0"/>
              <a:t>localhost</a:t>
            </a:r>
            <a:r>
              <a:rPr lang="pt-BR" sz="4000" dirty="0" smtClean="0"/>
              <a:t>)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95315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21" y="870619"/>
            <a:ext cx="4753159" cy="561521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-1" y="0"/>
            <a:ext cx="8449937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>
                <a:sym typeface="Wingdings" panose="05000000000000000000" pitchFamily="2" charset="2"/>
              </a:rPr>
              <a:t>Adicionar um novo servidor </a:t>
            </a:r>
            <a:r>
              <a:rPr lang="pt-BR" dirty="0" err="1" smtClean="0">
                <a:sym typeface="Wingdings" panose="05000000000000000000" pitchFamily="2" charset="2"/>
              </a:rPr>
              <a:t>Tomcat</a:t>
            </a:r>
            <a:r>
              <a:rPr lang="pt-BR" dirty="0" smtClean="0">
                <a:sym typeface="Wingdings" panose="05000000000000000000" pitchFamily="2" charset="2"/>
              </a:rPr>
              <a:t> ao Eclipse clicando sobre o link em azul abaixo de “Servers”.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Selecionar</a:t>
            </a:r>
            <a:r>
              <a:rPr lang="en-US" dirty="0" smtClean="0">
                <a:sym typeface="Wingdings" panose="05000000000000000000" pitchFamily="2" charset="2"/>
              </a:rPr>
              <a:t> o </a:t>
            </a:r>
            <a:r>
              <a:rPr lang="en-US" dirty="0" err="1" smtClean="0">
                <a:sym typeface="Wingdings" panose="05000000000000000000" pitchFamily="2" charset="2"/>
              </a:rPr>
              <a:t>diretório</a:t>
            </a:r>
            <a:r>
              <a:rPr lang="en-US" dirty="0" smtClean="0">
                <a:sym typeface="Wingdings" panose="05000000000000000000" pitchFamily="2" charset="2"/>
              </a:rPr>
              <a:t> da pasta do tomcat.</a:t>
            </a:r>
            <a:endParaRPr lang="pt-B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4636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0" y="1377664"/>
            <a:ext cx="7180952" cy="540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512" y="1461165"/>
            <a:ext cx="5533333" cy="445714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-1" y="0"/>
            <a:ext cx="844993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Publicando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dependências</a:t>
            </a:r>
            <a:r>
              <a:rPr lang="en-US" dirty="0" smtClean="0">
                <a:sym typeface="Wingdings" panose="05000000000000000000" pitchFamily="2" charset="2"/>
              </a:rPr>
              <a:t> no Tomcat:</a:t>
            </a:r>
            <a:endParaRPr lang="pt-BR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pt-BR" dirty="0" smtClean="0">
                <a:sym typeface="Wingdings" panose="05000000000000000000" pitchFamily="2" charset="2"/>
              </a:rPr>
              <a:t>Clicar em propriedades sobre o projeto importado;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Selecionar</a:t>
            </a:r>
            <a:r>
              <a:rPr lang="en-US" dirty="0" smtClean="0">
                <a:sym typeface="Wingdings" panose="05000000000000000000" pitchFamily="2" charset="2"/>
              </a:rPr>
              <a:t> a </a:t>
            </a:r>
            <a:r>
              <a:rPr lang="en-US" dirty="0" err="1" smtClean="0">
                <a:sym typeface="Wingdings" panose="05000000000000000000" pitchFamily="2" charset="2"/>
              </a:rPr>
              <a:t>opção</a:t>
            </a:r>
            <a:r>
              <a:rPr lang="en-US" dirty="0" smtClean="0">
                <a:sym typeface="Wingdings" panose="05000000000000000000" pitchFamily="2" charset="2"/>
              </a:rPr>
              <a:t> “Deployment Assembly”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Selecionar</a:t>
            </a:r>
            <a:r>
              <a:rPr lang="en-US" dirty="0" smtClean="0">
                <a:sym typeface="Wingdings" panose="05000000000000000000" pitchFamily="2" charset="2"/>
              </a:rPr>
              <a:t> a </a:t>
            </a:r>
            <a:r>
              <a:rPr lang="en-US" dirty="0" err="1" smtClean="0">
                <a:sym typeface="Wingdings" panose="05000000000000000000" pitchFamily="2" charset="2"/>
              </a:rPr>
              <a:t>opção</a:t>
            </a:r>
            <a:r>
              <a:rPr lang="en-US" dirty="0" smtClean="0">
                <a:sym typeface="Wingdings" panose="05000000000000000000" pitchFamily="2" charset="2"/>
              </a:rPr>
              <a:t> “Java Build Entries’.</a:t>
            </a:r>
          </a:p>
        </p:txBody>
      </p:sp>
    </p:spTree>
    <p:extLst>
      <p:ext uri="{BB962C8B-B14F-4D97-AF65-F5344CB8AC3E}">
        <p14:creationId xmlns:p14="http://schemas.microsoft.com/office/powerpoint/2010/main" val="1853581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61" y="1745438"/>
            <a:ext cx="5000625" cy="4133850"/>
          </a:xfrm>
          <a:prstGeom prst="rect">
            <a:avLst/>
          </a:prstGeom>
        </p:spPr>
      </p:pic>
      <p:sp>
        <p:nvSpPr>
          <p:cNvPr id="3" name="CaixaDeTexto 3"/>
          <p:cNvSpPr txBox="1"/>
          <p:nvPr/>
        </p:nvSpPr>
        <p:spPr>
          <a:xfrm>
            <a:off x="-1" y="0"/>
            <a:ext cx="878378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Publicando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dependências</a:t>
            </a:r>
            <a:r>
              <a:rPr lang="en-US" dirty="0" smtClean="0">
                <a:sym typeface="Wingdings" panose="05000000000000000000" pitchFamily="2" charset="2"/>
              </a:rPr>
              <a:t> no Tomcat:</a:t>
            </a:r>
            <a:endParaRPr lang="pt-BR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Selecionar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todas</a:t>
            </a:r>
            <a:r>
              <a:rPr lang="en-US" dirty="0" smtClean="0">
                <a:sym typeface="Wingdings" panose="05000000000000000000" pitchFamily="2" charset="2"/>
              </a:rPr>
              <a:t> a </a:t>
            </a:r>
            <a:r>
              <a:rPr lang="en-US" dirty="0" err="1" smtClean="0">
                <a:sym typeface="Wingdings" panose="05000000000000000000" pitchFamily="2" charset="2"/>
              </a:rPr>
              <a:t>dependências</a:t>
            </a:r>
            <a:r>
              <a:rPr lang="en-US" dirty="0" smtClean="0">
                <a:sym typeface="Wingdings" panose="05000000000000000000" pitchFamily="2" charset="2"/>
              </a:rPr>
              <a:t>, EXCETO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jsf-api-1.1_02.jar</a:t>
            </a:r>
            <a:r>
              <a:rPr lang="en-US" dirty="0" smtClean="0">
                <a:sym typeface="Wingdings" panose="05000000000000000000" pitchFamily="2" charset="2"/>
              </a:rPr>
              <a:t> 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javax.servlet-api-3.0.1.jar</a:t>
            </a:r>
          </a:p>
        </p:txBody>
      </p:sp>
    </p:spTree>
    <p:extLst>
      <p:ext uri="{BB962C8B-B14F-4D97-AF65-F5344CB8AC3E}">
        <p14:creationId xmlns:p14="http://schemas.microsoft.com/office/powerpoint/2010/main" val="857254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8" y="1136072"/>
            <a:ext cx="6885714" cy="49714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512" y="1136072"/>
            <a:ext cx="4961905" cy="5247619"/>
          </a:xfrm>
          <a:prstGeom prst="rect">
            <a:avLst/>
          </a:prstGeom>
        </p:spPr>
      </p:pic>
      <p:sp>
        <p:nvSpPr>
          <p:cNvPr id="6" name="CaixaDeTexto 3"/>
          <p:cNvSpPr txBox="1"/>
          <p:nvPr/>
        </p:nvSpPr>
        <p:spPr>
          <a:xfrm>
            <a:off x="0" y="0"/>
            <a:ext cx="8783783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Iniciando</a:t>
            </a:r>
            <a:r>
              <a:rPr lang="en-US" dirty="0" smtClean="0">
                <a:sym typeface="Wingdings" panose="05000000000000000000" pitchFamily="2" charset="2"/>
              </a:rPr>
              <a:t> tomcat:</a:t>
            </a:r>
            <a:endParaRPr lang="pt-BR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Clicar</a:t>
            </a:r>
            <a:r>
              <a:rPr lang="en-US" dirty="0" smtClean="0">
                <a:sym typeface="Wingdings" panose="05000000000000000000" pitchFamily="2" charset="2"/>
              </a:rPr>
              <a:t> com o </a:t>
            </a:r>
            <a:r>
              <a:rPr lang="en-US" dirty="0" err="1" smtClean="0">
                <a:sym typeface="Wingdings" panose="05000000000000000000" pitchFamily="2" charset="2"/>
              </a:rPr>
              <a:t>botão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direito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sobre</a:t>
            </a:r>
            <a:r>
              <a:rPr lang="en-US" dirty="0" smtClean="0">
                <a:sym typeface="Wingdings" panose="05000000000000000000" pitchFamily="2" charset="2"/>
              </a:rPr>
              <a:t> o tomcat;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Adicionar</a:t>
            </a:r>
            <a:r>
              <a:rPr lang="en-US" dirty="0" smtClean="0">
                <a:sym typeface="Wingdings" panose="05000000000000000000" pitchFamily="2" charset="2"/>
              </a:rPr>
              <a:t> a </a:t>
            </a:r>
            <a:r>
              <a:rPr lang="en-US" dirty="0" err="1" smtClean="0">
                <a:sym typeface="Wingdings" panose="05000000000000000000" pitchFamily="2" charset="2"/>
              </a:rPr>
              <a:t>aplicação</a:t>
            </a:r>
            <a:r>
              <a:rPr lang="en-US" dirty="0" smtClean="0">
                <a:sym typeface="Wingdings" panose="05000000000000000000" pitchFamily="2" charset="2"/>
              </a:rPr>
              <a:t> para a </a:t>
            </a:r>
            <a:r>
              <a:rPr lang="en-US" dirty="0" err="1" smtClean="0">
                <a:sym typeface="Wingdings" panose="05000000000000000000" pitchFamily="2" charset="2"/>
              </a:rPr>
              <a:t>opção</a:t>
            </a:r>
            <a:r>
              <a:rPr lang="en-US" dirty="0" smtClean="0">
                <a:sym typeface="Wingdings" panose="05000000000000000000" pitchFamily="2" charset="2"/>
              </a:rPr>
              <a:t> “configured”.</a:t>
            </a:r>
          </a:p>
        </p:txBody>
      </p:sp>
    </p:spTree>
    <p:extLst>
      <p:ext uri="{BB962C8B-B14F-4D97-AF65-F5344CB8AC3E}">
        <p14:creationId xmlns:p14="http://schemas.microsoft.com/office/powerpoint/2010/main" val="3692455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934"/>
            <a:ext cx="6038095" cy="49047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280" y="4028685"/>
            <a:ext cx="6400000" cy="1866667"/>
          </a:xfrm>
          <a:prstGeom prst="rect">
            <a:avLst/>
          </a:prstGeom>
        </p:spPr>
      </p:pic>
      <p:sp>
        <p:nvSpPr>
          <p:cNvPr id="7" name="CaixaDeTexto 3"/>
          <p:cNvSpPr txBox="1"/>
          <p:nvPr/>
        </p:nvSpPr>
        <p:spPr>
          <a:xfrm>
            <a:off x="0" y="9239"/>
            <a:ext cx="8783783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Iniciando</a:t>
            </a:r>
            <a:r>
              <a:rPr lang="en-US" dirty="0" smtClean="0">
                <a:sym typeface="Wingdings" panose="05000000000000000000" pitchFamily="2" charset="2"/>
              </a:rPr>
              <a:t> tomcat:</a:t>
            </a:r>
            <a:endParaRPr lang="pt-BR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Clicar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em</a:t>
            </a:r>
            <a:r>
              <a:rPr lang="en-US" dirty="0" smtClean="0">
                <a:sym typeface="Wingdings" panose="05000000000000000000" pitchFamily="2" charset="2"/>
              </a:rPr>
              <a:t> “Publish”;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O status </a:t>
            </a:r>
            <a:r>
              <a:rPr lang="en-US" dirty="0" err="1" smtClean="0">
                <a:sym typeface="Wingdings" panose="05000000000000000000" pitchFamily="2" charset="2"/>
              </a:rPr>
              <a:t>deve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ficar</a:t>
            </a:r>
            <a:r>
              <a:rPr lang="en-US" dirty="0" smtClean="0">
                <a:sym typeface="Wingdings" panose="05000000000000000000" pitchFamily="2" charset="2"/>
              </a:rPr>
              <a:t> “Synchronized”.</a:t>
            </a:r>
          </a:p>
        </p:txBody>
      </p:sp>
    </p:spTree>
    <p:extLst>
      <p:ext uri="{BB962C8B-B14F-4D97-AF65-F5344CB8AC3E}">
        <p14:creationId xmlns:p14="http://schemas.microsoft.com/office/powerpoint/2010/main" val="1932250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54366"/>
          <a:stretch/>
        </p:blipFill>
        <p:spPr>
          <a:xfrm>
            <a:off x="6992538" y="2504912"/>
            <a:ext cx="4698757" cy="4255781"/>
          </a:xfrm>
          <a:prstGeom prst="rect">
            <a:avLst/>
          </a:prstGeom>
        </p:spPr>
      </p:pic>
      <p:pic>
        <p:nvPicPr>
          <p:cNvPr id="5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426"/>
            <a:ext cx="7495238" cy="2647619"/>
          </a:xfrm>
          <a:prstGeom prst="rect">
            <a:avLst/>
          </a:prstGeom>
        </p:spPr>
      </p:pic>
      <p:pic>
        <p:nvPicPr>
          <p:cNvPr id="6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6071"/>
            <a:ext cx="4199021" cy="4151929"/>
          </a:xfrm>
          <a:prstGeom prst="rect">
            <a:avLst/>
          </a:prstGeom>
        </p:spPr>
      </p:pic>
      <p:sp>
        <p:nvSpPr>
          <p:cNvPr id="8" name="CaixaDeTexto 3"/>
          <p:cNvSpPr txBox="1"/>
          <p:nvPr/>
        </p:nvSpPr>
        <p:spPr>
          <a:xfrm>
            <a:off x="0" y="9239"/>
            <a:ext cx="8783783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Ajustando</a:t>
            </a:r>
            <a:r>
              <a:rPr lang="en-US" dirty="0" smtClean="0">
                <a:sym typeface="Wingdings" panose="05000000000000000000" pitchFamily="2" charset="2"/>
              </a:rPr>
              <a:t> properties:</a:t>
            </a:r>
            <a:endParaRPr lang="pt-BR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Abrir</a:t>
            </a:r>
            <a:r>
              <a:rPr lang="en-US" dirty="0" smtClean="0">
                <a:sym typeface="Wingdings" panose="05000000000000000000" pitchFamily="2" charset="2"/>
              </a:rPr>
              <a:t> o </a:t>
            </a:r>
            <a:r>
              <a:rPr lang="en-US" dirty="0" err="1" smtClean="0">
                <a:sym typeface="Wingdings" panose="05000000000000000000" pitchFamily="2" charset="2"/>
              </a:rPr>
              <a:t>custodia.properties</a:t>
            </a:r>
            <a:r>
              <a:rPr lang="en-US" dirty="0" smtClean="0">
                <a:sym typeface="Wingdings" panose="05000000000000000000" pitchFamily="2" charset="2"/>
              </a:rPr>
              <a:t> e </a:t>
            </a:r>
            <a:r>
              <a:rPr lang="en-US" dirty="0" err="1" smtClean="0">
                <a:sym typeface="Wingdings" panose="05000000000000000000" pitchFamily="2" charset="2"/>
              </a:rPr>
              <a:t>deixar</a:t>
            </a:r>
            <a:r>
              <a:rPr lang="en-US" dirty="0" smtClean="0">
                <a:sym typeface="Wingdings" panose="05000000000000000000" pitchFamily="2" charset="2"/>
              </a:rPr>
              <a:t> as </a:t>
            </a:r>
            <a:r>
              <a:rPr lang="en-US" dirty="0" err="1" smtClean="0">
                <a:sym typeface="Wingdings" panose="05000000000000000000" pitchFamily="2" charset="2"/>
              </a:rPr>
              <a:t>configurações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conforme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imagem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abaixo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Copiar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o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arquivo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“context.xml” para a pasta </a:t>
            </a:r>
            <a:r>
              <a:rPr lang="en-US" u="sng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conf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do TOMCAT –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Configurações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de Base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Clicar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em</a:t>
            </a:r>
            <a:r>
              <a:rPr lang="en-US" dirty="0">
                <a:sym typeface="Wingdings" panose="05000000000000000000" pitchFamily="2" charset="2"/>
              </a:rPr>
              <a:t> Start no Tomcat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  <a:endParaRPr lang="en-US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indent="-342900">
              <a:buFontTx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Abrir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aplicação</a:t>
            </a:r>
            <a:r>
              <a:rPr lang="en-US" dirty="0">
                <a:sym typeface="Wingdings" panose="05000000000000000000" pitchFamily="2" charset="2"/>
              </a:rPr>
              <a:t> de login no </a:t>
            </a:r>
            <a:r>
              <a:rPr lang="en-US" dirty="0" err="1" smtClean="0">
                <a:sym typeface="Wingdings" panose="05000000000000000000" pitchFamily="2" charset="2"/>
              </a:rPr>
              <a:t>navegador</a:t>
            </a:r>
            <a:r>
              <a:rPr lang="en-US" dirty="0">
                <a:sym typeface="Wingdings" panose="05000000000000000000" pitchFamily="2" charset="2"/>
              </a:rPr>
              <a:t> (http://localhost:8080/calilogin/login.jsf)</a:t>
            </a:r>
          </a:p>
        </p:txBody>
      </p:sp>
    </p:spTree>
    <p:extLst>
      <p:ext uri="{BB962C8B-B14F-4D97-AF65-F5344CB8AC3E}">
        <p14:creationId xmlns:p14="http://schemas.microsoft.com/office/powerpoint/2010/main" val="394467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Java </a:t>
            </a:r>
            <a:r>
              <a:rPr lang="pt-BR" sz="1800" b="0" dirty="0" smtClean="0"/>
              <a:t>(download dos sites fornecedores)</a:t>
            </a:r>
            <a:endParaRPr lang="pt-BR" b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jdk-7u79-windows-x64;</a:t>
            </a:r>
            <a:endParaRPr lang="pt-BR" sz="2000" dirty="0"/>
          </a:p>
          <a:p>
            <a:r>
              <a:rPr lang="pt-BR" sz="2000" dirty="0" smtClean="0"/>
              <a:t>apache-tomcat-7.0.69-windows-x64;</a:t>
            </a:r>
          </a:p>
          <a:p>
            <a:r>
              <a:rPr lang="pt-BR" sz="2000" dirty="0" smtClean="0"/>
              <a:t>Eclipse (versão que preferir).</a:t>
            </a:r>
            <a:endParaRPr lang="pt-BR" sz="20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Ferramentas </a:t>
            </a:r>
            <a:r>
              <a:rPr lang="pt-BR" dirty="0" err="1" smtClean="0"/>
              <a:t>Pré</a:t>
            </a:r>
            <a:r>
              <a:rPr lang="pt-BR" dirty="0" smtClean="0"/>
              <a:t>-configuradas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Maven</a:t>
            </a:r>
            <a:r>
              <a:rPr lang="pt-BR" sz="1800" dirty="0"/>
              <a:t> </a:t>
            </a:r>
            <a:endParaRPr lang="pt-BR" sz="1800" dirty="0" smtClean="0"/>
          </a:p>
          <a:p>
            <a:pPr marL="0" indent="0">
              <a:buNone/>
            </a:pPr>
            <a:r>
              <a:rPr lang="pt-BR" sz="1800" dirty="0"/>
              <a:t>\\172.16.41.19\Public\Custodia_Workplace\Maven-28042016.zip</a:t>
            </a:r>
            <a:endParaRPr lang="pt-BR" sz="1800" dirty="0" smtClean="0"/>
          </a:p>
          <a:p>
            <a:r>
              <a:rPr lang="pt-BR" sz="1800" dirty="0" smtClean="0"/>
              <a:t>TFSEclipsePlugin-UpdateSiteArchive-14.0.1</a:t>
            </a:r>
          </a:p>
          <a:p>
            <a:pPr marL="0" indent="0">
              <a:buNone/>
            </a:pPr>
            <a:r>
              <a:rPr lang="pt-BR" sz="1800" dirty="0">
                <a:hlinkClick r:id="rId2" action="ppaction://hlinkfile"/>
              </a:rPr>
              <a:t>\\</a:t>
            </a:r>
            <a:r>
              <a:rPr lang="pt-BR" sz="1800" dirty="0" smtClean="0">
                <a:hlinkClick r:id="rId2" action="ppaction://hlinkfile"/>
              </a:rPr>
              <a:t>172.16.41.19\Public\Custodia_Workplace\TFSEclipsePlugin-UpdateSiteArchive-14.0.1.zip</a:t>
            </a: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  <a:p>
            <a:r>
              <a:rPr lang="pt-BR" sz="1800" dirty="0" err="1" smtClean="0"/>
              <a:t>EGit</a:t>
            </a:r>
            <a:r>
              <a:rPr lang="pt-BR" sz="1800" dirty="0" smtClean="0"/>
              <a:t> – </a:t>
            </a: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Integration</a:t>
            </a:r>
            <a:r>
              <a:rPr lang="pt-BR" sz="1800" dirty="0" smtClean="0"/>
              <a:t> for Eclipse – Eclipse </a:t>
            </a:r>
            <a:r>
              <a:rPr lang="pt-BR" sz="1800" dirty="0" err="1" smtClean="0"/>
              <a:t>MarketPlace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4620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Glossário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3025"/>
              </p:ext>
            </p:extLst>
          </p:nvPr>
        </p:nvGraphicFramePr>
        <p:xfrm>
          <a:off x="985393" y="1589998"/>
          <a:ext cx="9998164" cy="430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55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426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4305">
                <a:tc>
                  <a:txBody>
                    <a:bodyPr/>
                    <a:lstStyle/>
                    <a:p>
                      <a:r>
                        <a:rPr lang="pt-BR" dirty="0" smtClean="0"/>
                        <a:t>Termo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20096">
                <a:tc>
                  <a:txBody>
                    <a:bodyPr/>
                    <a:lstStyle/>
                    <a:p>
                      <a:r>
                        <a:rPr lang="pt-BR" dirty="0" smtClean="0"/>
                        <a:t>Maven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Ferramenta de automação de compilação, pode ser utilizada por linha</a:t>
                      </a:r>
                      <a:r>
                        <a:rPr lang="pt-B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comando ou através do eclipse;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3778">
                <a:tc>
                  <a:txBody>
                    <a:bodyPr/>
                    <a:lstStyle/>
                    <a:p>
                      <a:r>
                        <a:rPr lang="pt-BR" dirty="0" smtClean="0"/>
                        <a:t>Artifactory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Controle</a:t>
                      </a:r>
                      <a:r>
                        <a:rPr lang="pt-BR" baseline="0" dirty="0" smtClean="0"/>
                        <a:t> de dependências e versões dos componentes compilados, integrado ao </a:t>
                      </a:r>
                      <a:r>
                        <a:rPr lang="pt-BR" dirty="0" smtClean="0"/>
                        <a:t>Maven;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4305">
                <a:tc>
                  <a:txBody>
                    <a:bodyPr/>
                    <a:lstStyle/>
                    <a:p>
                      <a:r>
                        <a:rPr lang="pt-BR" dirty="0" smtClean="0"/>
                        <a:t>TFS (Team Foundation Server)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Repositório</a:t>
                      </a:r>
                      <a:r>
                        <a:rPr lang="pt-BR" baseline="0" dirty="0" smtClean="0"/>
                        <a:t> de fontes;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4305">
                <a:tc>
                  <a:txBody>
                    <a:bodyPr/>
                    <a:lstStyle/>
                    <a:p>
                      <a:r>
                        <a:rPr lang="pt-BR" dirty="0" smtClean="0"/>
                        <a:t>Eclipse, </a:t>
                      </a:r>
                      <a:r>
                        <a:rPr lang="pt-BR" dirty="0" err="1" smtClean="0"/>
                        <a:t>Git</a:t>
                      </a:r>
                      <a:r>
                        <a:rPr lang="pt-BR" dirty="0" smtClean="0"/>
                        <a:t>, </a:t>
                      </a:r>
                      <a:r>
                        <a:rPr lang="pt-BR" dirty="0" err="1" smtClean="0"/>
                        <a:t>Tomcat</a:t>
                      </a:r>
                      <a:r>
                        <a:rPr lang="pt-BR" dirty="0" smtClean="0"/>
                        <a:t> e JDK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Procurar no Google;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4305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EGit</a:t>
                      </a:r>
                      <a:r>
                        <a:rPr lang="pt-BR" sz="1800" dirty="0" smtClean="0"/>
                        <a:t> – </a:t>
                      </a:r>
                      <a:r>
                        <a:rPr lang="pt-BR" sz="1800" dirty="0" err="1" smtClean="0"/>
                        <a:t>Git</a:t>
                      </a:r>
                      <a:r>
                        <a:rPr lang="pt-BR" sz="1800" dirty="0" smtClean="0"/>
                        <a:t> </a:t>
                      </a:r>
                      <a:r>
                        <a:rPr lang="pt-BR" sz="1800" dirty="0" err="1" smtClean="0"/>
                        <a:t>Integration</a:t>
                      </a:r>
                      <a:r>
                        <a:rPr lang="pt-BR" sz="1800" dirty="0" smtClean="0"/>
                        <a:t> for Eclipse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Eclipse </a:t>
                      </a:r>
                      <a:r>
                        <a:rPr lang="pt-BR" dirty="0" err="1" smtClean="0"/>
                        <a:t>MarketPlace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6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740" y="1337637"/>
            <a:ext cx="4209524" cy="524761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0" y="1337637"/>
            <a:ext cx="4180952" cy="506666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0" y="0"/>
            <a:ext cx="428241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Variáveis de ambiente: M2_HOME</a:t>
            </a:r>
            <a:endParaRPr lang="pt-BR" dirty="0"/>
          </a:p>
        </p:txBody>
      </p:sp>
      <p:sp>
        <p:nvSpPr>
          <p:cNvPr id="9" name="Seta para a direita 8"/>
          <p:cNvSpPr/>
          <p:nvPr/>
        </p:nvSpPr>
        <p:spPr>
          <a:xfrm>
            <a:off x="1602429" y="4461832"/>
            <a:ext cx="408062" cy="3635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6427817" y="4384713"/>
            <a:ext cx="408062" cy="3635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11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90" y="1015044"/>
            <a:ext cx="4000000" cy="503809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526" y="904876"/>
            <a:ext cx="4019048" cy="5047619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1249890" y="4109291"/>
            <a:ext cx="408062" cy="3635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6318526" y="3910988"/>
            <a:ext cx="408062" cy="3635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0" y="0"/>
            <a:ext cx="428241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Variáveis de ambiente: JAVA_HOME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77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-1" y="-33050"/>
            <a:ext cx="41753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Para testar: “</a:t>
            </a:r>
            <a:r>
              <a:rPr lang="pt-BR" dirty="0" err="1" smtClean="0"/>
              <a:t>mvn</a:t>
            </a:r>
            <a:r>
              <a:rPr lang="pt-BR" dirty="0" smtClean="0"/>
              <a:t>” no </a:t>
            </a:r>
            <a:r>
              <a:rPr lang="pt-BR" dirty="0" err="1" smtClean="0"/>
              <a:t>cmd</a:t>
            </a:r>
            <a:endParaRPr lang="pt-BR" dirty="0"/>
          </a:p>
        </p:txBody>
      </p:sp>
      <p:sp>
        <p:nvSpPr>
          <p:cNvPr id="6" name="Seta para a direita 5"/>
          <p:cNvSpPr/>
          <p:nvPr/>
        </p:nvSpPr>
        <p:spPr>
          <a:xfrm>
            <a:off x="1883664" y="2082188"/>
            <a:ext cx="408062" cy="3635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26" y="1455570"/>
            <a:ext cx="7783120" cy="38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7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Integrando o Maven no Eclipse </a:t>
            </a:r>
            <a:r>
              <a:rPr lang="pt-BR" sz="4400" dirty="0" smtClean="0"/>
              <a:t>(Por serviço ou </a:t>
            </a:r>
            <a:r>
              <a:rPr lang="pt-BR" sz="4400" dirty="0" err="1" smtClean="0"/>
              <a:t>jar</a:t>
            </a:r>
            <a:r>
              <a:rPr lang="pt-BR" sz="4400" dirty="0" smtClean="0"/>
              <a:t>)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54697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450" y="623320"/>
            <a:ext cx="7828571" cy="600952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-1" y="0"/>
            <a:ext cx="844993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Associar as configurações do Maven no eclipse</a:t>
            </a:r>
          </a:p>
        </p:txBody>
      </p:sp>
      <p:sp>
        <p:nvSpPr>
          <p:cNvPr id="4" name="Seta para a direita 3"/>
          <p:cNvSpPr/>
          <p:nvPr/>
        </p:nvSpPr>
        <p:spPr>
          <a:xfrm>
            <a:off x="3485291" y="1872868"/>
            <a:ext cx="408062" cy="3635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>
            <a:off x="3485291" y="2385764"/>
            <a:ext cx="408062" cy="3635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2095330" y="3352662"/>
            <a:ext cx="408062" cy="3635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467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458</Words>
  <Application>Microsoft Office PowerPoint</Application>
  <PresentationFormat>Widescreen</PresentationFormat>
  <Paragraphs>75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Tema do Office</vt:lpstr>
      <vt:lpstr>Custódia</vt:lpstr>
      <vt:lpstr>Preparação do Ambiente</vt:lpstr>
      <vt:lpstr>Instalação</vt:lpstr>
      <vt:lpstr>Glossário</vt:lpstr>
      <vt:lpstr>Apresentação do PowerPoint</vt:lpstr>
      <vt:lpstr>Apresentação do PowerPoint</vt:lpstr>
      <vt:lpstr>Apresentação do PowerPoint</vt:lpstr>
      <vt:lpstr>Integrando o Maven no Eclipse (Por serviço ou jar)</vt:lpstr>
      <vt:lpstr>Apresentação do PowerPoint</vt:lpstr>
      <vt:lpstr>Apresentação do PowerPoint</vt:lpstr>
      <vt:lpstr>Instalando Plug-in TFS no Eclipse </vt:lpstr>
      <vt:lpstr>Apresentação do PowerPoint</vt:lpstr>
      <vt:lpstr>Apresentação do PowerPoint</vt:lpstr>
      <vt:lpstr>Apresentação do PowerPoint</vt:lpstr>
      <vt:lpstr>Obtendo Fontes dos projetos (GIT)</vt:lpstr>
      <vt:lpstr>Apresentação do PowerPoint</vt:lpstr>
      <vt:lpstr>Apresentação do PowerPoint</vt:lpstr>
      <vt:lpstr>Apresentação do PowerPoint</vt:lpstr>
      <vt:lpstr>Apresentação do PowerPoint</vt:lpstr>
      <vt:lpstr>Preparar projeto local (localhost)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Rodrigo Pistille</dc:creator>
  <cp:lastModifiedBy>Felippe Kupferman Castello</cp:lastModifiedBy>
  <cp:revision>96</cp:revision>
  <dcterms:created xsi:type="dcterms:W3CDTF">2016-04-22T18:20:34Z</dcterms:created>
  <dcterms:modified xsi:type="dcterms:W3CDTF">2018-01-05T11:19:18Z</dcterms:modified>
</cp:coreProperties>
</file>