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8" r:id="rId3"/>
    <p:sldId id="288" r:id="rId4"/>
    <p:sldId id="323" r:id="rId5"/>
    <p:sldId id="337" r:id="rId6"/>
    <p:sldId id="367" r:id="rId7"/>
    <p:sldId id="339" r:id="rId8"/>
    <p:sldId id="340" r:id="rId9"/>
    <p:sldId id="369" r:id="rId10"/>
    <p:sldId id="343" r:id="rId11"/>
    <p:sldId id="300" r:id="rId12"/>
    <p:sldId id="321" r:id="rId13"/>
    <p:sldId id="301" r:id="rId14"/>
    <p:sldId id="370" r:id="rId15"/>
    <p:sldId id="371" r:id="rId16"/>
    <p:sldId id="447" r:id="rId17"/>
    <p:sldId id="372" r:id="rId18"/>
    <p:sldId id="375" r:id="rId19"/>
    <p:sldId id="345" r:id="rId20"/>
    <p:sldId id="449" r:id="rId21"/>
    <p:sldId id="344" r:id="rId22"/>
    <p:sldId id="448" r:id="rId23"/>
    <p:sldId id="346" r:id="rId24"/>
    <p:sldId id="336" r:id="rId25"/>
    <p:sldId id="368" r:id="rId26"/>
    <p:sldId id="322" r:id="rId27"/>
    <p:sldId id="362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434" r:id="rId40"/>
    <p:sldId id="431" r:id="rId41"/>
    <p:sldId id="435" r:id="rId42"/>
    <p:sldId id="436" r:id="rId43"/>
    <p:sldId id="437" r:id="rId44"/>
    <p:sldId id="438" r:id="rId45"/>
    <p:sldId id="397" r:id="rId46"/>
    <p:sldId id="399" r:id="rId47"/>
    <p:sldId id="400" r:id="rId48"/>
    <p:sldId id="402" r:id="rId4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99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6" autoAdjust="0"/>
    <p:restoredTop sz="95262" autoAdjust="0"/>
  </p:normalViewPr>
  <p:slideViewPr>
    <p:cSldViewPr>
      <p:cViewPr varScale="1">
        <p:scale>
          <a:sx n="63" d="100"/>
          <a:sy n="63" d="100"/>
        </p:scale>
        <p:origin x="82" y="9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5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1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1C66F-3B8A-431A-B9FC-0343753B4243}" type="datetimeFigureOut">
              <a:rPr lang="pt-BR" smtClean="0"/>
              <a:pPr/>
              <a:t>04/07/2018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33DAF-7115-43DB-AD5A-4207387B262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697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F86BF-528C-4678-BD49-61E22CE00DC3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5BF16-91B8-4F5B-8B6F-4FA9B8CFCD9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483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03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Com 5 comportamentos em que</a:t>
            </a:r>
            <a:r>
              <a:rPr lang="pt-BR" baseline="0" dirty="0"/>
              <a:t> Sacha está interessada, Chris é a melhor recomendação.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417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Ler as instruções, passar para </a:t>
            </a:r>
            <a:r>
              <a:rPr lang="pt-BR"/>
              <a:t>o próximo</a:t>
            </a:r>
            <a:r>
              <a:rPr lang="pt-BR" baseline="0"/>
              <a:t> slide e explicar os detalhes.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03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Grafos não possuem um “início” e um “fim” (como estruturas de dados tradicionais);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10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67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Atomic = all or nothing, consistent = stay</a:t>
            </a:r>
            <a:r>
              <a:rPr lang="en-US" baseline="0" dirty="0"/>
              <a:t> consistent from one </a:t>
            </a:r>
            <a:r>
              <a:rPr lang="en-US" baseline="0" dirty="0" err="1"/>
              <a:t>tx</a:t>
            </a:r>
            <a:r>
              <a:rPr lang="en-US" baseline="0" dirty="0"/>
              <a:t> to another, isolation = no </a:t>
            </a:r>
            <a:r>
              <a:rPr lang="en-US" baseline="0" dirty="0" err="1"/>
              <a:t>tx</a:t>
            </a:r>
            <a:r>
              <a:rPr lang="en-US" baseline="0" dirty="0"/>
              <a:t> will mess with another </a:t>
            </a:r>
            <a:r>
              <a:rPr lang="en-US" baseline="0" dirty="0" err="1"/>
              <a:t>tx</a:t>
            </a:r>
            <a:r>
              <a:rPr lang="en-US" baseline="0" dirty="0"/>
              <a:t>, durability = once </a:t>
            </a:r>
            <a:r>
              <a:rPr lang="en-US" baseline="0" dirty="0" err="1"/>
              <a:t>tx</a:t>
            </a:r>
            <a:r>
              <a:rPr lang="en-US" baseline="0" dirty="0"/>
              <a:t> committed, it stays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90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Atomic = all or nothing, consistent = stay</a:t>
            </a:r>
            <a:r>
              <a:rPr lang="en-US" baseline="0" dirty="0"/>
              <a:t> consistent from one </a:t>
            </a:r>
            <a:r>
              <a:rPr lang="en-US" baseline="0" dirty="0" err="1"/>
              <a:t>tx</a:t>
            </a:r>
            <a:r>
              <a:rPr lang="en-US" baseline="0" dirty="0"/>
              <a:t> to another, isolation = no </a:t>
            </a:r>
            <a:r>
              <a:rPr lang="en-US" baseline="0" dirty="0" err="1"/>
              <a:t>tx</a:t>
            </a:r>
            <a:r>
              <a:rPr lang="en-US" baseline="0" dirty="0"/>
              <a:t> will mess with another </a:t>
            </a:r>
            <a:r>
              <a:rPr lang="en-US" baseline="0" dirty="0" err="1"/>
              <a:t>tx</a:t>
            </a:r>
            <a:r>
              <a:rPr lang="en-US" baseline="0" dirty="0"/>
              <a:t>, durability = once </a:t>
            </a:r>
            <a:r>
              <a:rPr lang="en-US" baseline="0" dirty="0" err="1"/>
              <a:t>tx</a:t>
            </a:r>
            <a:r>
              <a:rPr lang="en-US" baseline="0" dirty="0"/>
              <a:t> committed, it stays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09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Atomic = all or nothing, consistent = stay</a:t>
            </a:r>
            <a:r>
              <a:rPr lang="en-US" baseline="0" dirty="0"/>
              <a:t> consistent from one </a:t>
            </a:r>
            <a:r>
              <a:rPr lang="en-US" baseline="0" dirty="0" err="1"/>
              <a:t>tx</a:t>
            </a:r>
            <a:r>
              <a:rPr lang="en-US" baseline="0" dirty="0"/>
              <a:t> to another, isolation = no </a:t>
            </a:r>
            <a:r>
              <a:rPr lang="en-US" baseline="0" dirty="0" err="1"/>
              <a:t>tx</a:t>
            </a:r>
            <a:r>
              <a:rPr lang="en-US" baseline="0" dirty="0"/>
              <a:t> will mess with another </a:t>
            </a:r>
            <a:r>
              <a:rPr lang="en-US" baseline="0" dirty="0" err="1"/>
              <a:t>tx</a:t>
            </a:r>
            <a:r>
              <a:rPr lang="en-US" baseline="0" dirty="0"/>
              <a:t>, durability = once </a:t>
            </a:r>
            <a:r>
              <a:rPr lang="en-US" baseline="0" dirty="0" err="1"/>
              <a:t>tx</a:t>
            </a:r>
            <a:r>
              <a:rPr lang="en-US" baseline="0" dirty="0"/>
              <a:t> committed, it stays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90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Desenhar passo a passo o modelo do grafo.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95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91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4 comportamentos em que</a:t>
            </a:r>
            <a:r>
              <a:rPr lang="pt-BR" baseline="0" dirty="0"/>
              <a:t> Susan está interessada, </a:t>
            </a:r>
            <a:r>
              <a:rPr lang="pt-BR" baseline="0" dirty="0" err="1"/>
              <a:t>Hollis</a:t>
            </a:r>
            <a:r>
              <a:rPr lang="pt-BR" baseline="0" dirty="0"/>
              <a:t> é a melhor recomendação.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4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 numCol="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2856" y="4767263"/>
            <a:ext cx="2133600" cy="273844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10576" y="1200150"/>
            <a:ext cx="8712968" cy="353184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782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36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5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1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6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7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0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43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2356"/>
            <a:ext cx="9144000" cy="2270927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576" y="1200150"/>
            <a:ext cx="8712968" cy="353184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7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b="1" dirty="0"/>
              <a:t>Neo4j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UM BANCO DE DADOS EM GRAFOS</a:t>
            </a:r>
          </a:p>
        </p:txBody>
      </p:sp>
      <p:sp>
        <p:nvSpPr>
          <p:cNvPr id="4" name="AutoShape 2" descr="Neo4j World's Leading Graph Databas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00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83"/>
    </mc:Choice>
    <mc:Fallback xmlns="">
      <p:transition spd="slow" advTm="648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000" b="1" dirty="0"/>
              <a:t>Neo4j</a:t>
            </a:r>
            <a:endParaRPr lang="en-US" sz="72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numCol="1"/>
          <a:lstStyle/>
          <a:p>
            <a:r>
              <a:rPr lang="en-US" dirty="0"/>
              <a:t>MODELO DE DADOS E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21228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31"/>
    </mc:Choice>
    <mc:Fallback xmlns="">
      <p:transition spd="slow" advTm="1803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Elementos</a:t>
            </a:r>
            <a:r>
              <a:rPr lang="en-US" dirty="0"/>
              <a:t> do </a:t>
            </a:r>
            <a:r>
              <a:rPr lang="en-US" dirty="0" err="1"/>
              <a:t>Modelo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Nós</a:t>
            </a:r>
          </a:p>
          <a:p>
            <a:pPr lvl="1"/>
            <a:r>
              <a:rPr lang="pt-BR" dirty="0"/>
              <a:t>Representam as entidades;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Não tem tipo;</a:t>
            </a:r>
          </a:p>
          <a:p>
            <a:r>
              <a:rPr lang="pt-BR" dirty="0"/>
              <a:t>Relacionamentos</a:t>
            </a:r>
          </a:p>
          <a:p>
            <a:pPr lvl="1"/>
            <a:r>
              <a:rPr lang="pt-BR" dirty="0"/>
              <a:t>Representam as conexões entre as entidades;</a:t>
            </a:r>
          </a:p>
          <a:p>
            <a:pPr lvl="1"/>
            <a:r>
              <a:rPr lang="pt-BR" dirty="0"/>
              <a:t>Devem indicar a direção da relação;</a:t>
            </a:r>
          </a:p>
          <a:p>
            <a:r>
              <a:rPr lang="pt-BR" dirty="0"/>
              <a:t>Atributos (para nós e relacionamentos)</a:t>
            </a:r>
          </a:p>
        </p:txBody>
      </p:sp>
      <p:grpSp>
        <p:nvGrpSpPr>
          <p:cNvPr id="21" name="Grupo 20"/>
          <p:cNvGrpSpPr/>
          <p:nvPr/>
        </p:nvGrpSpPr>
        <p:grpSpPr>
          <a:xfrm>
            <a:off x="5148064" y="1203598"/>
            <a:ext cx="3168352" cy="1800200"/>
            <a:chOff x="5148064" y="1275606"/>
            <a:chExt cx="3168352" cy="1800200"/>
          </a:xfrm>
        </p:grpSpPr>
        <p:sp>
          <p:nvSpPr>
            <p:cNvPr id="5" name="Elipse 4"/>
            <p:cNvSpPr>
              <a:spLocks noChangeAspect="1"/>
            </p:cNvSpPr>
            <p:nvPr/>
          </p:nvSpPr>
          <p:spPr>
            <a:xfrm>
              <a:off x="5148064" y="1764367"/>
              <a:ext cx="602302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nó</a:t>
              </a:r>
            </a:p>
          </p:txBody>
        </p:sp>
        <p:sp>
          <p:nvSpPr>
            <p:cNvPr id="6" name="Elipse 5"/>
            <p:cNvSpPr>
              <a:spLocks noChangeAspect="1"/>
            </p:cNvSpPr>
            <p:nvPr/>
          </p:nvSpPr>
          <p:spPr>
            <a:xfrm>
              <a:off x="7714114" y="1760612"/>
              <a:ext cx="602302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nó</a:t>
              </a:r>
            </a:p>
          </p:txBody>
        </p:sp>
        <p:sp>
          <p:nvSpPr>
            <p:cNvPr id="7" name="Elipse 6"/>
            <p:cNvSpPr>
              <a:spLocks/>
            </p:cNvSpPr>
            <p:nvPr/>
          </p:nvSpPr>
          <p:spPr>
            <a:xfrm>
              <a:off x="5393016" y="141962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endParaRPr lang="pt-BR" dirty="0"/>
            </a:p>
          </p:txBody>
        </p:sp>
        <p:cxnSp>
          <p:nvCxnSpPr>
            <p:cNvPr id="9" name="Conector reto 8"/>
            <p:cNvCxnSpPr>
              <a:stCxn id="5" idx="0"/>
              <a:endCxn id="7" idx="4"/>
            </p:cNvCxnSpPr>
            <p:nvPr/>
          </p:nvCxnSpPr>
          <p:spPr>
            <a:xfrm flipH="1" flipV="1">
              <a:off x="5447016" y="1527622"/>
              <a:ext cx="2199" cy="2367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>
              <a:stCxn id="5" idx="6"/>
              <a:endCxn id="6" idx="2"/>
            </p:cNvCxnSpPr>
            <p:nvPr/>
          </p:nvCxnSpPr>
          <p:spPr>
            <a:xfrm flipV="1">
              <a:off x="5750366" y="2020288"/>
              <a:ext cx="1963748" cy="3755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/>
            <p:cNvSpPr>
              <a:spLocks/>
            </p:cNvSpPr>
            <p:nvPr/>
          </p:nvSpPr>
          <p:spPr>
            <a:xfrm>
              <a:off x="6622104" y="2355726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/>
            <p:cNvCxnSpPr>
              <a:endCxn id="14" idx="0"/>
            </p:cNvCxnSpPr>
            <p:nvPr/>
          </p:nvCxnSpPr>
          <p:spPr>
            <a:xfrm>
              <a:off x="6676104" y="2020287"/>
              <a:ext cx="0" cy="3354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>
              <a:off x="5500873" y="1275606"/>
              <a:ext cx="943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atributo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5876528" y="1707654"/>
              <a:ext cx="1661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relacionamento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649334" y="2429475"/>
              <a:ext cx="20992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atributo</a:t>
              </a:r>
            </a:p>
            <a:p>
              <a:pPr algn="ctr"/>
              <a:r>
                <a:rPr lang="pt-BR" dirty="0"/>
                <a:t>(do relacionamento)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589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255"/>
    </mc:Choice>
    <mc:Fallback xmlns="">
      <p:transition spd="slow" advTm="10325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Mapa</a:t>
            </a:r>
            <a:r>
              <a:rPr lang="en-US" dirty="0"/>
              <a:t> </a:t>
            </a:r>
            <a:r>
              <a:rPr lang="en-US" dirty="0" err="1"/>
              <a:t>Conceitual</a:t>
            </a:r>
            <a:endParaRPr lang="en-US" dirty="0"/>
          </a:p>
        </p:txBody>
      </p:sp>
      <p:grpSp>
        <p:nvGrpSpPr>
          <p:cNvPr id="69" name="Grupo 68"/>
          <p:cNvGrpSpPr/>
          <p:nvPr/>
        </p:nvGrpSpPr>
        <p:grpSpPr>
          <a:xfrm>
            <a:off x="1788969" y="1255099"/>
            <a:ext cx="4688030" cy="3210371"/>
            <a:chOff x="1712769" y="1430814"/>
            <a:chExt cx="4688030" cy="4280495"/>
          </a:xfrm>
        </p:grpSpPr>
        <p:sp>
          <p:nvSpPr>
            <p:cNvPr id="8" name="Elipse 7"/>
            <p:cNvSpPr>
              <a:spLocks noChangeAspect="1"/>
            </p:cNvSpPr>
            <p:nvPr/>
          </p:nvSpPr>
          <p:spPr>
            <a:xfrm>
              <a:off x="2951221" y="5018841"/>
              <a:ext cx="1352836" cy="6924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Atributo</a:t>
              </a:r>
            </a:p>
          </p:txBody>
        </p:sp>
        <p:sp>
          <p:nvSpPr>
            <p:cNvPr id="9" name="Elipse 8"/>
            <p:cNvSpPr>
              <a:spLocks noChangeAspect="1"/>
            </p:cNvSpPr>
            <p:nvPr/>
          </p:nvSpPr>
          <p:spPr>
            <a:xfrm>
              <a:off x="3126681" y="1430814"/>
              <a:ext cx="988119" cy="6924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Grafo</a:t>
              </a:r>
            </a:p>
          </p:txBody>
        </p:sp>
        <p:sp>
          <p:nvSpPr>
            <p:cNvPr id="10" name="Elipse 9"/>
            <p:cNvSpPr>
              <a:spLocks noChangeAspect="1"/>
            </p:cNvSpPr>
            <p:nvPr/>
          </p:nvSpPr>
          <p:spPr>
            <a:xfrm>
              <a:off x="1828800" y="3006565"/>
              <a:ext cx="640623" cy="6924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Nó</a:t>
              </a:r>
            </a:p>
          </p:txBody>
        </p:sp>
        <p:sp>
          <p:nvSpPr>
            <p:cNvPr id="11" name="Elipse 10"/>
            <p:cNvSpPr>
              <a:spLocks noChangeAspect="1"/>
            </p:cNvSpPr>
            <p:nvPr/>
          </p:nvSpPr>
          <p:spPr>
            <a:xfrm>
              <a:off x="4002500" y="3006565"/>
              <a:ext cx="2398299" cy="6924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Relacionamento</a:t>
              </a:r>
            </a:p>
          </p:txBody>
        </p:sp>
        <p:cxnSp>
          <p:nvCxnSpPr>
            <p:cNvPr id="13" name="Conector em curva 12"/>
            <p:cNvCxnSpPr>
              <a:stCxn id="9" idx="2"/>
              <a:endCxn id="10" idx="1"/>
            </p:cNvCxnSpPr>
            <p:nvPr/>
          </p:nvCxnSpPr>
          <p:spPr>
            <a:xfrm rot="10800000" flipV="1">
              <a:off x="1922617" y="1777049"/>
              <a:ext cx="1204064" cy="1330925"/>
            </a:xfrm>
            <a:prstGeom prst="curvedConnector2">
              <a:avLst/>
            </a:prstGeom>
            <a:ln w="34925" cap="rnd" cmpd="sng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em curva 39"/>
            <p:cNvCxnSpPr>
              <a:stCxn id="9" idx="6"/>
              <a:endCxn id="11" idx="7"/>
            </p:cNvCxnSpPr>
            <p:nvPr/>
          </p:nvCxnSpPr>
          <p:spPr>
            <a:xfrm>
              <a:off x="4114800" y="1777049"/>
              <a:ext cx="1934776" cy="1330925"/>
            </a:xfrm>
            <a:prstGeom prst="curvedConnector2">
              <a:avLst/>
            </a:prstGeom>
            <a:ln w="34925" cap="rnd" cmpd="sng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em curva 43"/>
            <p:cNvCxnSpPr>
              <a:stCxn id="10" idx="3"/>
              <a:endCxn id="8" idx="2"/>
            </p:cNvCxnSpPr>
            <p:nvPr/>
          </p:nvCxnSpPr>
          <p:spPr>
            <a:xfrm rot="16200000" flipH="1">
              <a:off x="1553193" y="3967047"/>
              <a:ext cx="1767452" cy="1028604"/>
            </a:xfrm>
            <a:prstGeom prst="curvedConnector2">
              <a:avLst/>
            </a:prstGeom>
            <a:ln w="34925" cap="rnd" cmpd="sng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em curva 44"/>
            <p:cNvCxnSpPr>
              <a:stCxn id="11" idx="5"/>
              <a:endCxn id="8" idx="6"/>
            </p:cNvCxnSpPr>
            <p:nvPr/>
          </p:nvCxnSpPr>
          <p:spPr>
            <a:xfrm rot="5400000">
              <a:off x="4293091" y="3608590"/>
              <a:ext cx="1767452" cy="1745519"/>
            </a:xfrm>
            <a:prstGeom prst="curvedConnector2">
              <a:avLst/>
            </a:prstGeom>
            <a:ln w="34925" cap="rnd" cmpd="sng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em curva 45"/>
            <p:cNvCxnSpPr>
              <a:stCxn id="11" idx="3"/>
              <a:endCxn id="10" idx="5"/>
            </p:cNvCxnSpPr>
            <p:nvPr/>
          </p:nvCxnSpPr>
          <p:spPr>
            <a:xfrm rot="5400000">
              <a:off x="3362548" y="2608566"/>
              <a:ext cx="16933" cy="1978117"/>
            </a:xfrm>
            <a:prstGeom prst="curvedConnector3">
              <a:avLst>
                <a:gd name="adj1" fmla="val 2398874"/>
              </a:avLst>
            </a:prstGeom>
            <a:ln w="34925" cap="rnd" cmpd="sng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/>
            <p:cNvSpPr txBox="1"/>
            <p:nvPr/>
          </p:nvSpPr>
          <p:spPr>
            <a:xfrm>
              <a:off x="1712769" y="2034221"/>
              <a:ext cx="1126847" cy="492443"/>
            </a:xfrm>
            <a:prstGeom prst="rect">
              <a:avLst/>
            </a:prstGeom>
            <a:solidFill>
              <a:srgbClr val="FFFFFF">
                <a:alpha val="67843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Armazena</a:t>
              </a: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5197753" y="2285999"/>
              <a:ext cx="1126847" cy="492443"/>
            </a:xfrm>
            <a:prstGeom prst="rect">
              <a:avLst/>
            </a:prstGeom>
            <a:solidFill>
              <a:srgbClr val="FFFFFF">
                <a:alpha val="67843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Armazena</a:t>
              </a: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2839616" y="3750024"/>
              <a:ext cx="1002134" cy="492443"/>
            </a:xfrm>
            <a:prstGeom prst="rect">
              <a:avLst/>
            </a:prstGeom>
            <a:solidFill>
              <a:srgbClr val="FFFFFF">
                <a:alpha val="67843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Organiza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1739836" y="4343400"/>
              <a:ext cx="774764" cy="492443"/>
            </a:xfrm>
            <a:prstGeom prst="rect">
              <a:avLst/>
            </a:prstGeom>
            <a:solidFill>
              <a:srgbClr val="FFFFFF">
                <a:alpha val="67843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Possui</a:t>
              </a: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5321236" y="4343400"/>
              <a:ext cx="774764" cy="492443"/>
            </a:xfrm>
            <a:prstGeom prst="rect">
              <a:avLst/>
            </a:prstGeom>
            <a:solidFill>
              <a:srgbClr val="FFFFFF">
                <a:alpha val="67843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Possui</a:t>
              </a:r>
            </a:p>
          </p:txBody>
        </p:sp>
      </p:grp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9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93"/>
    </mc:Choice>
    <mc:Fallback xmlns="">
      <p:transition spd="slow" advTm="3889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Aspectos do Modelo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00150"/>
            <a:ext cx="8712968" cy="3531840"/>
          </a:xfrm>
        </p:spPr>
        <p:txBody>
          <a:bodyPr numCol="1">
            <a:noAutofit/>
          </a:bodyPr>
          <a:lstStyle/>
          <a:p>
            <a:r>
              <a:rPr lang="pt-BR" dirty="0"/>
              <a:t>Modelo de dados flexível e genérico;</a:t>
            </a:r>
          </a:p>
          <a:p>
            <a:r>
              <a:rPr lang="pt-BR" dirty="0"/>
              <a:t>Fácil de consultar e compreender;</a:t>
            </a:r>
          </a:p>
          <a:p>
            <a:r>
              <a:rPr lang="pt-BR" dirty="0"/>
              <a:t>É o modelo mais próximo que existe do modelo conceitual (praticamente nenhuma conversão);</a:t>
            </a:r>
          </a:p>
          <a:p>
            <a:r>
              <a:rPr lang="pt-BR" dirty="0"/>
              <a:t>Permite “herança” múltipla (rótulos);</a:t>
            </a:r>
          </a:p>
          <a:p>
            <a:r>
              <a:rPr lang="pt-BR" dirty="0"/>
              <a:t>Exige reeducação em consulta a dados;</a:t>
            </a:r>
          </a:p>
        </p:txBody>
      </p:sp>
      <p:pic>
        <p:nvPicPr>
          <p:cNvPr id="1026" name="Picture 2" descr="https://encrypted-tbn3.gstatic.com/images?q=tbn:ANd9GcT6o1kEYxvE1B58asHifDYl8vZRRGjzECR-xUGGRQoLVbn-1N0ZULF1P8J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24" y="3723878"/>
            <a:ext cx="542925" cy="40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://images.wikia.com/glee/images/5/5a/Freddie-mercury-meme-face-i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60" y="2859782"/>
            <a:ext cx="771507" cy="722051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7700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615"/>
    </mc:Choice>
    <mc:Fallback xmlns="">
      <p:transition spd="slow" advTm="3206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Aspectos do Modelo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pt-BR" dirty="0"/>
              <a:t>Os nós não possuem um tipo;</a:t>
            </a:r>
          </a:p>
          <a:p>
            <a:r>
              <a:rPr lang="pt-BR" dirty="0"/>
              <a:t>Grafos não possuem um “início” e um “fim” (como estruturas de dados tradicionais);</a:t>
            </a:r>
          </a:p>
          <a:p>
            <a:r>
              <a:rPr lang="pt-BR" dirty="0"/>
              <a:t>O único jeito de encontrar um elemento específico em um grafo é navegando (exaustivamente ou heuristicamente) por todos os seus vértices;</a:t>
            </a:r>
          </a:p>
        </p:txBody>
      </p:sp>
      <p:pic>
        <p:nvPicPr>
          <p:cNvPr id="1030" name="Picture 6" descr="Imagem relacionada">
            <a:extLst>
              <a:ext uri="{FF2B5EF4-FFF2-40B4-BE49-F238E27FC236}">
                <a16:creationId xmlns:a16="http://schemas.microsoft.com/office/drawing/2014/main" id="{E0DB8504-10EA-47C3-8E96-C7343883E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4375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50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074"/>
    </mc:Choice>
    <mc:Fallback xmlns="">
      <p:transition spd="slow" advTm="29907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Treta</a:t>
            </a:r>
            <a:r>
              <a:rPr lang="en-US" dirty="0"/>
              <a:t> do </a:t>
            </a:r>
            <a:r>
              <a:rPr lang="en-US" dirty="0" err="1"/>
              <a:t>Grafo</a:t>
            </a:r>
            <a:r>
              <a:rPr lang="en-US" dirty="0"/>
              <a:t> “Puro”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pt-BR" dirty="0"/>
              <a:t>Como facilitar a localização de nós de um “tipo” determinado?</a:t>
            </a:r>
          </a:p>
          <a:p>
            <a:r>
              <a:rPr lang="pt-BR" dirty="0"/>
              <a:t>Como localizar um nó específico de forma eficiente?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6" t="5413" r="19271" b="8497"/>
          <a:stretch/>
        </p:blipFill>
        <p:spPr>
          <a:xfrm>
            <a:off x="2123728" y="2682418"/>
            <a:ext cx="1244128" cy="23212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404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552"/>
    </mc:Choice>
    <mc:Fallback xmlns="">
      <p:transition spd="slow" advTm="5055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6" name="Picture 2" descr="http://newengland.com/wp-content/uploads/legacy_cms_images/646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611"/>
          <a:stretch/>
        </p:blipFill>
        <p:spPr bwMode="auto">
          <a:xfrm>
            <a:off x="-36511" y="-740618"/>
            <a:ext cx="9217024" cy="597666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54105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Rótulos</a:t>
            </a:r>
            <a:r>
              <a:rPr lang="en-US" dirty="0"/>
              <a:t> e </a:t>
            </a:r>
            <a:r>
              <a:rPr lang="en-US" dirty="0" err="1"/>
              <a:t>Índices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pt-BR" dirty="0"/>
              <a:t>Estruturas auxiliares e específicas de cada tecnologia;</a:t>
            </a:r>
          </a:p>
          <a:p>
            <a:r>
              <a:rPr lang="pt-BR" dirty="0"/>
              <a:t>Servem para identificar os nós com os conceitos do problema que se quer modelar;</a:t>
            </a:r>
          </a:p>
          <a:p>
            <a:r>
              <a:rPr lang="pt-BR" dirty="0"/>
              <a:t>Cada rótulo reúne todos os </a:t>
            </a:r>
            <a:r>
              <a:rPr lang="pt-BR" dirty="0" err="1"/>
              <a:t>IDs</a:t>
            </a:r>
            <a:r>
              <a:rPr lang="pt-BR" dirty="0"/>
              <a:t> de seus nós;</a:t>
            </a:r>
          </a:p>
          <a:p>
            <a:r>
              <a:rPr lang="pt-BR" dirty="0"/>
              <a:t>Quando uma consulta determina um rótulo, somente   os nós daquela coleção são percorridos;</a:t>
            </a:r>
          </a:p>
          <a:p>
            <a:r>
              <a:rPr lang="pt-BR" dirty="0"/>
              <a:t>Os nós podem acumular mais de um rótulo;</a:t>
            </a:r>
          </a:p>
        </p:txBody>
      </p:sp>
    </p:spTree>
    <p:extLst>
      <p:ext uri="{BB962C8B-B14F-4D97-AF65-F5344CB8AC3E}">
        <p14:creationId xmlns:p14="http://schemas.microsoft.com/office/powerpoint/2010/main" val="159926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909"/>
    </mc:Choice>
    <mc:Fallback xmlns="">
      <p:transition spd="slow" advTm="26190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2" descr="http://andrewleggett.files.wordpress.com/2011/11/ba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35586"/>
            <a:ext cx="1427641" cy="159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CaixaDeTexto 104"/>
          <p:cNvSpPr txBox="1"/>
          <p:nvPr/>
        </p:nvSpPr>
        <p:spPr>
          <a:xfrm>
            <a:off x="3695385" y="3910554"/>
            <a:ext cx="1147622" cy="369332"/>
          </a:xfrm>
          <a:prstGeom prst="rect">
            <a:avLst/>
          </a:prstGeom>
          <a:solidFill>
            <a:schemeClr val="tx1"/>
          </a:solidFill>
          <a:ln cap="rnd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:Professor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4055425" y="35583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</a:t>
            </a:r>
          </a:p>
        </p:txBody>
      </p:sp>
      <p:sp>
        <p:nvSpPr>
          <p:cNvPr id="107" name="CaixaDeTexto 106"/>
          <p:cNvSpPr txBox="1"/>
          <p:nvPr/>
        </p:nvSpPr>
        <p:spPr>
          <a:xfrm>
            <a:off x="4018805" y="42469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/>
              <a:t>    </a:t>
            </a:r>
            <a:r>
              <a:rPr lang="en-US" dirty="0" err="1"/>
              <a:t>Grafo</a:t>
            </a:r>
            <a:r>
              <a:rPr lang="en-US" dirty="0"/>
              <a:t>     +     Labels      +    </a:t>
            </a:r>
            <a:r>
              <a:rPr lang="en-US" dirty="0" err="1"/>
              <a:t>Índices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6" name="Conector em curva 12"/>
          <p:cNvCxnSpPr>
            <a:stCxn id="12" idx="4"/>
            <a:endCxn id="5" idx="4"/>
          </p:cNvCxnSpPr>
          <p:nvPr/>
        </p:nvCxnSpPr>
        <p:spPr>
          <a:xfrm rot="5400000" flipH="1">
            <a:off x="1554185" y="2710762"/>
            <a:ext cx="74241" cy="1236378"/>
          </a:xfrm>
          <a:prstGeom prst="curvedConnector3">
            <a:avLst>
              <a:gd name="adj1" fmla="val -307916"/>
            </a:avLst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em curva 44"/>
          <p:cNvCxnSpPr>
            <a:stCxn id="12" idx="5"/>
            <a:endCxn id="11" idx="6"/>
          </p:cNvCxnSpPr>
          <p:nvPr/>
        </p:nvCxnSpPr>
        <p:spPr>
          <a:xfrm rot="5400000">
            <a:off x="1796903" y="3614876"/>
            <a:ext cx="1155234" cy="382793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em curva 12"/>
          <p:cNvCxnSpPr>
            <a:stCxn id="26" idx="2"/>
            <a:endCxn id="5" idx="1"/>
          </p:cNvCxnSpPr>
          <p:nvPr/>
        </p:nvCxnSpPr>
        <p:spPr>
          <a:xfrm rot="10800000" flipV="1">
            <a:off x="658958" y="1815107"/>
            <a:ext cx="456659" cy="833071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em curva 12"/>
          <p:cNvCxnSpPr>
            <a:stCxn id="12" idx="7"/>
            <a:endCxn id="26" idx="6"/>
          </p:cNvCxnSpPr>
          <p:nvPr/>
        </p:nvCxnSpPr>
        <p:spPr>
          <a:xfrm rot="16200000" flipV="1">
            <a:off x="1973560" y="1972793"/>
            <a:ext cx="750042" cy="434671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andrewleggett.files.wordpress.com/2011/11/ba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407394"/>
            <a:ext cx="1427641" cy="159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aixaDeTexto 83"/>
          <p:cNvSpPr txBox="1"/>
          <p:nvPr/>
        </p:nvSpPr>
        <p:spPr>
          <a:xfrm>
            <a:off x="3757868" y="2182362"/>
            <a:ext cx="903902" cy="335756"/>
          </a:xfrm>
          <a:prstGeom prst="rect">
            <a:avLst/>
          </a:prstGeom>
          <a:solidFill>
            <a:schemeClr val="tx1"/>
          </a:solidFill>
          <a:ln cap="rnd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:Pessoa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4212785" y="18301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3852745" y="18394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32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3780737" y="24782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27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4199441" y="24782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15</a:t>
            </a:r>
          </a:p>
        </p:txBody>
      </p:sp>
      <p:pic>
        <p:nvPicPr>
          <p:cNvPr id="111" name="Picture 2" descr="http://andrewleggett.files.wordpress.com/2011/11/ba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2331270"/>
            <a:ext cx="1067600" cy="159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CaixaDeTexto 111"/>
          <p:cNvSpPr txBox="1"/>
          <p:nvPr/>
        </p:nvSpPr>
        <p:spPr>
          <a:xfrm>
            <a:off x="5063537" y="3106238"/>
            <a:ext cx="814647" cy="369332"/>
          </a:xfrm>
          <a:prstGeom prst="rect">
            <a:avLst/>
          </a:prstGeom>
          <a:solidFill>
            <a:schemeClr val="tx1"/>
          </a:solidFill>
          <a:ln cap="rnd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:Aluno</a:t>
            </a:r>
          </a:p>
        </p:txBody>
      </p:sp>
      <p:sp>
        <p:nvSpPr>
          <p:cNvPr id="114" name="CaixaDeTexto 113"/>
          <p:cNvSpPr txBox="1"/>
          <p:nvPr/>
        </p:nvSpPr>
        <p:spPr>
          <a:xfrm>
            <a:off x="5279561" y="28069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32</a:t>
            </a:r>
          </a:p>
        </p:txBody>
      </p:sp>
      <p:sp>
        <p:nvSpPr>
          <p:cNvPr id="116" name="CaixaDeTexto 115"/>
          <p:cNvSpPr txBox="1"/>
          <p:nvPr/>
        </p:nvSpPr>
        <p:spPr>
          <a:xfrm>
            <a:off x="5207553" y="34741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15</a:t>
            </a:r>
          </a:p>
        </p:txBody>
      </p:sp>
      <p:graphicFrame>
        <p:nvGraphicFramePr>
          <p:cNvPr id="102" name="Tabela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267954"/>
              </p:ext>
            </p:extLst>
          </p:nvPr>
        </p:nvGraphicFramePr>
        <p:xfrm>
          <a:off x="6636568" y="1635646"/>
          <a:ext cx="203988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42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:Aluno</a:t>
                      </a:r>
                      <a:r>
                        <a:rPr lang="pt-BR" baseline="0" dirty="0"/>
                        <a:t> (nome)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15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NODE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64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Ademar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64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Zeca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Elipse 25"/>
          <p:cNvSpPr>
            <a:spLocks noChangeAspect="1"/>
          </p:cNvSpPr>
          <p:nvPr/>
        </p:nvSpPr>
        <p:spPr>
          <a:xfrm>
            <a:off x="1115616" y="1346497"/>
            <a:ext cx="1015629" cy="93722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70660" y="1410330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:Pessoa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1207564" y="163564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:Aluno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1386684" y="19143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15</a:t>
            </a:r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528828" y="2537746"/>
            <a:ext cx="888577" cy="75408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538354" y="2634466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:Pessoa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769334" y="2931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27</a:t>
            </a:r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1705439" y="2427734"/>
            <a:ext cx="1008112" cy="93833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1773213" y="2480925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:Pessoa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1998762" y="29942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10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1655568" y="2706474"/>
            <a:ext cx="1125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:Professor</a:t>
            </a:r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1057366" y="3867894"/>
            <a:ext cx="1125757" cy="103199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1201382" y="3899600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:Pessoa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1417406" y="45476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32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1201382" y="433164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:Aluno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1057366" y="4106332"/>
            <a:ext cx="1125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:Professor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27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189"/>
    </mc:Choice>
    <mc:Fallback xmlns="">
      <p:transition spd="slow" advTm="3351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  <p:bldP spid="107" grpId="0"/>
      <p:bldP spid="84" grpId="0" animBg="1"/>
      <p:bldP spid="85" grpId="0"/>
      <p:bldP spid="87" grpId="0"/>
      <p:bldP spid="88" grpId="0"/>
      <p:bldP spid="89" grpId="0"/>
      <p:bldP spid="112" grpId="0" animBg="1"/>
      <p:bldP spid="114" grpId="0"/>
      <p:bldP spid="116" grpId="0"/>
      <p:bldP spid="3" grpId="0"/>
      <p:bldP spid="31" grpId="0"/>
      <p:bldP spid="49" grpId="0"/>
      <p:bldP spid="50" grpId="0"/>
      <p:bldP spid="66" grpId="0"/>
      <p:bldP spid="51" grpId="0"/>
      <p:bldP spid="65" grpId="0"/>
      <p:bldP spid="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ele oferece?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nativa</a:t>
            </a:r>
            <a:r>
              <a:rPr lang="en-US" dirty="0"/>
              <a:t> para DDL e DML (Cypher);</a:t>
            </a:r>
          </a:p>
          <a:p>
            <a:r>
              <a:rPr lang="en-US" dirty="0"/>
              <a:t>Interface WEB que </a:t>
            </a:r>
            <a:r>
              <a:rPr lang="en-US" dirty="0" err="1"/>
              <a:t>permite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Navegar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grafo</a:t>
            </a:r>
            <a:r>
              <a:rPr lang="en-US" dirty="0"/>
              <a:t> (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e </a:t>
            </a:r>
            <a:r>
              <a:rPr lang="en-US" dirty="0" err="1"/>
              <a:t>espandir</a:t>
            </a:r>
            <a:r>
              <a:rPr lang="en-US" dirty="0"/>
              <a:t> </a:t>
            </a:r>
            <a:r>
              <a:rPr lang="en-US" dirty="0" err="1"/>
              <a:t>relacionamentos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Manipular</a:t>
            </a:r>
            <a:r>
              <a:rPr lang="en-US" dirty="0"/>
              <a:t> o </a:t>
            </a:r>
            <a:r>
              <a:rPr lang="en-US" dirty="0" err="1"/>
              <a:t>grafo</a:t>
            </a:r>
            <a:r>
              <a:rPr lang="en-US" dirty="0"/>
              <a:t> (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nós</a:t>
            </a:r>
            <a:r>
              <a:rPr lang="en-US" dirty="0"/>
              <a:t>, </a:t>
            </a:r>
            <a:r>
              <a:rPr lang="en-US" dirty="0" err="1"/>
              <a:t>relacionamentos</a:t>
            </a:r>
            <a:r>
              <a:rPr lang="en-US" dirty="0"/>
              <a:t>, </a:t>
            </a:r>
            <a:r>
              <a:rPr lang="en-US" dirty="0" err="1"/>
              <a:t>índices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);</a:t>
            </a:r>
          </a:p>
          <a:p>
            <a:r>
              <a:rPr lang="en-US" dirty="0" err="1"/>
              <a:t>Oferece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API REST;</a:t>
            </a:r>
          </a:p>
          <a:p>
            <a:r>
              <a:rPr lang="en-US" dirty="0" err="1"/>
              <a:t>Implementação</a:t>
            </a:r>
            <a:r>
              <a:rPr lang="en-US" dirty="0"/>
              <a:t> propria de </a:t>
            </a:r>
            <a:r>
              <a:rPr lang="en-US" dirty="0" err="1"/>
              <a:t>indexação</a:t>
            </a:r>
            <a:r>
              <a:rPr lang="en-US" dirty="0"/>
              <a:t>;</a:t>
            </a:r>
          </a:p>
          <a:p>
            <a:r>
              <a:rPr lang="en-US" dirty="0" err="1"/>
              <a:t>Pesquisas</a:t>
            </a:r>
            <a:r>
              <a:rPr lang="en-US" dirty="0"/>
              <a:t> </a:t>
            </a:r>
            <a:r>
              <a:rPr lang="en-US" dirty="0" err="1"/>
              <a:t>espaciais</a:t>
            </a:r>
            <a:r>
              <a:rPr lang="en-US" dirty="0"/>
              <a:t> 3D (</a:t>
            </a:r>
            <a:r>
              <a:rPr lang="en-US" dirty="0" err="1"/>
              <a:t>geográficas</a:t>
            </a:r>
            <a:r>
              <a:rPr lang="en-US" dirty="0"/>
              <a:t> e </a:t>
            </a:r>
            <a:r>
              <a:rPr lang="en-US" dirty="0" err="1"/>
              <a:t>cartesianas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445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876"/>
    </mc:Choice>
    <mc:Fallback xmlns="">
      <p:transition spd="slow" advTm="8787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76" y="987574"/>
            <a:ext cx="8712968" cy="3888432"/>
          </a:xfrm>
        </p:spPr>
        <p:txBody>
          <a:bodyPr numCol="2">
            <a:no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Grafos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Definição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Histórico</a:t>
            </a:r>
          </a:p>
          <a:p>
            <a:pPr>
              <a:lnSpc>
                <a:spcPct val="150000"/>
              </a:lnSpc>
            </a:pPr>
            <a:r>
              <a:rPr lang="pt-BR" dirty="0"/>
              <a:t>Neo4j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Modelo de Dados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Características</a:t>
            </a:r>
          </a:p>
          <a:p>
            <a:pPr>
              <a:lnSpc>
                <a:spcPct val="150000"/>
              </a:lnSpc>
            </a:pPr>
            <a:r>
              <a:rPr lang="pt-BR" dirty="0"/>
              <a:t>Linguagem </a:t>
            </a:r>
            <a:r>
              <a:rPr lang="pt-BR" dirty="0" err="1"/>
              <a:t>Cypher</a:t>
            </a:r>
            <a:endParaRPr lang="pt-BR" dirty="0"/>
          </a:p>
          <a:p>
            <a:pPr lvl="1">
              <a:lnSpc>
                <a:spcPct val="150000"/>
              </a:lnSpc>
            </a:pPr>
            <a:r>
              <a:rPr lang="pt-BR" dirty="0"/>
              <a:t>Filosofia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Estrutura básica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Exemplo prático</a:t>
            </a:r>
          </a:p>
        </p:txBody>
      </p:sp>
    </p:spTree>
    <p:extLst>
      <p:ext uri="{BB962C8B-B14F-4D97-AF65-F5344CB8AC3E}">
        <p14:creationId xmlns:p14="http://schemas.microsoft.com/office/powerpoint/2010/main" val="80489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320"/>
    </mc:Choice>
    <mc:Fallback xmlns="">
      <p:transition spd="slow" advTm="10632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ele oferece?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dirty="0"/>
              <a:t>Backups: online, offline, incremental;</a:t>
            </a:r>
          </a:p>
          <a:p>
            <a:r>
              <a:rPr lang="en-US" dirty="0" err="1"/>
              <a:t>Segurança</a:t>
            </a:r>
            <a:r>
              <a:rPr lang="en-US" dirty="0"/>
              <a:t> de </a:t>
            </a:r>
            <a:r>
              <a:rPr lang="en-US" dirty="0" err="1"/>
              <a:t>acesso</a:t>
            </a:r>
            <a:endParaRPr lang="en-US" dirty="0"/>
          </a:p>
          <a:p>
            <a:pPr lvl="1"/>
            <a:r>
              <a:rPr lang="en-US" dirty="0" err="1"/>
              <a:t>Permissões</a:t>
            </a:r>
            <a:r>
              <a:rPr lang="en-US" dirty="0"/>
              <a:t> para roles no </a:t>
            </a:r>
            <a:r>
              <a:rPr lang="en-US" dirty="0" err="1"/>
              <a:t>nível</a:t>
            </a:r>
            <a:r>
              <a:rPr lang="en-US" dirty="0"/>
              <a:t> do </a:t>
            </a:r>
            <a:r>
              <a:rPr lang="en-US" dirty="0" err="1"/>
              <a:t>atributo</a:t>
            </a:r>
            <a:r>
              <a:rPr lang="en-US" dirty="0"/>
              <a:t>;</a:t>
            </a:r>
          </a:p>
          <a:p>
            <a:r>
              <a:rPr lang="en-US" dirty="0"/>
              <a:t>Ferramentas</a:t>
            </a:r>
          </a:p>
          <a:p>
            <a:pPr lvl="1"/>
            <a:r>
              <a:rPr lang="en-US" dirty="0" err="1"/>
              <a:t>Administração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Importação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Cypher shell;</a:t>
            </a:r>
          </a:p>
        </p:txBody>
      </p:sp>
    </p:spTree>
    <p:extLst>
      <p:ext uri="{BB962C8B-B14F-4D97-AF65-F5344CB8AC3E}">
        <p14:creationId xmlns:p14="http://schemas.microsoft.com/office/powerpoint/2010/main" val="71727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876"/>
    </mc:Choice>
    <mc:Fallback xmlns="">
      <p:transition spd="slow" advTm="8787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ele oferece?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dirty="0" err="1"/>
              <a:t>Roda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modo server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embutido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;</a:t>
            </a:r>
          </a:p>
          <a:p>
            <a:r>
              <a:rPr lang="en-US" dirty="0" err="1"/>
              <a:t>Respeita</a:t>
            </a:r>
            <a:r>
              <a:rPr lang="en-US" dirty="0"/>
              <a:t> as </a:t>
            </a:r>
            <a:r>
              <a:rPr lang="en-US" dirty="0" err="1"/>
              <a:t>propriedades</a:t>
            </a:r>
            <a:r>
              <a:rPr lang="en-US" dirty="0"/>
              <a:t> ACID;</a:t>
            </a:r>
          </a:p>
          <a:p>
            <a:r>
              <a:rPr lang="en-US" dirty="0" err="1"/>
              <a:t>Quadrilhões</a:t>
            </a:r>
            <a:r>
              <a:rPr lang="en-US" dirty="0"/>
              <a:t> de </a:t>
            </a:r>
            <a:r>
              <a:rPr lang="en-US" dirty="0" err="1"/>
              <a:t>nós</a:t>
            </a:r>
            <a:r>
              <a:rPr lang="en-US" dirty="0"/>
              <a:t>, </a:t>
            </a:r>
            <a:r>
              <a:rPr lang="en-US" dirty="0" err="1"/>
              <a:t>relacionamentos</a:t>
            </a:r>
            <a:r>
              <a:rPr lang="en-US" dirty="0"/>
              <a:t> e </a:t>
            </a:r>
            <a:r>
              <a:rPr lang="en-US" dirty="0" err="1"/>
              <a:t>atributos</a:t>
            </a:r>
            <a:r>
              <a:rPr lang="en-US" dirty="0"/>
              <a:t>;</a:t>
            </a:r>
          </a:p>
          <a:p>
            <a:r>
              <a:rPr lang="en-US" dirty="0"/>
              <a:t>Cluster (Enterprise):</a:t>
            </a:r>
          </a:p>
          <a:p>
            <a:pPr lvl="1"/>
            <a:r>
              <a:rPr lang="en-US" dirty="0" err="1"/>
              <a:t>Escrita</a:t>
            </a:r>
            <a:r>
              <a:rPr lang="en-US" dirty="0"/>
              <a:t> é </a:t>
            </a:r>
            <a:r>
              <a:rPr lang="en-US" dirty="0" err="1"/>
              <a:t>processada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“Core Servers”;</a:t>
            </a:r>
          </a:p>
          <a:p>
            <a:pPr lvl="1"/>
            <a:r>
              <a:rPr lang="en-US" dirty="0" err="1"/>
              <a:t>Leitura</a:t>
            </a:r>
            <a:r>
              <a:rPr lang="en-US" dirty="0"/>
              <a:t> é </a:t>
            </a:r>
            <a:r>
              <a:rPr lang="en-US" dirty="0" err="1"/>
              <a:t>processada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“</a:t>
            </a:r>
            <a:r>
              <a:rPr lang="en-US" dirty="0" err="1"/>
              <a:t>Réplica</a:t>
            </a:r>
            <a:r>
              <a:rPr lang="en-US" dirty="0"/>
              <a:t> Servers”;</a:t>
            </a:r>
          </a:p>
          <a:p>
            <a:r>
              <a:rPr lang="en-US" dirty="0"/>
              <a:t>Multi-cluster (Enterprise):</a:t>
            </a:r>
          </a:p>
          <a:p>
            <a:pPr lvl="1"/>
            <a:r>
              <a:rPr lang="en-US" dirty="0" err="1"/>
              <a:t>Visão</a:t>
            </a:r>
            <a:r>
              <a:rPr lang="en-US" dirty="0"/>
              <a:t> central de clusters </a:t>
            </a:r>
            <a:r>
              <a:rPr lang="en-US" dirty="0" err="1"/>
              <a:t>independentes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3277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584"/>
    </mc:Choice>
    <mc:Fallback xmlns="">
      <p:transition spd="slow" advTm="32558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9C541-1C82-485A-BBBE-25B6E027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040" y="205979"/>
            <a:ext cx="3754760" cy="857250"/>
          </a:xfrm>
        </p:spPr>
        <p:txBody>
          <a:bodyPr/>
          <a:lstStyle/>
          <a:p>
            <a:r>
              <a:rPr lang="pt-BR" dirty="0"/>
              <a:t>Cluster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CC905A5-8DF1-4507-A9B3-52735AF0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79255D8-E7EE-45C5-B423-1BC7C4739B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4" t="2401"/>
          <a:stretch/>
        </p:blipFill>
        <p:spPr>
          <a:xfrm>
            <a:off x="179512" y="149828"/>
            <a:ext cx="4896544" cy="487019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F62A39-3B7A-445E-8F80-B19B0A62DBB3}"/>
              </a:ext>
            </a:extLst>
          </p:cNvPr>
          <p:cNvSpPr txBox="1">
            <a:spLocks/>
          </p:cNvSpPr>
          <p:nvPr/>
        </p:nvSpPr>
        <p:spPr>
          <a:xfrm>
            <a:off x="5065712" y="1200150"/>
            <a:ext cx="3754760" cy="3531840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Tolerância</a:t>
            </a:r>
            <a:r>
              <a:rPr lang="en-US" dirty="0"/>
              <a:t> a </a:t>
            </a:r>
            <a:r>
              <a:rPr lang="en-US" dirty="0" err="1"/>
              <a:t>falhas</a:t>
            </a:r>
            <a:r>
              <a:rPr lang="en-US" dirty="0"/>
              <a:t>;</a:t>
            </a:r>
          </a:p>
          <a:p>
            <a:r>
              <a:rPr lang="en-US" dirty="0" err="1"/>
              <a:t>Escalabilidade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Leitura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replicas;</a:t>
            </a:r>
          </a:p>
          <a:p>
            <a:pPr lvl="1"/>
            <a:r>
              <a:rPr lang="en-US" dirty="0" err="1"/>
              <a:t>Escrita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cores;</a:t>
            </a:r>
          </a:p>
          <a:p>
            <a:r>
              <a:rPr lang="en-US" dirty="0" err="1"/>
              <a:t>Consistência</a:t>
            </a:r>
            <a:r>
              <a:rPr lang="en-US" dirty="0"/>
              <a:t> causal:</a:t>
            </a:r>
          </a:p>
          <a:p>
            <a:pPr lvl="1"/>
            <a:r>
              <a:rPr lang="en-US" dirty="0"/>
              <a:t>I read my writes</a:t>
            </a:r>
          </a:p>
        </p:txBody>
      </p:sp>
    </p:spTree>
    <p:extLst>
      <p:ext uri="{BB962C8B-B14F-4D97-AF65-F5344CB8AC3E}">
        <p14:creationId xmlns:p14="http://schemas.microsoft.com/office/powerpoint/2010/main" val="2014863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Formas</a:t>
            </a:r>
            <a:r>
              <a:rPr lang="en-US" dirty="0"/>
              <a:t> de </a:t>
            </a:r>
            <a:r>
              <a:rPr lang="en-US" dirty="0" err="1"/>
              <a:t>Consulta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4294967295"/>
          </p:nvPr>
        </p:nvSpPr>
        <p:spPr>
          <a:xfrm>
            <a:off x="446856" y="1200150"/>
            <a:ext cx="8229600" cy="3531840"/>
          </a:xfrm>
        </p:spPr>
        <p:txBody>
          <a:bodyPr>
            <a:normAutofit/>
          </a:bodyPr>
          <a:lstStyle/>
          <a:p>
            <a:r>
              <a:rPr lang="pt-BR" dirty="0"/>
              <a:t>Nativas</a:t>
            </a:r>
          </a:p>
          <a:p>
            <a:pPr lvl="1"/>
            <a:r>
              <a:rPr lang="pt-BR" dirty="0" err="1"/>
              <a:t>Cypher</a:t>
            </a:r>
            <a:r>
              <a:rPr lang="pt-BR" dirty="0"/>
              <a:t> (linguagem nativa, declarativa);</a:t>
            </a:r>
          </a:p>
          <a:p>
            <a:pPr lvl="1"/>
            <a:r>
              <a:rPr lang="pt-BR" dirty="0"/>
              <a:t>REST (requisições HTTP, independente do cliente);</a:t>
            </a:r>
          </a:p>
          <a:p>
            <a:r>
              <a:rPr lang="pt-BR" dirty="0"/>
              <a:t>Drivers</a:t>
            </a:r>
          </a:p>
          <a:p>
            <a:pPr lvl="1"/>
            <a:r>
              <a:rPr lang="pt-BR" dirty="0"/>
              <a:t>Java, </a:t>
            </a:r>
            <a:r>
              <a:rPr lang="pt-BR" dirty="0" err="1"/>
              <a:t>Ruby</a:t>
            </a:r>
            <a:r>
              <a:rPr lang="pt-BR" dirty="0"/>
              <a:t>, PHP, </a:t>
            </a:r>
            <a:r>
              <a:rPr lang="pt-BR" dirty="0" err="1"/>
              <a:t>Grails</a:t>
            </a:r>
            <a:r>
              <a:rPr lang="pt-BR" dirty="0"/>
              <a:t>, .Net, </a:t>
            </a:r>
            <a:r>
              <a:rPr lang="pt-BR" dirty="0" err="1"/>
              <a:t>Python</a:t>
            </a:r>
            <a:r>
              <a:rPr lang="pt-BR" dirty="0"/>
              <a:t>, </a:t>
            </a:r>
            <a:r>
              <a:rPr lang="pt-BR" dirty="0" err="1"/>
              <a:t>Node</a:t>
            </a:r>
            <a:r>
              <a:rPr lang="pt-BR" dirty="0"/>
              <a:t>.</a:t>
            </a:r>
            <a:r>
              <a:rPr lang="pt-BR" dirty="0" err="1"/>
              <a:t>js</a:t>
            </a:r>
            <a:r>
              <a:rPr lang="pt-BR" dirty="0"/>
              <a:t>, </a:t>
            </a:r>
            <a:r>
              <a:rPr lang="pt-BR" dirty="0" err="1"/>
              <a:t>Scala</a:t>
            </a:r>
            <a:r>
              <a:rPr lang="pt-BR" dirty="0"/>
              <a:t>, </a:t>
            </a:r>
            <a:r>
              <a:rPr lang="pt-BR" dirty="0" err="1"/>
              <a:t>Clojure</a:t>
            </a:r>
            <a:r>
              <a:rPr lang="pt-BR" dirty="0"/>
              <a:t>, </a:t>
            </a:r>
            <a:r>
              <a:rPr lang="pt-BR" dirty="0" err="1"/>
              <a:t>Gremlin</a:t>
            </a:r>
            <a:r>
              <a:rPr lang="pt-BR" dirty="0"/>
              <a:t>, Perl, </a:t>
            </a:r>
            <a:r>
              <a:rPr lang="pt-BR" dirty="0" err="1"/>
              <a:t>Django</a:t>
            </a:r>
            <a:r>
              <a:rPr lang="pt-BR" dirty="0"/>
              <a:t>, </a:t>
            </a:r>
            <a:r>
              <a:rPr lang="pt-BR" dirty="0" err="1"/>
              <a:t>Haskell</a:t>
            </a:r>
            <a:r>
              <a:rPr lang="pt-BR" dirty="0"/>
              <a:t> etc.</a:t>
            </a:r>
          </a:p>
          <a:p>
            <a:pPr lvl="1"/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5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Aplicações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pt-BR" dirty="0"/>
              <a:t>Geografia</a:t>
            </a:r>
          </a:p>
          <a:p>
            <a:pPr lvl="1"/>
            <a:r>
              <a:rPr lang="pt-BR" dirty="0"/>
              <a:t>Otimizar rotas entre pontos de interesse (TSP);</a:t>
            </a:r>
          </a:p>
          <a:p>
            <a:r>
              <a:rPr lang="pt-BR" dirty="0"/>
              <a:t>Computação</a:t>
            </a:r>
          </a:p>
          <a:p>
            <a:pPr lvl="1"/>
            <a:r>
              <a:rPr lang="pt-BR" dirty="0"/>
              <a:t>Representação de máquinas de estado;</a:t>
            </a:r>
          </a:p>
          <a:p>
            <a:pPr lvl="1"/>
            <a:r>
              <a:rPr lang="pt-BR" dirty="0"/>
              <a:t>Expressões regulares;</a:t>
            </a:r>
          </a:p>
          <a:p>
            <a:r>
              <a:rPr lang="pt-BR" dirty="0"/>
              <a:t>Análise Comportamental</a:t>
            </a:r>
          </a:p>
          <a:p>
            <a:pPr lvl="1"/>
            <a:r>
              <a:rPr lang="pt-BR" dirty="0"/>
              <a:t>Investigação policial;</a:t>
            </a:r>
          </a:p>
          <a:p>
            <a:pPr lvl="1"/>
            <a:r>
              <a:rPr lang="pt-BR" dirty="0"/>
              <a:t>Detecção e prevenção a fraudes;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160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301"/>
    </mc:Choice>
    <mc:Fallback xmlns="">
      <p:transition spd="slow" advTm="5830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Aplicações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pt-BR" dirty="0"/>
              <a:t>Vender mais e melhor (recomendação)</a:t>
            </a:r>
          </a:p>
          <a:p>
            <a:pPr lvl="1"/>
            <a:r>
              <a:rPr lang="pt-BR" dirty="0"/>
              <a:t>Analisar a frequência, volume e os tipos das conexões entre pessoas, empresas, produtos, eventos;</a:t>
            </a:r>
          </a:p>
          <a:p>
            <a:pPr lvl="1"/>
            <a:r>
              <a:rPr lang="pt-BR" dirty="0"/>
              <a:t>Indicação de parceiros de negócio, consumidores, fornecedores, vagas de emprego;</a:t>
            </a:r>
          </a:p>
          <a:p>
            <a:r>
              <a:rPr lang="pt-BR" dirty="0"/>
              <a:t>Diminuir prejuízo (análise de risco e impacto)</a:t>
            </a:r>
          </a:p>
          <a:p>
            <a:pPr lvl="1"/>
            <a:r>
              <a:rPr lang="pt-BR" dirty="0"/>
              <a:t>Contaminação epidemiológica ou de solo;</a:t>
            </a:r>
          </a:p>
          <a:p>
            <a:pPr lvl="1"/>
            <a:r>
              <a:rPr lang="pt-BR" dirty="0"/>
              <a:t>Monitoramento de grupos econômicos;</a:t>
            </a:r>
          </a:p>
          <a:p>
            <a:pPr lvl="1"/>
            <a:r>
              <a:rPr lang="pt-BR" dirty="0"/>
              <a:t>Monitoramento de listas;</a:t>
            </a:r>
          </a:p>
        </p:txBody>
      </p:sp>
    </p:spTree>
    <p:extLst>
      <p:ext uri="{BB962C8B-B14F-4D97-AF65-F5344CB8AC3E}">
        <p14:creationId xmlns:p14="http://schemas.microsoft.com/office/powerpoint/2010/main" val="1684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306"/>
    </mc:Choice>
    <mc:Fallback xmlns="">
      <p:transition spd="slow" advTm="57306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de seta reta 28"/>
          <p:cNvCxnSpPr/>
          <p:nvPr/>
        </p:nvCxnSpPr>
        <p:spPr>
          <a:xfrm flipV="1">
            <a:off x="2590800" y="971550"/>
            <a:ext cx="0" cy="342900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</a:t>
            </a:r>
          </a:p>
        </p:txBody>
      </p:sp>
      <p:sp>
        <p:nvSpPr>
          <p:cNvPr id="8" name="TextBox 8"/>
          <p:cNvSpPr txBox="1"/>
          <p:nvPr/>
        </p:nvSpPr>
        <p:spPr>
          <a:xfrm rot="16200000">
            <a:off x="-523429" y="2486460"/>
            <a:ext cx="1965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Complexidade</a:t>
            </a:r>
          </a:p>
        </p:txBody>
      </p:sp>
      <p:sp>
        <p:nvSpPr>
          <p:cNvPr id="9" name="Rounded Rectangle 10"/>
          <p:cNvSpPr/>
          <p:nvPr/>
        </p:nvSpPr>
        <p:spPr>
          <a:xfrm>
            <a:off x="1043608" y="2804185"/>
            <a:ext cx="1280893" cy="487645"/>
          </a:xfrm>
          <a:prstGeom prst="roundRect">
            <a:avLst>
              <a:gd name="adj" fmla="val 659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Bancos Relacionais</a:t>
            </a:r>
          </a:p>
        </p:txBody>
      </p:sp>
      <p:sp>
        <p:nvSpPr>
          <p:cNvPr id="10" name="Rounded Rectangle 11"/>
          <p:cNvSpPr/>
          <p:nvPr/>
        </p:nvSpPr>
        <p:spPr>
          <a:xfrm>
            <a:off x="2971801" y="1308209"/>
            <a:ext cx="1280893" cy="543461"/>
          </a:xfrm>
          <a:prstGeom prst="roundRect">
            <a:avLst>
              <a:gd name="adj" fmla="val 659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pt-BR" sz="1400" dirty="0"/>
              <a:t>Bancos de Grafos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762000" y="4466451"/>
            <a:ext cx="6836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Volume</a:t>
            </a:r>
          </a:p>
        </p:txBody>
      </p:sp>
      <p:cxnSp>
        <p:nvCxnSpPr>
          <p:cNvPr id="24" name="Conector de seta reta 23"/>
          <p:cNvCxnSpPr/>
          <p:nvPr/>
        </p:nvCxnSpPr>
        <p:spPr>
          <a:xfrm flipV="1">
            <a:off x="798444" y="971549"/>
            <a:ext cx="0" cy="343733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V="1">
            <a:off x="798444" y="4400549"/>
            <a:ext cx="6821556" cy="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ounded Rectangle 10"/>
          <p:cNvSpPr/>
          <p:nvPr/>
        </p:nvSpPr>
        <p:spPr>
          <a:xfrm>
            <a:off x="6186708" y="3744940"/>
            <a:ext cx="1280893" cy="487645"/>
          </a:xfrm>
          <a:prstGeom prst="roundRect">
            <a:avLst>
              <a:gd name="adj" fmla="val 659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Bancos</a:t>
            </a:r>
          </a:p>
          <a:p>
            <a:pPr algn="ctr"/>
            <a:r>
              <a:rPr lang="pt-BR" sz="1400" dirty="0"/>
              <a:t>Chave-Valor</a:t>
            </a:r>
          </a:p>
        </p:txBody>
      </p:sp>
      <p:sp>
        <p:nvSpPr>
          <p:cNvPr id="20" name="Rounded Rectangle 10"/>
          <p:cNvSpPr/>
          <p:nvPr/>
        </p:nvSpPr>
        <p:spPr>
          <a:xfrm>
            <a:off x="5334001" y="3075806"/>
            <a:ext cx="1280893" cy="504056"/>
          </a:xfrm>
          <a:prstGeom prst="roundRect">
            <a:avLst>
              <a:gd name="adj" fmla="val 659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Bancos de Colunas</a:t>
            </a:r>
          </a:p>
        </p:txBody>
      </p:sp>
      <p:sp>
        <p:nvSpPr>
          <p:cNvPr id="23" name="Rounded Rectangle 10"/>
          <p:cNvSpPr/>
          <p:nvPr/>
        </p:nvSpPr>
        <p:spPr>
          <a:xfrm>
            <a:off x="4572000" y="2283718"/>
            <a:ext cx="1280893" cy="487645"/>
          </a:xfrm>
          <a:prstGeom prst="roundRect">
            <a:avLst>
              <a:gd name="adj" fmla="val 659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Bancos de</a:t>
            </a:r>
          </a:p>
          <a:p>
            <a:pPr algn="ctr"/>
            <a:r>
              <a:rPr lang="pt-BR" sz="1400" dirty="0"/>
              <a:t>Documentos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05000" y="4430152"/>
            <a:ext cx="142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90% dos</a:t>
            </a:r>
          </a:p>
          <a:p>
            <a:pPr algn="ctr"/>
            <a:r>
              <a:rPr lang="pt-BR" dirty="0"/>
              <a:t>Casos de Uso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5" name="Picture 6" descr="neoway_logo_novo.png"/>
          <p:cNvPicPr>
            <a:picLocks noChangeAspect="1"/>
          </p:cNvPicPr>
          <p:nvPr/>
        </p:nvPicPr>
        <p:blipFill>
          <a:blip r:embed="rId3" cstate="print">
            <a:alphaModFix amt="8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7079" y="1081224"/>
            <a:ext cx="1023393" cy="986470"/>
          </a:xfrm>
          <a:prstGeom prst="rect">
            <a:avLst/>
          </a:prstGeom>
        </p:spPr>
      </p:pic>
      <p:grpSp>
        <p:nvGrpSpPr>
          <p:cNvPr id="37" name="Grupo 36"/>
          <p:cNvGrpSpPr/>
          <p:nvPr/>
        </p:nvGrpSpPr>
        <p:grpSpPr>
          <a:xfrm>
            <a:off x="4252694" y="1266314"/>
            <a:ext cx="3544385" cy="369332"/>
            <a:chOff x="4252694" y="1266314"/>
            <a:chExt cx="3544385" cy="369332"/>
          </a:xfrm>
        </p:grpSpPr>
        <p:cxnSp>
          <p:nvCxnSpPr>
            <p:cNvPr id="6" name="Conector de seta reta 5"/>
            <p:cNvCxnSpPr>
              <a:stCxn id="15" idx="1"/>
              <a:endCxn id="10" idx="3"/>
            </p:cNvCxnSpPr>
            <p:nvPr/>
          </p:nvCxnSpPr>
          <p:spPr>
            <a:xfrm flipH="1">
              <a:off x="4252694" y="1574459"/>
              <a:ext cx="3544385" cy="548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/>
            <p:cNvSpPr txBox="1"/>
            <p:nvPr/>
          </p:nvSpPr>
          <p:spPr>
            <a:xfrm>
              <a:off x="4697714" y="1266314"/>
              <a:ext cx="1922321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/>
                <a:t>Risk &amp; </a:t>
              </a:r>
              <a:r>
                <a:rPr lang="pt-BR" dirty="0" err="1"/>
                <a:t>Compliance</a:t>
              </a:r>
              <a:endParaRPr lang="pt-BR" dirty="0"/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1684055" y="1574459"/>
            <a:ext cx="6113024" cy="1229726"/>
            <a:chOff x="1684055" y="1574459"/>
            <a:chExt cx="6113024" cy="1229726"/>
          </a:xfrm>
        </p:grpSpPr>
        <p:cxnSp>
          <p:nvCxnSpPr>
            <p:cNvPr id="19" name="Conector de seta reta 18"/>
            <p:cNvCxnSpPr>
              <a:stCxn id="15" idx="1"/>
              <a:endCxn id="9" idx="0"/>
            </p:cNvCxnSpPr>
            <p:nvPr/>
          </p:nvCxnSpPr>
          <p:spPr>
            <a:xfrm flipH="1">
              <a:off x="1684055" y="1574459"/>
              <a:ext cx="6113024" cy="122972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ixaDeTexto 32"/>
            <p:cNvSpPr txBox="1"/>
            <p:nvPr/>
          </p:nvSpPr>
          <p:spPr>
            <a:xfrm rot="20861595">
              <a:off x="3123887" y="1907495"/>
              <a:ext cx="25906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Transactional</a:t>
              </a:r>
              <a:r>
                <a:rPr lang="pt-BR" dirty="0"/>
                <a:t> </a:t>
              </a:r>
              <a:r>
                <a:rPr lang="pt-BR" dirty="0" err="1"/>
                <a:t>Information</a:t>
              </a:r>
              <a:endParaRPr lang="pt-BR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5802294" y="1574459"/>
            <a:ext cx="1994785" cy="953082"/>
            <a:chOff x="5802294" y="1574459"/>
            <a:chExt cx="1994785" cy="953082"/>
          </a:xfrm>
        </p:grpSpPr>
        <p:cxnSp>
          <p:nvCxnSpPr>
            <p:cNvPr id="11" name="Conector de seta reta 10"/>
            <p:cNvCxnSpPr>
              <a:stCxn id="15" idx="1"/>
              <a:endCxn id="23" idx="3"/>
            </p:cNvCxnSpPr>
            <p:nvPr/>
          </p:nvCxnSpPr>
          <p:spPr>
            <a:xfrm flipH="1">
              <a:off x="5852893" y="1574459"/>
              <a:ext cx="1944186" cy="95308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/>
            <p:cNvSpPr txBox="1"/>
            <p:nvPr/>
          </p:nvSpPr>
          <p:spPr>
            <a:xfrm rot="20118431">
              <a:off x="5802294" y="1843747"/>
              <a:ext cx="1421864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User</a:t>
              </a:r>
              <a:r>
                <a:rPr lang="pt-BR" dirty="0"/>
                <a:t> </a:t>
              </a:r>
              <a:r>
                <a:rPr lang="pt-BR" dirty="0" err="1"/>
                <a:t>Content</a:t>
              </a:r>
              <a:endParaRPr lang="pt-BR" dirty="0"/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5897699" y="1574459"/>
            <a:ext cx="1899380" cy="1501347"/>
            <a:chOff x="5897699" y="1574459"/>
            <a:chExt cx="1899380" cy="1501347"/>
          </a:xfrm>
        </p:grpSpPr>
        <p:cxnSp>
          <p:nvCxnSpPr>
            <p:cNvPr id="13" name="Conector de seta reta 12"/>
            <p:cNvCxnSpPr>
              <a:stCxn id="15" idx="1"/>
              <a:endCxn id="20" idx="0"/>
            </p:cNvCxnSpPr>
            <p:nvPr/>
          </p:nvCxnSpPr>
          <p:spPr>
            <a:xfrm flipH="1">
              <a:off x="5974448" y="1574459"/>
              <a:ext cx="1822631" cy="15013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/>
            <p:cNvSpPr txBox="1"/>
            <p:nvPr/>
          </p:nvSpPr>
          <p:spPr>
            <a:xfrm rot="19224175">
              <a:off x="5897699" y="2324341"/>
              <a:ext cx="1144224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/>
                <a:t>Auditorias</a:t>
              </a: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6827155" y="1574459"/>
            <a:ext cx="969924" cy="2170481"/>
            <a:chOff x="6827155" y="1574459"/>
            <a:chExt cx="969924" cy="2170481"/>
          </a:xfrm>
        </p:grpSpPr>
        <p:cxnSp>
          <p:nvCxnSpPr>
            <p:cNvPr id="16" name="Conector de seta reta 15"/>
            <p:cNvCxnSpPr>
              <a:stCxn id="15" idx="1"/>
              <a:endCxn id="18" idx="0"/>
            </p:cNvCxnSpPr>
            <p:nvPr/>
          </p:nvCxnSpPr>
          <p:spPr>
            <a:xfrm flipH="1">
              <a:off x="6827155" y="1574459"/>
              <a:ext cx="969924" cy="217048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/>
            <p:cNvSpPr txBox="1"/>
            <p:nvPr/>
          </p:nvSpPr>
          <p:spPr>
            <a:xfrm rot="17515212">
              <a:off x="6519850" y="2606502"/>
              <a:ext cx="1180131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Messaging</a:t>
              </a:r>
              <a:endParaRPr lang="pt-BR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9904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720"/>
    </mc:Choice>
    <mc:Fallback xmlns="">
      <p:transition spd="slow" advTm="5707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  <p:bldP spid="20" grpId="0" animBg="1"/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28" y="11361"/>
            <a:ext cx="4323329" cy="473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9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33"/>
    </mc:Choice>
    <mc:Fallback xmlns="">
      <p:transition spd="slow" advTm="10833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b="1" dirty="0" err="1"/>
              <a:t>Linguagem</a:t>
            </a:r>
            <a:r>
              <a:rPr lang="en-US" sz="6600" b="1" dirty="0"/>
              <a:t> Cypher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INTRODUÇÃO E PRÁTICA</a:t>
            </a:r>
          </a:p>
        </p:txBody>
      </p:sp>
    </p:spTree>
    <p:extLst>
      <p:ext uri="{BB962C8B-B14F-4D97-AF65-F5344CB8AC3E}">
        <p14:creationId xmlns:p14="http://schemas.microsoft.com/office/powerpoint/2010/main" val="5020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83"/>
    </mc:Choice>
    <mc:Fallback xmlns="">
      <p:transition spd="slow" advTm="5383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trix-46-neo-before-cipher-was-going-pull-the-plu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360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4526458"/>
            <a:ext cx="8640960" cy="565572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00CC00"/>
                </a:solidFill>
                <a:latin typeface="Consolas"/>
                <a:cs typeface="Consolas"/>
              </a:rPr>
              <a:t>neo4j-sh$ loading cypher...</a:t>
            </a:r>
          </a:p>
        </p:txBody>
      </p:sp>
    </p:spTree>
    <p:extLst>
      <p:ext uri="{BB962C8B-B14F-4D97-AF65-F5344CB8AC3E}">
        <p14:creationId xmlns:p14="http://schemas.microsoft.com/office/powerpoint/2010/main" val="304421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000" b="1" dirty="0" err="1"/>
              <a:t>Grafos</a:t>
            </a:r>
            <a:endParaRPr lang="en-US" sz="72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numCol="1"/>
          <a:lstStyle/>
          <a:p>
            <a:r>
              <a:rPr lang="en-US" dirty="0"/>
              <a:t>DEFINIÇÃO E HISTÓRICO</a:t>
            </a:r>
          </a:p>
        </p:txBody>
      </p:sp>
    </p:spTree>
    <p:extLst>
      <p:ext uri="{BB962C8B-B14F-4D97-AF65-F5344CB8AC3E}">
        <p14:creationId xmlns:p14="http://schemas.microsoft.com/office/powerpoint/2010/main" val="219559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179"/>
    </mc:Choice>
    <mc:Fallback xmlns="">
      <p:transition spd="slow" advTm="83179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Cypher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Linguagem declarativa para consultar grafos;</a:t>
            </a:r>
          </a:p>
          <a:p>
            <a:r>
              <a:rPr lang="pt-BR" dirty="0"/>
              <a:t>Também serve para alterar os dados;</a:t>
            </a:r>
          </a:p>
          <a:p>
            <a:r>
              <a:rPr lang="pt-BR" dirty="0"/>
              <a:t>Altamente intuitiva e amigável;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Muito intuitiva!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513653" y="2787774"/>
            <a:ext cx="8018787" cy="520501"/>
            <a:chOff x="513653" y="2771329"/>
            <a:chExt cx="8018787" cy="520501"/>
          </a:xfrm>
        </p:grpSpPr>
        <p:sp>
          <p:nvSpPr>
            <p:cNvPr id="6" name="Elipse 5"/>
            <p:cNvSpPr>
              <a:spLocks noChangeAspect="1"/>
            </p:cNvSpPr>
            <p:nvPr/>
          </p:nvSpPr>
          <p:spPr>
            <a:xfrm>
              <a:off x="6158395" y="2771679"/>
              <a:ext cx="2374045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amigo do amigo</a:t>
              </a:r>
            </a:p>
          </p:txBody>
        </p:sp>
        <p:sp>
          <p:nvSpPr>
            <p:cNvPr id="8" name="Elipse 7"/>
            <p:cNvSpPr>
              <a:spLocks noChangeAspect="1"/>
            </p:cNvSpPr>
            <p:nvPr/>
          </p:nvSpPr>
          <p:spPr>
            <a:xfrm>
              <a:off x="513653" y="2771329"/>
              <a:ext cx="593286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eu</a:t>
              </a:r>
            </a:p>
          </p:txBody>
        </p:sp>
        <p:sp>
          <p:nvSpPr>
            <p:cNvPr id="9" name="Elipse 8"/>
            <p:cNvSpPr>
              <a:spLocks noChangeAspect="1"/>
            </p:cNvSpPr>
            <p:nvPr/>
          </p:nvSpPr>
          <p:spPr>
            <a:xfrm>
              <a:off x="3059832" y="2772479"/>
              <a:ext cx="1071161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amigo</a:t>
              </a:r>
            </a:p>
          </p:txBody>
        </p:sp>
        <p:cxnSp>
          <p:nvCxnSpPr>
            <p:cNvPr id="12" name="Conector em curva 43"/>
            <p:cNvCxnSpPr>
              <a:stCxn id="8" idx="6"/>
              <a:endCxn id="9" idx="2"/>
            </p:cNvCxnSpPr>
            <p:nvPr/>
          </p:nvCxnSpPr>
          <p:spPr>
            <a:xfrm>
              <a:off x="1106939" y="3031005"/>
              <a:ext cx="1952893" cy="1150"/>
            </a:xfrm>
            <a:prstGeom prst="curvedConnector3">
              <a:avLst>
                <a:gd name="adj1" fmla="val 50000"/>
              </a:avLst>
            </a:prstGeom>
            <a:ln w="34925" cap="rnd" cmpd="sng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em curva 44"/>
            <p:cNvCxnSpPr>
              <a:stCxn id="9" idx="6"/>
              <a:endCxn id="6" idx="2"/>
            </p:cNvCxnSpPr>
            <p:nvPr/>
          </p:nvCxnSpPr>
          <p:spPr>
            <a:xfrm flipV="1">
              <a:off x="4130993" y="3031355"/>
              <a:ext cx="2027402" cy="800"/>
            </a:xfrm>
            <a:prstGeom prst="curvedConnector3">
              <a:avLst>
                <a:gd name="adj1" fmla="val 50000"/>
              </a:avLst>
            </a:prstGeom>
            <a:ln w="34925" cap="rnd" cmpd="sng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/>
            <p:cNvSpPr txBox="1"/>
            <p:nvPr/>
          </p:nvSpPr>
          <p:spPr>
            <a:xfrm>
              <a:off x="4605486" y="2827467"/>
              <a:ext cx="974626" cy="369332"/>
            </a:xfrm>
            <a:prstGeom prst="rect">
              <a:avLst/>
            </a:prstGeom>
            <a:solidFill>
              <a:srgbClr val="FFFFFF">
                <a:alpha val="67843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conhece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1547664" y="2827242"/>
              <a:ext cx="974626" cy="369332"/>
            </a:xfrm>
            <a:prstGeom prst="rect">
              <a:avLst/>
            </a:prstGeom>
            <a:solidFill>
              <a:srgbClr val="FFFFFF">
                <a:alpha val="67843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conhece</a:t>
              </a:r>
            </a:p>
          </p:txBody>
        </p:sp>
      </p:grpSp>
      <p:sp>
        <p:nvSpPr>
          <p:cNvPr id="26" name="CaixaDeTexto 25"/>
          <p:cNvSpPr txBox="1"/>
          <p:nvPr/>
        </p:nvSpPr>
        <p:spPr>
          <a:xfrm>
            <a:off x="409184" y="3363838"/>
            <a:ext cx="8358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urier New" pitchFamily="49" charset="0"/>
                <a:cs typeface="Courier New" pitchFamily="49" charset="0"/>
              </a:rPr>
              <a:t>(eu)—[:CONHECE]—&gt;(amigo)—[:CONHECE]—&gt;(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amigo_do_amigo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01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698"/>
    </mc:Choice>
    <mc:Fallback xmlns="">
      <p:transition spd="slow" advTm="2246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Esquema</a:t>
            </a:r>
            <a:r>
              <a:rPr lang="en-US" dirty="0"/>
              <a:t> de </a:t>
            </a:r>
            <a:r>
              <a:rPr lang="en-US" dirty="0" err="1"/>
              <a:t>Exemplo</a:t>
            </a:r>
            <a:endParaRPr lang="en-US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2428861" y="4046144"/>
            <a:ext cx="1035095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Maria</a:t>
            </a:r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731874" y="2536938"/>
            <a:ext cx="861528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João</a:t>
            </a:r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3300223" y="2536938"/>
            <a:ext cx="1271777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Manoel</a:t>
            </a:r>
          </a:p>
        </p:txBody>
      </p:sp>
      <p:cxnSp>
        <p:nvCxnSpPr>
          <p:cNvPr id="11" name="Conector em curva 12"/>
          <p:cNvCxnSpPr>
            <a:stCxn id="9" idx="1"/>
            <a:endCxn id="8" idx="2"/>
          </p:cNvCxnSpPr>
          <p:nvPr/>
        </p:nvCxnSpPr>
        <p:spPr>
          <a:xfrm rot="5400000" flipH="1" flipV="1">
            <a:off x="1172991" y="1299852"/>
            <a:ext cx="998194" cy="1628093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em curva 39"/>
          <p:cNvCxnSpPr>
            <a:stCxn id="8" idx="6"/>
            <a:endCxn id="10" idx="0"/>
          </p:cNvCxnSpPr>
          <p:nvPr/>
        </p:nvCxnSpPr>
        <p:spPr>
          <a:xfrm>
            <a:off x="3478220" y="1614801"/>
            <a:ext cx="457892" cy="922137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43"/>
          <p:cNvCxnSpPr>
            <a:stCxn id="9" idx="3"/>
            <a:endCxn id="7" idx="2"/>
          </p:cNvCxnSpPr>
          <p:nvPr/>
        </p:nvCxnSpPr>
        <p:spPr>
          <a:xfrm rot="16200000" flipH="1">
            <a:off x="980657" y="2857616"/>
            <a:ext cx="1325588" cy="1570819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em curva 44"/>
          <p:cNvCxnSpPr>
            <a:stCxn id="10" idx="4"/>
            <a:endCxn id="7" idx="6"/>
          </p:cNvCxnSpPr>
          <p:nvPr/>
        </p:nvCxnSpPr>
        <p:spPr>
          <a:xfrm rot="5400000">
            <a:off x="3075269" y="3444976"/>
            <a:ext cx="1249531" cy="472156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82908" y="3539564"/>
            <a:ext cx="1159355" cy="369332"/>
          </a:xfrm>
          <a:prstGeom prst="rect">
            <a:avLst/>
          </a:prstGeom>
          <a:solidFill>
            <a:srgbClr val="FFFFFF">
              <a:alpha val="83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:CONHECE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6641334" y="2124651"/>
            <a:ext cx="969726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Tiago</a:t>
            </a:r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6099948" y="1267395"/>
            <a:ext cx="895339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Alice</a:t>
            </a:r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498458" y="2989038"/>
            <a:ext cx="1359689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Amanda</a:t>
            </a:r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5148064" y="3795886"/>
            <a:ext cx="1137883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Vitória</a:t>
            </a:r>
          </a:p>
        </p:txBody>
      </p:sp>
      <p:cxnSp>
        <p:nvCxnSpPr>
          <p:cNvPr id="25" name="Conector em curva 39"/>
          <p:cNvCxnSpPr>
            <a:stCxn id="10" idx="7"/>
            <a:endCxn id="21" idx="2"/>
          </p:cNvCxnSpPr>
          <p:nvPr/>
        </p:nvCxnSpPr>
        <p:spPr>
          <a:xfrm rot="5400000" flipH="1" flipV="1">
            <a:off x="5399209" y="1370871"/>
            <a:ext cx="228668" cy="2255581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em curva 39"/>
          <p:cNvCxnSpPr>
            <a:stCxn id="8" idx="0"/>
            <a:endCxn id="22" idx="0"/>
          </p:cNvCxnSpPr>
          <p:nvPr/>
        </p:nvCxnSpPr>
        <p:spPr>
          <a:xfrm rot="5400000" flipH="1" flipV="1">
            <a:off x="4721033" y="-471460"/>
            <a:ext cx="87730" cy="3565440"/>
          </a:xfrm>
          <a:prstGeom prst="curvedConnector3">
            <a:avLst>
              <a:gd name="adj1" fmla="val 360572"/>
            </a:avLst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em curva 39"/>
          <p:cNvCxnSpPr>
            <a:stCxn id="10" idx="5"/>
            <a:endCxn id="23" idx="2"/>
          </p:cNvCxnSpPr>
          <p:nvPr/>
        </p:nvCxnSpPr>
        <p:spPr>
          <a:xfrm rot="16200000" flipH="1">
            <a:off x="5307864" y="2058120"/>
            <a:ext cx="268482" cy="2112705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em curva 39"/>
          <p:cNvCxnSpPr>
            <a:stCxn id="7" idx="5"/>
            <a:endCxn id="24" idx="3"/>
          </p:cNvCxnSpPr>
          <p:nvPr/>
        </p:nvCxnSpPr>
        <p:spPr>
          <a:xfrm rot="5400000" flipH="1" flipV="1">
            <a:off x="4188407" y="3363142"/>
            <a:ext cx="250258" cy="2002333"/>
          </a:xfrm>
          <a:prstGeom prst="curvedConnector3">
            <a:avLst>
              <a:gd name="adj1" fmla="val -121737"/>
            </a:avLst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>
            <a:off x="3301209" y="3429007"/>
            <a:ext cx="1159355" cy="369332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:CONHECE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729441" y="1768073"/>
            <a:ext cx="1159355" cy="369332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:CONHECE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4158465" y="910817"/>
            <a:ext cx="1159355" cy="369332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:CONHECE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4924813" y="2211710"/>
            <a:ext cx="1159355" cy="369332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:CONHECE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4852805" y="2994506"/>
            <a:ext cx="1159355" cy="369332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:CONHECE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3229771" y="1821652"/>
            <a:ext cx="1159355" cy="369332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:CONHECE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2486135" y="1355125"/>
            <a:ext cx="992085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Paulo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779912" y="4578682"/>
            <a:ext cx="1159355" cy="369332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:CONHECE</a:t>
            </a:r>
          </a:p>
        </p:txBody>
      </p:sp>
    </p:spTree>
    <p:extLst>
      <p:ext uri="{BB962C8B-B14F-4D97-AF65-F5344CB8AC3E}">
        <p14:creationId xmlns:p14="http://schemas.microsoft.com/office/powerpoint/2010/main" val="368711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29"/>
    </mc:Choice>
    <mc:Fallback xmlns="">
      <p:transition spd="slow" advTm="23629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Iniciais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MATCH</a:t>
            </a:r>
            <a:r>
              <a:rPr lang="pt-BR" dirty="0"/>
              <a:t>: determina o padrão que a navegação (</a:t>
            </a:r>
            <a:r>
              <a:rPr lang="pt-BR" dirty="0" err="1"/>
              <a:t>traversing</a:t>
            </a:r>
            <a:r>
              <a:rPr lang="pt-BR" dirty="0"/>
              <a:t>) deve obedecer (rótulos de nós, tipos de relacionamentos, direção e número de passos);</a:t>
            </a:r>
          </a:p>
          <a:p>
            <a:r>
              <a:rPr lang="pt-BR" dirty="0"/>
              <a:t> </a:t>
            </a:r>
            <a:r>
              <a:rPr lang="pt-BR" b="1" dirty="0">
                <a:solidFill>
                  <a:srgbClr val="0070C0"/>
                </a:solidFill>
              </a:rPr>
              <a:t>RETURN</a:t>
            </a:r>
            <a:r>
              <a:rPr lang="pt-BR" dirty="0"/>
              <a:t>: recupera os nós e relacionamentos que foram navegados e selecionados;</a:t>
            </a:r>
          </a:p>
        </p:txBody>
      </p:sp>
    </p:spTree>
    <p:extLst>
      <p:ext uri="{BB962C8B-B14F-4D97-AF65-F5344CB8AC3E}">
        <p14:creationId xmlns:p14="http://schemas.microsoft.com/office/powerpoint/2010/main" val="233511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009"/>
    </mc:Choice>
    <mc:Fallback xmlns="">
      <p:transition spd="slow" advTm="229009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426408" y="123478"/>
            <a:ext cx="8322056" cy="1368152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Determina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o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nó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inicial</a:t>
            </a:r>
            <a:endParaRPr lang="en-US" sz="20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Pessoa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{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nome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0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“</a:t>
            </a:r>
            <a:r>
              <a:rPr lang="en-US" sz="20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João</a:t>
            </a:r>
            <a:r>
              <a:rPr lang="en-US" sz="20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850584" y="2828303"/>
            <a:ext cx="861528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João</a:t>
            </a:r>
          </a:p>
        </p:txBody>
      </p:sp>
      <p:cxnSp>
        <p:nvCxnSpPr>
          <p:cNvPr id="11" name="Conector em curva 12"/>
          <p:cNvCxnSpPr>
            <a:stCxn id="8" idx="2"/>
            <a:endCxn id="9" idx="1"/>
          </p:cNvCxnSpPr>
          <p:nvPr/>
        </p:nvCxnSpPr>
        <p:spPr>
          <a:xfrm rot="10800000" flipV="1">
            <a:off x="976753" y="2230722"/>
            <a:ext cx="1806931" cy="673637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em curva 39"/>
          <p:cNvCxnSpPr>
            <a:stCxn id="8" idx="6"/>
            <a:endCxn id="10" idx="0"/>
          </p:cNvCxnSpPr>
          <p:nvPr/>
        </p:nvCxnSpPr>
        <p:spPr>
          <a:xfrm>
            <a:off x="3775768" y="2230723"/>
            <a:ext cx="658042" cy="704736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43"/>
          <p:cNvCxnSpPr>
            <a:stCxn id="9" idx="3"/>
            <a:endCxn id="7" idx="2"/>
          </p:cNvCxnSpPr>
          <p:nvPr/>
        </p:nvCxnSpPr>
        <p:spPr>
          <a:xfrm rot="16200000" flipH="1">
            <a:off x="1452403" y="2795945"/>
            <a:ext cx="927066" cy="1878369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em curva 44"/>
          <p:cNvCxnSpPr>
            <a:stCxn id="10" idx="4"/>
            <a:endCxn id="7" idx="6"/>
          </p:cNvCxnSpPr>
          <p:nvPr/>
        </p:nvCxnSpPr>
        <p:spPr>
          <a:xfrm rot="5400000">
            <a:off x="3790087" y="3554939"/>
            <a:ext cx="743853" cy="543594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>
            <a:spLocks noChangeAspect="1"/>
          </p:cNvSpPr>
          <p:nvPr/>
        </p:nvSpPr>
        <p:spPr>
          <a:xfrm>
            <a:off x="6784210" y="2506832"/>
            <a:ext cx="969726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Tiago</a:t>
            </a:r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5569764" y="1956583"/>
            <a:ext cx="895339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Alice</a:t>
            </a:r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855648" y="3242467"/>
            <a:ext cx="1359689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Amanda</a:t>
            </a:r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5268" y="3939077"/>
            <a:ext cx="1137883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Vitória</a:t>
            </a:r>
          </a:p>
        </p:txBody>
      </p:sp>
      <p:cxnSp>
        <p:nvCxnSpPr>
          <p:cNvPr id="25" name="Conector em curva 39"/>
          <p:cNvCxnSpPr>
            <a:stCxn id="10" idx="7"/>
            <a:endCxn id="21" idx="2"/>
          </p:cNvCxnSpPr>
          <p:nvPr/>
        </p:nvCxnSpPr>
        <p:spPr>
          <a:xfrm rot="5400000" flipH="1" flipV="1">
            <a:off x="5711326" y="1938633"/>
            <a:ext cx="245008" cy="1900759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em curva 39"/>
          <p:cNvCxnSpPr>
            <a:stCxn id="8" idx="0"/>
            <a:endCxn id="22" idx="0"/>
          </p:cNvCxnSpPr>
          <p:nvPr/>
        </p:nvCxnSpPr>
        <p:spPr>
          <a:xfrm rot="5400000" flipH="1" flipV="1">
            <a:off x="4641348" y="594961"/>
            <a:ext cx="14464" cy="2737708"/>
          </a:xfrm>
          <a:prstGeom prst="curvedConnector3">
            <a:avLst>
              <a:gd name="adj1" fmla="val 1680476"/>
            </a:avLst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em curva 39"/>
          <p:cNvCxnSpPr>
            <a:stCxn id="10" idx="5"/>
            <a:endCxn id="23" idx="2"/>
          </p:cNvCxnSpPr>
          <p:nvPr/>
        </p:nvCxnSpPr>
        <p:spPr>
          <a:xfrm rot="16200000" flipH="1">
            <a:off x="5807854" y="2454349"/>
            <a:ext cx="123390" cy="1972197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em curva 39"/>
          <p:cNvCxnSpPr>
            <a:stCxn id="7" idx="5"/>
            <a:endCxn id="24" idx="3"/>
          </p:cNvCxnSpPr>
          <p:nvPr/>
        </p:nvCxnSpPr>
        <p:spPr>
          <a:xfrm rot="16200000" flipH="1">
            <a:off x="5060223" y="3060687"/>
            <a:ext cx="90" cy="2643277"/>
          </a:xfrm>
          <a:prstGeom prst="curvedConnector3">
            <a:avLst>
              <a:gd name="adj1" fmla="val 338607778"/>
            </a:avLst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1215660" y="218674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grpSp>
        <p:nvGrpSpPr>
          <p:cNvPr id="45" name="Grupo 44"/>
          <p:cNvGrpSpPr/>
          <p:nvPr/>
        </p:nvGrpSpPr>
        <p:grpSpPr>
          <a:xfrm>
            <a:off x="142844" y="2643759"/>
            <a:ext cx="571504" cy="517358"/>
            <a:chOff x="142844" y="3525008"/>
            <a:chExt cx="642942" cy="689810"/>
          </a:xfrm>
        </p:grpSpPr>
        <p:sp>
          <p:nvSpPr>
            <p:cNvPr id="43" name="Seta para a direita 42"/>
            <p:cNvSpPr/>
            <p:nvPr/>
          </p:nvSpPr>
          <p:spPr>
            <a:xfrm>
              <a:off x="142844" y="4000504"/>
              <a:ext cx="642942" cy="21431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265105" y="3525008"/>
              <a:ext cx="393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/>
                <a:t>n</a:t>
              </a:r>
            </a:p>
          </p:txBody>
        </p:sp>
      </p:grpSp>
      <p:sp>
        <p:nvSpPr>
          <p:cNvPr id="34" name="Chave direita 33"/>
          <p:cNvSpPr/>
          <p:nvPr/>
        </p:nvSpPr>
        <p:spPr>
          <a:xfrm rot="5400000">
            <a:off x="1585997" y="589202"/>
            <a:ext cx="101355" cy="322036"/>
          </a:xfrm>
          <a:prstGeom prst="rightBrace">
            <a:avLst>
              <a:gd name="adj1" fmla="val 30167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2855121" y="3938987"/>
            <a:ext cx="1035095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Maria</a:t>
            </a:r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3797921" y="2935459"/>
            <a:ext cx="1271777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Manoel</a:t>
            </a:r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2783683" y="1971047"/>
            <a:ext cx="992085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Paulo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1259632" y="379588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167603" y="156363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3735555" y="2377212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3779912" y="372387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5319731" y="264375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5364088" y="331331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4527643" y="451596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191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495"/>
    </mc:Choice>
    <mc:Fallback xmlns="">
      <p:transition spd="slow" advTm="1024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lipse 37"/>
          <p:cNvSpPr>
            <a:spLocks noChangeAspect="1"/>
          </p:cNvSpPr>
          <p:nvPr/>
        </p:nvSpPr>
        <p:spPr>
          <a:xfrm>
            <a:off x="850584" y="2828303"/>
            <a:ext cx="861528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João</a:t>
            </a:r>
          </a:p>
        </p:txBody>
      </p:sp>
      <p:cxnSp>
        <p:nvCxnSpPr>
          <p:cNvPr id="40" name="Conector em curva 12"/>
          <p:cNvCxnSpPr>
            <a:stCxn id="36" idx="2"/>
            <a:endCxn id="38" idx="1"/>
          </p:cNvCxnSpPr>
          <p:nvPr/>
        </p:nvCxnSpPr>
        <p:spPr>
          <a:xfrm rot="10800000" flipV="1">
            <a:off x="976753" y="2230722"/>
            <a:ext cx="1806931" cy="673637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em curva 39"/>
          <p:cNvCxnSpPr>
            <a:stCxn id="36" idx="6"/>
            <a:endCxn id="39" idx="0"/>
          </p:cNvCxnSpPr>
          <p:nvPr/>
        </p:nvCxnSpPr>
        <p:spPr>
          <a:xfrm>
            <a:off x="3775768" y="2230723"/>
            <a:ext cx="658042" cy="704736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em curva 43"/>
          <p:cNvCxnSpPr>
            <a:stCxn id="38" idx="3"/>
            <a:endCxn id="34" idx="2"/>
          </p:cNvCxnSpPr>
          <p:nvPr/>
        </p:nvCxnSpPr>
        <p:spPr>
          <a:xfrm rot="16200000" flipH="1">
            <a:off x="1452403" y="2795945"/>
            <a:ext cx="927066" cy="1878369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em curva 44"/>
          <p:cNvCxnSpPr>
            <a:stCxn id="39" idx="4"/>
            <a:endCxn id="34" idx="6"/>
          </p:cNvCxnSpPr>
          <p:nvPr/>
        </p:nvCxnSpPr>
        <p:spPr>
          <a:xfrm rot="5400000">
            <a:off x="3790087" y="3554939"/>
            <a:ext cx="743853" cy="543594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/>
          <p:cNvSpPr>
            <a:spLocks noChangeAspect="1"/>
          </p:cNvSpPr>
          <p:nvPr/>
        </p:nvSpPr>
        <p:spPr>
          <a:xfrm>
            <a:off x="6784210" y="2506832"/>
            <a:ext cx="969726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Tiago</a:t>
            </a:r>
          </a:p>
        </p:txBody>
      </p:sp>
      <p:sp>
        <p:nvSpPr>
          <p:cNvPr id="49" name="Elipse 48"/>
          <p:cNvSpPr>
            <a:spLocks noChangeAspect="1"/>
          </p:cNvSpPr>
          <p:nvPr/>
        </p:nvSpPr>
        <p:spPr>
          <a:xfrm>
            <a:off x="5569764" y="1956583"/>
            <a:ext cx="895339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Alice</a:t>
            </a:r>
          </a:p>
        </p:txBody>
      </p:sp>
      <p:sp>
        <p:nvSpPr>
          <p:cNvPr id="50" name="Elipse 49"/>
          <p:cNvSpPr>
            <a:spLocks noChangeAspect="1"/>
          </p:cNvSpPr>
          <p:nvPr/>
        </p:nvSpPr>
        <p:spPr>
          <a:xfrm>
            <a:off x="6855648" y="3242467"/>
            <a:ext cx="1359689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Amanda</a:t>
            </a:r>
          </a:p>
        </p:txBody>
      </p:sp>
      <p:sp>
        <p:nvSpPr>
          <p:cNvPr id="51" name="Elipse 50"/>
          <p:cNvSpPr>
            <a:spLocks noChangeAspect="1"/>
          </p:cNvSpPr>
          <p:nvPr/>
        </p:nvSpPr>
        <p:spPr>
          <a:xfrm>
            <a:off x="6215268" y="3938986"/>
            <a:ext cx="1137883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Vitória</a:t>
            </a:r>
          </a:p>
        </p:txBody>
      </p:sp>
      <p:cxnSp>
        <p:nvCxnSpPr>
          <p:cNvPr id="52" name="Conector em curva 39"/>
          <p:cNvCxnSpPr>
            <a:stCxn id="39" idx="7"/>
            <a:endCxn id="48" idx="2"/>
          </p:cNvCxnSpPr>
          <p:nvPr/>
        </p:nvCxnSpPr>
        <p:spPr>
          <a:xfrm rot="5400000" flipH="1" flipV="1">
            <a:off x="5711326" y="1938633"/>
            <a:ext cx="245008" cy="1900759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em curva 39"/>
          <p:cNvCxnSpPr>
            <a:stCxn id="36" idx="0"/>
            <a:endCxn id="49" idx="0"/>
          </p:cNvCxnSpPr>
          <p:nvPr/>
        </p:nvCxnSpPr>
        <p:spPr>
          <a:xfrm rot="5400000" flipH="1" flipV="1">
            <a:off x="4641348" y="594961"/>
            <a:ext cx="14464" cy="2737708"/>
          </a:xfrm>
          <a:prstGeom prst="curvedConnector3">
            <a:avLst>
              <a:gd name="adj1" fmla="val 1680476"/>
            </a:avLst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em curva 39"/>
          <p:cNvCxnSpPr>
            <a:stCxn id="39" idx="5"/>
            <a:endCxn id="50" idx="2"/>
          </p:cNvCxnSpPr>
          <p:nvPr/>
        </p:nvCxnSpPr>
        <p:spPr>
          <a:xfrm rot="16200000" flipH="1">
            <a:off x="5807854" y="2454349"/>
            <a:ext cx="123390" cy="1972197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39"/>
          <p:cNvCxnSpPr>
            <a:stCxn id="34" idx="5"/>
            <a:endCxn id="51" idx="3"/>
          </p:cNvCxnSpPr>
          <p:nvPr/>
        </p:nvCxnSpPr>
        <p:spPr>
          <a:xfrm rot="5400000" flipH="1" flipV="1">
            <a:off x="5060267" y="3060642"/>
            <a:ext cx="1" cy="2643277"/>
          </a:xfrm>
          <a:prstGeom prst="curvedConnector3">
            <a:avLst>
              <a:gd name="adj1" fmla="val -30465700000"/>
            </a:avLst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o 63"/>
          <p:cNvGrpSpPr/>
          <p:nvPr/>
        </p:nvGrpSpPr>
        <p:grpSpPr>
          <a:xfrm>
            <a:off x="142844" y="2643759"/>
            <a:ext cx="571504" cy="517358"/>
            <a:chOff x="142844" y="3525008"/>
            <a:chExt cx="642942" cy="689810"/>
          </a:xfrm>
        </p:grpSpPr>
        <p:sp>
          <p:nvSpPr>
            <p:cNvPr id="65" name="Seta para a direita 64"/>
            <p:cNvSpPr/>
            <p:nvPr/>
          </p:nvSpPr>
          <p:spPr>
            <a:xfrm>
              <a:off x="142844" y="4000504"/>
              <a:ext cx="642942" cy="21431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265348" y="3525008"/>
              <a:ext cx="393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/>
                <a:t>n</a:t>
              </a:r>
            </a:p>
          </p:txBody>
        </p:sp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4" name="Elipse 33"/>
          <p:cNvSpPr>
            <a:spLocks noChangeAspect="1"/>
          </p:cNvSpPr>
          <p:nvPr/>
        </p:nvSpPr>
        <p:spPr>
          <a:xfrm>
            <a:off x="2855121" y="3938987"/>
            <a:ext cx="1035095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Maria</a:t>
            </a:r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3797921" y="2935459"/>
            <a:ext cx="1271777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Manoel</a:t>
            </a:r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2783683" y="1971047"/>
            <a:ext cx="992085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Paulo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215660" y="218674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1259632" y="379588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4167603" y="156363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3735555" y="2377212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3779912" y="372387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5319731" y="264375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5364088" y="331331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4527643" y="451596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56" name="Rectangle 4"/>
          <p:cNvSpPr>
            <a:spLocks/>
          </p:cNvSpPr>
          <p:nvPr/>
        </p:nvSpPr>
        <p:spPr bwMode="auto">
          <a:xfrm>
            <a:off x="428596" y="123478"/>
            <a:ext cx="8319868" cy="1368152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Navega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até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os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nós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que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obedecem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o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critério</a:t>
            </a:r>
            <a:endParaRPr lang="en-US" sz="20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Pessoa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{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nome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0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“</a:t>
            </a:r>
            <a:r>
              <a:rPr lang="en-US" sz="20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João</a:t>
            </a:r>
            <a:r>
              <a:rPr lang="en-US" sz="20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}),</a:t>
            </a:r>
          </a:p>
          <a:p>
            <a:pPr marL="52388"/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    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CONHECE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]-( )-[: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CONHECE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]-(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amigo_do_amigo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57" name="Chave direita 56"/>
          <p:cNvSpPr/>
          <p:nvPr/>
        </p:nvSpPr>
        <p:spPr>
          <a:xfrm rot="5400000">
            <a:off x="7147842" y="-82963"/>
            <a:ext cx="107226" cy="2283340"/>
          </a:xfrm>
          <a:prstGeom prst="rightBrace">
            <a:avLst>
              <a:gd name="adj1" fmla="val 30167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have direita 57"/>
          <p:cNvSpPr/>
          <p:nvPr/>
        </p:nvSpPr>
        <p:spPr>
          <a:xfrm rot="5400000">
            <a:off x="2722678" y="383411"/>
            <a:ext cx="108515" cy="1335891"/>
          </a:xfrm>
          <a:prstGeom prst="rightBrace">
            <a:avLst>
              <a:gd name="adj1" fmla="val 30167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have direita 59"/>
          <p:cNvSpPr/>
          <p:nvPr/>
        </p:nvSpPr>
        <p:spPr>
          <a:xfrm rot="5400000">
            <a:off x="1576472" y="877234"/>
            <a:ext cx="101355" cy="322036"/>
          </a:xfrm>
          <a:prstGeom prst="rightBrace">
            <a:avLst>
              <a:gd name="adj1" fmla="val 30167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have direita 60"/>
          <p:cNvSpPr/>
          <p:nvPr/>
        </p:nvSpPr>
        <p:spPr>
          <a:xfrm rot="5400000">
            <a:off x="3871203" y="877234"/>
            <a:ext cx="101355" cy="322036"/>
          </a:xfrm>
          <a:prstGeom prst="rightBrace">
            <a:avLst>
              <a:gd name="adj1" fmla="val 30167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have direita 61"/>
          <p:cNvSpPr/>
          <p:nvPr/>
        </p:nvSpPr>
        <p:spPr>
          <a:xfrm rot="5400000">
            <a:off x="5007764" y="383411"/>
            <a:ext cx="108515" cy="1335891"/>
          </a:xfrm>
          <a:prstGeom prst="rightBrace">
            <a:avLst>
              <a:gd name="adj1" fmla="val 30167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242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758"/>
    </mc:Choice>
    <mc:Fallback xmlns="">
      <p:transition spd="slow" advTm="1437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60" grpId="0" animBg="1"/>
      <p:bldP spid="61" grpId="0" animBg="1"/>
      <p:bldP spid="6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428596" y="123478"/>
            <a:ext cx="8319868" cy="1368152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Navega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até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os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nós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que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obedecem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o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critério</a:t>
            </a:r>
            <a:endParaRPr lang="en-US" sz="20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Pessoa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{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nome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0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“</a:t>
            </a:r>
            <a:r>
              <a:rPr lang="en-US" sz="20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João</a:t>
            </a:r>
            <a:r>
              <a:rPr lang="en-US" sz="20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}),</a:t>
            </a:r>
          </a:p>
          <a:p>
            <a:pPr marL="52388"/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    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CONHECE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]-( )-[: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CONHECE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]-(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amigo_do_amigo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amigo_do_amigo</a:t>
            </a:r>
            <a:endParaRPr lang="en-US" sz="20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38" name="Elipse 37"/>
          <p:cNvSpPr>
            <a:spLocks noChangeAspect="1"/>
          </p:cNvSpPr>
          <p:nvPr/>
        </p:nvSpPr>
        <p:spPr>
          <a:xfrm>
            <a:off x="850584" y="2828303"/>
            <a:ext cx="861528" cy="519351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João</a:t>
            </a:r>
          </a:p>
        </p:txBody>
      </p:sp>
      <p:cxnSp>
        <p:nvCxnSpPr>
          <p:cNvPr id="40" name="Conector em curva 12"/>
          <p:cNvCxnSpPr>
            <a:stCxn id="36" idx="2"/>
            <a:endCxn id="38" idx="1"/>
          </p:cNvCxnSpPr>
          <p:nvPr/>
        </p:nvCxnSpPr>
        <p:spPr>
          <a:xfrm rot="10800000" flipV="1">
            <a:off x="976753" y="2230722"/>
            <a:ext cx="1806931" cy="673637"/>
          </a:xfrm>
          <a:prstGeom prst="curvedConnector2">
            <a:avLst/>
          </a:prstGeom>
          <a:ln w="34925" cap="rnd" cmpd="sng">
            <a:solidFill>
              <a:srgbClr val="99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em curva 39"/>
          <p:cNvCxnSpPr>
            <a:stCxn id="36" idx="6"/>
            <a:endCxn id="39" idx="0"/>
          </p:cNvCxnSpPr>
          <p:nvPr/>
        </p:nvCxnSpPr>
        <p:spPr>
          <a:xfrm>
            <a:off x="3775768" y="2230723"/>
            <a:ext cx="658042" cy="704736"/>
          </a:xfrm>
          <a:prstGeom prst="curvedConnector2">
            <a:avLst/>
          </a:prstGeom>
          <a:ln w="34925" cap="rnd" cmpd="sng">
            <a:solidFill>
              <a:srgbClr val="99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em curva 43"/>
          <p:cNvCxnSpPr>
            <a:stCxn id="38" idx="3"/>
            <a:endCxn id="34" idx="2"/>
          </p:cNvCxnSpPr>
          <p:nvPr/>
        </p:nvCxnSpPr>
        <p:spPr>
          <a:xfrm rot="16200000" flipH="1">
            <a:off x="1452403" y="2795945"/>
            <a:ext cx="927066" cy="1878369"/>
          </a:xfrm>
          <a:prstGeom prst="curvedConnector2">
            <a:avLst/>
          </a:prstGeom>
          <a:ln w="34925" cap="rnd" cmpd="sng">
            <a:solidFill>
              <a:srgbClr val="99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em curva 44"/>
          <p:cNvCxnSpPr>
            <a:stCxn id="39" idx="4"/>
            <a:endCxn id="34" idx="6"/>
          </p:cNvCxnSpPr>
          <p:nvPr/>
        </p:nvCxnSpPr>
        <p:spPr>
          <a:xfrm rot="5400000">
            <a:off x="3790087" y="3554939"/>
            <a:ext cx="743853" cy="543594"/>
          </a:xfrm>
          <a:prstGeom prst="curvedConnector2">
            <a:avLst/>
          </a:prstGeom>
          <a:ln w="34925" cap="rnd" cmpd="sng">
            <a:solidFill>
              <a:srgbClr val="99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/>
          <p:cNvSpPr>
            <a:spLocks noChangeAspect="1"/>
          </p:cNvSpPr>
          <p:nvPr/>
        </p:nvSpPr>
        <p:spPr>
          <a:xfrm>
            <a:off x="6784210" y="2506832"/>
            <a:ext cx="969726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Tiago</a:t>
            </a:r>
          </a:p>
        </p:txBody>
      </p:sp>
      <p:sp>
        <p:nvSpPr>
          <p:cNvPr id="49" name="Elipse 48"/>
          <p:cNvSpPr>
            <a:spLocks noChangeAspect="1"/>
          </p:cNvSpPr>
          <p:nvPr/>
        </p:nvSpPr>
        <p:spPr>
          <a:xfrm>
            <a:off x="5569764" y="1956583"/>
            <a:ext cx="895339" cy="519351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Alice</a:t>
            </a:r>
          </a:p>
        </p:txBody>
      </p:sp>
      <p:sp>
        <p:nvSpPr>
          <p:cNvPr id="50" name="Elipse 49"/>
          <p:cNvSpPr>
            <a:spLocks noChangeAspect="1"/>
          </p:cNvSpPr>
          <p:nvPr/>
        </p:nvSpPr>
        <p:spPr>
          <a:xfrm>
            <a:off x="6855648" y="3242467"/>
            <a:ext cx="1359689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Amanda</a:t>
            </a:r>
          </a:p>
        </p:txBody>
      </p:sp>
      <p:sp>
        <p:nvSpPr>
          <p:cNvPr id="51" name="Elipse 50"/>
          <p:cNvSpPr>
            <a:spLocks noChangeAspect="1"/>
          </p:cNvSpPr>
          <p:nvPr/>
        </p:nvSpPr>
        <p:spPr>
          <a:xfrm>
            <a:off x="6215268" y="3938986"/>
            <a:ext cx="1137883" cy="519351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Vitória</a:t>
            </a:r>
          </a:p>
        </p:txBody>
      </p:sp>
      <p:cxnSp>
        <p:nvCxnSpPr>
          <p:cNvPr id="52" name="Conector em curva 39"/>
          <p:cNvCxnSpPr>
            <a:stCxn id="39" idx="7"/>
            <a:endCxn id="48" idx="2"/>
          </p:cNvCxnSpPr>
          <p:nvPr/>
        </p:nvCxnSpPr>
        <p:spPr>
          <a:xfrm rot="5400000" flipH="1" flipV="1">
            <a:off x="5711326" y="1938633"/>
            <a:ext cx="245008" cy="1900759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em curva 39"/>
          <p:cNvCxnSpPr>
            <a:stCxn id="36" idx="0"/>
            <a:endCxn id="49" idx="0"/>
          </p:cNvCxnSpPr>
          <p:nvPr/>
        </p:nvCxnSpPr>
        <p:spPr>
          <a:xfrm rot="5400000" flipH="1" flipV="1">
            <a:off x="4641348" y="594961"/>
            <a:ext cx="14464" cy="2737708"/>
          </a:xfrm>
          <a:prstGeom prst="curvedConnector3">
            <a:avLst>
              <a:gd name="adj1" fmla="val 1680476"/>
            </a:avLst>
          </a:prstGeom>
          <a:ln w="34925" cap="rnd" cmpd="sng">
            <a:solidFill>
              <a:srgbClr val="99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em curva 39"/>
          <p:cNvCxnSpPr>
            <a:stCxn id="39" idx="5"/>
            <a:endCxn id="50" idx="2"/>
          </p:cNvCxnSpPr>
          <p:nvPr/>
        </p:nvCxnSpPr>
        <p:spPr>
          <a:xfrm rot="16200000" flipH="1">
            <a:off x="5807854" y="2454349"/>
            <a:ext cx="123390" cy="1972197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39"/>
          <p:cNvCxnSpPr>
            <a:stCxn id="34" idx="5"/>
            <a:endCxn id="51" idx="3"/>
          </p:cNvCxnSpPr>
          <p:nvPr/>
        </p:nvCxnSpPr>
        <p:spPr>
          <a:xfrm rot="5400000" flipH="1" flipV="1">
            <a:off x="5060267" y="3060642"/>
            <a:ext cx="1" cy="2643277"/>
          </a:xfrm>
          <a:prstGeom prst="curvedConnector3">
            <a:avLst>
              <a:gd name="adj1" fmla="val -30465700000"/>
            </a:avLst>
          </a:prstGeom>
          <a:ln w="34925" cap="rnd" cmpd="sng">
            <a:solidFill>
              <a:srgbClr val="99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o 63"/>
          <p:cNvGrpSpPr/>
          <p:nvPr/>
        </p:nvGrpSpPr>
        <p:grpSpPr>
          <a:xfrm>
            <a:off x="142844" y="2643759"/>
            <a:ext cx="571504" cy="517358"/>
            <a:chOff x="142844" y="3525008"/>
            <a:chExt cx="642942" cy="689810"/>
          </a:xfrm>
        </p:grpSpPr>
        <p:sp>
          <p:nvSpPr>
            <p:cNvPr id="65" name="Seta para a direita 64"/>
            <p:cNvSpPr/>
            <p:nvPr/>
          </p:nvSpPr>
          <p:spPr>
            <a:xfrm>
              <a:off x="142844" y="4000504"/>
              <a:ext cx="642942" cy="21431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265105" y="3525008"/>
              <a:ext cx="393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/>
                <a:t>n</a:t>
              </a:r>
            </a:p>
          </p:txBody>
        </p:sp>
      </p:grpSp>
      <p:sp>
        <p:nvSpPr>
          <p:cNvPr id="67" name="Chave direita 66"/>
          <p:cNvSpPr/>
          <p:nvPr/>
        </p:nvSpPr>
        <p:spPr>
          <a:xfrm rot="5400000">
            <a:off x="2578253" y="272070"/>
            <a:ext cx="88614" cy="2187890"/>
          </a:xfrm>
          <a:prstGeom prst="rightBrace">
            <a:avLst>
              <a:gd name="adj1" fmla="val 30167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4" name="Elipse 33"/>
          <p:cNvSpPr>
            <a:spLocks noChangeAspect="1"/>
          </p:cNvSpPr>
          <p:nvPr/>
        </p:nvSpPr>
        <p:spPr>
          <a:xfrm>
            <a:off x="2855121" y="3938987"/>
            <a:ext cx="1035095" cy="519351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Maria</a:t>
            </a:r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3797921" y="2935459"/>
            <a:ext cx="1271777" cy="519351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Manoel</a:t>
            </a:r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2783683" y="1971047"/>
            <a:ext cx="992085" cy="519351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Paulo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1215660" y="218674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1259632" y="379588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4167603" y="156363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3735555" y="2377212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3779912" y="372387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5319731" y="264375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5364088" y="331331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4527643" y="451596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185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86"/>
    </mc:Choice>
    <mc:Fallback xmlns="">
      <p:transition spd="slow" advTm="273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67" grpId="0" animBg="1"/>
      <p:bldP spid="3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436" y="0"/>
            <a:ext cx="9248948" cy="5204566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C90F933-39A6-43F7-A135-26EE47D373B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87624" y="3992746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FFFF00"/>
                </a:solidFill>
                <a:latin typeface="Arial"/>
                <a:cs typeface="Arial"/>
              </a:rPr>
              <a:t>I know Cypher!</a:t>
            </a:r>
          </a:p>
        </p:txBody>
      </p:sp>
    </p:spTree>
    <p:extLst>
      <p:ext uri="{BB962C8B-B14F-4D97-AF65-F5344CB8AC3E}">
        <p14:creationId xmlns:p14="http://schemas.microsoft.com/office/powerpoint/2010/main" val="628701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vH2lYBl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324" b="-19886"/>
          <a:stretch/>
        </p:blipFill>
        <p:spPr>
          <a:xfrm>
            <a:off x="0" y="0"/>
            <a:ext cx="9144001" cy="52959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TextBox 6"/>
          <p:cNvSpPr txBox="1"/>
          <p:nvPr/>
        </p:nvSpPr>
        <p:spPr>
          <a:xfrm>
            <a:off x="1187624" y="3992746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FFFF00"/>
                </a:solidFill>
                <a:latin typeface="Arial"/>
                <a:cs typeface="Arial"/>
              </a:rPr>
              <a:t>Show me!</a:t>
            </a:r>
          </a:p>
        </p:txBody>
      </p:sp>
    </p:spTree>
    <p:extLst>
      <p:ext uri="{BB962C8B-B14F-4D97-AF65-F5344CB8AC3E}">
        <p14:creationId xmlns:p14="http://schemas.microsoft.com/office/powerpoint/2010/main" val="222718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02"/>
    </mc:Choice>
    <mc:Fallback xmlns="">
      <p:transition spd="slow" advTm="19502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err="1"/>
              <a:t>Conectando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Sandbox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pt-BR" dirty="0"/>
              <a:t>Link compartilhado por e-mail</a:t>
            </a:r>
          </a:p>
        </p:txBody>
      </p:sp>
    </p:spTree>
    <p:extLst>
      <p:ext uri="{BB962C8B-B14F-4D97-AF65-F5344CB8AC3E}">
        <p14:creationId xmlns:p14="http://schemas.microsoft.com/office/powerpoint/2010/main" val="239404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57"/>
    </mc:Choice>
    <mc:Fallback xmlns="">
      <p:transition spd="slow" advTm="34257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357158" y="276742"/>
            <a:ext cx="8429684" cy="4455248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Quantos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nós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tem o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grafo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?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COUNT(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);</a:t>
            </a:r>
          </a:p>
          <a:p>
            <a:pPr marL="52388"/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Mostrar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os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10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primeiros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nós</a:t>
            </a:r>
            <a:endParaRPr lang="en-US" sz="24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n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LIMIT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10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;</a:t>
            </a:r>
          </a:p>
          <a:p>
            <a:pPr marL="52388"/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Quais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são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os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labels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disponíveis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?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 LABELS(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), COUNT(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);</a:t>
            </a:r>
          </a:p>
          <a:p>
            <a:pPr marL="52388"/>
            <a:endParaRPr lang="en-US" sz="24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Quais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são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os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relacionamentos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disponíveis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?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m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 TYPE(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), COUNT(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9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73"/>
    </mc:Choice>
    <mc:Fallback xmlns="">
      <p:transition spd="slow" advTm="807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Definição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Um grafo é um conjunto não vazio V (os vértices) e um conjunto de pares ordenados A sobre V (as arestas);</a:t>
            </a:r>
          </a:p>
          <a:p>
            <a:pPr>
              <a:lnSpc>
                <a:spcPct val="150000"/>
              </a:lnSpc>
            </a:pPr>
            <a:r>
              <a:rPr lang="pt-BR" dirty="0"/>
              <a:t>“Vértices” </a:t>
            </a:r>
            <a:r>
              <a:rPr lang="pt-BR" dirty="0">
                <a:sym typeface="Wingdings" panose="05000000000000000000" pitchFamily="2" charset="2"/>
              </a:rPr>
              <a:t> </a:t>
            </a:r>
            <a:r>
              <a:rPr lang="pt-BR" dirty="0"/>
              <a:t>“nós”;</a:t>
            </a:r>
          </a:p>
          <a:p>
            <a:pPr>
              <a:lnSpc>
                <a:spcPct val="150000"/>
              </a:lnSpc>
            </a:pPr>
            <a:r>
              <a:rPr lang="pt-BR" dirty="0"/>
              <a:t>“Arestas” </a:t>
            </a:r>
            <a:r>
              <a:rPr lang="pt-BR" dirty="0">
                <a:sym typeface="Wingdings" panose="05000000000000000000" pitchFamily="2" charset="2"/>
              </a:rPr>
              <a:t> </a:t>
            </a:r>
            <a:r>
              <a:rPr lang="pt-BR" dirty="0"/>
              <a:t>“relacionamentos”;</a:t>
            </a:r>
          </a:p>
        </p:txBody>
      </p:sp>
    </p:spTree>
    <p:extLst>
      <p:ext uri="{BB962C8B-B14F-4D97-AF65-F5344CB8AC3E}">
        <p14:creationId xmlns:p14="http://schemas.microsoft.com/office/powerpoint/2010/main" val="68320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39"/>
    </mc:Choice>
    <mc:Fallback xmlns="">
      <p:transition spd="slow" advTm="57539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428270"/>
              </p:ext>
            </p:extLst>
          </p:nvPr>
        </p:nvGraphicFramePr>
        <p:xfrm>
          <a:off x="395536" y="1203598"/>
          <a:ext cx="8280920" cy="345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COMANDO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AÇÃO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:CLEAR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Limpa</a:t>
                      </a:r>
                      <a:r>
                        <a:rPr lang="pt-BR" sz="2800" baseline="0" dirty="0"/>
                        <a:t> os resultados.</a:t>
                      </a:r>
                      <a:endParaRPr lang="pt-BR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SHIFT</a:t>
                      </a:r>
                      <a:r>
                        <a:rPr lang="pt-BR" sz="2800" baseline="0" dirty="0"/>
                        <a:t> + ENTER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Modo </a:t>
                      </a:r>
                      <a:r>
                        <a:rPr lang="pt-BR" sz="2800" dirty="0" err="1"/>
                        <a:t>multi-linha</a:t>
                      </a:r>
                      <a:r>
                        <a:rPr lang="pt-BR" sz="28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BR" sz="2800"/>
                        <a:t>CTRL </a:t>
                      </a:r>
                      <a:r>
                        <a:rPr lang="pt-BR" sz="2800" dirty="0"/>
                        <a:t>+ ENTER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Executa comando </a:t>
                      </a:r>
                      <a:r>
                        <a:rPr lang="pt-BR" sz="2800" dirty="0" err="1"/>
                        <a:t>multi-linha</a:t>
                      </a:r>
                      <a:r>
                        <a:rPr lang="pt-BR" sz="28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(CTRL</a:t>
                      </a:r>
                      <a:r>
                        <a:rPr lang="pt-BR" sz="2800" baseline="0" dirty="0"/>
                        <a:t> +) </a:t>
                      </a:r>
                      <a:r>
                        <a:rPr lang="pt-BR" sz="2800" dirty="0"/>
                        <a:t>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Comando anterior.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← → ← +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/>
                        <a:t>Fatality</a:t>
                      </a:r>
                      <a:r>
                        <a:rPr lang="pt-BR" sz="2800" dirty="0"/>
                        <a:t>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Dicas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026" name="Picture 2" descr="http://www.mksecrets.net/images/mka/scorp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08391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95536" y="4083918"/>
            <a:ext cx="8280920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82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57"/>
    </mc:Choice>
    <mc:Fallback xmlns="">
      <p:transition spd="slow" advTm="342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357158" y="276742"/>
            <a:ext cx="8429684" cy="4455248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Como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tudo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está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relacionado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(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esquema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)?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m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 LABELS(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),TYPE(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),LABELS(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m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),COUNT(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*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);</a:t>
            </a:r>
          </a:p>
          <a:p>
            <a:pPr marL="52388"/>
            <a:endParaRPr lang="en-US" sz="2400" dirty="0">
              <a:solidFill>
                <a:schemeClr val="bg1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Ou</a:t>
            </a:r>
            <a:endParaRPr lang="en-US" sz="2400" dirty="0">
              <a:solidFill>
                <a:schemeClr val="bg1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m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 LABELS(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),TYPE(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),LABELS(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m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),COUNT(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*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);</a:t>
            </a:r>
          </a:p>
          <a:p>
            <a:pPr marL="52388"/>
            <a:endParaRPr lang="en-US" sz="2400" dirty="0">
              <a:solidFill>
                <a:schemeClr val="bg1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Quais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comportamentos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Susan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está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buscando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?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Person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{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"Susan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   ,(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wants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8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1"/>
    </mc:Choice>
    <mc:Fallback xmlns="">
      <p:transition spd="slow" advTm="298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357158" y="276742"/>
            <a:ext cx="8429684" cy="4455248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Quem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tem o que Susan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está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buscando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?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Person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{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"Susan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,(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wants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,(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has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AS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AS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ORDER BY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  <a:endParaRPr lang="en-US" sz="2400" dirty="0">
              <a:solidFill>
                <a:schemeClr val="bg1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LIMIT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50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"/>
    </mc:Choice>
    <mc:Fallback xmlns="">
      <p:transition spd="slow" advTm="337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357158" y="276743"/>
            <a:ext cx="8429684" cy="4455248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Dá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pra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melhorar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o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resultado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?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Person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{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"Susan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,(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wants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,(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has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</a:t>
            </a: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 proposed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        AS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,COUNT(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        AS 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behavior_count</a:t>
            </a:r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,COLLECT(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behavior.name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 AS 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behavior_list</a:t>
            </a:r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ORDER BY 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behavior_count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DESC, proposed</a:t>
            </a:r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4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"/>
    </mc:Choice>
    <mc:Fallback xmlns="">
      <p:transition spd="slow" advTm="339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357158" y="276743"/>
            <a:ext cx="8429684" cy="4455248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Melhor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pretendente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para Sacha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Person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{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"Sacha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,(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wants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,(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has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</a:t>
            </a: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 proposed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        AS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,COUNT(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        AS 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behavior_count</a:t>
            </a:r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,COLLECT(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behavior.name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 AS 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behavior_list</a:t>
            </a:r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ORDER BY 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behavior_count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DESC,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9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5"/>
    </mc:Choice>
    <mc:Fallback xmlns="">
      <p:transition spd="slow" advTm="3265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6856" y="1200150"/>
            <a:ext cx="8229600" cy="3532188"/>
          </a:xfrm>
        </p:spPr>
        <p:txBody>
          <a:bodyPr numCol="1">
            <a:normAutofit/>
          </a:bodyPr>
          <a:lstStyle/>
          <a:p>
            <a:r>
              <a:rPr lang="pt-BR" sz="3200" dirty="0"/>
              <a:t>Susan =&gt; </a:t>
            </a:r>
            <a:r>
              <a:rPr lang="pt-BR" sz="3200" dirty="0" err="1"/>
              <a:t>Hollis</a:t>
            </a:r>
            <a:endParaRPr lang="pt-BR" sz="3200" dirty="0"/>
          </a:p>
          <a:p>
            <a:r>
              <a:rPr lang="pt-BR" sz="3200" dirty="0"/>
              <a:t>Sacha =&gt; Chris</a:t>
            </a:r>
          </a:p>
        </p:txBody>
      </p:sp>
    </p:spTree>
    <p:extLst>
      <p:ext uri="{BB962C8B-B14F-4D97-AF65-F5344CB8AC3E}">
        <p14:creationId xmlns:p14="http://schemas.microsoft.com/office/powerpoint/2010/main" val="36680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4"/>
    </mc:Choice>
    <mc:Fallback xmlns="">
      <p:transition spd="slow" advTm="1634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391" b="-20887"/>
          <a:stretch/>
        </p:blipFill>
        <p:spPr>
          <a:xfrm>
            <a:off x="0" y="0"/>
            <a:ext cx="9144000" cy="52768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C90F933-39A6-43F7-A135-26EE47D373B6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74848" y="-92546"/>
            <a:ext cx="8229600" cy="85725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Desafio</a:t>
            </a:r>
          </a:p>
        </p:txBody>
      </p:sp>
    </p:spTree>
    <p:extLst>
      <p:ext uri="{BB962C8B-B14F-4D97-AF65-F5344CB8AC3E}">
        <p14:creationId xmlns:p14="http://schemas.microsoft.com/office/powerpoint/2010/main" val="16562056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pt-BR" smtClean="0"/>
              <a:pPr/>
              <a:t>47</a:t>
            </a:fld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pt-BR" dirty="0"/>
              <a:t>Dada uma pessoa, recomendar as pessoas com a maior afinidade;</a:t>
            </a:r>
          </a:p>
          <a:p>
            <a:r>
              <a:rPr lang="pt-BR" dirty="0"/>
              <a:t>Utilizar todos os atributos que possam ser úteis;</a:t>
            </a:r>
          </a:p>
          <a:p>
            <a:r>
              <a:rPr lang="pt-BR" dirty="0"/>
              <a:t>Montar um critério de </a:t>
            </a:r>
            <a:r>
              <a:rPr lang="pt-BR" i="1" dirty="0"/>
              <a:t>ranking</a:t>
            </a:r>
            <a:r>
              <a:rPr lang="pt-BR" dirty="0"/>
              <a:t> para ordenar as indicações;</a:t>
            </a:r>
          </a:p>
        </p:txBody>
      </p:sp>
    </p:spTree>
    <p:extLst>
      <p:ext uri="{BB962C8B-B14F-4D97-AF65-F5344CB8AC3E}">
        <p14:creationId xmlns:p14="http://schemas.microsoft.com/office/powerpoint/2010/main" val="9506546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trix1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228" b="-18749"/>
          <a:stretch/>
        </p:blipFill>
        <p:spPr>
          <a:xfrm>
            <a:off x="0" y="0"/>
            <a:ext cx="9144000" cy="52197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C90F933-39A6-43F7-A135-26EE47D373B6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87624" y="3992746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FFFF00"/>
                </a:solidFill>
                <a:latin typeface="Arial"/>
                <a:cs typeface="Arial"/>
              </a:rPr>
              <a:t>Challenge accepted!</a:t>
            </a:r>
          </a:p>
        </p:txBody>
      </p:sp>
    </p:spTree>
    <p:extLst>
      <p:ext uri="{BB962C8B-B14F-4D97-AF65-F5344CB8AC3E}">
        <p14:creationId xmlns:p14="http://schemas.microsoft.com/office/powerpoint/2010/main" val="106048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Representações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pt-BR" dirty="0"/>
              <a:t>Matemática</a:t>
            </a:r>
          </a:p>
          <a:p>
            <a:pPr lvl="1"/>
            <a:r>
              <a:rPr lang="pt-BR" dirty="0"/>
              <a:t>V = {</a:t>
            </a:r>
            <a:r>
              <a:rPr lang="pt-BR" dirty="0" err="1"/>
              <a:t>a,b,c,d,e,f</a:t>
            </a:r>
            <a:r>
              <a:rPr lang="pt-BR" dirty="0"/>
              <a:t>}, A = {(</a:t>
            </a:r>
            <a:r>
              <a:rPr lang="pt-BR" dirty="0" err="1"/>
              <a:t>a,b</a:t>
            </a:r>
            <a:r>
              <a:rPr lang="pt-BR" dirty="0"/>
              <a:t>),(</a:t>
            </a:r>
            <a:r>
              <a:rPr lang="pt-BR" dirty="0" err="1"/>
              <a:t>a,c</a:t>
            </a:r>
            <a:r>
              <a:rPr lang="pt-BR" dirty="0"/>
              <a:t>),(</a:t>
            </a:r>
            <a:r>
              <a:rPr lang="pt-BR" dirty="0" err="1"/>
              <a:t>d,b</a:t>
            </a:r>
            <a:r>
              <a:rPr lang="pt-BR" dirty="0"/>
              <a:t>),(</a:t>
            </a:r>
            <a:r>
              <a:rPr lang="pt-BR" dirty="0" err="1"/>
              <a:t>d,c</a:t>
            </a:r>
            <a:r>
              <a:rPr lang="pt-BR" dirty="0"/>
              <a:t>),(</a:t>
            </a:r>
            <a:r>
              <a:rPr lang="pt-BR" dirty="0" err="1"/>
              <a:t>d,f</a:t>
            </a:r>
            <a:r>
              <a:rPr lang="pt-BR" dirty="0"/>
              <a:t>)}</a:t>
            </a:r>
          </a:p>
          <a:p>
            <a:r>
              <a:rPr lang="pt-BR" dirty="0"/>
              <a:t>Gráfica (mais usual)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Um grafo que indica a direção das conexões é classificado como </a:t>
            </a:r>
            <a:r>
              <a:rPr lang="pt-BR" b="1" dirty="0" err="1"/>
              <a:t>Digrafo</a:t>
            </a:r>
            <a:r>
              <a:rPr lang="pt-BR" dirty="0"/>
              <a:t> (</a:t>
            </a:r>
            <a:r>
              <a:rPr lang="pt-BR" i="1" dirty="0" err="1"/>
              <a:t>Digraph</a:t>
            </a:r>
            <a:r>
              <a:rPr lang="pt-BR" dirty="0"/>
              <a:t> ou </a:t>
            </a:r>
            <a:r>
              <a:rPr lang="pt-BR" i="1" dirty="0" err="1"/>
              <a:t>Directed</a:t>
            </a:r>
            <a:r>
              <a:rPr lang="pt-BR" i="1" dirty="0"/>
              <a:t> </a:t>
            </a:r>
            <a:r>
              <a:rPr lang="pt-BR" i="1" dirty="0" err="1"/>
              <a:t>Graph</a:t>
            </a:r>
            <a:r>
              <a:rPr lang="pt-BR" dirty="0"/>
              <a:t>)</a:t>
            </a:r>
          </a:p>
        </p:txBody>
      </p:sp>
      <p:grpSp>
        <p:nvGrpSpPr>
          <p:cNvPr id="41" name="Grupo 40"/>
          <p:cNvGrpSpPr/>
          <p:nvPr/>
        </p:nvGrpSpPr>
        <p:grpSpPr>
          <a:xfrm>
            <a:off x="683568" y="2769109"/>
            <a:ext cx="3888432" cy="810753"/>
            <a:chOff x="827584" y="2985133"/>
            <a:chExt cx="3888432" cy="810753"/>
          </a:xfrm>
        </p:grpSpPr>
        <p:cxnSp>
          <p:nvCxnSpPr>
            <p:cNvPr id="12" name="Conector reto 11"/>
            <p:cNvCxnSpPr>
              <a:stCxn id="5" idx="7"/>
              <a:endCxn id="6" idx="2"/>
            </p:cNvCxnSpPr>
            <p:nvPr/>
          </p:nvCxnSpPr>
          <p:spPr>
            <a:xfrm flipV="1">
              <a:off x="1150829" y="3174486"/>
              <a:ext cx="828883" cy="82131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>
              <a:stCxn id="5" idx="5"/>
              <a:endCxn id="7" idx="2"/>
            </p:cNvCxnSpPr>
            <p:nvPr/>
          </p:nvCxnSpPr>
          <p:spPr>
            <a:xfrm>
              <a:off x="1150829" y="3524402"/>
              <a:ext cx="828882" cy="8213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>
              <a:stCxn id="8" idx="1"/>
              <a:endCxn id="6" idx="6"/>
            </p:cNvCxnSpPr>
            <p:nvPr/>
          </p:nvCxnSpPr>
          <p:spPr>
            <a:xfrm flipH="1" flipV="1">
              <a:off x="2358417" y="3174486"/>
              <a:ext cx="882226" cy="82131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>
              <a:stCxn id="8" idx="3"/>
              <a:endCxn id="7" idx="6"/>
            </p:cNvCxnSpPr>
            <p:nvPr/>
          </p:nvCxnSpPr>
          <p:spPr>
            <a:xfrm flipH="1">
              <a:off x="2358416" y="3524402"/>
              <a:ext cx="882227" cy="8213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>
              <a:stCxn id="8" idx="6"/>
              <a:endCxn id="10" idx="2"/>
            </p:cNvCxnSpPr>
            <p:nvPr/>
          </p:nvCxnSpPr>
          <p:spPr>
            <a:xfrm>
              <a:off x="3563888" y="3390510"/>
              <a:ext cx="773423" cy="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Elipse 9"/>
            <p:cNvSpPr/>
            <p:nvPr/>
          </p:nvSpPr>
          <p:spPr>
            <a:xfrm>
              <a:off x="4337311" y="3201157"/>
              <a:ext cx="378705" cy="378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3185183" y="3201157"/>
              <a:ext cx="378705" cy="378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</a:t>
              </a:r>
            </a:p>
          </p:txBody>
        </p:sp>
        <p:sp>
          <p:nvSpPr>
            <p:cNvPr id="5" name="Elipse 4"/>
            <p:cNvSpPr/>
            <p:nvPr/>
          </p:nvSpPr>
          <p:spPr>
            <a:xfrm>
              <a:off x="827584" y="3201157"/>
              <a:ext cx="378705" cy="378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1979712" y="2985133"/>
              <a:ext cx="378705" cy="378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b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979711" y="3417181"/>
              <a:ext cx="378705" cy="378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087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"/>
    </mc:Choice>
    <mc:Fallback xmlns="">
      <p:transition spd="slow" advTm="55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Origem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pt-BR" dirty="0"/>
              <a:t>O problema das 7 pontes de </a:t>
            </a:r>
            <a:r>
              <a:rPr lang="pt-BR" dirty="0" err="1"/>
              <a:t>Königsberg</a:t>
            </a:r>
            <a:r>
              <a:rPr lang="pt-BR" dirty="0"/>
              <a:t> (Prússia);</a:t>
            </a:r>
          </a:p>
          <a:p>
            <a:r>
              <a:rPr lang="pt-BR" dirty="0"/>
              <a:t>Como passar por todas as pontes sem repetir nenhuma?</a:t>
            </a:r>
          </a:p>
        </p:txBody>
      </p:sp>
      <p:pic>
        <p:nvPicPr>
          <p:cNvPr id="16" name="Picture 2" descr="http://media-1.web.britannica.com/eb-media/77/74877-004-6D15B0B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27734"/>
            <a:ext cx="4000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19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018"/>
    </mc:Choice>
    <mc:Fallback xmlns="">
      <p:transition spd="slow" advTm="5901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Origem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76" y="1200150"/>
            <a:ext cx="5225520" cy="3531840"/>
          </a:xfrm>
        </p:spPr>
        <p:txBody>
          <a:bodyPr numCol="1">
            <a:noAutofit/>
          </a:bodyPr>
          <a:lstStyle/>
          <a:p>
            <a:r>
              <a:rPr lang="pt-BR" dirty="0" err="1"/>
              <a:t>Leonhard</a:t>
            </a:r>
            <a:r>
              <a:rPr lang="pt-BR" dirty="0"/>
              <a:t> </a:t>
            </a:r>
            <a:r>
              <a:rPr lang="pt-BR" b="1" dirty="0"/>
              <a:t>Euler</a:t>
            </a:r>
            <a:r>
              <a:rPr lang="pt-BR" dirty="0"/>
              <a:t>, em </a:t>
            </a:r>
            <a:r>
              <a:rPr lang="pt-BR" b="1" dirty="0"/>
              <a:t>1736</a:t>
            </a:r>
            <a:r>
              <a:rPr lang="pt-BR" dirty="0"/>
              <a:t>, desenvolveu a teoria dos grafos;</a:t>
            </a:r>
          </a:p>
          <a:p>
            <a:r>
              <a:rPr lang="pt-BR" dirty="0"/>
              <a:t>Através dela, provou que não havia como passar por todas as pontes sem repetir nenhuma;</a:t>
            </a:r>
          </a:p>
        </p:txBody>
      </p:sp>
      <p:pic>
        <p:nvPicPr>
          <p:cNvPr id="1028" name="Picture 4" descr="http://micro.magnet.fsu.edu/optics/timeline/people/antiqueimages/eu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299566"/>
            <a:ext cx="1905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 used to do graphs before it was cool - I used to do graphs before it was cool  Leonhard Eu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987574"/>
            <a:ext cx="2664296" cy="348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30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868"/>
    </mc:Choice>
    <mc:Fallback xmlns="">
      <p:transition spd="slow" advTm="988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Origem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pt-BR" dirty="0"/>
              <a:t>A abstração de Euler:</a:t>
            </a:r>
          </a:p>
        </p:txBody>
      </p:sp>
      <p:pic>
        <p:nvPicPr>
          <p:cNvPr id="7" name="Picture 2" descr="http://media-1.web.britannica.com/eb-media/77/74877-004-6D15B0B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995686"/>
            <a:ext cx="4000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ta para a direita 4"/>
          <p:cNvSpPr/>
          <p:nvPr/>
        </p:nvSpPr>
        <p:spPr>
          <a:xfrm>
            <a:off x="4752020" y="2851224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74" name="Grupo 2073"/>
          <p:cNvGrpSpPr/>
          <p:nvPr/>
        </p:nvGrpSpPr>
        <p:grpSpPr>
          <a:xfrm>
            <a:off x="5436096" y="1995686"/>
            <a:ext cx="2811358" cy="2143125"/>
            <a:chOff x="5436096" y="1995686"/>
            <a:chExt cx="2811358" cy="2143125"/>
          </a:xfrm>
        </p:grpSpPr>
        <p:sp>
          <p:nvSpPr>
            <p:cNvPr id="11" name="Elipse 10"/>
            <p:cNvSpPr>
              <a:spLocks noChangeAspect="1"/>
            </p:cNvSpPr>
            <p:nvPr/>
          </p:nvSpPr>
          <p:spPr>
            <a:xfrm>
              <a:off x="5436096" y="2787774"/>
              <a:ext cx="507102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8" name="Elipse 27"/>
            <p:cNvSpPr>
              <a:spLocks noChangeAspect="1"/>
            </p:cNvSpPr>
            <p:nvPr/>
          </p:nvSpPr>
          <p:spPr>
            <a:xfrm>
              <a:off x="6596232" y="3619460"/>
              <a:ext cx="507102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9" name="Elipse 28"/>
            <p:cNvSpPr>
              <a:spLocks noChangeAspect="1"/>
            </p:cNvSpPr>
            <p:nvPr/>
          </p:nvSpPr>
          <p:spPr>
            <a:xfrm>
              <a:off x="6596232" y="1995686"/>
              <a:ext cx="507102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0" name="Elipse 29"/>
            <p:cNvSpPr>
              <a:spLocks noChangeAspect="1"/>
            </p:cNvSpPr>
            <p:nvPr/>
          </p:nvSpPr>
          <p:spPr>
            <a:xfrm>
              <a:off x="7740352" y="2782971"/>
              <a:ext cx="507102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pt-BR" dirty="0"/>
            </a:p>
          </p:txBody>
        </p:sp>
        <p:cxnSp>
          <p:nvCxnSpPr>
            <p:cNvPr id="33" name="Conector em curva 43"/>
            <p:cNvCxnSpPr>
              <a:stCxn id="11" idx="4"/>
              <a:endCxn id="28" idx="2"/>
            </p:cNvCxnSpPr>
            <p:nvPr/>
          </p:nvCxnSpPr>
          <p:spPr>
            <a:xfrm rot="16200000" flipH="1">
              <a:off x="5856934" y="3139837"/>
              <a:ext cx="572011" cy="906585"/>
            </a:xfrm>
            <a:prstGeom prst="curvedConnector2">
              <a:avLst/>
            </a:prstGeom>
            <a:ln w="34925" cap="rnd" cmpd="sng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em curva 43"/>
            <p:cNvCxnSpPr>
              <a:stCxn id="11" idx="0"/>
              <a:endCxn id="29" idx="2"/>
            </p:cNvCxnSpPr>
            <p:nvPr/>
          </p:nvCxnSpPr>
          <p:spPr>
            <a:xfrm rot="5400000" flipH="1" flipV="1">
              <a:off x="5876733" y="2068276"/>
              <a:ext cx="532412" cy="906585"/>
            </a:xfrm>
            <a:prstGeom prst="curvedConnector2">
              <a:avLst/>
            </a:prstGeom>
            <a:ln w="34925" cap="rnd" cmpd="sng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em curva 43"/>
            <p:cNvCxnSpPr>
              <a:stCxn id="11" idx="5"/>
              <a:endCxn id="28" idx="0"/>
            </p:cNvCxnSpPr>
            <p:nvPr/>
          </p:nvCxnSpPr>
          <p:spPr>
            <a:xfrm rot="16200000" flipH="1">
              <a:off x="6165163" y="2934840"/>
              <a:ext cx="388392" cy="980848"/>
            </a:xfrm>
            <a:prstGeom prst="curvedConnector3">
              <a:avLst>
                <a:gd name="adj1" fmla="val 50000"/>
              </a:avLst>
            </a:prstGeom>
            <a:ln w="34925" cap="rnd" cmpd="sng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em curva 43"/>
            <p:cNvCxnSpPr>
              <a:stCxn id="11" idx="7"/>
              <a:endCxn id="29" idx="4"/>
            </p:cNvCxnSpPr>
            <p:nvPr/>
          </p:nvCxnSpPr>
          <p:spPr>
            <a:xfrm rot="5400000" flipH="1" flipV="1">
              <a:off x="6184962" y="2199010"/>
              <a:ext cx="348794" cy="980848"/>
            </a:xfrm>
            <a:prstGeom prst="curvedConnector3">
              <a:avLst>
                <a:gd name="adj1" fmla="val 50000"/>
              </a:avLst>
            </a:prstGeom>
            <a:ln w="34925" cap="rnd" cmpd="sng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em curva 43"/>
            <p:cNvCxnSpPr>
              <a:stCxn id="28" idx="6"/>
              <a:endCxn id="30" idx="4"/>
            </p:cNvCxnSpPr>
            <p:nvPr/>
          </p:nvCxnSpPr>
          <p:spPr>
            <a:xfrm flipV="1">
              <a:off x="7103334" y="3302322"/>
              <a:ext cx="890569" cy="576814"/>
            </a:xfrm>
            <a:prstGeom prst="curvedConnector2">
              <a:avLst/>
            </a:prstGeom>
            <a:ln w="34925" cap="rnd" cmpd="sng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em curva 43"/>
            <p:cNvCxnSpPr>
              <a:stCxn id="11" idx="6"/>
              <a:endCxn id="30" idx="2"/>
            </p:cNvCxnSpPr>
            <p:nvPr/>
          </p:nvCxnSpPr>
          <p:spPr>
            <a:xfrm flipV="1">
              <a:off x="5943198" y="3042647"/>
              <a:ext cx="1797154" cy="4803"/>
            </a:xfrm>
            <a:prstGeom prst="curvedConnector3">
              <a:avLst>
                <a:gd name="adj1" fmla="val 50000"/>
              </a:avLst>
            </a:prstGeom>
            <a:ln w="34925" cap="rnd" cmpd="sng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em curva 43"/>
            <p:cNvCxnSpPr>
              <a:stCxn id="29" idx="6"/>
              <a:endCxn id="30" idx="0"/>
            </p:cNvCxnSpPr>
            <p:nvPr/>
          </p:nvCxnSpPr>
          <p:spPr>
            <a:xfrm>
              <a:off x="7103334" y="2255362"/>
              <a:ext cx="890569" cy="527609"/>
            </a:xfrm>
            <a:prstGeom prst="curvedConnector2">
              <a:avLst/>
            </a:prstGeom>
            <a:ln w="34925" cap="rnd" cmpd="sng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645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093"/>
    </mc:Choice>
    <mc:Fallback xmlns="">
      <p:transition spd="slow" advTm="8309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Origem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76" y="1200150"/>
            <a:ext cx="4361424" cy="3531840"/>
          </a:xfrm>
        </p:spPr>
        <p:txBody>
          <a:bodyPr numCol="1">
            <a:noAutofit/>
          </a:bodyPr>
          <a:lstStyle/>
          <a:p>
            <a:r>
              <a:rPr lang="pt-BR" dirty="0"/>
              <a:t>Foi o primeiro grafo da história;</a:t>
            </a:r>
          </a:p>
          <a:p>
            <a:r>
              <a:rPr lang="pt-BR" dirty="0"/>
              <a:t>Esse problema deu origem a toda a teoria que fundamenta os grafos;</a:t>
            </a:r>
          </a:p>
        </p:txBody>
      </p:sp>
      <p:pic>
        <p:nvPicPr>
          <p:cNvPr id="1026" name="Picture 2" descr="I used to do graphs before it was cool - I used to do graphs before it was cool  Leonhard Eu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059582"/>
            <a:ext cx="2664296" cy="348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30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868"/>
    </mc:Choice>
    <mc:Fallback xmlns="">
      <p:transition spd="slow" advTm="988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1.2|25.6|24.3|40.3|13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6|6.2|10.2|3.5|3|2.1|15.2|33.4|33.1|40.8|109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2|171|0.1|48.8|50.5|117.9|3.6|20.5|18.1|58.4|15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6.5|30.2|3.3|71.2|10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0.8|1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3|4.3|5.6|47.8|9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11034</TotalTime>
  <Words>1829</Words>
  <Application>Microsoft Office PowerPoint</Application>
  <PresentationFormat>Apresentação na tela (16:9)</PresentationFormat>
  <Paragraphs>427</Paragraphs>
  <Slides>48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Courier New</vt:lpstr>
      <vt:lpstr>Wingdings</vt:lpstr>
      <vt:lpstr>Office Theme</vt:lpstr>
      <vt:lpstr>Neo4j</vt:lpstr>
      <vt:lpstr>Agenda</vt:lpstr>
      <vt:lpstr>Grafos</vt:lpstr>
      <vt:lpstr>Definição</vt:lpstr>
      <vt:lpstr>Representações</vt:lpstr>
      <vt:lpstr>Origem</vt:lpstr>
      <vt:lpstr>Origem</vt:lpstr>
      <vt:lpstr>Origem</vt:lpstr>
      <vt:lpstr>Origem</vt:lpstr>
      <vt:lpstr>Neo4j</vt:lpstr>
      <vt:lpstr>Elementos do Modelo</vt:lpstr>
      <vt:lpstr>Mapa Conceitual</vt:lpstr>
      <vt:lpstr>Aspectos do Modelo</vt:lpstr>
      <vt:lpstr>Aspectos do Modelo</vt:lpstr>
      <vt:lpstr>A Treta do Grafo “Puro”</vt:lpstr>
      <vt:lpstr>Apresentação do PowerPoint</vt:lpstr>
      <vt:lpstr>Rótulos e Índices</vt:lpstr>
      <vt:lpstr>    Grafo     +     Labels      +    Índices</vt:lpstr>
      <vt:lpstr>O que ele oferece?</vt:lpstr>
      <vt:lpstr>O que ele oferece?</vt:lpstr>
      <vt:lpstr>O que ele oferece?</vt:lpstr>
      <vt:lpstr>Cluster</vt:lpstr>
      <vt:lpstr>Formas de Consulta</vt:lpstr>
      <vt:lpstr>Aplicações</vt:lpstr>
      <vt:lpstr>Aplicações</vt:lpstr>
      <vt:lpstr>Classificação</vt:lpstr>
      <vt:lpstr>Apresentação do PowerPoint</vt:lpstr>
      <vt:lpstr>Linguagem Cypher</vt:lpstr>
      <vt:lpstr>neo4j-sh$ loading cypher...</vt:lpstr>
      <vt:lpstr>A Linguagem Cypher</vt:lpstr>
      <vt:lpstr>Esquema de Exemplo</vt:lpstr>
      <vt:lpstr>Comandos Iniciais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Conectando na Sandbox</vt:lpstr>
      <vt:lpstr>Apresentação do PowerPoint</vt:lpstr>
      <vt:lpstr>Dicas</vt:lpstr>
      <vt:lpstr>Apresentação do PowerPoint</vt:lpstr>
      <vt:lpstr>Apresentação do PowerPoint</vt:lpstr>
      <vt:lpstr>Apresentação do PowerPoint</vt:lpstr>
      <vt:lpstr>Apresentação do PowerPoint</vt:lpstr>
      <vt:lpstr>Status</vt:lpstr>
      <vt:lpstr>Desafio</vt:lpstr>
      <vt:lpstr>Desafio</vt:lpstr>
      <vt:lpstr>Apresentação do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</dc:creator>
  <cp:lastModifiedBy>Michel Leite de Avila</cp:lastModifiedBy>
  <cp:revision>458</cp:revision>
  <dcterms:created xsi:type="dcterms:W3CDTF">2012-01-21T22:28:14Z</dcterms:created>
  <dcterms:modified xsi:type="dcterms:W3CDTF">2018-07-04T11:31:10Z</dcterms:modified>
</cp:coreProperties>
</file>