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79" r:id="rId4"/>
    <p:sldId id="439" r:id="rId5"/>
    <p:sldId id="440" r:id="rId6"/>
    <p:sldId id="409" r:id="rId7"/>
    <p:sldId id="441" r:id="rId8"/>
    <p:sldId id="411" r:id="rId9"/>
    <p:sldId id="442" r:id="rId10"/>
    <p:sldId id="443" r:id="rId11"/>
    <p:sldId id="414" r:id="rId12"/>
    <p:sldId id="444" r:id="rId13"/>
    <p:sldId id="452" r:id="rId14"/>
    <p:sldId id="453" r:id="rId15"/>
    <p:sldId id="445" r:id="rId16"/>
    <p:sldId id="417" r:id="rId17"/>
    <p:sldId id="280" r:id="rId18"/>
    <p:sldId id="451" r:id="rId19"/>
    <p:sldId id="446" r:id="rId20"/>
    <p:sldId id="418" r:id="rId21"/>
    <p:sldId id="450" r:id="rId22"/>
    <p:sldId id="429" r:id="rId23"/>
    <p:sldId id="455" r:id="rId24"/>
    <p:sldId id="462" r:id="rId25"/>
    <p:sldId id="454" r:id="rId26"/>
    <p:sldId id="456" r:id="rId27"/>
    <p:sldId id="457" r:id="rId28"/>
    <p:sldId id="448" r:id="rId29"/>
    <p:sldId id="424" r:id="rId30"/>
    <p:sldId id="432" r:id="rId31"/>
    <p:sldId id="425" r:id="rId32"/>
    <p:sldId id="449" r:id="rId33"/>
    <p:sldId id="458" r:id="rId34"/>
    <p:sldId id="427" r:id="rId35"/>
    <p:sldId id="433" r:id="rId36"/>
    <p:sldId id="459" r:id="rId37"/>
    <p:sldId id="460" r:id="rId38"/>
    <p:sldId id="461" r:id="rId39"/>
    <p:sldId id="403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74" autoAdjust="0"/>
  </p:normalViewPr>
  <p:slideViewPr>
    <p:cSldViewPr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07/07/2018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Supondo que “Ivan” foi a melhor recomendação</a:t>
            </a:r>
            <a:r>
              <a:rPr lang="pt-BR" baseline="0" dirty="0"/>
              <a:t> para “</a:t>
            </a:r>
            <a:r>
              <a:rPr lang="pt-BR" baseline="0" dirty="0" err="1"/>
              <a:t>Emely</a:t>
            </a:r>
            <a:r>
              <a:rPr lang="pt-BR" baseline="0" dirty="0"/>
              <a:t>”;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Expandir o grafo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;</a:t>
            </a:r>
          </a:p>
          <a:p>
            <a:r>
              <a:rPr lang="pt-BR" dirty="0"/>
              <a:t>Explicar os</a:t>
            </a:r>
            <a:r>
              <a:rPr lang="pt-BR" baseline="0" dirty="0"/>
              <a:t> comportamentos em comum;</a:t>
            </a:r>
          </a:p>
          <a:p>
            <a:r>
              <a:rPr lang="pt-BR" baseline="0" dirty="0"/>
              <a:t>Explicar o comportamento “</a:t>
            </a:r>
            <a:r>
              <a:rPr lang="pt-BR" baseline="0" dirty="0" err="1"/>
              <a:t>eager</a:t>
            </a:r>
            <a:r>
              <a:rPr lang="pt-BR" baseline="0" dirty="0"/>
              <a:t>”;</a:t>
            </a:r>
          </a:p>
          <a:p>
            <a:r>
              <a:rPr lang="pt-BR" baseline="0" dirty="0"/>
              <a:t>Explodir </a:t>
            </a:r>
            <a:r>
              <a:rPr lang="pt-BR" baseline="0" dirty="0" err="1"/>
              <a:t>Hollis</a:t>
            </a:r>
            <a:r>
              <a:rPr lang="pt-BR" baseline="0" dirty="0"/>
              <a:t>;</a:t>
            </a:r>
          </a:p>
          <a:p>
            <a:r>
              <a:rPr lang="pt-BR" baseline="0" dirty="0"/>
              <a:t>Explicar os comportamentos novos;</a:t>
            </a:r>
          </a:p>
          <a:p>
            <a:r>
              <a:rPr lang="pt-BR" baseline="0" dirty="0"/>
              <a:t>Explodir Susan;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segunda recomendação de Susan não</a:t>
            </a:r>
            <a:r>
              <a:rPr lang="pt-BR" baseline="0" dirty="0"/>
              <a:t> respeita a orientação sexual;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Praticamente todas as recomendações de Sacha </a:t>
            </a:r>
            <a:r>
              <a:rPr lang="pt-BR" dirty="0"/>
              <a:t>não</a:t>
            </a:r>
            <a:r>
              <a:rPr lang="pt-BR" baseline="0" dirty="0"/>
              <a:t> respeitam a orientação sexual;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3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Monroe,</a:t>
            </a:r>
            <a:r>
              <a:rPr lang="pt-BR" baseline="0" dirty="0"/>
              <a:t> recomendação para Susan, é de Oakland;</a:t>
            </a:r>
          </a:p>
          <a:p>
            <a:r>
              <a:rPr lang="pt-BR" dirty="0" err="1"/>
              <a:t>Elinor</a:t>
            </a:r>
            <a:r>
              <a:rPr lang="pt-BR" dirty="0"/>
              <a:t>,</a:t>
            </a:r>
            <a:r>
              <a:rPr lang="pt-BR" baseline="0" dirty="0"/>
              <a:t> recomendação para Sacha, é de Charlotte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59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2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3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4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Vários relacionamentos podem ser criados instantaneamente, de qualquer tipo desejado;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Respeitando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a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orientação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sexual e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gênero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AND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AND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 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"straight"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AND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&lt;&gt;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OR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 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"gay"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AND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strike="sngStrike" dirty="0" err="1">
                <a:solidFill>
                  <a:srgbClr val="FF0000"/>
                </a:solidFill>
              </a:rPr>
              <a:t>Hollis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Alex</a:t>
            </a:r>
            <a:r>
              <a:rPr lang="pt-BR" sz="3200" dirty="0"/>
              <a:t> Monroe</a:t>
            </a:r>
          </a:p>
          <a:p>
            <a:r>
              <a:rPr lang="pt-BR" sz="3200" dirty="0"/>
              <a:t>Sacha =&gt; </a:t>
            </a:r>
            <a:r>
              <a:rPr lang="pt-BR" sz="3200" strike="sngStrike" dirty="0">
                <a:solidFill>
                  <a:srgbClr val="FF0000"/>
                </a:solidFill>
              </a:rPr>
              <a:t>Chris</a:t>
            </a:r>
            <a:r>
              <a:rPr lang="pt-BR" sz="3200" dirty="0"/>
              <a:t> </a:t>
            </a:r>
            <a:r>
              <a:rPr lang="pt-BR" sz="3200" strike="sngStrike" dirty="0" err="1">
                <a:solidFill>
                  <a:srgbClr val="FF0000"/>
                </a:solidFill>
              </a:rPr>
              <a:t>Birgit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Garland</a:t>
            </a:r>
            <a:r>
              <a:rPr lang="pt-BR" sz="3200" dirty="0"/>
              <a:t> </a:t>
            </a:r>
            <a:r>
              <a:rPr lang="pt-BR" sz="3200" dirty="0" err="1"/>
              <a:t>Elinor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2647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atributos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novamente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WITH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,COLLECT(DISTINCT 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target_place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Place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proposed_place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Place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target_place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proposed_place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0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66"/>
    </mc:Choice>
    <mc:Fallback xmlns="">
      <p:transition spd="slow" advTm="681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733566A-B0D6-433E-A5E1-68463641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39320C-99A7-4473-8991-8184E0230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8" t="16401" r="11557" b="5201"/>
          <a:stretch/>
        </p:blipFill>
        <p:spPr>
          <a:xfrm>
            <a:off x="12191" y="8345"/>
            <a:ext cx="9168015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E72A09E-4166-4DB4-BD5C-F8813CAC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58DB6E-AD8E-4D63-97FB-8303C5B7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35" y="233796"/>
            <a:ext cx="4788131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Priorizando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candidatos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da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mesma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cidade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target_place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proposed_place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target_place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proposed_place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00"/>
    </mc:Choice>
    <mc:Fallback xmlns="">
      <p:transition spd="slow" advTm="100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strike="sngStrike" dirty="0" err="1">
                <a:solidFill>
                  <a:srgbClr val="FF0000"/>
                </a:solidFill>
              </a:rPr>
              <a:t>Hollis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Alex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Monroe</a:t>
            </a:r>
            <a:r>
              <a:rPr lang="pt-BR" sz="3200" dirty="0"/>
              <a:t> </a:t>
            </a:r>
            <a:r>
              <a:rPr lang="pt-BR" sz="3200" b="1" dirty="0">
                <a:solidFill>
                  <a:srgbClr val="00B050"/>
                </a:solidFill>
              </a:rPr>
              <a:t>Russel</a:t>
            </a:r>
          </a:p>
          <a:p>
            <a:r>
              <a:rPr lang="pt-BR" sz="3200" dirty="0"/>
              <a:t>Sacha =&gt; </a:t>
            </a:r>
            <a:r>
              <a:rPr lang="pt-BR" sz="3200" strike="sngStrike" dirty="0">
                <a:solidFill>
                  <a:srgbClr val="FF0000"/>
                </a:solidFill>
              </a:rPr>
              <a:t>Chris</a:t>
            </a:r>
            <a:r>
              <a:rPr lang="pt-BR" sz="3200" dirty="0"/>
              <a:t> </a:t>
            </a:r>
            <a:r>
              <a:rPr lang="pt-BR" sz="3200" strike="sngStrike" dirty="0" err="1">
                <a:solidFill>
                  <a:srgbClr val="FF0000"/>
                </a:solidFill>
              </a:rPr>
              <a:t>Birgit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Garland</a:t>
            </a:r>
            <a:r>
              <a:rPr lang="pt-BR" sz="3200" dirty="0"/>
              <a:t> </a:t>
            </a:r>
            <a:r>
              <a:rPr lang="pt-BR" sz="3200" strike="sngStrike" dirty="0" err="1">
                <a:solidFill>
                  <a:srgbClr val="FF0000"/>
                </a:solidFill>
              </a:rPr>
              <a:t>Elinor</a:t>
            </a:r>
            <a:r>
              <a:rPr lang="pt-BR" sz="3200" dirty="0"/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Anastacia</a:t>
            </a:r>
            <a:endParaRPr lang="pt-B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1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TheMatrix_KungFu_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52" r="1433" b="-17938"/>
          <a:stretch/>
        </p:blipFill>
        <p:spPr>
          <a:xfrm>
            <a:off x="-36511" y="0"/>
            <a:ext cx="9180512" cy="52959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6875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8E276D-F87B-4E0D-9542-DF59415B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Discussão das soluções propostas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09C9F-D0C1-4B2E-95AC-8A8163074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resolveu de forma diferente?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55008B2-826C-4E80-9B61-C18351E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4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US" sz="8000" b="1" dirty="0" err="1"/>
              <a:t>Linguagem</a:t>
            </a:r>
            <a:r>
              <a:rPr lang="en-US" sz="80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COMANDOS INTERMEDIÁRIOS</a:t>
            </a:r>
          </a:p>
        </p:txBody>
      </p:sp>
    </p:spTree>
    <p:extLst>
      <p:ext uri="{BB962C8B-B14F-4D97-AF65-F5344CB8AC3E}">
        <p14:creationId xmlns:p14="http://schemas.microsoft.com/office/powerpoint/2010/main" val="35184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675856"/>
          </a:xfrm>
        </p:spPr>
        <p:txBody>
          <a:bodyPr numCol="1">
            <a:noAutofit/>
          </a:bodyPr>
          <a:lstStyle/>
          <a:p>
            <a:r>
              <a:rPr lang="pt-BR" dirty="0"/>
              <a:t>Resolução do Desafio</a:t>
            </a:r>
          </a:p>
          <a:p>
            <a:r>
              <a:rPr lang="pt-BR" dirty="0"/>
              <a:t>Discussão das soluções propostas</a:t>
            </a:r>
          </a:p>
          <a:p>
            <a:r>
              <a:rPr lang="pt-BR" dirty="0" err="1"/>
              <a:t>Cypher</a:t>
            </a:r>
            <a:r>
              <a:rPr lang="pt-BR" dirty="0"/>
              <a:t> – Parte 2</a:t>
            </a:r>
          </a:p>
          <a:p>
            <a:pPr lvl="1"/>
            <a:r>
              <a:rPr lang="pt-BR" dirty="0"/>
              <a:t>Importação de dados</a:t>
            </a:r>
          </a:p>
          <a:p>
            <a:pPr lvl="1"/>
            <a:r>
              <a:rPr lang="pt-BR" dirty="0"/>
              <a:t>Alterando o grafo</a:t>
            </a:r>
          </a:p>
          <a:p>
            <a:pPr lvl="1"/>
            <a:r>
              <a:rPr lang="pt-BR" dirty="0"/>
              <a:t>Funções importantes</a:t>
            </a:r>
          </a:p>
        </p:txBody>
      </p:sp>
    </p:spTree>
    <p:extLst>
      <p:ext uri="{BB962C8B-B14F-4D97-AF65-F5344CB8AC3E}">
        <p14:creationId xmlns:p14="http://schemas.microsoft.com/office/powerpoint/2010/main" val="8048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 descr="http://memesvault.com/wp-content/uploads/Baby-Fist-Meme-Blank-1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"/>
          <a:stretch/>
        </p:blipFill>
        <p:spPr bwMode="auto">
          <a:xfrm>
            <a:off x="0" y="-20538"/>
            <a:ext cx="9180512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3405E55-8E3E-45FF-85D0-699AF5134D31}"/>
              </a:ext>
            </a:extLst>
          </p:cNvPr>
          <p:cNvSpPr txBox="1">
            <a:spLocks/>
          </p:cNvSpPr>
          <p:nvPr/>
        </p:nvSpPr>
        <p:spPr>
          <a:xfrm>
            <a:off x="4572000" y="123478"/>
            <a:ext cx="4608512" cy="252028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OK, AGORA EU QUERO OS MEUS DADOS NESSE TRECO!</a:t>
            </a:r>
          </a:p>
        </p:txBody>
      </p:sp>
    </p:spTree>
    <p:extLst>
      <p:ext uri="{BB962C8B-B14F-4D97-AF65-F5344CB8AC3E}">
        <p14:creationId xmlns:p14="http://schemas.microsoft.com/office/powerpoint/2010/main" val="292112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IMPORTAÇÃO DE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OK, AGORA EU QUERO OS MEUS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Possibilidades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dirty="0"/>
              <a:t>Arquivos em formato CSV (v2.1.0+):</a:t>
            </a:r>
          </a:p>
          <a:p>
            <a:pPr lvl="1"/>
            <a:r>
              <a:rPr lang="pt-BR" dirty="0"/>
              <a:t>Podem conter HEADER ou não;</a:t>
            </a:r>
          </a:p>
          <a:p>
            <a:pPr lvl="1"/>
            <a:r>
              <a:rPr lang="pt-BR" dirty="0"/>
              <a:t>Criam nós, atributos, relacionamentos e </a:t>
            </a:r>
            <a:r>
              <a:rPr lang="pt-BR" dirty="0" err="1"/>
              <a:t>labels</a:t>
            </a:r>
            <a:r>
              <a:rPr lang="pt-BR" dirty="0"/>
              <a:t>;</a:t>
            </a:r>
          </a:p>
          <a:p>
            <a:r>
              <a:rPr lang="pt-BR" dirty="0"/>
              <a:t>Importação “a frio” (possivelmente abandonada):</a:t>
            </a:r>
          </a:p>
          <a:p>
            <a:pPr lvl="1"/>
            <a:r>
              <a:rPr lang="pt-BR" dirty="0"/>
              <a:t>Também utiliza arquivos de dados;</a:t>
            </a:r>
          </a:p>
          <a:p>
            <a:pPr lvl="1"/>
            <a:r>
              <a:rPr lang="pt-BR" dirty="0"/>
              <a:t>Cria os arquivos do banco de dados diretamente;</a:t>
            </a:r>
          </a:p>
        </p:txBody>
      </p:sp>
    </p:spTree>
    <p:extLst>
      <p:ext uri="{BB962C8B-B14F-4D97-AF65-F5344CB8AC3E}">
        <p14:creationId xmlns:p14="http://schemas.microsoft.com/office/powerpoint/2010/main" val="217680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dirty="0"/>
              <a:t>Acessar a home do Neo4j</a:t>
            </a:r>
          </a:p>
          <a:p>
            <a:r>
              <a:rPr lang="pt-BR" dirty="0"/>
              <a:t>Guia [LEARN] =&gt; [Neo4j 7-Day </a:t>
            </a:r>
            <a:r>
              <a:rPr lang="pt-BR" dirty="0" err="1"/>
              <a:t>Sandbox</a:t>
            </a:r>
            <a:r>
              <a:rPr lang="pt-BR" dirty="0"/>
              <a:t>]</a:t>
            </a:r>
          </a:p>
          <a:p>
            <a:r>
              <a:rPr lang="pt-BR" dirty="0"/>
              <a:t>Instanciar uma Neo4j 3.4 </a:t>
            </a:r>
            <a:r>
              <a:rPr lang="pt-BR" dirty="0" err="1"/>
              <a:t>Sandbox</a:t>
            </a:r>
            <a:endParaRPr lang="pt-BR" dirty="0"/>
          </a:p>
          <a:p>
            <a:r>
              <a:rPr lang="pt-BR" dirty="0"/>
              <a:t>Guia [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Started</a:t>
            </a:r>
            <a:r>
              <a:rPr lang="pt-BR" dirty="0"/>
              <a:t>]: clicar em </a:t>
            </a:r>
            <a:r>
              <a:rPr lang="pt-BR" dirty="0">
                <a:solidFill>
                  <a:srgbClr val="00B0F0"/>
                </a:solidFill>
              </a:rPr>
              <a:t>Neo4j Browser</a:t>
            </a:r>
            <a:r>
              <a:rPr lang="pt-BR" dirty="0"/>
              <a:t> (passo 1)</a:t>
            </a:r>
          </a:p>
          <a:p>
            <a:r>
              <a:rPr lang="pt-BR" dirty="0"/>
              <a:t>Executar “:CLEAR”</a:t>
            </a:r>
          </a:p>
          <a:p>
            <a:r>
              <a:rPr lang="pt-BR" dirty="0"/>
              <a:t>Abrir arquivo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“Roteiro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Cypher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- Parte III.txt”</a:t>
            </a:r>
          </a:p>
        </p:txBody>
      </p:sp>
    </p:spTree>
    <p:extLst>
      <p:ext uri="{BB962C8B-B14F-4D97-AF65-F5344CB8AC3E}">
        <p14:creationId xmlns:p14="http://schemas.microsoft.com/office/powerpoint/2010/main" val="36884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(:Person)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LOAD CSV WITH HEADERS FROM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"&lt;source&gt;“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FIELDTERMINATOR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";"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10</a:t>
            </a:r>
          </a:p>
          <a:p>
            <a:pPr marL="52388"/>
            <a:r>
              <a:rPr lang="en-US" sz="2400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rgbClr val="FF00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COUNT(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(:Person)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USING PERIODIC COMMIT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LOAD CSV WITH HEADERS FROM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"&lt;source&gt;"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FIELDTERMINATOR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";"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CREATE(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:Person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      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row.name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     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 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row.gender</a:t>
            </a:r>
            <a:endParaRPr lang="en-US" sz="2400" dirty="0">
              <a:solidFill>
                <a:srgbClr val="00CC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 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row.orientation</a:t>
            </a:r>
            <a:endParaRPr lang="en-US" sz="2400" dirty="0">
              <a:solidFill>
                <a:srgbClr val="00CC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[:HAS]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USING PERIODIC COMMIT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LOAD CSV WITH HEADERS FROM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"&lt;source&gt;“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 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FIELDTERMINATOR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";"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person:Person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row.person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behavior:Behavior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row.behavior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MERGE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constraint de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unicidade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CREATE CONSTRAINT ON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p:Person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ASSERT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p:name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IS UNIQUE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Verifica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CALL DB.SCHEMA()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Verifica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índices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CALL DB.INDEXES()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grafo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3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algumas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WHERE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in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[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 "Frank"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 "Ivan"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Inclui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um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atributo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SET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age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18</a:t>
            </a:r>
          </a:p>
          <a:p>
            <a:pPr marL="52388"/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opcional</a:t>
            </a:r>
            <a:endParaRPr lang="en-US" sz="2400" b="1" dirty="0">
              <a:solidFill>
                <a:srgbClr val="FF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-1"/>
            <a:ext cx="9252520" cy="5204543"/>
          </a:xfrm>
          <a:prstGeom prst="rect">
            <a:avLst/>
          </a:prstGeom>
        </p:spPr>
      </p:pic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4765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8000" b="1" dirty="0" err="1">
                <a:solidFill>
                  <a:srgbClr val="FFFF00"/>
                </a:solidFill>
              </a:rPr>
              <a:t>Desafio</a:t>
            </a:r>
            <a:r>
              <a:rPr lang="en-US" sz="8900" b="1" dirty="0">
                <a:solidFill>
                  <a:srgbClr val="FFFF00"/>
                </a:solidFill>
              </a:rPr>
              <a:t>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1596"/>
            <a:ext cx="6400800" cy="13144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RESOLUÇÃO – PASSO A PASSO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7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Encontra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atributos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emely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,(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frank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"Frank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,(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ivan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,(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MERGE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emely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)&lt;-[: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works_with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frank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ivan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-[: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works_with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since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"2010"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}]-&gt;(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since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"2000"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}]-&gt;(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emely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plays_with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game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“Worms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}]-&gt;(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frank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emely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frank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ivan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kymberly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Atribui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um </a:t>
            </a:r>
            <a:r>
              <a:rPr lang="en-US" sz="2400" i="1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label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a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SET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labels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um novo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CREATE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Zeca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Funções MAROTAS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ONDE O GRAFO MAIS BRILHA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6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CC85A4-03C3-494D-A6D7-0894E52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B8F495-D79C-418C-925B-1959D5434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4" r="6383" b="4005"/>
          <a:stretch/>
        </p:blipFill>
        <p:spPr>
          <a:xfrm>
            <a:off x="-1" y="123478"/>
            <a:ext cx="9144001" cy="489654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5593325-0BF4-4D34-A45E-2648CC8C2FF5}"/>
              </a:ext>
            </a:extLst>
          </p:cNvPr>
          <p:cNvCxnSpPr>
            <a:cxnSpLocks/>
          </p:cNvCxnSpPr>
          <p:nvPr/>
        </p:nvCxnSpPr>
        <p:spPr>
          <a:xfrm flipH="1">
            <a:off x="2483768" y="4659982"/>
            <a:ext cx="17281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66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Menor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caminho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entre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dois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WITH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m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shortestpath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(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|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plays_with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|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works_with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*..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Menores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caminhos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entre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dois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WITH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m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allshortestpaths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(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|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plays_with</a:t>
            </a:r>
            <a:r>
              <a:rPr lang="en-US" sz="22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|</a:t>
            </a:r>
            <a:r>
              <a:rPr lang="en-US" sz="22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works_with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*..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2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2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Menores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caminhos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entre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dois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limite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WITH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m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allshortestpaths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*]-(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Tamanho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,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de um path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"Emely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"Ivan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WITH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m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allshortestpaths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*]-(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LENGTH(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b="1" dirty="0">
              <a:solidFill>
                <a:srgbClr val="FF00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NODES(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RELATIONSHIPS(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sp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e final de um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"Frank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})-[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friend_of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*]-(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STARTNODE(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b="1" dirty="0">
              <a:solidFill>
                <a:srgbClr val="FF00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ENDNODE(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2" name="Picture 4" descr="http://instrumentationtools.com/wp-content/uploads/2015/10/instrumentationtools.com_instrumentation-interview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9542"/>
            <a:ext cx="442976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Para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explorar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no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susan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hollis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"Hollis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susan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hollis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susan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hollis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"/>
    </mc:Choice>
    <mc:Fallback xmlns="">
      <p:transition spd="slow" advTm="2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Qualquer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tipo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de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relação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com “behavior”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/Sacha"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)--&gt;(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)&lt;--(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2"/>
    </mc:Choice>
    <mc:Fallback xmlns="">
      <p:transition spd="slow" advTm="54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strike="sngStrike" dirty="0" err="1">
                <a:solidFill>
                  <a:srgbClr val="FF0000"/>
                </a:solidFill>
              </a:rPr>
              <a:t>Hollis</a:t>
            </a:r>
            <a:r>
              <a:rPr lang="pt-BR" sz="3200" dirty="0"/>
              <a:t> Alex</a:t>
            </a:r>
          </a:p>
          <a:p>
            <a:r>
              <a:rPr lang="pt-BR" sz="3200" dirty="0"/>
              <a:t>Sacha =&gt; </a:t>
            </a:r>
            <a:r>
              <a:rPr lang="pt-BR" sz="3200" strike="sngStrike" dirty="0">
                <a:solidFill>
                  <a:srgbClr val="FF0000"/>
                </a:solidFill>
              </a:rPr>
              <a:t>Chris</a:t>
            </a:r>
            <a:r>
              <a:rPr lang="pt-BR" sz="3200" dirty="0"/>
              <a:t> </a:t>
            </a:r>
            <a:r>
              <a:rPr lang="pt-BR" sz="3200" dirty="0" err="1"/>
              <a:t>Birgit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5640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Apenas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combinações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de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relação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corretas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…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)&lt;-[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r2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…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WHERE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	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=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"has"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AND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r2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=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"wants"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	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=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"wants"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AND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r2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= 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"has"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"/>
    </mc:Choice>
    <mc:Fallback xmlns="">
      <p:transition spd="slow" advTm="4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strike="sngStrike" dirty="0" err="1">
                <a:solidFill>
                  <a:srgbClr val="FF0000"/>
                </a:solidFill>
              </a:rPr>
              <a:t>Hollis</a:t>
            </a:r>
            <a:r>
              <a:rPr lang="pt-BR" sz="3200" dirty="0"/>
              <a:t> </a:t>
            </a:r>
            <a:r>
              <a:rPr lang="pt-BR" sz="3200" strike="sngStrike" dirty="0">
                <a:solidFill>
                  <a:srgbClr val="FF0000"/>
                </a:solidFill>
              </a:rPr>
              <a:t>Alex</a:t>
            </a:r>
            <a:r>
              <a:rPr lang="pt-BR" sz="3200" dirty="0"/>
              <a:t> Monroe</a:t>
            </a:r>
          </a:p>
          <a:p>
            <a:r>
              <a:rPr lang="pt-BR" sz="3200" dirty="0"/>
              <a:t>Sacha =&gt; </a:t>
            </a:r>
            <a:r>
              <a:rPr lang="pt-BR" sz="3200" strike="sngStrike" dirty="0">
                <a:solidFill>
                  <a:srgbClr val="FF0000"/>
                </a:solidFill>
              </a:rPr>
              <a:t>Chris</a:t>
            </a:r>
            <a:r>
              <a:rPr lang="pt-BR" sz="3200" dirty="0"/>
              <a:t> </a:t>
            </a:r>
            <a:r>
              <a:rPr lang="pt-BR" sz="3200" strike="sngStrike" dirty="0" err="1">
                <a:solidFill>
                  <a:srgbClr val="FF0000"/>
                </a:solidFill>
              </a:rPr>
              <a:t>Birgit</a:t>
            </a:r>
            <a:r>
              <a:rPr lang="pt-BR" sz="3200" dirty="0"/>
              <a:t> Garland</a:t>
            </a:r>
          </a:p>
        </p:txBody>
      </p:sp>
    </p:spTree>
    <p:extLst>
      <p:ext uri="{BB962C8B-B14F-4D97-AF65-F5344CB8AC3E}">
        <p14:creationId xmlns:p14="http://schemas.microsoft.com/office/powerpoint/2010/main" val="327477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atributos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  AS 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3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target_gender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3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target_orientation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3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gender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proposed_gender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3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orientation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proposed_orient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,COUNT(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,COLLECT(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3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3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3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3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84"/>
    </mc:Choice>
    <mc:Fallback xmlns="">
      <p:transition spd="slow" advTm="1256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12241</TotalTime>
  <Words>1479</Words>
  <Application>Microsoft Office PowerPoint</Application>
  <PresentationFormat>Apresentação na tela (16:9)</PresentationFormat>
  <Paragraphs>295</Paragraphs>
  <Slides>39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Courier New</vt:lpstr>
      <vt:lpstr>Office Theme</vt:lpstr>
      <vt:lpstr>Neo4j</vt:lpstr>
      <vt:lpstr>Agenda</vt:lpstr>
      <vt:lpstr>Desafio 1</vt:lpstr>
      <vt:lpstr>Apresentação do PowerPoint</vt:lpstr>
      <vt:lpstr>Apresentação do PowerPoint</vt:lpstr>
      <vt:lpstr>Status</vt:lpstr>
      <vt:lpstr>Apresentação do PowerPoint</vt:lpstr>
      <vt:lpstr>Status</vt:lpstr>
      <vt:lpstr>Apresentação do PowerPoint</vt:lpstr>
      <vt:lpstr>Apresentação do PowerPoint</vt:lpstr>
      <vt:lpstr>Status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Apresentação do PowerPoint</vt:lpstr>
      <vt:lpstr>Discussão das soluções propostas</vt:lpstr>
      <vt:lpstr>Linguagem Cypher</vt:lpstr>
      <vt:lpstr>Apresentação do PowerPoint</vt:lpstr>
      <vt:lpstr>IMPORTAÇÃO DE DADOS</vt:lpstr>
      <vt:lpstr>Possibilidades</vt:lpstr>
      <vt:lpstr>Cada um na sua Sandbox</vt:lpstr>
      <vt:lpstr>Apresentação do PowerPoint</vt:lpstr>
      <vt:lpstr>Apresentação do PowerPoint</vt:lpstr>
      <vt:lpstr>Apresentação do PowerPoint</vt:lpstr>
      <vt:lpstr>Apresentação do PowerPoint</vt:lpstr>
      <vt:lpstr>Alterando o grafo</vt:lpstr>
      <vt:lpstr>Apresentação do PowerPoint</vt:lpstr>
      <vt:lpstr>Apresentação do PowerPoint</vt:lpstr>
      <vt:lpstr>Apresentação do PowerPoint</vt:lpstr>
      <vt:lpstr>ALGUMAS Funções MAROTAS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482</cp:revision>
  <dcterms:created xsi:type="dcterms:W3CDTF">2012-01-21T22:28:14Z</dcterms:created>
  <dcterms:modified xsi:type="dcterms:W3CDTF">2018-07-07T18:06:35Z</dcterms:modified>
</cp:coreProperties>
</file>