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50" r:id="rId3"/>
    <p:sldId id="288" r:id="rId4"/>
    <p:sldId id="323" r:id="rId5"/>
    <p:sldId id="337" r:id="rId6"/>
    <p:sldId id="367" r:id="rId7"/>
    <p:sldId id="339" r:id="rId8"/>
    <p:sldId id="340" r:id="rId9"/>
    <p:sldId id="369" r:id="rId10"/>
    <p:sldId id="343" r:id="rId11"/>
    <p:sldId id="300" r:id="rId12"/>
    <p:sldId id="321" r:id="rId13"/>
    <p:sldId id="301" r:id="rId14"/>
    <p:sldId id="370" r:id="rId15"/>
    <p:sldId id="371" r:id="rId16"/>
    <p:sldId id="447" r:id="rId17"/>
    <p:sldId id="372" r:id="rId18"/>
    <p:sldId id="375" r:id="rId19"/>
    <p:sldId id="345" r:id="rId20"/>
    <p:sldId id="449" r:id="rId21"/>
    <p:sldId id="344" r:id="rId22"/>
    <p:sldId id="448" r:id="rId23"/>
    <p:sldId id="346" r:id="rId24"/>
    <p:sldId id="336" r:id="rId25"/>
    <p:sldId id="368" r:id="rId26"/>
    <p:sldId id="322" r:id="rId27"/>
    <p:sldId id="362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434" r:id="rId40"/>
    <p:sldId id="431" r:id="rId41"/>
    <p:sldId id="435" r:id="rId42"/>
    <p:sldId id="436" r:id="rId43"/>
    <p:sldId id="437" r:id="rId44"/>
    <p:sldId id="438" r:id="rId45"/>
    <p:sldId id="397" r:id="rId46"/>
    <p:sldId id="399" r:id="rId47"/>
    <p:sldId id="400" r:id="rId48"/>
    <p:sldId id="402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5262" autoAdjust="0"/>
  </p:normalViewPr>
  <p:slideViewPr>
    <p:cSldViewPr>
      <p:cViewPr varScale="1">
        <p:scale>
          <a:sx n="115" d="100"/>
          <a:sy n="115" d="100"/>
        </p:scale>
        <p:origin x="518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05/07/2018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7/5/2018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5 comportamentos em que</a:t>
            </a:r>
            <a:r>
              <a:rPr lang="pt-BR" baseline="0" dirty="0"/>
              <a:t> Sacha está interessada, Chris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Ler as instruções, passar para </a:t>
            </a:r>
            <a:r>
              <a:rPr lang="pt-BR"/>
              <a:t>o próximo</a:t>
            </a:r>
            <a:r>
              <a:rPr lang="pt-BR" baseline="0"/>
              <a:t> slide e explicar os detalhes.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Grafos não possuem um “início” e um “fim” (como estruturas de dados tradicionais);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Desenhar passo a passo o modelo do grafo.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4 comportamentos em que</a:t>
            </a:r>
            <a:r>
              <a:rPr lang="pt-BR" baseline="0" dirty="0"/>
              <a:t> Susan está interessada, </a:t>
            </a:r>
            <a:r>
              <a:rPr lang="pt-BR" baseline="0" dirty="0" err="1"/>
              <a:t>Hollis</a:t>
            </a:r>
            <a:r>
              <a:rPr lang="pt-BR" baseline="0" dirty="0"/>
              <a:t>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Neo4j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MODELO DE DADOS 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122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1"/>
    </mc:Choice>
    <mc:Fallback xmlns="">
      <p:transition spd="slow" advTm="1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Nós</a:t>
            </a:r>
          </a:p>
          <a:p>
            <a:pPr lvl="1"/>
            <a:r>
              <a:rPr lang="pt-BR" dirty="0"/>
              <a:t>Representam as entidades;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Não tem tipo;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Representam as conexões entre as entidades;</a:t>
            </a:r>
          </a:p>
          <a:p>
            <a:pPr lvl="1"/>
            <a:r>
              <a:rPr lang="pt-BR" dirty="0"/>
              <a:t>Devem indicar a direção da relação;</a:t>
            </a:r>
          </a:p>
          <a:p>
            <a:r>
              <a:rPr lang="pt-BR" dirty="0"/>
              <a:t>Atributos (para nós e relacionamentos)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48064" y="1203598"/>
            <a:ext cx="3168352" cy="1800200"/>
            <a:chOff x="5148064" y="1275606"/>
            <a:chExt cx="3168352" cy="1800200"/>
          </a:xfrm>
        </p:grpSpPr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148064" y="1764367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7714114" y="1760612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7" name="Elipse 6"/>
            <p:cNvSpPr>
              <a:spLocks/>
            </p:cNvSpPr>
            <p:nvPr/>
          </p:nvSpPr>
          <p:spPr>
            <a:xfrm>
              <a:off x="5393016" y="14196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H="1" flipV="1">
              <a:off x="5447016" y="1527622"/>
              <a:ext cx="2199" cy="2367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5" idx="6"/>
              <a:endCxn id="6" idx="2"/>
            </p:cNvCxnSpPr>
            <p:nvPr/>
          </p:nvCxnSpPr>
          <p:spPr>
            <a:xfrm flipV="1">
              <a:off x="5750366" y="2020288"/>
              <a:ext cx="1963748" cy="375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>
              <a:spLocks/>
            </p:cNvSpPr>
            <p:nvPr/>
          </p:nvSpPr>
          <p:spPr>
            <a:xfrm>
              <a:off x="6622104" y="23557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/>
            <p:cNvCxnSpPr>
              <a:endCxn id="14" idx="0"/>
            </p:cNvCxnSpPr>
            <p:nvPr/>
          </p:nvCxnSpPr>
          <p:spPr>
            <a:xfrm>
              <a:off x="6676104" y="2020287"/>
              <a:ext cx="0" cy="335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5500873" y="1275606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76528" y="1707654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relacionamento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49334" y="2429475"/>
              <a:ext cx="209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  <a:p>
              <a:pPr algn="ctr"/>
              <a:r>
                <a:rPr lang="pt-BR" dirty="0"/>
                <a:t>(do relacionamento)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55"/>
    </mc:Choice>
    <mc:Fallback xmlns="">
      <p:transition spd="slow" advTm="1032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grpSp>
        <p:nvGrpSpPr>
          <p:cNvPr id="69" name="Grupo 68"/>
          <p:cNvGrpSpPr/>
          <p:nvPr/>
        </p:nvGrpSpPr>
        <p:grpSpPr>
          <a:xfrm>
            <a:off x="1788969" y="1255099"/>
            <a:ext cx="4688030" cy="3210371"/>
            <a:chOff x="1712769" y="1430814"/>
            <a:chExt cx="4688030" cy="4280495"/>
          </a:xfrm>
        </p:grpSpPr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2951221" y="5018841"/>
              <a:ext cx="1352836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126681" y="1430814"/>
              <a:ext cx="98811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Grafo</a:t>
              </a: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1828800" y="3006565"/>
              <a:ext cx="640623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4002500" y="3006565"/>
              <a:ext cx="239829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Relacionamento</a:t>
              </a:r>
            </a:p>
          </p:txBody>
        </p:sp>
        <p:cxnSp>
          <p:nvCxnSpPr>
            <p:cNvPr id="13" name="Conector em curva 12"/>
            <p:cNvCxnSpPr>
              <a:stCxn id="9" idx="2"/>
              <a:endCxn id="10" idx="1"/>
            </p:cNvCxnSpPr>
            <p:nvPr/>
          </p:nvCxnSpPr>
          <p:spPr>
            <a:xfrm rot="10800000" flipV="1">
              <a:off x="1922617" y="1777049"/>
              <a:ext cx="1204064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9" idx="6"/>
              <a:endCxn id="11" idx="7"/>
            </p:cNvCxnSpPr>
            <p:nvPr/>
          </p:nvCxnSpPr>
          <p:spPr>
            <a:xfrm>
              <a:off x="4114800" y="1777049"/>
              <a:ext cx="1934776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0" idx="3"/>
              <a:endCxn id="8" idx="2"/>
            </p:cNvCxnSpPr>
            <p:nvPr/>
          </p:nvCxnSpPr>
          <p:spPr>
            <a:xfrm rot="16200000" flipH="1">
              <a:off x="1553193" y="3967047"/>
              <a:ext cx="1767452" cy="1028604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4"/>
            <p:cNvCxnSpPr>
              <a:stCxn id="11" idx="5"/>
              <a:endCxn id="8" idx="6"/>
            </p:cNvCxnSpPr>
            <p:nvPr/>
          </p:nvCxnSpPr>
          <p:spPr>
            <a:xfrm rot="5400000">
              <a:off x="4293091" y="3608590"/>
              <a:ext cx="1767452" cy="1745519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5"/>
            <p:cNvCxnSpPr>
              <a:stCxn id="11" idx="3"/>
              <a:endCxn id="10" idx="5"/>
            </p:cNvCxnSpPr>
            <p:nvPr/>
          </p:nvCxnSpPr>
          <p:spPr>
            <a:xfrm rot="5400000">
              <a:off x="3362548" y="2608566"/>
              <a:ext cx="16933" cy="1978117"/>
            </a:xfrm>
            <a:prstGeom prst="curvedConnector3">
              <a:avLst>
                <a:gd name="adj1" fmla="val 2398874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712769" y="2034221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197753" y="2285999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39616" y="3750024"/>
              <a:ext cx="100213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Organiza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7398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212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3"/>
    </mc:Choice>
    <mc:Fallback xmlns="">
      <p:transition spd="slow" advTm="38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do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0"/>
            <a:ext cx="8712968" cy="3531840"/>
          </a:xfrm>
        </p:spPr>
        <p:txBody>
          <a:bodyPr numCol="1">
            <a:noAutofit/>
          </a:bodyPr>
          <a:lstStyle/>
          <a:p>
            <a:r>
              <a:rPr lang="pt-BR" dirty="0"/>
              <a:t>Modelo de dados flexível e genérico;</a:t>
            </a:r>
          </a:p>
          <a:p>
            <a:r>
              <a:rPr lang="pt-BR" dirty="0"/>
              <a:t>Fácil de consultar e compreender;</a:t>
            </a:r>
          </a:p>
          <a:p>
            <a:r>
              <a:rPr lang="pt-BR" dirty="0"/>
              <a:t>É o modelo mais próximo que existe do modelo conceitual (praticamente nenhuma conversão);</a:t>
            </a:r>
          </a:p>
          <a:p>
            <a:r>
              <a:rPr lang="pt-BR" dirty="0"/>
              <a:t>Permite “herança” múltipla (rótulos);</a:t>
            </a:r>
          </a:p>
          <a:p>
            <a:r>
              <a:rPr lang="pt-BR" dirty="0"/>
              <a:t>Exige reeducação em consulta a dados;</a:t>
            </a:r>
          </a:p>
        </p:txBody>
      </p:sp>
      <p:pic>
        <p:nvPicPr>
          <p:cNvPr id="1026" name="Picture 2" descr="https://encrypted-tbn3.gstatic.com/images?q=tbn:ANd9GcT6o1kEYxvE1B58asHifDYl8vZRRGjzECR-xUGGRQoLVbn-1N0ZULF1P8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4" y="3723878"/>
            <a:ext cx="542925" cy="4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ages.wikia.com/glee/images/5/5a/Freddie-mercury-meme-face-i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" y="2859782"/>
            <a:ext cx="771507" cy="7220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15"/>
    </mc:Choice>
    <mc:Fallback xmlns="">
      <p:transition spd="slow" advTm="320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do 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Os nós não possuem um tipo;</a:t>
            </a:r>
          </a:p>
          <a:p>
            <a:r>
              <a:rPr lang="pt-BR" dirty="0"/>
              <a:t>Grafos não possuem um “início” e um “fim” (como estruturas de dados tradicionais);</a:t>
            </a:r>
          </a:p>
          <a:p>
            <a:r>
              <a:rPr lang="pt-BR" dirty="0"/>
              <a:t>O único jeito de encontrar um elemento específico em um grafo é navegando (exaustivamente ou heuristicamente) por todos os seus vértices;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0DB8504-10EA-47C3-8E96-C7343883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75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74"/>
    </mc:Choice>
    <mc:Fallback xmlns="">
      <p:transition spd="slow" advTm="299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Treta</a:t>
            </a:r>
            <a:r>
              <a:rPr lang="en-US" dirty="0"/>
              <a:t> do </a:t>
            </a:r>
            <a:r>
              <a:rPr lang="en-US" dirty="0" err="1"/>
              <a:t>Grafo</a:t>
            </a:r>
            <a:r>
              <a:rPr lang="en-US" dirty="0"/>
              <a:t> “Puro”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Como facilitar a localização de nós de um “tipo” determinado?</a:t>
            </a:r>
          </a:p>
          <a:p>
            <a:r>
              <a:rPr lang="pt-BR" dirty="0"/>
              <a:t>Como localizar um nó específico de forma eficiente?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5413" r="19271" b="8497"/>
          <a:stretch/>
        </p:blipFill>
        <p:spPr>
          <a:xfrm>
            <a:off x="2123728" y="2682418"/>
            <a:ext cx="1244128" cy="232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2"/>
    </mc:Choice>
    <mc:Fallback xmlns="">
      <p:transition spd="slow" advTm="505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http://newengland.com/wp-content/uploads/legacy_cms_images/646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611"/>
          <a:stretch/>
        </p:blipFill>
        <p:spPr bwMode="auto">
          <a:xfrm>
            <a:off x="-36511" y="-740618"/>
            <a:ext cx="9217024" cy="59766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410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Rótulos</a:t>
            </a:r>
            <a:r>
              <a:rPr lang="en-US" dirty="0"/>
              <a:t> e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Estruturas auxiliares e específicas de cada tecnologia;</a:t>
            </a:r>
          </a:p>
          <a:p>
            <a:r>
              <a:rPr lang="pt-BR" dirty="0"/>
              <a:t>Servem para identificar os nós com os conceitos do problema que se quer modelar;</a:t>
            </a:r>
          </a:p>
          <a:p>
            <a:r>
              <a:rPr lang="pt-BR" dirty="0"/>
              <a:t>Cada rótulo reúne todos os </a:t>
            </a:r>
            <a:r>
              <a:rPr lang="pt-BR" dirty="0" err="1"/>
              <a:t>IDs</a:t>
            </a:r>
            <a:r>
              <a:rPr lang="pt-BR" dirty="0"/>
              <a:t> de seus nós;</a:t>
            </a:r>
          </a:p>
          <a:p>
            <a:r>
              <a:rPr lang="pt-BR" dirty="0"/>
              <a:t>Quando uma consulta determina um rótulo, somente   os nós daquela coleção são percorridos;</a:t>
            </a:r>
          </a:p>
          <a:p>
            <a:r>
              <a:rPr lang="pt-BR" dirty="0"/>
              <a:t>Os nós podem acumular mais de um rótulo;</a:t>
            </a:r>
          </a:p>
        </p:txBody>
      </p:sp>
    </p:spTree>
    <p:extLst>
      <p:ext uri="{BB962C8B-B14F-4D97-AF65-F5344CB8AC3E}">
        <p14:creationId xmlns:p14="http://schemas.microsoft.com/office/powerpoint/2010/main" val="1599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09"/>
    </mc:Choice>
    <mc:Fallback xmlns="">
      <p:transition spd="slow" advTm="2619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35586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3695385" y="3910554"/>
            <a:ext cx="1147622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055425" y="35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018805" y="424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Grafo</a:t>
            </a:r>
            <a:r>
              <a:rPr lang="en-US" dirty="0"/>
              <a:t>     +     Labels      +   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Conector em curva 12"/>
          <p:cNvCxnSpPr>
            <a:stCxn id="12" idx="4"/>
            <a:endCxn id="5" idx="4"/>
          </p:cNvCxnSpPr>
          <p:nvPr/>
        </p:nvCxnSpPr>
        <p:spPr>
          <a:xfrm rot="5400000" flipH="1">
            <a:off x="1554185" y="2710762"/>
            <a:ext cx="74241" cy="1236378"/>
          </a:xfrm>
          <a:prstGeom prst="curvedConnector3">
            <a:avLst>
              <a:gd name="adj1" fmla="val -30791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44"/>
          <p:cNvCxnSpPr>
            <a:stCxn id="12" idx="5"/>
            <a:endCxn id="11" idx="6"/>
          </p:cNvCxnSpPr>
          <p:nvPr/>
        </p:nvCxnSpPr>
        <p:spPr>
          <a:xfrm rot="5400000">
            <a:off x="1796903" y="3614876"/>
            <a:ext cx="1155234" cy="3827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12"/>
          <p:cNvCxnSpPr>
            <a:stCxn id="26" idx="2"/>
            <a:endCxn id="5" idx="1"/>
          </p:cNvCxnSpPr>
          <p:nvPr/>
        </p:nvCxnSpPr>
        <p:spPr>
          <a:xfrm rot="10800000" flipV="1">
            <a:off x="658958" y="1815107"/>
            <a:ext cx="456659" cy="8330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12"/>
          <p:cNvCxnSpPr>
            <a:stCxn id="12" idx="7"/>
            <a:endCxn id="26" idx="6"/>
          </p:cNvCxnSpPr>
          <p:nvPr/>
        </p:nvCxnSpPr>
        <p:spPr>
          <a:xfrm rot="16200000" flipV="1">
            <a:off x="1973560" y="1972793"/>
            <a:ext cx="750042" cy="4346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07394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757868" y="2182362"/>
            <a:ext cx="903902" cy="335756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212785" y="1830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852745" y="1839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780737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99441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pic>
        <p:nvPicPr>
          <p:cNvPr id="111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31270"/>
            <a:ext cx="1067600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aixaDeTexto 111"/>
          <p:cNvSpPr txBox="1"/>
          <p:nvPr/>
        </p:nvSpPr>
        <p:spPr>
          <a:xfrm>
            <a:off x="5063537" y="3106238"/>
            <a:ext cx="814647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5279561" y="280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207553" y="34741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7954"/>
              </p:ext>
            </p:extLst>
          </p:nvPr>
        </p:nvGraphicFramePr>
        <p:xfrm>
          <a:off x="6636568" y="1635646"/>
          <a:ext cx="203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4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:Aluno</a:t>
                      </a:r>
                      <a:r>
                        <a:rPr lang="pt-BR" baseline="0" dirty="0"/>
                        <a:t> (nome)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Ademar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Elipse 25"/>
          <p:cNvSpPr>
            <a:spLocks noChangeAspect="1"/>
          </p:cNvSpPr>
          <p:nvPr/>
        </p:nvSpPr>
        <p:spPr>
          <a:xfrm>
            <a:off x="1115616" y="1346497"/>
            <a:ext cx="1015629" cy="9372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0660" y="1410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207564" y="16356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386684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15</a:t>
            </a: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28828" y="2537746"/>
            <a:ext cx="888577" cy="7540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8354" y="26344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69334" y="2931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27</a:t>
            </a:r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1705439" y="2427734"/>
            <a:ext cx="1008112" cy="9383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73213" y="2480925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98762" y="2994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655568" y="2706474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1057366" y="3867894"/>
            <a:ext cx="1125757" cy="10319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01382" y="389960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417406" y="4547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32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01382" y="43316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57366" y="41063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89"/>
    </mc:Choice>
    <mc:Fallback xmlns="">
      <p:transition spd="slow" advTm="335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84" grpId="0" animBg="1"/>
      <p:bldP spid="85" grpId="0"/>
      <p:bldP spid="87" grpId="0"/>
      <p:bldP spid="88" grpId="0"/>
      <p:bldP spid="89" grpId="0"/>
      <p:bldP spid="112" grpId="0" animBg="1"/>
      <p:bldP spid="114" grpId="0"/>
      <p:bldP spid="116" grpId="0"/>
      <p:bldP spid="3" grpId="0"/>
      <p:bldP spid="31" grpId="0"/>
      <p:bldP spid="49" grpId="0"/>
      <p:bldP spid="50" grpId="0"/>
      <p:bldP spid="66" grpId="0"/>
      <p:bldP spid="51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DDL e DML (Cypher);</a:t>
            </a:r>
          </a:p>
          <a:p>
            <a:r>
              <a:rPr lang="en-US" dirty="0"/>
              <a:t>Interface WEB que </a:t>
            </a:r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espandir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,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REST;</a:t>
            </a:r>
          </a:p>
          <a:p>
            <a:r>
              <a:rPr lang="en-US" dirty="0" err="1"/>
              <a:t>Implementação</a:t>
            </a:r>
            <a:r>
              <a:rPr lang="en-US" dirty="0"/>
              <a:t> propria de </a:t>
            </a:r>
            <a:r>
              <a:rPr lang="en-US" dirty="0" err="1"/>
              <a:t>indexação</a:t>
            </a:r>
            <a:r>
              <a:rPr lang="en-US" dirty="0"/>
              <a:t>;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espaciais</a:t>
            </a:r>
            <a:r>
              <a:rPr lang="en-US" dirty="0"/>
              <a:t> 3D (</a:t>
            </a:r>
            <a:r>
              <a:rPr lang="en-US" dirty="0" err="1"/>
              <a:t>geográficas</a:t>
            </a:r>
            <a:r>
              <a:rPr lang="en-US" dirty="0"/>
              <a:t> e </a:t>
            </a:r>
            <a:r>
              <a:rPr lang="en-US" dirty="0" err="1"/>
              <a:t>cartesianas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45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987574"/>
            <a:ext cx="8712968" cy="388843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Grafos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Definição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Histórico</a:t>
            </a:r>
          </a:p>
          <a:p>
            <a:pPr>
              <a:lnSpc>
                <a:spcPct val="150000"/>
              </a:lnSpc>
            </a:pPr>
            <a:r>
              <a:rPr lang="pt-BR" dirty="0"/>
              <a:t>Neo4j – Parte 1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Modelo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Características</a:t>
            </a:r>
          </a:p>
          <a:p>
            <a:pPr>
              <a:lnSpc>
                <a:spcPct val="150000"/>
              </a:lnSpc>
            </a:pPr>
            <a:r>
              <a:rPr lang="pt-BR" dirty="0"/>
              <a:t>Linguagem </a:t>
            </a:r>
            <a:r>
              <a:rPr lang="pt-BR" dirty="0" err="1"/>
              <a:t>Cypher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Filosofia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Estrutura básica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3431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Backups: online, offline, incremental;</a:t>
            </a:r>
          </a:p>
          <a:p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Permissões</a:t>
            </a:r>
            <a:r>
              <a:rPr lang="en-US" dirty="0"/>
              <a:t> para roles no </a:t>
            </a: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;</a:t>
            </a:r>
          </a:p>
          <a:p>
            <a:r>
              <a:rPr lang="en-US" dirty="0"/>
              <a:t>Ferramentas</a:t>
            </a:r>
          </a:p>
          <a:p>
            <a:pPr lvl="1"/>
            <a:r>
              <a:rPr lang="en-US" dirty="0" err="1"/>
              <a:t>Administração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Importação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Cypher shell;</a:t>
            </a:r>
          </a:p>
        </p:txBody>
      </p:sp>
    </p:spTree>
    <p:extLst>
      <p:ext uri="{BB962C8B-B14F-4D97-AF65-F5344CB8AC3E}">
        <p14:creationId xmlns:p14="http://schemas.microsoft.com/office/powerpoint/2010/main" val="7172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modo server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r>
              <a:rPr lang="en-US" dirty="0" err="1"/>
              <a:t>Respeita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ACID;</a:t>
            </a:r>
          </a:p>
          <a:p>
            <a:r>
              <a:rPr lang="en-US" dirty="0" err="1"/>
              <a:t>Quadrilhões</a:t>
            </a:r>
            <a:r>
              <a:rPr lang="en-US" dirty="0"/>
              <a:t> de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;</a:t>
            </a:r>
          </a:p>
          <a:p>
            <a:r>
              <a:rPr lang="en-US" dirty="0"/>
              <a:t>Cluster (Enterprise):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“Core Servers”;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</a:t>
            </a:r>
            <a:r>
              <a:rPr lang="en-US" dirty="0" err="1"/>
              <a:t>Réplica</a:t>
            </a:r>
            <a:r>
              <a:rPr lang="en-US" dirty="0"/>
              <a:t> Servers”;</a:t>
            </a:r>
          </a:p>
          <a:p>
            <a:r>
              <a:rPr lang="en-US" dirty="0"/>
              <a:t>Multi-cluster (Enterprise):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central de clusters </a:t>
            </a:r>
            <a:r>
              <a:rPr lang="en-US" dirty="0" err="1"/>
              <a:t>independentes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7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4"/>
    </mc:Choice>
    <mc:Fallback xmlns="">
      <p:transition spd="slow" advTm="3255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C541-1C82-485A-BBBE-25B6E0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05979"/>
            <a:ext cx="3754760" cy="857250"/>
          </a:xfrm>
        </p:spPr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C905A5-8DF1-4507-A9B3-52735AF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9255D8-E7EE-45C5-B423-1BC7C473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" t="2401"/>
          <a:stretch/>
        </p:blipFill>
        <p:spPr>
          <a:xfrm>
            <a:off x="179512" y="149828"/>
            <a:ext cx="4896544" cy="48701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62A39-3B7A-445E-8F80-B19B0A62DBB3}"/>
              </a:ext>
            </a:extLst>
          </p:cNvPr>
          <p:cNvSpPr txBox="1">
            <a:spLocks/>
          </p:cNvSpPr>
          <p:nvPr/>
        </p:nvSpPr>
        <p:spPr>
          <a:xfrm>
            <a:off x="5065712" y="1200150"/>
            <a:ext cx="3754760" cy="353184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Tolerância</a:t>
            </a:r>
            <a:r>
              <a:rPr lang="en-US" dirty="0"/>
              <a:t> a </a:t>
            </a:r>
            <a:r>
              <a:rPr lang="en-US" dirty="0" err="1"/>
              <a:t>falhas</a:t>
            </a:r>
            <a:r>
              <a:rPr lang="en-US" dirty="0"/>
              <a:t>;</a:t>
            </a:r>
          </a:p>
          <a:p>
            <a:r>
              <a:rPr lang="en-US" dirty="0" err="1"/>
              <a:t>Escalabilidade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replicas;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cores;</a:t>
            </a:r>
          </a:p>
          <a:p>
            <a:r>
              <a:rPr lang="en-US" dirty="0" err="1"/>
              <a:t>Consistência</a:t>
            </a:r>
            <a:r>
              <a:rPr lang="en-US" dirty="0"/>
              <a:t> causal:</a:t>
            </a:r>
          </a:p>
          <a:p>
            <a:pPr lvl="1"/>
            <a:r>
              <a:rPr lang="en-US" dirty="0"/>
              <a:t>I read my writes</a:t>
            </a:r>
          </a:p>
        </p:txBody>
      </p:sp>
    </p:spTree>
    <p:extLst>
      <p:ext uri="{BB962C8B-B14F-4D97-AF65-F5344CB8AC3E}">
        <p14:creationId xmlns:p14="http://schemas.microsoft.com/office/powerpoint/2010/main" val="20148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Consulta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1840"/>
          </a:xfrm>
        </p:spPr>
        <p:txBody>
          <a:bodyPr>
            <a:normAutofit/>
          </a:bodyPr>
          <a:lstStyle/>
          <a:p>
            <a:r>
              <a:rPr lang="pt-BR" dirty="0"/>
              <a:t>Nativas</a:t>
            </a:r>
          </a:p>
          <a:p>
            <a:pPr lvl="1"/>
            <a:r>
              <a:rPr lang="pt-BR" dirty="0" err="1"/>
              <a:t>Cypher</a:t>
            </a:r>
            <a:r>
              <a:rPr lang="pt-BR" dirty="0"/>
              <a:t> (linguagem nativa, declarativa);</a:t>
            </a:r>
          </a:p>
          <a:p>
            <a:pPr lvl="1"/>
            <a:r>
              <a:rPr lang="pt-BR" dirty="0"/>
              <a:t>REST (requisições HTTP, independente do cliente);</a:t>
            </a:r>
          </a:p>
          <a:p>
            <a:r>
              <a:rPr lang="pt-BR" dirty="0"/>
              <a:t>Drivers</a:t>
            </a:r>
          </a:p>
          <a:p>
            <a:pPr lvl="1"/>
            <a:r>
              <a:rPr lang="pt-BR" dirty="0"/>
              <a:t>Java, </a:t>
            </a:r>
            <a:r>
              <a:rPr lang="pt-BR" dirty="0" err="1"/>
              <a:t>Ruby</a:t>
            </a:r>
            <a:r>
              <a:rPr lang="pt-BR" dirty="0"/>
              <a:t>, PHP, </a:t>
            </a:r>
            <a:r>
              <a:rPr lang="pt-BR" dirty="0" err="1"/>
              <a:t>Grails</a:t>
            </a:r>
            <a:r>
              <a:rPr lang="pt-BR" dirty="0"/>
              <a:t>, .Net,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, </a:t>
            </a:r>
            <a:r>
              <a:rPr lang="pt-BR" dirty="0" err="1"/>
              <a:t>Clojure</a:t>
            </a:r>
            <a:r>
              <a:rPr lang="pt-BR" dirty="0"/>
              <a:t>, </a:t>
            </a:r>
            <a:r>
              <a:rPr lang="pt-BR" dirty="0" err="1"/>
              <a:t>Gremlin</a:t>
            </a:r>
            <a:r>
              <a:rPr lang="pt-BR" dirty="0"/>
              <a:t>, Perl, </a:t>
            </a:r>
            <a:r>
              <a:rPr lang="pt-BR" dirty="0" err="1"/>
              <a:t>Django</a:t>
            </a:r>
            <a:r>
              <a:rPr lang="pt-BR" dirty="0"/>
              <a:t>, </a:t>
            </a:r>
            <a:r>
              <a:rPr lang="pt-BR" dirty="0" err="1"/>
              <a:t>Haskell</a:t>
            </a:r>
            <a:r>
              <a:rPr lang="pt-BR" dirty="0"/>
              <a:t> etc.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Geografia</a:t>
            </a:r>
          </a:p>
          <a:p>
            <a:pPr lvl="1"/>
            <a:r>
              <a:rPr lang="pt-BR" dirty="0"/>
              <a:t>Otimizar rotas entre pontos de interesse (TSP);</a:t>
            </a:r>
          </a:p>
          <a:p>
            <a:r>
              <a:rPr lang="pt-BR" dirty="0"/>
              <a:t>Computação</a:t>
            </a:r>
          </a:p>
          <a:p>
            <a:pPr lvl="1"/>
            <a:r>
              <a:rPr lang="pt-BR" dirty="0"/>
              <a:t>Representação de máquinas de estado;</a:t>
            </a:r>
          </a:p>
          <a:p>
            <a:pPr lvl="1"/>
            <a:r>
              <a:rPr lang="pt-BR" dirty="0"/>
              <a:t>Expressões regulares;</a:t>
            </a:r>
          </a:p>
          <a:p>
            <a:r>
              <a:rPr lang="pt-BR" dirty="0"/>
              <a:t>Análise Comportamental</a:t>
            </a:r>
          </a:p>
          <a:p>
            <a:pPr lvl="1"/>
            <a:r>
              <a:rPr lang="pt-BR" dirty="0"/>
              <a:t>Investigação policial;</a:t>
            </a:r>
          </a:p>
          <a:p>
            <a:pPr lvl="1"/>
            <a:r>
              <a:rPr lang="pt-BR" dirty="0"/>
              <a:t>Detecção e prevenção a fraudes;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1"/>
    </mc:Choice>
    <mc:Fallback xmlns="">
      <p:transition spd="slow" advTm="583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Vender mais e melhor (recomendação)</a:t>
            </a:r>
          </a:p>
          <a:p>
            <a:pPr lvl="1"/>
            <a:r>
              <a:rPr lang="pt-BR" dirty="0"/>
              <a:t>Analisar a frequência, volume e os tipos das conexões entre pessoas, empresas, produtos, eventos;</a:t>
            </a:r>
          </a:p>
          <a:p>
            <a:pPr lvl="1"/>
            <a:r>
              <a:rPr lang="pt-BR" dirty="0"/>
              <a:t>Indicação de parceiros de negócio, consumidores, fornecedores, vagas de emprego;</a:t>
            </a:r>
          </a:p>
          <a:p>
            <a:r>
              <a:rPr lang="pt-BR" dirty="0"/>
              <a:t>Diminuir prejuízo (análise de risco e impacto)</a:t>
            </a:r>
          </a:p>
          <a:p>
            <a:pPr lvl="1"/>
            <a:r>
              <a:rPr lang="pt-BR" dirty="0"/>
              <a:t>Contaminação epidemiológica ou de solo;</a:t>
            </a:r>
          </a:p>
          <a:p>
            <a:pPr lvl="1"/>
            <a:r>
              <a:rPr lang="pt-BR" dirty="0"/>
              <a:t>Monitoramento de grupos econômicos;</a:t>
            </a:r>
          </a:p>
          <a:p>
            <a:pPr lvl="1"/>
            <a:r>
              <a:rPr lang="pt-BR" dirty="0"/>
              <a:t>Monitoramento de listas;</a:t>
            </a:r>
          </a:p>
        </p:txBody>
      </p:sp>
    </p:spTree>
    <p:extLst>
      <p:ext uri="{BB962C8B-B14F-4D97-AF65-F5344CB8AC3E}">
        <p14:creationId xmlns:p14="http://schemas.microsoft.com/office/powerpoint/2010/main" val="168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6"/>
    </mc:Choice>
    <mc:Fallback xmlns="">
      <p:transition spd="slow" advTm="573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 flipV="1">
            <a:off x="2590800" y="971550"/>
            <a:ext cx="0" cy="3429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8" name="TextBox 8"/>
          <p:cNvSpPr txBox="1"/>
          <p:nvPr/>
        </p:nvSpPr>
        <p:spPr>
          <a:xfrm rot="16200000">
            <a:off x="-523429" y="2486460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Complexidade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1043608" y="2804185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Relacionais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2971801" y="1308209"/>
            <a:ext cx="1280893" cy="543461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dirty="0"/>
              <a:t>Bancos de Grafos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62000" y="4466451"/>
            <a:ext cx="68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Volume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798444" y="971549"/>
            <a:ext cx="0" cy="34373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798444" y="4400549"/>
            <a:ext cx="6821556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0"/>
          <p:cNvSpPr/>
          <p:nvPr/>
        </p:nvSpPr>
        <p:spPr>
          <a:xfrm>
            <a:off x="6186708" y="3744940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</a:t>
            </a:r>
          </a:p>
          <a:p>
            <a:pPr algn="ctr"/>
            <a:r>
              <a:rPr lang="pt-BR" sz="1400" dirty="0"/>
              <a:t>Chave-Valor</a:t>
            </a:r>
          </a:p>
        </p:txBody>
      </p:sp>
      <p:sp>
        <p:nvSpPr>
          <p:cNvPr id="20" name="Rounded Rectangle 10"/>
          <p:cNvSpPr/>
          <p:nvPr/>
        </p:nvSpPr>
        <p:spPr>
          <a:xfrm>
            <a:off x="5334001" y="3075806"/>
            <a:ext cx="1280893" cy="504056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 Colunas</a:t>
            </a:r>
          </a:p>
        </p:txBody>
      </p:sp>
      <p:sp>
        <p:nvSpPr>
          <p:cNvPr id="23" name="Rounded Rectangle 10"/>
          <p:cNvSpPr/>
          <p:nvPr/>
        </p:nvSpPr>
        <p:spPr>
          <a:xfrm>
            <a:off x="4572000" y="2283718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</a:t>
            </a:r>
          </a:p>
          <a:p>
            <a:pPr algn="ctr"/>
            <a:r>
              <a:rPr lang="pt-BR" sz="1400" dirty="0"/>
              <a:t>Documentos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5000" y="44301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90% dos</a:t>
            </a:r>
          </a:p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6" descr="neoway_logo_novo.png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079" y="1081224"/>
            <a:ext cx="1023393" cy="98647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252694" y="1266314"/>
            <a:ext cx="3544385" cy="369332"/>
            <a:chOff x="4252694" y="1266314"/>
            <a:chExt cx="3544385" cy="369332"/>
          </a:xfrm>
        </p:grpSpPr>
        <p:cxnSp>
          <p:nvCxnSpPr>
            <p:cNvPr id="6" name="Conector de seta reta 5"/>
            <p:cNvCxnSpPr>
              <a:stCxn id="15" idx="1"/>
              <a:endCxn id="10" idx="3"/>
            </p:cNvCxnSpPr>
            <p:nvPr/>
          </p:nvCxnSpPr>
          <p:spPr>
            <a:xfrm flipH="1">
              <a:off x="4252694" y="1574459"/>
              <a:ext cx="3544385" cy="5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697714" y="1266314"/>
              <a:ext cx="19223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Risk &amp; </a:t>
              </a:r>
              <a:r>
                <a:rPr lang="pt-BR" dirty="0" err="1"/>
                <a:t>Compliance</a:t>
              </a:r>
              <a:endParaRPr lang="pt-BR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684055" y="1574459"/>
            <a:ext cx="6113024" cy="1229726"/>
            <a:chOff x="1684055" y="1574459"/>
            <a:chExt cx="6113024" cy="1229726"/>
          </a:xfrm>
        </p:grpSpPr>
        <p:cxnSp>
          <p:nvCxnSpPr>
            <p:cNvPr id="19" name="Conector de seta reta 18"/>
            <p:cNvCxnSpPr>
              <a:stCxn id="15" idx="1"/>
              <a:endCxn id="9" idx="0"/>
            </p:cNvCxnSpPr>
            <p:nvPr/>
          </p:nvCxnSpPr>
          <p:spPr>
            <a:xfrm flipH="1">
              <a:off x="1684055" y="1574459"/>
              <a:ext cx="6113024" cy="12297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0861595">
              <a:off x="3123887" y="1907495"/>
              <a:ext cx="2590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Transactional</a:t>
              </a:r>
              <a:r>
                <a:rPr lang="pt-BR" dirty="0"/>
                <a:t> </a:t>
              </a:r>
              <a:r>
                <a:rPr lang="pt-BR" dirty="0" err="1"/>
                <a:t>Information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02294" y="1574459"/>
            <a:ext cx="1994785" cy="953082"/>
            <a:chOff x="5802294" y="1574459"/>
            <a:chExt cx="1994785" cy="953082"/>
          </a:xfrm>
        </p:grpSpPr>
        <p:cxnSp>
          <p:nvCxnSpPr>
            <p:cNvPr id="11" name="Conector de seta reta 10"/>
            <p:cNvCxnSpPr>
              <a:stCxn id="15" idx="1"/>
              <a:endCxn id="23" idx="3"/>
            </p:cNvCxnSpPr>
            <p:nvPr/>
          </p:nvCxnSpPr>
          <p:spPr>
            <a:xfrm flipH="1">
              <a:off x="5852893" y="1574459"/>
              <a:ext cx="1944186" cy="953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20118431">
              <a:off x="5802294" y="1843747"/>
              <a:ext cx="1421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User</a:t>
              </a:r>
              <a:r>
                <a:rPr lang="pt-BR" dirty="0"/>
                <a:t> </a:t>
              </a:r>
              <a:r>
                <a:rPr lang="pt-BR" dirty="0" err="1"/>
                <a:t>Content</a:t>
              </a:r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897699" y="1574459"/>
            <a:ext cx="1899380" cy="1501347"/>
            <a:chOff x="5897699" y="1574459"/>
            <a:chExt cx="1899380" cy="1501347"/>
          </a:xfrm>
        </p:grpSpPr>
        <p:cxnSp>
          <p:nvCxnSpPr>
            <p:cNvPr id="13" name="Conector de seta reta 12"/>
            <p:cNvCxnSpPr>
              <a:stCxn id="15" idx="1"/>
              <a:endCxn id="20" idx="0"/>
            </p:cNvCxnSpPr>
            <p:nvPr/>
          </p:nvCxnSpPr>
          <p:spPr>
            <a:xfrm flipH="1">
              <a:off x="5974448" y="1574459"/>
              <a:ext cx="1822631" cy="15013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19224175">
              <a:off x="5897699" y="2324341"/>
              <a:ext cx="114422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Auditorias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827155" y="1574459"/>
            <a:ext cx="969924" cy="2170481"/>
            <a:chOff x="6827155" y="1574459"/>
            <a:chExt cx="969924" cy="2170481"/>
          </a:xfrm>
        </p:grpSpPr>
        <p:cxnSp>
          <p:nvCxnSpPr>
            <p:cNvPr id="16" name="Conector de seta reta 15"/>
            <p:cNvCxnSpPr>
              <a:stCxn id="15" idx="1"/>
              <a:endCxn id="18" idx="0"/>
            </p:cNvCxnSpPr>
            <p:nvPr/>
          </p:nvCxnSpPr>
          <p:spPr>
            <a:xfrm flipH="1">
              <a:off x="6827155" y="1574459"/>
              <a:ext cx="969924" cy="2170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17515212">
              <a:off x="6519850" y="2606502"/>
              <a:ext cx="118013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Messaging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0"/>
    </mc:Choice>
    <mc:Fallback xmlns="">
      <p:transition spd="slow" advTm="57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8" y="11361"/>
            <a:ext cx="4323329" cy="4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"/>
    </mc:Choice>
    <mc:Fallback xmlns="">
      <p:transition spd="slow" advTm="108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/>
              <a:t>Linguagem</a:t>
            </a:r>
            <a:r>
              <a:rPr lang="en-US" sz="66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INTRODUÇÃO E PRÁTICA</a:t>
            </a:r>
          </a:p>
        </p:txBody>
      </p:sp>
    </p:spTree>
    <p:extLst>
      <p:ext uri="{BB962C8B-B14F-4D97-AF65-F5344CB8AC3E}">
        <p14:creationId xmlns:p14="http://schemas.microsoft.com/office/powerpoint/2010/main" val="502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rix-46-neo-before-cipher-was-going-pull-the-p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526458"/>
            <a:ext cx="8640960" cy="5655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CC00"/>
                </a:solidFill>
                <a:latin typeface="Consolas"/>
                <a:cs typeface="Consolas"/>
              </a:rPr>
              <a:t>neo4j-sh$ loading cypher...</a:t>
            </a:r>
          </a:p>
        </p:txBody>
      </p:sp>
    </p:spTree>
    <p:extLst>
      <p:ext uri="{BB962C8B-B14F-4D97-AF65-F5344CB8AC3E}">
        <p14:creationId xmlns:p14="http://schemas.microsoft.com/office/powerpoint/2010/main" val="30442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Grafos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DEFINIÇÃO E HISTÓRICO</a:t>
            </a:r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Cypher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declarativa para consultar grafos;</a:t>
            </a:r>
          </a:p>
          <a:p>
            <a:r>
              <a:rPr lang="pt-BR" dirty="0"/>
              <a:t>Também serve para alterar os dados;</a:t>
            </a:r>
          </a:p>
          <a:p>
            <a:r>
              <a:rPr lang="pt-BR" dirty="0"/>
              <a:t>Altamente intuitiva e amigável;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 intuitiva!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53" y="2787774"/>
            <a:ext cx="8018787" cy="520501"/>
            <a:chOff x="513653" y="2771329"/>
            <a:chExt cx="8018787" cy="520501"/>
          </a:xfrm>
        </p:grpSpPr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6158395" y="2771679"/>
              <a:ext cx="2374045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 do amigo</a:t>
              </a:r>
            </a:p>
          </p:txBody>
        </p:sp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513653" y="2771329"/>
              <a:ext cx="593286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eu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059832" y="2772479"/>
              <a:ext cx="1071161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</a:t>
              </a:r>
            </a:p>
          </p:txBody>
        </p:sp>
        <p:cxnSp>
          <p:nvCxnSpPr>
            <p:cNvPr id="12" name="Conector em curva 43"/>
            <p:cNvCxnSpPr>
              <a:stCxn id="8" idx="6"/>
              <a:endCxn id="9" idx="2"/>
            </p:cNvCxnSpPr>
            <p:nvPr/>
          </p:nvCxnSpPr>
          <p:spPr>
            <a:xfrm>
              <a:off x="1106939" y="3031005"/>
              <a:ext cx="1952893" cy="115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em curva 44"/>
            <p:cNvCxnSpPr>
              <a:stCxn id="9" idx="6"/>
              <a:endCxn id="6" idx="2"/>
            </p:cNvCxnSpPr>
            <p:nvPr/>
          </p:nvCxnSpPr>
          <p:spPr>
            <a:xfrm flipV="1">
              <a:off x="4130993" y="3031355"/>
              <a:ext cx="2027402" cy="80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5486" y="2827467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7664" y="2827242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09184" y="336383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(eu)—[:CONHECE]—&gt;(amigo)—[:CONHECE]—&gt;(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amigo_do_amigo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98"/>
    </mc:Choice>
    <mc:Fallback xmlns="">
      <p:transition spd="slow" advTm="22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428861" y="4046144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731874" y="2536938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300223" y="2536938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cxnSp>
        <p:nvCxnSpPr>
          <p:cNvPr id="11" name="Conector em curva 12"/>
          <p:cNvCxnSpPr>
            <a:stCxn id="9" idx="1"/>
            <a:endCxn id="8" idx="2"/>
          </p:cNvCxnSpPr>
          <p:nvPr/>
        </p:nvCxnSpPr>
        <p:spPr>
          <a:xfrm rot="5400000" flipH="1" flipV="1">
            <a:off x="1172991" y="1299852"/>
            <a:ext cx="998194" cy="16280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478220" y="1614801"/>
            <a:ext cx="457892" cy="9221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980657" y="2857616"/>
            <a:ext cx="1325588" cy="157081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075269" y="3444976"/>
            <a:ext cx="1249531" cy="47215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2908" y="3539564"/>
            <a:ext cx="1159355" cy="369332"/>
          </a:xfrm>
          <a:prstGeom prst="rect">
            <a:avLst/>
          </a:prstGeom>
          <a:solidFill>
            <a:srgbClr val="FFFFFF">
              <a:alpha val="83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6641334" y="2124651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099948" y="1267395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498458" y="2989038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5148064" y="37958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399209" y="1370871"/>
            <a:ext cx="228668" cy="225558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721033" y="-471460"/>
            <a:ext cx="87730" cy="3565440"/>
          </a:xfrm>
          <a:prstGeom prst="curvedConnector3">
            <a:avLst>
              <a:gd name="adj1" fmla="val 360572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307864" y="2058120"/>
            <a:ext cx="268482" cy="2112705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5400000" flipH="1" flipV="1">
            <a:off x="4188407" y="3363142"/>
            <a:ext cx="250258" cy="2002333"/>
          </a:xfrm>
          <a:prstGeom prst="curvedConnector3">
            <a:avLst>
              <a:gd name="adj1" fmla="val -121737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01209" y="342900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29441" y="1768073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158465" y="91081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924813" y="2211710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52805" y="2994506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3229771" y="182165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486135" y="1355125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9912" y="457868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</p:spTree>
    <p:extLst>
      <p:ext uri="{BB962C8B-B14F-4D97-AF65-F5344CB8AC3E}">
        <p14:creationId xmlns:p14="http://schemas.microsoft.com/office/powerpoint/2010/main" val="36871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"/>
    </mc:Choice>
    <mc:Fallback xmlns="">
      <p:transition spd="slow" advTm="2362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MATCH</a:t>
            </a:r>
            <a:r>
              <a:rPr lang="pt-BR" dirty="0"/>
              <a:t>: determina o padrão que a navegação (</a:t>
            </a:r>
            <a:r>
              <a:rPr lang="pt-BR" dirty="0" err="1"/>
              <a:t>traversing</a:t>
            </a:r>
            <a:r>
              <a:rPr lang="pt-BR" dirty="0"/>
              <a:t>) deve obedecer (rótulos de nós, tipos de relacionamentos, direção e número de passos);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RETURN</a:t>
            </a:r>
            <a:r>
              <a:rPr lang="pt-BR" dirty="0"/>
              <a:t>: recupera os nós e relacionamentos que foram navegados e selecionados;</a:t>
            </a:r>
          </a:p>
        </p:txBody>
      </p:sp>
    </p:spTree>
    <p:extLst>
      <p:ext uri="{BB962C8B-B14F-4D97-AF65-F5344CB8AC3E}">
        <p14:creationId xmlns:p14="http://schemas.microsoft.com/office/powerpoint/2010/main" val="23351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9"/>
    </mc:Choice>
    <mc:Fallback xmlns="">
      <p:transition spd="slow" advTm="2290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6408" y="123478"/>
            <a:ext cx="8322056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Determina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11" name="Conector em curva 12"/>
          <p:cNvCxnSpPr>
            <a:stCxn id="8" idx="2"/>
            <a:endCxn id="9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5268" y="3939077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16200000" flipH="1">
            <a:off x="5060223" y="3060687"/>
            <a:ext cx="90" cy="2643277"/>
          </a:xfrm>
          <a:prstGeom prst="curvedConnector3">
            <a:avLst>
              <a:gd name="adj1" fmla="val 338607778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43" name="Seta para a direita 42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34" name="Chave direita 33"/>
          <p:cNvSpPr/>
          <p:nvPr/>
        </p:nvSpPr>
        <p:spPr>
          <a:xfrm rot="5400000">
            <a:off x="1585997" y="589202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95"/>
    </mc:Choice>
    <mc:Fallback xmlns="">
      <p:transition spd="slow" advTm="10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348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57" name="Chave direita 56"/>
          <p:cNvSpPr/>
          <p:nvPr/>
        </p:nvSpPr>
        <p:spPr>
          <a:xfrm rot="5400000">
            <a:off x="7147842" y="-82963"/>
            <a:ext cx="107226" cy="228334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5400000">
            <a:off x="2722678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1576472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have direita 60"/>
          <p:cNvSpPr/>
          <p:nvPr/>
        </p:nvSpPr>
        <p:spPr>
          <a:xfrm rot="5400000">
            <a:off x="3871203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have direita 61"/>
          <p:cNvSpPr/>
          <p:nvPr/>
        </p:nvSpPr>
        <p:spPr>
          <a:xfrm rot="5400000">
            <a:off x="5007764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58"/>
    </mc:Choice>
    <mc:Fallback xmlns="">
      <p:transition spd="slow" advTm="14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67" name="Chave direita 66"/>
          <p:cNvSpPr/>
          <p:nvPr/>
        </p:nvSpPr>
        <p:spPr>
          <a:xfrm rot="5400000">
            <a:off x="2578253" y="272070"/>
            <a:ext cx="88614" cy="218789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6"/>
    </mc:Choice>
    <mc:Fallback xmlns="">
      <p:transition spd="slow" advTm="2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36" y="0"/>
            <a:ext cx="9248948" cy="520456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I know Cypher!</a:t>
            </a:r>
          </a:p>
        </p:txBody>
      </p:sp>
    </p:spTree>
    <p:extLst>
      <p:ext uri="{BB962C8B-B14F-4D97-AF65-F5344CB8AC3E}">
        <p14:creationId xmlns:p14="http://schemas.microsoft.com/office/powerpoint/2010/main" val="6287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vH2lYB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24" b="-19886"/>
          <a:stretch/>
        </p:blipFill>
        <p:spPr>
          <a:xfrm>
            <a:off x="0" y="0"/>
            <a:ext cx="9144001" cy="5295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227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2"/>
    </mc:Choice>
    <mc:Fallback xmlns="">
      <p:transition spd="slow" advTm="19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sz="4000" dirty="0"/>
              <a:t>Link: https://10-0-1-72-32969. neo4jsandbox.com/browser/</a:t>
            </a:r>
          </a:p>
          <a:p>
            <a:r>
              <a:rPr lang="pt-BR" sz="4000" dirty="0"/>
              <a:t>Usuário: </a:t>
            </a:r>
            <a:r>
              <a:rPr lang="pt-BR" sz="4000" b="1" dirty="0" err="1"/>
              <a:t>unisul</a:t>
            </a:r>
            <a:endParaRPr lang="pt-BR" sz="4000" b="1" dirty="0"/>
          </a:p>
          <a:p>
            <a:r>
              <a:rPr lang="pt-BR" sz="4000" dirty="0"/>
              <a:t>Senha: </a:t>
            </a:r>
            <a:r>
              <a:rPr lang="pt-BR" sz="4000" b="1" dirty="0" err="1"/>
              <a:t>graphs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394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10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primeiros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n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10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labels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grafo é um conjunto não vazio V (os vértices) e um conjunto de pares ordenados A sobre V (as arestas);</a:t>
            </a:r>
          </a:p>
          <a:p>
            <a:pPr>
              <a:lnSpc>
                <a:spcPct val="150000"/>
              </a:lnSpc>
            </a:pPr>
            <a:r>
              <a:rPr lang="pt-BR" dirty="0"/>
              <a:t>“Vértices”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“nós”;</a:t>
            </a:r>
          </a:p>
          <a:p>
            <a:pPr>
              <a:lnSpc>
                <a:spcPct val="150000"/>
              </a:lnSpc>
            </a:pPr>
            <a:r>
              <a:rPr lang="pt-BR" dirty="0"/>
              <a:t>“Arestas”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“relacionamentos”;</a:t>
            </a:r>
          </a:p>
        </p:txBody>
      </p:sp>
    </p:spTree>
    <p:extLst>
      <p:ext uri="{BB962C8B-B14F-4D97-AF65-F5344CB8AC3E}">
        <p14:creationId xmlns:p14="http://schemas.microsoft.com/office/powerpoint/2010/main" val="6832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9"/>
    </mc:Choice>
    <mc:Fallback xmlns="">
      <p:transition spd="slow" advTm="575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28270"/>
              </p:ext>
            </p:extLst>
          </p:nvPr>
        </p:nvGraphicFramePr>
        <p:xfrm>
          <a:off x="395536" y="1203598"/>
          <a:ext cx="828092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Limpa</a:t>
                      </a:r>
                      <a:r>
                        <a:rPr lang="pt-BR" sz="2800" baseline="0" dirty="0"/>
                        <a:t> os resultados.</a:t>
                      </a:r>
                      <a:endParaRPr lang="pt-BR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SHIFT</a:t>
                      </a:r>
                      <a:r>
                        <a:rPr lang="pt-BR" sz="2800" baseline="0" dirty="0"/>
                        <a:t> + ENTER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Modo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CTRL </a:t>
                      </a:r>
                      <a:r>
                        <a:rPr lang="pt-BR" sz="2800" dirty="0"/>
                        <a:t>+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Executa comando </a:t>
                      </a:r>
                      <a:r>
                        <a:rPr lang="pt-BR" sz="2800" dirty="0" err="1"/>
                        <a:t>multi-linha</a:t>
                      </a:r>
                      <a:r>
                        <a:rPr lang="pt-BR" sz="2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(CTRL</a:t>
                      </a:r>
                      <a:r>
                        <a:rPr lang="pt-BR" sz="2800" baseline="0" dirty="0"/>
                        <a:t> +) </a:t>
                      </a:r>
                      <a:r>
                        <a:rPr lang="pt-BR" sz="2800" dirty="0"/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Comando anterior.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← → ← +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/>
                        <a:t>Fatality</a:t>
                      </a:r>
                      <a:r>
                        <a:rPr lang="pt-BR" sz="2800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http://www.mksecrets.net/images/mka/scorp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8391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4083918"/>
            <a:ext cx="828092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Como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tudo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)?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comportamentos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"/>
    </mc:Choice>
    <mc:Fallback xmlns="">
      <p:transition spd="slow" advTm="29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que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"/>
    </mc:Choice>
    <mc:Fallback xmlns="">
      <p:transition spd="slow" advTm="33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resultado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proposed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pretendente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Sacha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"Sacha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spd="slow" advTm="326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dirty="0" err="1"/>
              <a:t>Hollis</a:t>
            </a:r>
            <a:endParaRPr lang="pt-BR" sz="3200" dirty="0"/>
          </a:p>
          <a:p>
            <a:r>
              <a:rPr lang="pt-BR" sz="3200" dirty="0"/>
              <a:t>Sacha =&gt; Chris</a:t>
            </a:r>
          </a:p>
        </p:txBody>
      </p:sp>
    </p:spTree>
    <p:extLst>
      <p:ext uri="{BB962C8B-B14F-4D97-AF65-F5344CB8AC3E}">
        <p14:creationId xmlns:p14="http://schemas.microsoft.com/office/powerpoint/2010/main" val="3668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"/>
    </mc:Choice>
    <mc:Fallback xmlns="">
      <p:transition spd="slow" advTm="163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91" b="-20887"/>
          <a:stretch/>
        </p:blipFill>
        <p:spPr>
          <a:xfrm>
            <a:off x="0" y="0"/>
            <a:ext cx="9144000" cy="52768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74848" y="-92546"/>
            <a:ext cx="8229600" cy="8572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656205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47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Dada uma pessoa, recomendar as pessoas com a maior afinidade;</a:t>
            </a:r>
          </a:p>
          <a:p>
            <a:r>
              <a:rPr lang="pt-BR" dirty="0"/>
              <a:t>Utilizar todos os atributos que possam ser úteis;</a:t>
            </a:r>
          </a:p>
          <a:p>
            <a:r>
              <a:rPr lang="pt-BR" dirty="0"/>
              <a:t>Montar um sistema de </a:t>
            </a:r>
            <a:r>
              <a:rPr lang="pt-BR" b="1" i="1" dirty="0"/>
              <a:t>ranking</a:t>
            </a:r>
            <a:r>
              <a:rPr lang="pt-BR" dirty="0"/>
              <a:t> para mostrar apenas as 10 melhores indicações;</a:t>
            </a:r>
          </a:p>
          <a:p>
            <a:r>
              <a:rPr lang="pt-BR" dirty="0"/>
              <a:t>Sugerir evoluções para o modelo (entidades, relacionamentos e atributos);</a:t>
            </a:r>
          </a:p>
        </p:txBody>
      </p:sp>
    </p:spTree>
    <p:extLst>
      <p:ext uri="{BB962C8B-B14F-4D97-AF65-F5344CB8AC3E}">
        <p14:creationId xmlns:p14="http://schemas.microsoft.com/office/powerpoint/2010/main" val="950654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8" b="-18749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106048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Matemática</a:t>
            </a:r>
          </a:p>
          <a:p>
            <a:pPr lvl="1"/>
            <a:r>
              <a:rPr lang="pt-BR" dirty="0"/>
              <a:t>V = {</a:t>
            </a:r>
            <a:r>
              <a:rPr lang="pt-BR" dirty="0" err="1"/>
              <a:t>a,b,c,d,e,f</a:t>
            </a:r>
            <a:r>
              <a:rPr lang="pt-BR" dirty="0"/>
              <a:t>}, A = {(</a:t>
            </a:r>
            <a:r>
              <a:rPr lang="pt-BR" dirty="0" err="1"/>
              <a:t>a,b</a:t>
            </a:r>
            <a:r>
              <a:rPr lang="pt-BR" dirty="0"/>
              <a:t>),(</a:t>
            </a:r>
            <a:r>
              <a:rPr lang="pt-BR" dirty="0" err="1"/>
              <a:t>a,c</a:t>
            </a:r>
            <a:r>
              <a:rPr lang="pt-BR" dirty="0"/>
              <a:t>),(</a:t>
            </a:r>
            <a:r>
              <a:rPr lang="pt-BR" dirty="0" err="1"/>
              <a:t>d,b</a:t>
            </a:r>
            <a:r>
              <a:rPr lang="pt-BR" dirty="0"/>
              <a:t>),(</a:t>
            </a:r>
            <a:r>
              <a:rPr lang="pt-BR" dirty="0" err="1"/>
              <a:t>d,c</a:t>
            </a:r>
            <a:r>
              <a:rPr lang="pt-BR" dirty="0"/>
              <a:t>),(</a:t>
            </a:r>
            <a:r>
              <a:rPr lang="pt-BR" dirty="0" err="1"/>
              <a:t>d,f</a:t>
            </a:r>
            <a:r>
              <a:rPr lang="pt-BR" dirty="0"/>
              <a:t>)}</a:t>
            </a:r>
          </a:p>
          <a:p>
            <a:r>
              <a:rPr lang="pt-BR" dirty="0"/>
              <a:t>Gráfica (mais usual)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grafo que indica a direção das conexões é classificado como </a:t>
            </a:r>
            <a:r>
              <a:rPr lang="pt-BR" b="1" dirty="0" err="1"/>
              <a:t>Digrafo</a:t>
            </a:r>
            <a:r>
              <a:rPr lang="pt-BR" dirty="0"/>
              <a:t> (</a:t>
            </a:r>
            <a:r>
              <a:rPr lang="pt-BR" i="1" dirty="0" err="1"/>
              <a:t>Digraph</a:t>
            </a:r>
            <a:r>
              <a:rPr lang="pt-BR" dirty="0"/>
              <a:t> ou 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dirty="0"/>
              <a:t>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83568" y="2769109"/>
            <a:ext cx="3888432" cy="810753"/>
            <a:chOff x="827584" y="2985133"/>
            <a:chExt cx="3888432" cy="810753"/>
          </a:xfrm>
        </p:grpSpPr>
        <p:cxnSp>
          <p:nvCxnSpPr>
            <p:cNvPr id="12" name="Conector reto 11"/>
            <p:cNvCxnSpPr>
              <a:stCxn id="5" idx="7"/>
              <a:endCxn id="6" idx="2"/>
            </p:cNvCxnSpPr>
            <p:nvPr/>
          </p:nvCxnSpPr>
          <p:spPr>
            <a:xfrm flipV="1">
              <a:off x="1150829" y="3174486"/>
              <a:ext cx="828883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7" idx="2"/>
            </p:cNvCxnSpPr>
            <p:nvPr/>
          </p:nvCxnSpPr>
          <p:spPr>
            <a:xfrm>
              <a:off x="1150829" y="3524402"/>
              <a:ext cx="828882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8" idx="1"/>
              <a:endCxn id="6" idx="6"/>
            </p:cNvCxnSpPr>
            <p:nvPr/>
          </p:nvCxnSpPr>
          <p:spPr>
            <a:xfrm flipH="1" flipV="1">
              <a:off x="2358417" y="3174486"/>
              <a:ext cx="882226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3"/>
              <a:endCxn id="7" idx="6"/>
            </p:cNvCxnSpPr>
            <p:nvPr/>
          </p:nvCxnSpPr>
          <p:spPr>
            <a:xfrm flipH="1">
              <a:off x="2358416" y="3524402"/>
              <a:ext cx="882227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8" idx="6"/>
              <a:endCxn id="10" idx="2"/>
            </p:cNvCxnSpPr>
            <p:nvPr/>
          </p:nvCxnSpPr>
          <p:spPr>
            <a:xfrm>
              <a:off x="3563888" y="3390510"/>
              <a:ext cx="773423" cy="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337311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85183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27584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1979712" y="2985133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79711" y="3417181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O problema das 7 pontes de </a:t>
            </a:r>
            <a:r>
              <a:rPr lang="pt-BR" dirty="0" err="1"/>
              <a:t>Königsberg</a:t>
            </a:r>
            <a:r>
              <a:rPr lang="pt-BR" dirty="0"/>
              <a:t> (Prússia);</a:t>
            </a:r>
          </a:p>
          <a:p>
            <a:r>
              <a:rPr lang="pt-BR" dirty="0"/>
              <a:t>Como passar por todas as pontes sem repetir nenhuma?</a:t>
            </a:r>
          </a:p>
        </p:txBody>
      </p:sp>
      <p:pic>
        <p:nvPicPr>
          <p:cNvPr id="16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734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8"/>
    </mc:Choice>
    <mc:Fallback xmlns="">
      <p:transition spd="slow" advTm="5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5225520" cy="3531840"/>
          </a:xfrm>
        </p:spPr>
        <p:txBody>
          <a:bodyPr numCol="1">
            <a:noAutofit/>
          </a:bodyPr>
          <a:lstStyle/>
          <a:p>
            <a:r>
              <a:rPr lang="pt-BR" dirty="0" err="1"/>
              <a:t>Leonhard</a:t>
            </a:r>
            <a:r>
              <a:rPr lang="pt-BR" dirty="0"/>
              <a:t> </a:t>
            </a:r>
            <a:r>
              <a:rPr lang="pt-BR" b="1" dirty="0"/>
              <a:t>Euler</a:t>
            </a:r>
            <a:r>
              <a:rPr lang="pt-BR" dirty="0"/>
              <a:t>, em </a:t>
            </a:r>
            <a:r>
              <a:rPr lang="pt-BR" b="1" dirty="0"/>
              <a:t>1736</a:t>
            </a:r>
            <a:r>
              <a:rPr lang="pt-BR" dirty="0"/>
              <a:t>, desenvolveu a teoria dos grafos;</a:t>
            </a:r>
          </a:p>
          <a:p>
            <a:r>
              <a:rPr lang="pt-BR" dirty="0"/>
              <a:t>Através dela, provou que não havia como passar por todas as pontes sem repetir nenhuma;</a:t>
            </a:r>
          </a:p>
        </p:txBody>
      </p:sp>
      <p:pic>
        <p:nvPicPr>
          <p:cNvPr id="1028" name="Picture 4" descr="http://micro.magnet.fsu.edu/optics/timeline/people/antiqueimages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9566"/>
            <a:ext cx="190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87574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A abstração de Euler:</a:t>
            </a:r>
          </a:p>
        </p:txBody>
      </p:sp>
      <p:pic>
        <p:nvPicPr>
          <p:cNvPr id="7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95686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52020" y="2851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5436096" y="1995686"/>
            <a:ext cx="2811358" cy="2143125"/>
            <a:chOff x="5436096" y="1995686"/>
            <a:chExt cx="2811358" cy="2143125"/>
          </a:xfrm>
        </p:grpSpPr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5436096" y="2787774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>
              <a:spLocks noChangeAspect="1"/>
            </p:cNvSpPr>
            <p:nvPr/>
          </p:nvSpPr>
          <p:spPr>
            <a:xfrm>
              <a:off x="6596232" y="3619460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>
              <a:spLocks noChangeAspect="1"/>
            </p:cNvSpPr>
            <p:nvPr/>
          </p:nvSpPr>
          <p:spPr>
            <a:xfrm>
              <a:off x="6596232" y="1995686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>
              <a:spLocks noChangeAspect="1"/>
            </p:cNvSpPr>
            <p:nvPr/>
          </p:nvSpPr>
          <p:spPr>
            <a:xfrm>
              <a:off x="7740352" y="2782971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3" name="Conector em curva 43"/>
            <p:cNvCxnSpPr>
              <a:stCxn id="11" idx="4"/>
              <a:endCxn id="28" idx="2"/>
            </p:cNvCxnSpPr>
            <p:nvPr/>
          </p:nvCxnSpPr>
          <p:spPr>
            <a:xfrm rot="16200000" flipH="1">
              <a:off x="5856934" y="3139837"/>
              <a:ext cx="572011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em curva 43"/>
            <p:cNvCxnSpPr>
              <a:stCxn id="11" idx="0"/>
              <a:endCxn id="29" idx="2"/>
            </p:cNvCxnSpPr>
            <p:nvPr/>
          </p:nvCxnSpPr>
          <p:spPr>
            <a:xfrm rot="5400000" flipH="1" flipV="1">
              <a:off x="5876733" y="2068276"/>
              <a:ext cx="532412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1" idx="5"/>
              <a:endCxn id="28" idx="0"/>
            </p:cNvCxnSpPr>
            <p:nvPr/>
          </p:nvCxnSpPr>
          <p:spPr>
            <a:xfrm rot="16200000" flipH="1">
              <a:off x="6165163" y="2934840"/>
              <a:ext cx="388392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3"/>
            <p:cNvCxnSpPr>
              <a:stCxn id="11" idx="7"/>
              <a:endCxn id="29" idx="4"/>
            </p:cNvCxnSpPr>
            <p:nvPr/>
          </p:nvCxnSpPr>
          <p:spPr>
            <a:xfrm rot="5400000" flipH="1" flipV="1">
              <a:off x="6184962" y="2199010"/>
              <a:ext cx="348794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3"/>
            <p:cNvCxnSpPr>
              <a:stCxn id="28" idx="6"/>
              <a:endCxn id="30" idx="4"/>
            </p:cNvCxnSpPr>
            <p:nvPr/>
          </p:nvCxnSpPr>
          <p:spPr>
            <a:xfrm flipV="1">
              <a:off x="7103334" y="3302322"/>
              <a:ext cx="890569" cy="576814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em curva 43"/>
            <p:cNvCxnSpPr>
              <a:stCxn id="11" idx="6"/>
              <a:endCxn id="30" idx="2"/>
            </p:cNvCxnSpPr>
            <p:nvPr/>
          </p:nvCxnSpPr>
          <p:spPr>
            <a:xfrm flipV="1">
              <a:off x="5943198" y="3042647"/>
              <a:ext cx="1797154" cy="4803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3"/>
            <p:cNvCxnSpPr>
              <a:stCxn id="29" idx="6"/>
              <a:endCxn id="30" idx="0"/>
            </p:cNvCxnSpPr>
            <p:nvPr/>
          </p:nvCxnSpPr>
          <p:spPr>
            <a:xfrm>
              <a:off x="7103334" y="2255362"/>
              <a:ext cx="890569" cy="527609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93"/>
    </mc:Choice>
    <mc:Fallback xmlns="">
      <p:transition spd="slow" advTm="830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4361424" cy="3531840"/>
          </a:xfrm>
        </p:spPr>
        <p:txBody>
          <a:bodyPr numCol="1">
            <a:noAutofit/>
          </a:bodyPr>
          <a:lstStyle/>
          <a:p>
            <a:r>
              <a:rPr lang="pt-BR" dirty="0"/>
              <a:t>Foi o primeiro grafo da história;</a:t>
            </a:r>
          </a:p>
          <a:p>
            <a:r>
              <a:rPr lang="pt-BR" dirty="0"/>
              <a:t>Esse problema deu origem a toda a teoria que fundamenta os grafos;</a:t>
            </a:r>
          </a:p>
        </p:txBody>
      </p:sp>
      <p:pic>
        <p:nvPicPr>
          <p:cNvPr id="102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25.6|24.3|40.3|1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6.2|10.2|3.5|3|2.1|15.2|33.4|33.1|40.8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|171|0.1|48.8|50.5|117.9|3.6|20.5|18.1|58.4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30.2|3.3|71.2|1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.3|5.6|47.8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1861</Words>
  <Application>Microsoft Office PowerPoint</Application>
  <PresentationFormat>Apresentação na tela (16:9)</PresentationFormat>
  <Paragraphs>430</Paragraphs>
  <Slides>48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Wingdings</vt:lpstr>
      <vt:lpstr>Office Theme</vt:lpstr>
      <vt:lpstr>Neo4j</vt:lpstr>
      <vt:lpstr>Agenda</vt:lpstr>
      <vt:lpstr>Grafos</vt:lpstr>
      <vt:lpstr>Definição</vt:lpstr>
      <vt:lpstr>Representações</vt:lpstr>
      <vt:lpstr>Origem</vt:lpstr>
      <vt:lpstr>Origem</vt:lpstr>
      <vt:lpstr>Origem</vt:lpstr>
      <vt:lpstr>Origem</vt:lpstr>
      <vt:lpstr>Neo4j</vt:lpstr>
      <vt:lpstr>Elementos do Modelo</vt:lpstr>
      <vt:lpstr>Mapa Conceitual</vt:lpstr>
      <vt:lpstr>Aspectos do Modelo</vt:lpstr>
      <vt:lpstr>Aspectos do Modelo</vt:lpstr>
      <vt:lpstr>A Treta do Grafo “Puro”</vt:lpstr>
      <vt:lpstr>Apresentação do PowerPoint</vt:lpstr>
      <vt:lpstr>Rótulos e Índices</vt:lpstr>
      <vt:lpstr>    Grafo     +     Labels      +    Índices</vt:lpstr>
      <vt:lpstr>O que ele oferece?</vt:lpstr>
      <vt:lpstr>O que ele oferece?</vt:lpstr>
      <vt:lpstr>O que ele oferece?</vt:lpstr>
      <vt:lpstr>Cluster</vt:lpstr>
      <vt:lpstr>Formas de Consulta</vt:lpstr>
      <vt:lpstr>Aplicações</vt:lpstr>
      <vt:lpstr>Aplicações</vt:lpstr>
      <vt:lpstr>Classificação</vt:lpstr>
      <vt:lpstr>Apresentação do PowerPoint</vt:lpstr>
      <vt:lpstr>Linguagem Cypher</vt:lpstr>
      <vt:lpstr>neo4j-sh$ loading cypher...</vt:lpstr>
      <vt:lpstr>A Linguagem Cypher</vt:lpstr>
      <vt:lpstr>Esquema de Exemplo</vt:lpstr>
      <vt:lpstr>Comandos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Conectando na Sandbox</vt:lpstr>
      <vt:lpstr>Apresentação do PowerPoint</vt:lpstr>
      <vt:lpstr>Dicas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Desafio</vt:lpstr>
      <vt:lpstr>Desafio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463</cp:revision>
  <dcterms:created xsi:type="dcterms:W3CDTF">2012-01-21T22:28:14Z</dcterms:created>
  <dcterms:modified xsi:type="dcterms:W3CDTF">2018-07-05T10:29:03Z</dcterms:modified>
</cp:coreProperties>
</file>