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314" r:id="rId5"/>
    <p:sldId id="315" r:id="rId6"/>
    <p:sldId id="316" r:id="rId7"/>
    <p:sldId id="317" r:id="rId8"/>
    <p:sldId id="319" r:id="rId9"/>
    <p:sldId id="320" r:id="rId10"/>
    <p:sldId id="30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45C97E-AFD3-4F32-94FD-08D8F62A66DB}" v="432" dt="2025-08-04T17:19:10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774" y="11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alero" userId="e5323679-9216-4fbb-a07c-eaf0e7c230e2" providerId="ADAL" clId="{B945C97E-AFD3-4F32-94FD-08D8F62A66DB}"/>
    <pc:docChg chg="custSel addSld modSld sldOrd">
      <pc:chgData name="Fernando Calero" userId="e5323679-9216-4fbb-a07c-eaf0e7c230e2" providerId="ADAL" clId="{B945C97E-AFD3-4F32-94FD-08D8F62A66DB}" dt="2025-08-04T17:19:38.268" v="494" actId="403"/>
      <pc:docMkLst>
        <pc:docMk/>
      </pc:docMkLst>
      <pc:sldChg chg="modSp mod">
        <pc:chgData name="Fernando Calero" userId="e5323679-9216-4fbb-a07c-eaf0e7c230e2" providerId="ADAL" clId="{B945C97E-AFD3-4F32-94FD-08D8F62A66DB}" dt="2025-08-04T17:19:38.268" v="494" actId="403"/>
        <pc:sldMkLst>
          <pc:docMk/>
          <pc:sldMk cId="769932640" sldId="309"/>
        </pc:sldMkLst>
        <pc:spChg chg="mod">
          <ac:chgData name="Fernando Calero" userId="e5323679-9216-4fbb-a07c-eaf0e7c230e2" providerId="ADAL" clId="{B945C97E-AFD3-4F32-94FD-08D8F62A66DB}" dt="2025-08-04T17:19:38.268" v="494" actId="403"/>
          <ac:spMkLst>
            <pc:docMk/>
            <pc:sldMk cId="769932640" sldId="309"/>
            <ac:spMk id="10" creationId="{1F398FDD-E639-CF6A-B875-443655F2B31B}"/>
          </ac:spMkLst>
        </pc:spChg>
      </pc:sldChg>
      <pc:sldChg chg="modSp mod">
        <pc:chgData name="Fernando Calero" userId="e5323679-9216-4fbb-a07c-eaf0e7c230e2" providerId="ADAL" clId="{B945C97E-AFD3-4F32-94FD-08D8F62A66DB}" dt="2025-08-04T17:05:16.247" v="90" actId="1076"/>
        <pc:sldMkLst>
          <pc:docMk/>
          <pc:sldMk cId="2945390068" sldId="314"/>
        </pc:sldMkLst>
        <pc:spChg chg="mod">
          <ac:chgData name="Fernando Calero" userId="e5323679-9216-4fbb-a07c-eaf0e7c230e2" providerId="ADAL" clId="{B945C97E-AFD3-4F32-94FD-08D8F62A66DB}" dt="2025-08-04T17:04:00.463" v="87" actId="27636"/>
          <ac:spMkLst>
            <pc:docMk/>
            <pc:sldMk cId="2945390068" sldId="314"/>
            <ac:spMk id="2" creationId="{35440D96-BFFB-05BD-30ED-0352500CD058}"/>
          </ac:spMkLst>
        </pc:spChg>
        <pc:spChg chg="mod">
          <ac:chgData name="Fernando Calero" userId="e5323679-9216-4fbb-a07c-eaf0e7c230e2" providerId="ADAL" clId="{B945C97E-AFD3-4F32-94FD-08D8F62A66DB}" dt="2025-08-04T17:05:16.247" v="90" actId="1076"/>
          <ac:spMkLst>
            <pc:docMk/>
            <pc:sldMk cId="2945390068" sldId="314"/>
            <ac:spMk id="5" creationId="{A08C8749-EB42-3250-B275-B6FEF1608569}"/>
          </ac:spMkLst>
        </pc:spChg>
        <pc:spChg chg="mod">
          <ac:chgData name="Fernando Calero" userId="e5323679-9216-4fbb-a07c-eaf0e7c230e2" providerId="ADAL" clId="{B945C97E-AFD3-4F32-94FD-08D8F62A66DB}" dt="2025-08-04T17:04:08.017" v="88" actId="1076"/>
          <ac:spMkLst>
            <pc:docMk/>
            <pc:sldMk cId="2945390068" sldId="314"/>
            <ac:spMk id="13" creationId="{2F38590B-215B-5C32-E66E-26FE4B03AEA0}"/>
          </ac:spMkLst>
        </pc:spChg>
        <pc:picChg chg="mod">
          <ac:chgData name="Fernando Calero" userId="e5323679-9216-4fbb-a07c-eaf0e7c230e2" providerId="ADAL" clId="{B945C97E-AFD3-4F32-94FD-08D8F62A66DB}" dt="2025-08-04T17:05:01.779" v="89" actId="1076"/>
          <ac:picMkLst>
            <pc:docMk/>
            <pc:sldMk cId="2945390068" sldId="314"/>
            <ac:picMk id="3" creationId="{D12B54A6-9A5F-0A18-90BC-53E10F2D7BE2}"/>
          </ac:picMkLst>
        </pc:picChg>
      </pc:sldChg>
      <pc:sldChg chg="modSp">
        <pc:chgData name="Fernando Calero" userId="e5323679-9216-4fbb-a07c-eaf0e7c230e2" providerId="ADAL" clId="{B945C97E-AFD3-4F32-94FD-08D8F62A66DB}" dt="2025-08-04T17:05:36.089" v="94" actId="20577"/>
        <pc:sldMkLst>
          <pc:docMk/>
          <pc:sldMk cId="542059410" sldId="315"/>
        </pc:sldMkLst>
        <pc:spChg chg="mod">
          <ac:chgData name="Fernando Calero" userId="e5323679-9216-4fbb-a07c-eaf0e7c230e2" providerId="ADAL" clId="{B945C97E-AFD3-4F32-94FD-08D8F62A66DB}" dt="2025-08-04T17:05:36.089" v="94" actId="20577"/>
          <ac:spMkLst>
            <pc:docMk/>
            <pc:sldMk cId="542059410" sldId="315"/>
            <ac:spMk id="4" creationId="{B20C1E08-E337-110E-DB8E-41BA4A3341A1}"/>
          </ac:spMkLst>
        </pc:spChg>
      </pc:sldChg>
      <pc:sldChg chg="modSp mod modAnim">
        <pc:chgData name="Fernando Calero" userId="e5323679-9216-4fbb-a07c-eaf0e7c230e2" providerId="ADAL" clId="{B945C97E-AFD3-4F32-94FD-08D8F62A66DB}" dt="2025-08-04T17:08:43.911" v="144" actId="14100"/>
        <pc:sldMkLst>
          <pc:docMk/>
          <pc:sldMk cId="4293742996" sldId="316"/>
        </pc:sldMkLst>
        <pc:spChg chg="mod">
          <ac:chgData name="Fernando Calero" userId="e5323679-9216-4fbb-a07c-eaf0e7c230e2" providerId="ADAL" clId="{B945C97E-AFD3-4F32-94FD-08D8F62A66DB}" dt="2025-08-04T17:08:43.911" v="144" actId="14100"/>
          <ac:spMkLst>
            <pc:docMk/>
            <pc:sldMk cId="4293742996" sldId="316"/>
            <ac:spMk id="3" creationId="{3560313D-3EAE-4520-D019-115C683D9E66}"/>
          </ac:spMkLst>
        </pc:spChg>
        <pc:picChg chg="mod">
          <ac:chgData name="Fernando Calero" userId="e5323679-9216-4fbb-a07c-eaf0e7c230e2" providerId="ADAL" clId="{B945C97E-AFD3-4F32-94FD-08D8F62A66DB}" dt="2025-07-22T14:40:13.666" v="60" actId="1037"/>
          <ac:picMkLst>
            <pc:docMk/>
            <pc:sldMk cId="4293742996" sldId="316"/>
            <ac:picMk id="14" creationId="{F28819F3-7D3B-EB42-24FD-3C0BBC5963B5}"/>
          </ac:picMkLst>
        </pc:picChg>
      </pc:sldChg>
      <pc:sldChg chg="modSp mod">
        <pc:chgData name="Fernando Calero" userId="e5323679-9216-4fbb-a07c-eaf0e7c230e2" providerId="ADAL" clId="{B945C97E-AFD3-4F32-94FD-08D8F62A66DB}" dt="2025-08-04T17:09:43.813" v="152" actId="255"/>
        <pc:sldMkLst>
          <pc:docMk/>
          <pc:sldMk cId="56176599" sldId="317"/>
        </pc:sldMkLst>
        <pc:spChg chg="mod">
          <ac:chgData name="Fernando Calero" userId="e5323679-9216-4fbb-a07c-eaf0e7c230e2" providerId="ADAL" clId="{B945C97E-AFD3-4F32-94FD-08D8F62A66DB}" dt="2025-08-04T17:09:16.205" v="148" actId="1076"/>
          <ac:spMkLst>
            <pc:docMk/>
            <pc:sldMk cId="56176599" sldId="317"/>
            <ac:spMk id="7" creationId="{ADD59383-E6CD-CF57-B9CF-5820B1CECE61}"/>
          </ac:spMkLst>
        </pc:spChg>
        <pc:spChg chg="mod">
          <ac:chgData name="Fernando Calero" userId="e5323679-9216-4fbb-a07c-eaf0e7c230e2" providerId="ADAL" clId="{B945C97E-AFD3-4F32-94FD-08D8F62A66DB}" dt="2025-08-04T17:09:43.813" v="152" actId="255"/>
          <ac:spMkLst>
            <pc:docMk/>
            <pc:sldMk cId="56176599" sldId="317"/>
            <ac:spMk id="8" creationId="{8B672BC8-D7EC-066C-9025-5F29713D8495}"/>
          </ac:spMkLst>
        </pc:spChg>
      </pc:sldChg>
      <pc:sldChg chg="modSp add mod ord modAnim">
        <pc:chgData name="Fernando Calero" userId="e5323679-9216-4fbb-a07c-eaf0e7c230e2" providerId="ADAL" clId="{B945C97E-AFD3-4F32-94FD-08D8F62A66DB}" dt="2025-08-04T17:15:40.454" v="491" actId="20577"/>
        <pc:sldMkLst>
          <pc:docMk/>
          <pc:sldMk cId="1552415743" sldId="320"/>
        </pc:sldMkLst>
        <pc:spChg chg="mod">
          <ac:chgData name="Fernando Calero" userId="e5323679-9216-4fbb-a07c-eaf0e7c230e2" providerId="ADAL" clId="{B945C97E-AFD3-4F32-94FD-08D8F62A66DB}" dt="2025-08-04T17:11:04.905" v="166" actId="20577"/>
          <ac:spMkLst>
            <pc:docMk/>
            <pc:sldMk cId="1552415743" sldId="320"/>
            <ac:spMk id="3" creationId="{EDDBE48E-071C-01BE-1C4C-DA7FF4A576BE}"/>
          </ac:spMkLst>
        </pc:spChg>
        <pc:spChg chg="mod">
          <ac:chgData name="Fernando Calero" userId="e5323679-9216-4fbb-a07c-eaf0e7c230e2" providerId="ADAL" clId="{B945C97E-AFD3-4F32-94FD-08D8F62A66DB}" dt="2025-08-04T17:15:40.454" v="491" actId="20577"/>
          <ac:spMkLst>
            <pc:docMk/>
            <pc:sldMk cId="1552415743" sldId="320"/>
            <ac:spMk id="4" creationId="{A3525B74-D0BE-62E8-81DB-D8AB1E8BF225}"/>
          </ac:spMkLst>
        </pc:spChg>
      </pc:sldChg>
    </pc:docChg>
  </pc:docChgLst>
  <pc:docChgLst>
    <pc:chgData name="Fernando Calero" userId="e5323679-9216-4fbb-a07c-eaf0e7c230e2" providerId="ADAL" clId="{9B1917B9-7614-4021-A44B-7C8CC2A4E924}"/>
    <pc:docChg chg="modSld">
      <pc:chgData name="Fernando Calero" userId="e5323679-9216-4fbb-a07c-eaf0e7c230e2" providerId="ADAL" clId="{9B1917B9-7614-4021-A44B-7C8CC2A4E924}" dt="2025-07-03T19:40:30.364" v="29" actId="20577"/>
      <pc:docMkLst>
        <pc:docMk/>
      </pc:docMkLst>
      <pc:sldChg chg="modSp">
        <pc:chgData name="Fernando Calero" userId="e5323679-9216-4fbb-a07c-eaf0e7c230e2" providerId="ADAL" clId="{9B1917B9-7614-4021-A44B-7C8CC2A4E924}" dt="2025-07-03T19:40:30.364" v="29" actId="20577"/>
        <pc:sldMkLst>
          <pc:docMk/>
          <pc:sldMk cId="56176599" sldId="317"/>
        </pc:sldMkLst>
        <pc:spChg chg="mod">
          <ac:chgData name="Fernando Calero" userId="e5323679-9216-4fbb-a07c-eaf0e7c230e2" providerId="ADAL" clId="{9B1917B9-7614-4021-A44B-7C8CC2A4E924}" dt="2025-07-03T19:40:30.364" v="29" actId="20577"/>
          <ac:spMkLst>
            <pc:docMk/>
            <pc:sldMk cId="56176599" sldId="317"/>
            <ac:spMk id="8" creationId="{8B672BC8-D7EC-066C-9025-5F29713D849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04-Aug-25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04-Aug-25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D6CAA-A2A7-1851-F0E3-550816CF7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DB8851-F72B-6F0E-5173-867B7A88AD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6D3953-02A3-4074-48F2-F16A38C1D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6382B-63B8-271E-4684-569EE1C8E4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67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hyperlink" Target="https://ssbipolar.com/2022/12/17/roches-maxim-of-community/" TargetMode="External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fernandocalero/power-bi-porfolio/blob/main/presentations/2025/202508/DFW%20PBI%20UG" TargetMode="External"/><Relationship Id="rId5" Type="http://schemas.openxmlformats.org/officeDocument/2006/relationships/hyperlink" Target="https://bsky.app/profile/fernandocalero.bsky.social" TargetMode="External"/><Relationship Id="rId4" Type="http://schemas.openxmlformats.org/officeDocument/2006/relationships/hyperlink" Target="https://www.linkedin.com/in/fernandocaler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xhere.com/en/photo/768956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ernandocalero/power-bi-porfolio/blob/main/presentations/2025/202508/DFW%20PBI%20UG" TargetMode="External"/><Relationship Id="rId3" Type="http://schemas.openxmlformats.org/officeDocument/2006/relationships/hyperlink" Target="https://ssbipolar.com/2021/05/31/roches-maxim/" TargetMode="External"/><Relationship Id="rId7" Type="http://schemas.openxmlformats.org/officeDocument/2006/relationships/hyperlink" Target="https://youtu.be/SHoG0sUBG50?si=Zzk_T-yMYUxPJQn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b0flvnOI-Fk?si=ueDRemNvUcgrjqaN" TargetMode="External"/><Relationship Id="rId5" Type="http://schemas.openxmlformats.org/officeDocument/2006/relationships/hyperlink" Target="https://community.fabric.microsoft.com/t5/Quick-Measures-Gallery/Measure-Totals-The-Final-Word/m-p/547907" TargetMode="External"/><Relationship Id="rId4" Type="http://schemas.openxmlformats.org/officeDocument/2006/relationships/hyperlink" Target="https://learn.microsoft.com/en-us/dax/lookupvalue-function-da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bsky.app/profile/fernandocalero.bsky.social" TargetMode="External"/><Relationship Id="rId5" Type="http://schemas.openxmlformats.org/officeDocument/2006/relationships/hyperlink" Target="https://www.linkedin.com/in/fernandocalero/" TargetMode="External"/><Relationship Id="rId4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855" y="307915"/>
            <a:ext cx="8466992" cy="193286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6000" cap="none" dirty="0"/>
              <a:t>Testing Roche’s Maxim of Data Transformation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12B54A6-9A5F-0A18-90BC-53E10F2D7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074" y="1159918"/>
            <a:ext cx="640080" cy="640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C7A53E-6468-C459-C2E6-B23FFE7F945E}"/>
              </a:ext>
            </a:extLst>
          </p:cNvPr>
          <p:cNvSpPr txBox="1"/>
          <p:nvPr/>
        </p:nvSpPr>
        <p:spPr>
          <a:xfrm>
            <a:off x="1371600" y="3242063"/>
            <a:ext cx="8795657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noProof="0" dirty="0">
                <a:solidFill>
                  <a:schemeClr val="bg1"/>
                </a:solidFill>
              </a:rPr>
              <a:t>DFW Power BI User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C8749-EB42-3250-B275-B6FEF1608569}"/>
              </a:ext>
            </a:extLst>
          </p:cNvPr>
          <p:cNvSpPr txBox="1"/>
          <p:nvPr/>
        </p:nvSpPr>
        <p:spPr>
          <a:xfrm>
            <a:off x="5846674" y="5367215"/>
            <a:ext cx="4244173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noProof="0" dirty="0">
                <a:solidFill>
                  <a:schemeClr val="bg1"/>
                </a:solidFill>
              </a:rPr>
              <a:t>Fernando Calero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9F6F0-4137-5A01-DDD2-476AA0671451}"/>
              </a:ext>
            </a:extLst>
          </p:cNvPr>
          <p:cNvSpPr txBox="1"/>
          <p:nvPr/>
        </p:nvSpPr>
        <p:spPr>
          <a:xfrm>
            <a:off x="5903635" y="5965310"/>
            <a:ext cx="4244173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noProof="0" dirty="0">
                <a:solidFill>
                  <a:schemeClr val="bg1"/>
                </a:solidFill>
              </a:rPr>
              <a:t>August 5, 2025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8D204E8-7332-C5E3-A7A7-F5515C55AE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4160" y="839878"/>
            <a:ext cx="640080" cy="64008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19F5403-55BF-429E-314B-E0C7B8EE2A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20400" y="1826457"/>
            <a:ext cx="640080" cy="6400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23DFF4-BEA3-3766-AD6D-85115DDE55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074" y="2240783"/>
            <a:ext cx="640080" cy="6400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38590B-215B-5C32-E66E-26FE4B03AEA0}"/>
              </a:ext>
            </a:extLst>
          </p:cNvPr>
          <p:cNvSpPr txBox="1"/>
          <p:nvPr/>
        </p:nvSpPr>
        <p:spPr>
          <a:xfrm>
            <a:off x="6599085" y="2511531"/>
            <a:ext cx="440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Roche’s Maxim of Community – BI Polar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A person with grey hair and a blue shirt&#10;&#10;AI-generated content may be incorrect.">
            <a:extLst>
              <a:ext uri="{FF2B5EF4-FFF2-40B4-BE49-F238E27FC236}">
                <a16:creationId xmlns:a16="http://schemas.microsoft.com/office/drawing/2014/main" id="{FA5630DD-490B-10A8-2A00-24F320ACED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4501661"/>
            <a:ext cx="4166280" cy="23158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3B17D9-7CAC-1F4D-8CE1-67E48F6CFF08}"/>
              </a:ext>
            </a:extLst>
          </p:cNvPr>
          <p:cNvSpPr txBox="1"/>
          <p:nvPr/>
        </p:nvSpPr>
        <p:spPr>
          <a:xfrm rot="19520785">
            <a:off x="9867145" y="3858610"/>
            <a:ext cx="228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bg1"/>
                </a:solidFill>
              </a:rPr>
              <a:t>#BeginnersWelcome!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568704"/>
          </a:xfrm>
        </p:spPr>
        <p:txBody>
          <a:bodyPr/>
          <a:lstStyle/>
          <a:p>
            <a:r>
              <a:rPr lang="en-US" cap="none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081454"/>
            <a:ext cx="7983416" cy="51648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What’s Roche’s Maxim of Data Transformation?</a:t>
            </a:r>
          </a:p>
          <a:p>
            <a:pPr marL="1028700" lvl="1" indent="-342900"/>
            <a:r>
              <a:rPr lang="en-US" dirty="0"/>
              <a:t>Have you heard about it?</a:t>
            </a:r>
          </a:p>
          <a:p>
            <a:pPr marL="1028700" lvl="1" indent="-342900"/>
            <a:r>
              <a:rPr lang="en-US" dirty="0"/>
              <a:t>What does it say?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Business case overview</a:t>
            </a:r>
          </a:p>
          <a:p>
            <a:pPr marL="1028700" lvl="1" indent="-342900"/>
            <a:r>
              <a:rPr lang="en-US" dirty="0"/>
              <a:t>Bunch of boxes or pallets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Let’s do it in DAX</a:t>
            </a:r>
          </a:p>
          <a:p>
            <a:pPr marL="1028700" lvl="1" indent="-342900"/>
            <a:r>
              <a:rPr lang="en-US" dirty="0"/>
              <a:t>Oh, it’s getting complicated</a:t>
            </a:r>
          </a:p>
          <a:p>
            <a:pPr marL="1028700" lvl="1" indent="-342900"/>
            <a:r>
              <a:rPr lang="en-US" dirty="0"/>
              <a:t>Oh^2, totals are wrong!</a:t>
            </a:r>
          </a:p>
          <a:p>
            <a:pPr marL="1028700" lvl="1" indent="-342900"/>
            <a:r>
              <a:rPr lang="en-US" dirty="0"/>
              <a:t>Let’s check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Now let’s try it in Power Query (#Everything!)</a:t>
            </a:r>
          </a:p>
          <a:p>
            <a:pPr marL="1028700" lvl="1" indent="-342900"/>
            <a:r>
              <a:rPr lang="en-US" dirty="0"/>
              <a:t>Oh, magic!</a:t>
            </a:r>
          </a:p>
          <a:p>
            <a:pPr marL="1028700" lvl="1" indent="-342900"/>
            <a:r>
              <a:rPr lang="en-US" dirty="0"/>
              <a:t>what about performance? blazing fast!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039" y="249521"/>
            <a:ext cx="3153103" cy="872962"/>
          </a:xfrm>
          <a:solidFill>
            <a:schemeClr val="tx1"/>
          </a:solidFill>
        </p:spPr>
        <p:txBody>
          <a:bodyPr/>
          <a:lstStyle/>
          <a:p>
            <a:r>
              <a:rPr lang="en-US" cap="none" dirty="0"/>
              <a:t>About Me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28819F3-7D3B-EB42-24FD-3C0BBC5963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8447" r="18447"/>
          <a:stretch/>
        </p:blipFill>
        <p:spPr>
          <a:xfrm>
            <a:off x="8635122" y="0"/>
            <a:ext cx="3543827" cy="312157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313D-3EAE-4520-D019-115C683D9E66}"/>
              </a:ext>
            </a:extLst>
          </p:cNvPr>
          <p:cNvSpPr txBox="1">
            <a:spLocks/>
          </p:cNvSpPr>
          <p:nvPr/>
        </p:nvSpPr>
        <p:spPr>
          <a:xfrm>
            <a:off x="290146" y="1292469"/>
            <a:ext cx="9091598" cy="550398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I live in Veracruz, Mexico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Changed careers from Finance &amp; Controlling to Data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Permanent learner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I enjoy exercising - keep fit and healthy - and cooking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#PowerBI #MicrosoftFabric #PowerAddict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Fernando Calero | LinkedIn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@fernandocalero.bsky.social — Bluesky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hlinkClick r:id="rId6"/>
              </a:rPr>
              <a:t>GitHub link with the material of this session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153" y="396239"/>
            <a:ext cx="4805997" cy="799515"/>
          </a:xfrm>
        </p:spPr>
        <p:txBody>
          <a:bodyPr/>
          <a:lstStyle/>
          <a:p>
            <a:r>
              <a:rPr lang="en-US" cap="none" dirty="0"/>
              <a:t>Business Case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5D91661-037A-ECB3-7904-2C3843A98D9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4984" r="24984"/>
          <a:stretch/>
        </p:blipFill>
        <p:spPr>
          <a:xfrm>
            <a:off x="0" y="-10160"/>
            <a:ext cx="6096000" cy="68580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88153" y="1399032"/>
            <a:ext cx="6283686" cy="5163694"/>
          </a:xfrm>
        </p:spPr>
        <p:txBody>
          <a:bodyPr>
            <a:normAutofit/>
          </a:bodyPr>
          <a:lstStyle/>
          <a:p>
            <a:r>
              <a:rPr lang="en-US" sz="2400" dirty="0"/>
              <a:t>You are a Data Analyst helping the Logistics Director to build a Power BI report to show actual stock of material</a:t>
            </a:r>
          </a:p>
          <a:p>
            <a:r>
              <a:rPr lang="en-US" sz="2400" dirty="0"/>
              <a:t>It’s stored in pallets of different capacities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Big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Medium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Small</a:t>
            </a:r>
          </a:p>
          <a:p>
            <a:r>
              <a:rPr lang="en-US" sz="2400" dirty="0"/>
              <a:t>Each pallet stores a number of boxes depending on its size</a:t>
            </a:r>
          </a:p>
          <a:p>
            <a:r>
              <a:rPr lang="en-US" sz="2400" dirty="0"/>
              <a:t>You need to </a:t>
            </a:r>
            <a:r>
              <a:rPr lang="en-US" sz="2400" b="1" dirty="0">
                <a:solidFill>
                  <a:schemeClr val="tx2"/>
                </a:solidFill>
              </a:rPr>
              <a:t>convert </a:t>
            </a:r>
            <a:r>
              <a:rPr lang="en-US" sz="2400" dirty="0"/>
              <a:t>the quantity of material </a:t>
            </a:r>
            <a:r>
              <a:rPr lang="en-US" sz="2400" b="1" dirty="0">
                <a:solidFill>
                  <a:schemeClr val="tx2"/>
                </a:solidFill>
              </a:rPr>
              <a:t>from pallets</a:t>
            </a:r>
            <a:r>
              <a:rPr lang="en-US" sz="2400" b="1" dirty="0"/>
              <a:t>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chemeClr val="tx2"/>
                </a:solidFill>
              </a:rPr>
              <a:t>boxes</a:t>
            </a:r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/>
          <a:lstStyle/>
          <a:p>
            <a:r>
              <a:rPr lang="en-US" cap="none" dirty="0"/>
              <a:t>Let’s Do It!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E30546E-D63D-6DD8-4DA7-41DD51A44C2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0259" r="20259"/>
          <a:stretch/>
        </p:blipFill>
        <p:spPr>
          <a:xfrm>
            <a:off x="0" y="0"/>
            <a:ext cx="6096000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4172990"/>
            <a:ext cx="4896677" cy="2309726"/>
          </a:xfrm>
        </p:spPr>
        <p:txBody>
          <a:bodyPr/>
          <a:lstStyle/>
          <a:p>
            <a:r>
              <a:rPr lang="en-US" noProof="1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49ED0-F8F7-D765-68FD-CA585455C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DBE48E-071C-01BE-1C4C-DA7FF4A5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568704"/>
          </a:xfrm>
        </p:spPr>
        <p:txBody>
          <a:bodyPr/>
          <a:lstStyle/>
          <a:p>
            <a:r>
              <a:rPr lang="en-US" cap="none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25B74-D0BE-62E8-81DB-D8AB1E8BF2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081454"/>
            <a:ext cx="9500616" cy="5164800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3"/>
              </a:rPr>
              <a:t>Roche’s Maxim of Data Transformation</a:t>
            </a:r>
            <a:endParaRPr lang="en-US" sz="2800" dirty="0"/>
          </a:p>
          <a:p>
            <a:r>
              <a:rPr lang="en-US" sz="2800" dirty="0">
                <a:hlinkClick r:id="rId4"/>
              </a:rPr>
              <a:t>LOOKUPVALUE DAX Function</a:t>
            </a:r>
            <a:endParaRPr lang="en-US" sz="2800" dirty="0"/>
          </a:p>
          <a:p>
            <a:r>
              <a:rPr lang="en-US" sz="2800" dirty="0">
                <a:hlinkClick r:id="rId5"/>
              </a:rPr>
              <a:t>Measure Totals, the Final Word by Greg </a:t>
            </a:r>
            <a:r>
              <a:rPr lang="en-US" sz="2800" dirty="0" err="1">
                <a:hlinkClick r:id="rId5"/>
              </a:rPr>
              <a:t>Deckler</a:t>
            </a:r>
            <a:r>
              <a:rPr lang="en-US" sz="2800" dirty="0">
                <a:hlinkClick r:id="rId5"/>
              </a:rPr>
              <a:t> (2018)</a:t>
            </a:r>
            <a:endParaRPr lang="en-US" sz="2800" dirty="0"/>
          </a:p>
          <a:p>
            <a:r>
              <a:rPr lang="en-US" sz="2800" dirty="0">
                <a:hlinkClick r:id="rId6"/>
              </a:rPr>
              <a:t>SQLBI Formula Engine, The Whiteboard # 6</a:t>
            </a:r>
            <a:endParaRPr lang="en-US" sz="2800" dirty="0"/>
          </a:p>
          <a:p>
            <a:r>
              <a:rPr lang="en-US" sz="2800" dirty="0">
                <a:hlinkClick r:id="rId7"/>
              </a:rPr>
              <a:t>SQLBI Storage Engine (Vertipaq), The Whiteboard # 7</a:t>
            </a:r>
            <a:endParaRPr lang="en-US" sz="2800" dirty="0"/>
          </a:p>
          <a:p>
            <a:r>
              <a:rPr lang="en-US" sz="2800" dirty="0">
                <a:hlinkClick r:id="rId8"/>
              </a:rPr>
              <a:t>GitHub link with all the material from this session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1E093-D4C3-E8BC-2846-CD1DCD97A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1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cap="none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8138" y="4172989"/>
            <a:ext cx="6863862" cy="2519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Fernando Calero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Fernando Calero | LinkedIn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Fernando Calero (@fernandocalero.bsky.social) — Bluesky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E322F6-B6C4-AD28-8CC6-A1B703579ABE}"/>
              </a:ext>
            </a:extLst>
          </p:cNvPr>
          <p:cNvSpPr txBox="1"/>
          <p:nvPr/>
        </p:nvSpPr>
        <p:spPr>
          <a:xfrm>
            <a:off x="5328138" y="557349"/>
            <a:ext cx="443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bg1"/>
                </a:solidFill>
              </a:rPr>
              <a:t>A shout-out to Matthew!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{E672FE3E-2050-4050-8CE8-E9C55185CFFF}tf22318419_win32</Template>
  <TotalTime>373</TotalTime>
  <Words>295</Words>
  <Application>Microsoft Office PowerPoint</Application>
  <PresentationFormat>Widescreen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Testing Roche’s Maxim of Data Transformation</vt:lpstr>
      <vt:lpstr>Agenda</vt:lpstr>
      <vt:lpstr>About Me</vt:lpstr>
      <vt:lpstr>Business Case</vt:lpstr>
      <vt:lpstr>Let’s Do It!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Fernando Calero</dc:creator>
  <cp:lastModifiedBy>Fernando Calero</cp:lastModifiedBy>
  <cp:revision>2</cp:revision>
  <dcterms:created xsi:type="dcterms:W3CDTF">2025-06-29T16:42:27Z</dcterms:created>
  <dcterms:modified xsi:type="dcterms:W3CDTF">2025-08-04T17:19:49Z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