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7acec5f3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7acec5f3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7acec5f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7acec5f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55f5d55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55f5d55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7acec5f3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7acec5f3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79077738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79077738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79077738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7907773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7907773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7907773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7b11b3a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7b11b3a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7b11b3a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f7b11b3a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7b11b3a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7b11b3a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55f5d55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55f5d55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7b11b3a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f7b11b3a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7b11b3a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f7b11b3a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f7b11b3a7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f7b11b3a7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f7b11b3a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f7b11b3a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7b11b3a7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f7b11b3a7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f7b11b3a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f7b11b3a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7907773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7907773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bf2e2d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cbf2e2d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f7c00c7f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f7c00c7f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f7c00c7f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f7c00c7f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55f5d5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55f5d5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7ddeec5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f7ddeec5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7ddeec5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7ddeec5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7ddeec5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7ddeec5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7ddeec54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7ddeec5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79077738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7907773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570139e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570139e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570139e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570139e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570139e2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570139e2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7acec5f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7acec5f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7acec5f3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7acec5f3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dos.gov.br/dados/conjuntos-dados/ciclo-de-vida-da-analise-de-peticoes-de-produtos-para-saude" TargetMode="External"/><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5" y="256850"/>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0" y="474100"/>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Processos </a:t>
            </a:r>
            <a:endParaRPr b="1"/>
          </a:p>
        </p:txBody>
      </p:sp>
      <p:sp>
        <p:nvSpPr>
          <p:cNvPr id="56" name="Google Shape;56;p13"/>
          <p:cNvSpPr/>
          <p:nvPr/>
        </p:nvSpPr>
        <p:spPr>
          <a:xfrm>
            <a:off x="76225" y="1262200"/>
            <a:ext cx="5302500" cy="30267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57" name="Google Shape;57;p13"/>
          <p:cNvSpPr/>
          <p:nvPr/>
        </p:nvSpPr>
        <p:spPr>
          <a:xfrm>
            <a:off x="188750" y="2664925"/>
            <a:ext cx="5050500" cy="14841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950">
                <a:solidFill>
                  <a:srgbClr val="333333"/>
                </a:solidFill>
                <a:highlight>
                  <a:srgbClr val="FDFDFD"/>
                </a:highlight>
              </a:rPr>
              <a:t>Neste documento, você encontrará informações sobre como a Anvisa analisa petições de Produtos para Saúde. Ele mostra as etapas principais </a:t>
            </a:r>
            <a:r>
              <a:rPr lang="pt-BR" sz="950">
                <a:solidFill>
                  <a:srgbClr val="333333"/>
                </a:solidFill>
                <a:highlight>
                  <a:srgbClr val="FDFDFD"/>
                </a:highlight>
              </a:rPr>
              <a:t>deste</a:t>
            </a:r>
            <a:r>
              <a:rPr lang="pt-BR" sz="950">
                <a:solidFill>
                  <a:srgbClr val="333333"/>
                </a:solidFill>
                <a:highlight>
                  <a:srgbClr val="FDFDFD"/>
                </a:highlight>
              </a:rPr>
              <a:t> processo, desde quando a Anvisa recebe o documento até quando a análise é concluída, incluindo as datas de início e término de cada etapa.</a:t>
            </a:r>
            <a:endParaRPr sz="950">
              <a:solidFill>
                <a:srgbClr val="333333"/>
              </a:solidFill>
              <a:highlight>
                <a:srgbClr val="FDFDFD"/>
              </a:highlight>
            </a:endParaRPr>
          </a:p>
          <a:p>
            <a:pPr indent="0" lvl="0" marL="0" rtl="0" algn="l">
              <a:lnSpc>
                <a:spcPct val="115000"/>
              </a:lnSpc>
              <a:spcBef>
                <a:spcPts val="1200"/>
              </a:spcBef>
              <a:spcAft>
                <a:spcPts val="1200"/>
              </a:spcAft>
              <a:buClr>
                <a:schemeClr val="dk1"/>
              </a:buClr>
              <a:buSzPts val="1100"/>
              <a:buFont typeface="Arial"/>
              <a:buNone/>
            </a:pPr>
            <a:r>
              <a:rPr lang="pt-BR" sz="1200">
                <a:solidFill>
                  <a:schemeClr val="dk2"/>
                </a:solidFill>
              </a:rPr>
              <a:t>url: </a:t>
            </a:r>
            <a:r>
              <a:rPr lang="pt-BR" sz="650" u="sng">
                <a:solidFill>
                  <a:schemeClr val="accent5"/>
                </a:solidFill>
                <a:highlight>
                  <a:srgbClr val="FDFDFD"/>
                </a:highlight>
                <a:hlinkClick r:id="rId3">
                  <a:extLst>
                    <a:ext uri="{A12FA001-AC4F-418D-AE19-62706E023703}">
                      <ahyp:hlinkClr val="tx"/>
                    </a:ext>
                  </a:extLst>
                </a:hlinkClick>
              </a:rPr>
              <a:t>https://dados.gov.br/dados/conjuntos-dados/ciclo-de-vida-da-analise-de-peticoes-de-produtos-para-saude</a:t>
            </a:r>
            <a:endParaRPr sz="450">
              <a:solidFill>
                <a:srgbClr val="333333"/>
              </a:solidFill>
              <a:highlight>
                <a:srgbClr val="FDFDFD"/>
              </a:highlight>
            </a:endParaRPr>
          </a:p>
        </p:txBody>
      </p:sp>
      <p:pic>
        <p:nvPicPr>
          <p:cNvPr id="58" name="Google Shape;58;p13"/>
          <p:cNvPicPr preferRelativeResize="0"/>
          <p:nvPr/>
        </p:nvPicPr>
        <p:blipFill>
          <a:blip r:embed="rId4">
            <a:alphaModFix/>
          </a:blip>
          <a:stretch>
            <a:fillRect/>
          </a:stretch>
        </p:blipFill>
        <p:spPr>
          <a:xfrm>
            <a:off x="239375" y="1324350"/>
            <a:ext cx="1541624" cy="1157675"/>
          </a:xfrm>
          <a:prstGeom prst="rect">
            <a:avLst/>
          </a:prstGeom>
          <a:noFill/>
          <a:ln>
            <a:noFill/>
          </a:ln>
        </p:spPr>
      </p:pic>
      <p:pic>
        <p:nvPicPr>
          <p:cNvPr id="59" name="Google Shape;59;p13"/>
          <p:cNvPicPr preferRelativeResize="0"/>
          <p:nvPr/>
        </p:nvPicPr>
        <p:blipFill>
          <a:blip r:embed="rId5">
            <a:alphaModFix/>
          </a:blip>
          <a:stretch>
            <a:fillRect/>
          </a:stretch>
        </p:blipFill>
        <p:spPr>
          <a:xfrm>
            <a:off x="1963113" y="1392525"/>
            <a:ext cx="1541626" cy="1021332"/>
          </a:xfrm>
          <a:prstGeom prst="rect">
            <a:avLst/>
          </a:prstGeom>
          <a:noFill/>
          <a:ln>
            <a:noFill/>
          </a:ln>
        </p:spPr>
      </p:pic>
      <p:pic>
        <p:nvPicPr>
          <p:cNvPr id="60" name="Google Shape;60;p13"/>
          <p:cNvPicPr preferRelativeResize="0"/>
          <p:nvPr/>
        </p:nvPicPr>
        <p:blipFill>
          <a:blip r:embed="rId6">
            <a:alphaModFix/>
          </a:blip>
          <a:stretch>
            <a:fillRect/>
          </a:stretch>
        </p:blipFill>
        <p:spPr>
          <a:xfrm>
            <a:off x="3686869" y="1489733"/>
            <a:ext cx="1444650" cy="826904"/>
          </a:xfrm>
          <a:prstGeom prst="rect">
            <a:avLst/>
          </a:prstGeom>
          <a:noFill/>
          <a:ln>
            <a:noFill/>
          </a:ln>
        </p:spPr>
      </p:pic>
      <p:sp>
        <p:nvSpPr>
          <p:cNvPr id="61" name="Google Shape;61;p13"/>
          <p:cNvSpPr/>
          <p:nvPr/>
        </p:nvSpPr>
        <p:spPr>
          <a:xfrm>
            <a:off x="2267150" y="3799275"/>
            <a:ext cx="893700" cy="29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t>avançar</a:t>
            </a:r>
            <a:endParaRPr b="1" sz="1200"/>
          </a:p>
        </p:txBody>
      </p:sp>
      <p:sp>
        <p:nvSpPr>
          <p:cNvPr id="62" name="Google Shape;62;p13"/>
          <p:cNvSpPr txBox="1"/>
          <p:nvPr/>
        </p:nvSpPr>
        <p:spPr>
          <a:xfrm>
            <a:off x="5661750" y="295775"/>
            <a:ext cx="3359700" cy="36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1100">
                <a:solidFill>
                  <a:srgbClr val="333333"/>
                </a:solidFill>
                <a:highlight>
                  <a:srgbClr val="FDFDFD"/>
                </a:highlight>
              </a:rPr>
              <a:t>TEXTO ORIGINAL:</a:t>
            </a:r>
            <a:endParaRPr b="1" sz="1100">
              <a:solidFill>
                <a:srgbClr val="333333"/>
              </a:solidFill>
              <a:highlight>
                <a:srgbClr val="FDFDFD"/>
              </a:highlight>
            </a:endParaRPr>
          </a:p>
          <a:p>
            <a:pPr indent="0" lvl="0" marL="0" rtl="0" algn="l">
              <a:lnSpc>
                <a:spcPct val="115000"/>
              </a:lnSpc>
              <a:spcBef>
                <a:spcPts val="0"/>
              </a:spcBef>
              <a:spcAft>
                <a:spcPts val="0"/>
              </a:spcAft>
              <a:buNone/>
            </a:pPr>
            <a:r>
              <a:rPr lang="pt-BR" sz="1100">
                <a:solidFill>
                  <a:srgbClr val="333333"/>
                </a:solidFill>
                <a:highlight>
                  <a:srgbClr val="FDFDFD"/>
                </a:highlight>
              </a:rPr>
              <a:t>Dados sobre o ciclo de vida da análise de petições de Produtos para Saúde, informando as principais etapas relacionadas ao processo de análise, desde o recebimento do documento pela Anvisa até o resultado da análise, incluindo as datas de início e fim de cada etapa.</a:t>
            </a:r>
            <a:endParaRPr sz="1100">
              <a:solidFill>
                <a:srgbClr val="333333"/>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33333"/>
              </a:solidFill>
              <a:highlight>
                <a:srgbClr val="FDFDFD"/>
              </a:highlight>
            </a:endParaRPr>
          </a:p>
          <a:p>
            <a:pPr indent="0" lvl="0" marL="0" rtl="0" algn="l">
              <a:lnSpc>
                <a:spcPct val="115000"/>
              </a:lnSpc>
              <a:spcBef>
                <a:spcPts val="0"/>
              </a:spcBef>
              <a:spcAft>
                <a:spcPts val="0"/>
              </a:spcAft>
              <a:buNone/>
            </a:pPr>
            <a:r>
              <a:rPr lang="pt-BR" sz="1100">
                <a:solidFill>
                  <a:srgbClr val="333333"/>
                </a:solidFill>
                <a:highlight>
                  <a:srgbClr val="FDFDFD"/>
                </a:highlight>
              </a:rPr>
              <a:t>IMPORTANTE: Apenas petições com análise finalizada.</a:t>
            </a:r>
            <a:endParaRPr sz="1100">
              <a:solidFill>
                <a:srgbClr val="333333"/>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33333"/>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rPr lang="pt-BR" sz="1100">
                <a:solidFill>
                  <a:srgbClr val="333333"/>
                </a:solidFill>
                <a:highlight>
                  <a:srgbClr val="FDFDFD"/>
                </a:highlight>
              </a:rPr>
              <a:t>Observação: A partir de novembro de 2023 o nome do conjunto de dados foi alterado de Ciclo de Vida da Análise de Petições de Registro de Produtos para Ciclo de Vida da Análise de Petições de Produtos para Saúde.</a:t>
            </a:r>
            <a:endParaRPr sz="1100">
              <a:solidFill>
                <a:srgbClr val="333333"/>
              </a:solidFill>
              <a:highlight>
                <a:srgbClr val="FDFDFD"/>
              </a:highlight>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p:nvPr/>
        </p:nvSpPr>
        <p:spPr>
          <a:xfrm>
            <a:off x="85475" y="116550"/>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2"/>
          <p:cNvSpPr txBox="1"/>
          <p:nvPr/>
        </p:nvSpPr>
        <p:spPr>
          <a:xfrm>
            <a:off x="6223475" y="163150"/>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147" name="Google Shape;147;p22"/>
          <p:cNvSpPr txBox="1"/>
          <p:nvPr/>
        </p:nvSpPr>
        <p:spPr>
          <a:xfrm>
            <a:off x="568325" y="1321425"/>
            <a:ext cx="2773800" cy="103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000">
                <a:solidFill>
                  <a:schemeClr val="dk2"/>
                </a:solidFill>
              </a:rPr>
              <a:t>Um outro tipo de transição pode ser observada abaixo. Ela pode ser denominada de uma “auto transição”. Nela, a atividade &lt;x1&gt; ocorre e, logo após a primeira execução, ela é executada novamente.</a:t>
            </a:r>
            <a:endParaRPr>
              <a:solidFill>
                <a:schemeClr val="dk2"/>
              </a:solidFill>
            </a:endParaRPr>
          </a:p>
          <a:p>
            <a:pPr indent="0" lvl="0" marL="0" rtl="0" algn="just">
              <a:spcBef>
                <a:spcPts val="0"/>
              </a:spcBef>
              <a:spcAft>
                <a:spcPts val="0"/>
              </a:spcAft>
              <a:buNone/>
            </a:pPr>
            <a:r>
              <a:t/>
            </a:r>
            <a:endParaRPr sz="1000">
              <a:solidFill>
                <a:schemeClr val="dk2"/>
              </a:solidFill>
            </a:endParaRPr>
          </a:p>
        </p:txBody>
      </p:sp>
      <p:sp>
        <p:nvSpPr>
          <p:cNvPr id="148" name="Google Shape;148;p22"/>
          <p:cNvSpPr txBox="1"/>
          <p:nvPr/>
        </p:nvSpPr>
        <p:spPr>
          <a:xfrm>
            <a:off x="2876375" y="3097775"/>
            <a:ext cx="895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rPr>
              <a:t>1</a:t>
            </a:r>
            <a:r>
              <a:rPr b="1" lang="pt-BR" sz="1800">
                <a:solidFill>
                  <a:schemeClr val="dk2"/>
                </a:solidFill>
              </a:rPr>
              <a:t> </a:t>
            </a:r>
            <a:r>
              <a:rPr lang="pt-BR" sz="1800">
                <a:solidFill>
                  <a:schemeClr val="dk2"/>
                </a:solidFill>
              </a:rPr>
              <a:t>2</a:t>
            </a:r>
            <a:r>
              <a:rPr lang="pt-BR" sz="1800">
                <a:solidFill>
                  <a:schemeClr val="dk2"/>
                </a:solidFill>
              </a:rPr>
              <a:t> </a:t>
            </a:r>
            <a:r>
              <a:rPr b="1" lang="pt-BR" sz="1800">
                <a:solidFill>
                  <a:schemeClr val="dk2"/>
                </a:solidFill>
              </a:rPr>
              <a:t>3</a:t>
            </a:r>
            <a:r>
              <a:rPr lang="pt-BR" sz="1800">
                <a:solidFill>
                  <a:schemeClr val="dk2"/>
                </a:solidFill>
              </a:rPr>
              <a:t> 4</a:t>
            </a:r>
            <a:endParaRPr sz="1800">
              <a:solidFill>
                <a:schemeClr val="dk2"/>
              </a:solidFill>
            </a:endParaRPr>
          </a:p>
        </p:txBody>
      </p:sp>
      <p:pic>
        <p:nvPicPr>
          <p:cNvPr id="149" name="Google Shape;149;p22"/>
          <p:cNvPicPr preferRelativeResize="0"/>
          <p:nvPr/>
        </p:nvPicPr>
        <p:blipFill>
          <a:blip r:embed="rId3">
            <a:alphaModFix/>
          </a:blip>
          <a:stretch>
            <a:fillRect/>
          </a:stretch>
        </p:blipFill>
        <p:spPr>
          <a:xfrm>
            <a:off x="4411025" y="1577875"/>
            <a:ext cx="1638300" cy="523875"/>
          </a:xfrm>
          <a:prstGeom prst="rect">
            <a:avLst/>
          </a:prstGeom>
          <a:noFill/>
          <a:ln>
            <a:noFill/>
          </a:ln>
        </p:spPr>
      </p:pic>
      <p:sp>
        <p:nvSpPr>
          <p:cNvPr id="150" name="Google Shape;150;p22"/>
          <p:cNvSpPr txBox="1"/>
          <p:nvPr/>
        </p:nvSpPr>
        <p:spPr>
          <a:xfrm>
            <a:off x="2305625" y="263350"/>
            <a:ext cx="2036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chemeClr val="dk2"/>
                </a:solidFill>
              </a:rPr>
              <a:t>Transições</a:t>
            </a:r>
            <a:endParaRPr b="1"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p:nvPr/>
        </p:nvSpPr>
        <p:spPr>
          <a:xfrm>
            <a:off x="85475" y="116550"/>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3"/>
          <p:cNvSpPr txBox="1"/>
          <p:nvPr/>
        </p:nvSpPr>
        <p:spPr>
          <a:xfrm>
            <a:off x="6223475" y="163150"/>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157" name="Google Shape;157;p23"/>
          <p:cNvSpPr txBox="1"/>
          <p:nvPr/>
        </p:nvSpPr>
        <p:spPr>
          <a:xfrm>
            <a:off x="568325" y="1321425"/>
            <a:ext cx="2773800" cy="103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000">
                <a:solidFill>
                  <a:schemeClr val="dk2"/>
                </a:solidFill>
              </a:rPr>
              <a:t>Por fim, um último tipo de transição é observada abaixo. Nela, as atividades &lt;x1&gt; e &lt;x2&gt; podem ocorrer em paralelo, ou seja, uma acontece e, em seguida, a outra ocorre. Outra interpretação, as atividades estão em loop, que vai ocorrendo uma, depois outra, depois volta para primeira e assim diante.</a:t>
            </a:r>
            <a:endParaRPr sz="1600">
              <a:solidFill>
                <a:schemeClr val="dk2"/>
              </a:solidFill>
            </a:endParaRPr>
          </a:p>
          <a:p>
            <a:pPr indent="0" lvl="0" marL="0" rtl="0" algn="just">
              <a:spcBef>
                <a:spcPts val="0"/>
              </a:spcBef>
              <a:spcAft>
                <a:spcPts val="0"/>
              </a:spcAft>
              <a:buNone/>
            </a:pPr>
            <a:r>
              <a:t/>
            </a:r>
            <a:endParaRPr sz="1000">
              <a:solidFill>
                <a:schemeClr val="dk2"/>
              </a:solidFill>
            </a:endParaRPr>
          </a:p>
        </p:txBody>
      </p:sp>
      <p:sp>
        <p:nvSpPr>
          <p:cNvPr id="158" name="Google Shape;158;p23"/>
          <p:cNvSpPr txBox="1"/>
          <p:nvPr/>
        </p:nvSpPr>
        <p:spPr>
          <a:xfrm>
            <a:off x="2876375" y="3097775"/>
            <a:ext cx="895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rPr>
              <a:t>1</a:t>
            </a:r>
            <a:r>
              <a:rPr b="1" lang="pt-BR" sz="1800">
                <a:solidFill>
                  <a:schemeClr val="dk2"/>
                </a:solidFill>
              </a:rPr>
              <a:t> </a:t>
            </a:r>
            <a:r>
              <a:rPr lang="pt-BR" sz="1800">
                <a:solidFill>
                  <a:schemeClr val="dk2"/>
                </a:solidFill>
              </a:rPr>
              <a:t>2 </a:t>
            </a:r>
            <a:r>
              <a:rPr lang="pt-BR" sz="1800">
                <a:solidFill>
                  <a:schemeClr val="dk2"/>
                </a:solidFill>
              </a:rPr>
              <a:t>3</a:t>
            </a:r>
            <a:r>
              <a:rPr lang="pt-BR" sz="1800">
                <a:solidFill>
                  <a:schemeClr val="dk2"/>
                </a:solidFill>
              </a:rPr>
              <a:t> </a:t>
            </a:r>
            <a:r>
              <a:rPr b="1" lang="pt-BR" sz="1800">
                <a:solidFill>
                  <a:schemeClr val="dk2"/>
                </a:solidFill>
              </a:rPr>
              <a:t>4</a:t>
            </a:r>
            <a:endParaRPr b="1" sz="1800">
              <a:solidFill>
                <a:schemeClr val="dk2"/>
              </a:solidFill>
            </a:endParaRPr>
          </a:p>
        </p:txBody>
      </p:sp>
      <p:pic>
        <p:nvPicPr>
          <p:cNvPr id="159" name="Google Shape;159;p23"/>
          <p:cNvPicPr preferRelativeResize="0"/>
          <p:nvPr/>
        </p:nvPicPr>
        <p:blipFill>
          <a:blip r:embed="rId3">
            <a:alphaModFix/>
          </a:blip>
          <a:stretch>
            <a:fillRect/>
          </a:stretch>
        </p:blipFill>
        <p:spPr>
          <a:xfrm>
            <a:off x="3794588" y="1139738"/>
            <a:ext cx="2428875" cy="1400175"/>
          </a:xfrm>
          <a:prstGeom prst="rect">
            <a:avLst/>
          </a:prstGeom>
          <a:noFill/>
          <a:ln>
            <a:noFill/>
          </a:ln>
        </p:spPr>
      </p:pic>
      <p:sp>
        <p:nvSpPr>
          <p:cNvPr id="160" name="Google Shape;160;p23"/>
          <p:cNvSpPr txBox="1"/>
          <p:nvPr/>
        </p:nvSpPr>
        <p:spPr>
          <a:xfrm>
            <a:off x="2305625" y="263350"/>
            <a:ext cx="2036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chemeClr val="dk2"/>
                </a:solidFill>
              </a:rPr>
              <a:t>Transições</a:t>
            </a:r>
            <a:endParaRPr b="1"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Tour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5"/>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Atividades</a:t>
            </a:r>
            <a:endParaRPr b="1"/>
          </a:p>
        </p:txBody>
      </p:sp>
      <p:sp>
        <p:nvSpPr>
          <p:cNvPr id="172" name="Google Shape;172;p25"/>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173" name="Google Shape;173;p25"/>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174" name="Google Shape;174;p25"/>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sp>
        <p:nvSpPr>
          <p:cNvPr id="175" name="Google Shape;175;p25"/>
          <p:cNvSpPr txBox="1"/>
          <p:nvPr/>
        </p:nvSpPr>
        <p:spPr>
          <a:xfrm>
            <a:off x="3862900" y="1203825"/>
            <a:ext cx="2815500" cy="272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900">
                <a:solidFill>
                  <a:schemeClr val="dk2"/>
                </a:solidFill>
              </a:rPr>
              <a:t>O primeiro elemento que iremos ver aqui são as Atividades. Elas acontecem em uma sequência e, assim, temos um </a:t>
            </a:r>
            <a:r>
              <a:rPr i="1" lang="pt-BR" sz="900">
                <a:solidFill>
                  <a:schemeClr val="dk2"/>
                </a:solidFill>
              </a:rPr>
              <a:t>processo</a:t>
            </a:r>
            <a:r>
              <a:rPr lang="pt-BR" sz="900">
                <a:solidFill>
                  <a:schemeClr val="dk2"/>
                </a:solidFill>
              </a:rPr>
              <a:t>.</a:t>
            </a:r>
            <a:endParaRPr sz="900">
              <a:solidFill>
                <a:schemeClr val="dk2"/>
              </a:solidFill>
            </a:endParaRPr>
          </a:p>
          <a:p>
            <a:pPr indent="0" lvl="0" marL="0" rtl="0" algn="just">
              <a:spcBef>
                <a:spcPts val="0"/>
              </a:spcBef>
              <a:spcAft>
                <a:spcPts val="0"/>
              </a:spcAft>
              <a:buNone/>
            </a:pPr>
            <a:r>
              <a:rPr lang="pt-BR" sz="900">
                <a:solidFill>
                  <a:schemeClr val="dk2"/>
                </a:solidFill>
              </a:rPr>
              <a:t>As atividades que são realizadas durante a execução do processo </a:t>
            </a:r>
            <a:r>
              <a:rPr b="1" lang="pt-BR" sz="900">
                <a:solidFill>
                  <a:schemeClr val="dk2"/>
                </a:solidFill>
              </a:rPr>
              <a:t>da Anvisa </a:t>
            </a:r>
            <a:r>
              <a:rPr lang="pt-BR" sz="900">
                <a:solidFill>
                  <a:schemeClr val="dk2"/>
                </a:solidFill>
              </a:rPr>
              <a:t>são as seguintes:</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&lt;x1&gt;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&lt;x2&gt;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&lt;xn&gt;</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0" lvl="0" marL="0" rtl="0" algn="just">
              <a:spcBef>
                <a:spcPts val="0"/>
              </a:spcBef>
              <a:spcAft>
                <a:spcPts val="0"/>
              </a:spcAft>
              <a:buNone/>
            </a:pPr>
            <a:r>
              <a:rPr lang="pt-BR" sz="900">
                <a:solidFill>
                  <a:schemeClr val="dk2"/>
                </a:solidFill>
              </a:rPr>
              <a:t>Cada vez que o processo </a:t>
            </a:r>
            <a:r>
              <a:rPr b="1" lang="pt-BR" sz="900">
                <a:solidFill>
                  <a:schemeClr val="dk2"/>
                </a:solidFill>
              </a:rPr>
              <a:t>da Anvisa </a:t>
            </a:r>
            <a:r>
              <a:rPr lang="pt-BR" sz="900">
                <a:solidFill>
                  <a:schemeClr val="dk2"/>
                </a:solidFill>
              </a:rPr>
              <a:t>ocorre, algumas dessas ou todas atividades são realizadas. As atividades podem ser observadas nos retângulos do modelo de processo. Além disso, algumas dessas atividades podem iniciar ou finalizar o processo. No próximo tópico, iremos ver as Atividades Iniciais e como identificá-las.</a:t>
            </a:r>
            <a:endParaRPr sz="900">
              <a:solidFill>
                <a:schemeClr val="dk2"/>
              </a:solidFill>
            </a:endParaRPr>
          </a:p>
        </p:txBody>
      </p:sp>
      <p:pic>
        <p:nvPicPr>
          <p:cNvPr id="176" name="Google Shape;176;p25"/>
          <p:cNvPicPr preferRelativeResize="0"/>
          <p:nvPr/>
        </p:nvPicPr>
        <p:blipFill>
          <a:blip r:embed="rId3">
            <a:alphaModFix/>
          </a:blip>
          <a:stretch>
            <a:fillRect/>
          </a:stretch>
        </p:blipFill>
        <p:spPr>
          <a:xfrm>
            <a:off x="1439200" y="1701875"/>
            <a:ext cx="2423700" cy="1306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6"/>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Atividades iniciais</a:t>
            </a:r>
            <a:endParaRPr b="1"/>
          </a:p>
        </p:txBody>
      </p:sp>
      <p:sp>
        <p:nvSpPr>
          <p:cNvPr id="183" name="Google Shape;183;p26"/>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184" name="Google Shape;184;p26"/>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185" name="Google Shape;185;p26"/>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sp>
        <p:nvSpPr>
          <p:cNvPr id="186" name="Google Shape;186;p26"/>
          <p:cNvSpPr txBox="1"/>
          <p:nvPr/>
        </p:nvSpPr>
        <p:spPr>
          <a:xfrm>
            <a:off x="3862900" y="1203825"/>
            <a:ext cx="2815500" cy="265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900">
                <a:solidFill>
                  <a:schemeClr val="dk2"/>
                </a:solidFill>
              </a:rPr>
              <a:t>Como dito antes, algumas atividades podem iniciar o processo. No trabalho da Anvisa, essas atividades são:</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&lt;x1&gt;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&lt;x2&gt;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&lt;xn&gt;</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0" lvl="0" marL="0" rtl="0" algn="just">
              <a:spcBef>
                <a:spcPts val="0"/>
              </a:spcBef>
              <a:spcAft>
                <a:spcPts val="0"/>
              </a:spcAft>
              <a:buNone/>
            </a:pPr>
            <a:r>
              <a:rPr lang="pt-BR" sz="900">
                <a:solidFill>
                  <a:schemeClr val="dk2"/>
                </a:solidFill>
              </a:rPr>
              <a:t>Essas atividades iniciais podem ser encontradas no modelo de processo com setas que partem do círculo verde para as atividades da lista acima. Algumas atividades podem iniciar o processo, outras podem terminar o processo (algumas nem iniciam ou terminam). No próximo tópico, iremos ver as Atividades Finais.</a:t>
            </a:r>
            <a:endParaRPr sz="900">
              <a:solidFill>
                <a:schemeClr val="dk2"/>
              </a:solidFill>
            </a:endParaRPr>
          </a:p>
        </p:txBody>
      </p:sp>
      <p:pic>
        <p:nvPicPr>
          <p:cNvPr id="187" name="Google Shape;187;p26"/>
          <p:cNvPicPr preferRelativeResize="0"/>
          <p:nvPr/>
        </p:nvPicPr>
        <p:blipFill>
          <a:blip r:embed="rId3">
            <a:alphaModFix/>
          </a:blip>
          <a:stretch>
            <a:fillRect/>
          </a:stretch>
        </p:blipFill>
        <p:spPr>
          <a:xfrm>
            <a:off x="1439200" y="1701875"/>
            <a:ext cx="2423700" cy="1306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7"/>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Atividades finais</a:t>
            </a:r>
            <a:endParaRPr b="1"/>
          </a:p>
        </p:txBody>
      </p:sp>
      <p:sp>
        <p:nvSpPr>
          <p:cNvPr id="194" name="Google Shape;194;p27"/>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195" name="Google Shape;195;p27"/>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196" name="Google Shape;196;p27"/>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sp>
        <p:nvSpPr>
          <p:cNvPr id="197" name="Google Shape;197;p27"/>
          <p:cNvSpPr txBox="1"/>
          <p:nvPr/>
        </p:nvSpPr>
        <p:spPr>
          <a:xfrm>
            <a:off x="3832450" y="1203825"/>
            <a:ext cx="2845800" cy="269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900">
                <a:solidFill>
                  <a:schemeClr val="dk2"/>
                </a:solidFill>
              </a:rPr>
              <a:t>Assim como temos atividades que iniciam, algumas outras podem finalizar o processo. Neste caso, a</a:t>
            </a:r>
            <a:r>
              <a:rPr lang="pt-BR" sz="900">
                <a:solidFill>
                  <a:schemeClr val="dk2"/>
                </a:solidFill>
              </a:rPr>
              <a:t>s atividades que podem encerrar o processo </a:t>
            </a:r>
            <a:r>
              <a:rPr b="1" lang="pt-BR" sz="900">
                <a:solidFill>
                  <a:schemeClr val="dk2"/>
                </a:solidFill>
              </a:rPr>
              <a:t>da Anvisa</a:t>
            </a:r>
            <a:r>
              <a:rPr lang="pt-BR" sz="900">
                <a:solidFill>
                  <a:schemeClr val="dk2"/>
                </a:solidFill>
              </a:rPr>
              <a:t>, ou seja, aquelas que acontecem no final são</a:t>
            </a:r>
            <a:r>
              <a:rPr lang="pt-BR" sz="900">
                <a:solidFill>
                  <a:schemeClr val="dk2"/>
                </a:solidFill>
              </a:rPr>
              <a:t>:</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&lt;x1&gt;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&lt;x2&gt;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&lt;xn&gt;</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0" lvl="0" marL="0" rtl="0" algn="just">
              <a:spcBef>
                <a:spcPts val="0"/>
              </a:spcBef>
              <a:spcAft>
                <a:spcPts val="0"/>
              </a:spcAft>
              <a:buNone/>
            </a:pPr>
            <a:r>
              <a:rPr lang="pt-BR" sz="900">
                <a:solidFill>
                  <a:schemeClr val="dk2"/>
                </a:solidFill>
              </a:rPr>
              <a:t>Essas atividades podem ser encontradas no modelo de processo em que existem setas apontando a partir dessas atividades listadas acima para o círculo vermelho. Nas próximas etapas, iremos verificar outros elementos importantes.</a:t>
            </a:r>
            <a:endParaRPr sz="900">
              <a:solidFill>
                <a:schemeClr val="dk2"/>
              </a:solidFill>
            </a:endParaRPr>
          </a:p>
        </p:txBody>
      </p:sp>
      <p:pic>
        <p:nvPicPr>
          <p:cNvPr id="198" name="Google Shape;198;p27"/>
          <p:cNvPicPr preferRelativeResize="0"/>
          <p:nvPr/>
        </p:nvPicPr>
        <p:blipFill>
          <a:blip r:embed="rId3">
            <a:alphaModFix/>
          </a:blip>
          <a:stretch>
            <a:fillRect/>
          </a:stretch>
        </p:blipFill>
        <p:spPr>
          <a:xfrm>
            <a:off x="1439200" y="1701875"/>
            <a:ext cx="2423700" cy="1306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8"/>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Nome do elemento</a:t>
            </a:r>
            <a:endParaRPr b="1"/>
          </a:p>
        </p:txBody>
      </p:sp>
      <p:sp>
        <p:nvSpPr>
          <p:cNvPr id="205" name="Google Shape;205;p28"/>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06" name="Google Shape;206;p28"/>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07" name="Google Shape;207;p28"/>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08" name="Google Shape;208;p28"/>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209" name="Google Shape;209;p28"/>
          <p:cNvSpPr/>
          <p:nvPr/>
        </p:nvSpPr>
        <p:spPr>
          <a:xfrm>
            <a:off x="3897525" y="1991875"/>
            <a:ext cx="2780700" cy="19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texto texto</a:t>
            </a:r>
            <a:endParaRPr/>
          </a:p>
        </p:txBody>
      </p:sp>
      <p:sp>
        <p:nvSpPr>
          <p:cNvPr id="210" name="Google Shape;210;p28"/>
          <p:cNvSpPr/>
          <p:nvPr/>
        </p:nvSpPr>
        <p:spPr>
          <a:xfrm>
            <a:off x="4649025" y="1327075"/>
            <a:ext cx="1277700" cy="5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elemento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9"/>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Início do processo</a:t>
            </a:r>
            <a:endParaRPr b="1"/>
          </a:p>
        </p:txBody>
      </p:sp>
      <p:sp>
        <p:nvSpPr>
          <p:cNvPr id="217" name="Google Shape;217;p29"/>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18" name="Google Shape;218;p29"/>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19" name="Google Shape;219;p29"/>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20" name="Google Shape;220;p29"/>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pic>
        <p:nvPicPr>
          <p:cNvPr id="221" name="Google Shape;221;p29"/>
          <p:cNvPicPr preferRelativeResize="0"/>
          <p:nvPr/>
        </p:nvPicPr>
        <p:blipFill>
          <a:blip r:embed="rId4">
            <a:alphaModFix/>
          </a:blip>
          <a:stretch>
            <a:fillRect/>
          </a:stretch>
        </p:blipFill>
        <p:spPr>
          <a:xfrm>
            <a:off x="4898770" y="1139963"/>
            <a:ext cx="778200" cy="717874"/>
          </a:xfrm>
          <a:prstGeom prst="rect">
            <a:avLst/>
          </a:prstGeom>
          <a:noFill/>
          <a:ln>
            <a:noFill/>
          </a:ln>
        </p:spPr>
      </p:pic>
      <p:sp>
        <p:nvSpPr>
          <p:cNvPr id="222" name="Google Shape;222;p29"/>
          <p:cNvSpPr txBox="1"/>
          <p:nvPr/>
        </p:nvSpPr>
        <p:spPr>
          <a:xfrm>
            <a:off x="3946975" y="1880250"/>
            <a:ext cx="2731200" cy="198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800">
                <a:solidFill>
                  <a:schemeClr val="dk2"/>
                </a:solidFill>
              </a:rPr>
              <a:t>Este círculo verde representado na imagem acima indica o início do processo, ou seja, por meio dele, saberemos quais atividades iniciam o processo.</a:t>
            </a:r>
            <a:r>
              <a:rPr lang="pt-BR" sz="800">
                <a:solidFill>
                  <a:schemeClr val="dk2"/>
                </a:solidFill>
              </a:rPr>
              <a:t> No caso do processo </a:t>
            </a:r>
            <a:r>
              <a:rPr b="1" lang="pt-BR" sz="800">
                <a:solidFill>
                  <a:schemeClr val="dk2"/>
                </a:solidFill>
              </a:rPr>
              <a:t>da Anvisa</a:t>
            </a:r>
            <a:r>
              <a:rPr lang="pt-BR" sz="800">
                <a:solidFill>
                  <a:schemeClr val="dk2"/>
                </a:solidFill>
              </a:rPr>
              <a:t>, a atividade inicial pode ser uma dessas:</a:t>
            </a:r>
            <a:endParaRPr sz="800">
              <a:solidFill>
                <a:schemeClr val="dk2"/>
              </a:solidFill>
            </a:endParaRPr>
          </a:p>
          <a:p>
            <a:pPr indent="-279400" lvl="0" marL="457200" rtl="0" algn="just">
              <a:spcBef>
                <a:spcPts val="0"/>
              </a:spcBef>
              <a:spcAft>
                <a:spcPts val="0"/>
              </a:spcAft>
              <a:buClr>
                <a:schemeClr val="dk2"/>
              </a:buClr>
              <a:buSzPts val="800"/>
              <a:buChar char="●"/>
            </a:pPr>
            <a:r>
              <a:rPr lang="pt-BR" sz="800">
                <a:solidFill>
                  <a:schemeClr val="dk2"/>
                </a:solidFill>
              </a:rPr>
              <a:t>&lt;x1&gt;</a:t>
            </a:r>
            <a:endParaRPr sz="800">
              <a:solidFill>
                <a:schemeClr val="dk2"/>
              </a:solidFill>
            </a:endParaRPr>
          </a:p>
          <a:p>
            <a:pPr indent="-279400" lvl="0" marL="457200" rtl="0" algn="just">
              <a:spcBef>
                <a:spcPts val="0"/>
              </a:spcBef>
              <a:spcAft>
                <a:spcPts val="0"/>
              </a:spcAft>
              <a:buClr>
                <a:schemeClr val="dk2"/>
              </a:buClr>
              <a:buSzPts val="800"/>
              <a:buChar char="●"/>
            </a:pPr>
            <a:r>
              <a:rPr lang="pt-BR" sz="800">
                <a:solidFill>
                  <a:schemeClr val="dk2"/>
                </a:solidFill>
              </a:rPr>
              <a:t>&lt;x2&gt;</a:t>
            </a:r>
            <a:endParaRPr sz="800">
              <a:solidFill>
                <a:schemeClr val="dk2"/>
              </a:solidFill>
            </a:endParaRPr>
          </a:p>
          <a:p>
            <a:pPr indent="-279400" lvl="0" marL="457200" rtl="0" algn="just">
              <a:spcBef>
                <a:spcPts val="0"/>
              </a:spcBef>
              <a:spcAft>
                <a:spcPts val="0"/>
              </a:spcAft>
              <a:buClr>
                <a:schemeClr val="dk2"/>
              </a:buClr>
              <a:buSzPts val="800"/>
              <a:buChar char="●"/>
            </a:pPr>
            <a:r>
              <a:rPr lang="pt-BR" sz="800">
                <a:solidFill>
                  <a:schemeClr val="dk2"/>
                </a:solidFill>
              </a:rPr>
              <a:t>&lt;xn&gt;</a:t>
            </a:r>
            <a:endParaRPr sz="800">
              <a:solidFill>
                <a:schemeClr val="dk2"/>
              </a:solidFill>
            </a:endParaRPr>
          </a:p>
          <a:p>
            <a:pPr indent="0" lvl="0" marL="0" rtl="0" algn="just">
              <a:spcBef>
                <a:spcPts val="0"/>
              </a:spcBef>
              <a:spcAft>
                <a:spcPts val="0"/>
              </a:spcAft>
              <a:buClr>
                <a:schemeClr val="dk1"/>
              </a:buClr>
              <a:buSzPts val="1100"/>
              <a:buFont typeface="Arial"/>
              <a:buNone/>
            </a:pPr>
            <a:r>
              <a:rPr lang="pt-BR" sz="800">
                <a:solidFill>
                  <a:schemeClr val="dk2"/>
                </a:solidFill>
              </a:rPr>
              <a:t>O significado disso é quando o processo </a:t>
            </a:r>
            <a:r>
              <a:rPr b="1" lang="pt-BR" sz="800">
                <a:solidFill>
                  <a:schemeClr val="dk2"/>
                </a:solidFill>
              </a:rPr>
              <a:t>da Anvisa </a:t>
            </a:r>
            <a:r>
              <a:rPr lang="pt-BR" sz="800">
                <a:solidFill>
                  <a:schemeClr val="dk2"/>
                </a:solidFill>
              </a:rPr>
              <a:t>ocorre, uma dessas atividades iniciará o processo. No próximo elemento, iremos verificar um exemplo de atividade inicial.</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30"/>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Atividade inicial</a:t>
            </a:r>
            <a:endParaRPr b="1"/>
          </a:p>
        </p:txBody>
      </p:sp>
      <p:sp>
        <p:nvSpPr>
          <p:cNvPr id="229" name="Google Shape;229;p30"/>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30" name="Google Shape;230;p30"/>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31" name="Google Shape;231;p30"/>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32" name="Google Shape;232;p30"/>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233" name="Google Shape;233;p30"/>
          <p:cNvSpPr txBox="1"/>
          <p:nvPr/>
        </p:nvSpPr>
        <p:spPr>
          <a:xfrm>
            <a:off x="3946975" y="1880250"/>
            <a:ext cx="2731200" cy="198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Uma atividade que recebe uma seta que parte do círculo verde é denominada como atividade inicial. Neste caso,</a:t>
            </a:r>
            <a:r>
              <a:rPr lang="pt-BR" sz="800">
                <a:solidFill>
                  <a:schemeClr val="dk2"/>
                </a:solidFill>
              </a:rPr>
              <a:t> indica uma atividade que inicia o processo </a:t>
            </a:r>
            <a:r>
              <a:rPr b="1" lang="pt-BR" sz="800">
                <a:solidFill>
                  <a:schemeClr val="dk2"/>
                </a:solidFill>
              </a:rPr>
              <a:t>da Anvisa</a:t>
            </a:r>
            <a:r>
              <a:rPr lang="pt-BR" sz="800">
                <a:solidFill>
                  <a:schemeClr val="dk2"/>
                </a:solidFill>
              </a:rPr>
              <a:t>.</a:t>
            </a:r>
            <a:endParaRPr sz="800">
              <a:solidFill>
                <a:schemeClr val="dk2"/>
              </a:solidFill>
            </a:endParaRPr>
          </a:p>
          <a:p>
            <a:pPr indent="0" lvl="0" marL="0" rtl="0" algn="just">
              <a:spcBef>
                <a:spcPts val="0"/>
              </a:spcBef>
              <a:spcAft>
                <a:spcPts val="0"/>
              </a:spcAft>
              <a:buNone/>
            </a:pPr>
            <a:r>
              <a:t/>
            </a:r>
            <a:endParaRPr sz="800">
              <a:solidFill>
                <a:schemeClr val="dk2"/>
              </a:solidFill>
            </a:endParaRPr>
          </a:p>
          <a:p>
            <a:pPr indent="0" lvl="0" marL="0" rtl="0" algn="just">
              <a:spcBef>
                <a:spcPts val="0"/>
              </a:spcBef>
              <a:spcAft>
                <a:spcPts val="0"/>
              </a:spcAft>
              <a:buNone/>
            </a:pPr>
            <a:r>
              <a:rPr lang="pt-BR" sz="800">
                <a:solidFill>
                  <a:schemeClr val="dk2"/>
                </a:solidFill>
              </a:rPr>
              <a:t>A atividade </a:t>
            </a:r>
            <a:r>
              <a:rPr b="1" lang="pt-BR" sz="800">
                <a:solidFill>
                  <a:schemeClr val="dk2"/>
                </a:solidFill>
              </a:rPr>
              <a:t>&lt;nome_atividade&gt; </a:t>
            </a:r>
            <a:r>
              <a:rPr lang="pt-BR" sz="800">
                <a:solidFill>
                  <a:schemeClr val="dk2"/>
                </a:solidFill>
              </a:rPr>
              <a:t>acontece primeiro no processo, antes de outras atividades, como </a:t>
            </a:r>
            <a:r>
              <a:rPr b="1" lang="pt-BR" sz="800">
                <a:solidFill>
                  <a:schemeClr val="dk2"/>
                </a:solidFill>
              </a:rPr>
              <a:t>&lt;x1&gt;, &lt;2&gt; … &lt;xn&gt;</a:t>
            </a:r>
            <a:r>
              <a:rPr lang="pt-BR" sz="800">
                <a:solidFill>
                  <a:schemeClr val="dk2"/>
                </a:solidFill>
              </a:rPr>
              <a:t>, durante o período de </a:t>
            </a:r>
            <a:r>
              <a:rPr b="1" lang="pt-BR" sz="800">
                <a:solidFill>
                  <a:schemeClr val="dk2"/>
                </a:solidFill>
              </a:rPr>
              <a:t>&lt;data_ini&gt; </a:t>
            </a:r>
            <a:r>
              <a:rPr lang="pt-BR" sz="800">
                <a:solidFill>
                  <a:schemeClr val="dk2"/>
                </a:solidFill>
              </a:rPr>
              <a:t>a </a:t>
            </a:r>
            <a:r>
              <a:rPr b="1" lang="pt-BR" sz="800">
                <a:solidFill>
                  <a:schemeClr val="dk2"/>
                </a:solidFill>
              </a:rPr>
              <a:t>&lt;data_fim&gt;</a:t>
            </a:r>
            <a:r>
              <a:rPr lang="pt-BR" sz="800">
                <a:solidFill>
                  <a:schemeClr val="dk2"/>
                </a:solidFill>
              </a:rPr>
              <a:t>.</a:t>
            </a:r>
            <a:endParaRPr sz="800">
              <a:solidFill>
                <a:schemeClr val="dk2"/>
              </a:solidFill>
            </a:endParaRPr>
          </a:p>
          <a:p>
            <a:pPr indent="0" lvl="0" marL="0" rtl="0" algn="just">
              <a:spcBef>
                <a:spcPts val="0"/>
              </a:spcBef>
              <a:spcAft>
                <a:spcPts val="0"/>
              </a:spcAft>
              <a:buNone/>
            </a:pPr>
            <a:r>
              <a:t/>
            </a:r>
            <a:endParaRPr sz="800">
              <a:solidFill>
                <a:schemeClr val="dk2"/>
              </a:solidFill>
            </a:endParaRPr>
          </a:p>
          <a:p>
            <a:pPr indent="0" lvl="0" marL="0" rtl="0" algn="just">
              <a:spcBef>
                <a:spcPts val="0"/>
              </a:spcBef>
              <a:spcAft>
                <a:spcPts val="0"/>
              </a:spcAft>
              <a:buNone/>
            </a:pPr>
            <a:r>
              <a:rPr lang="pt-BR" sz="800">
                <a:solidFill>
                  <a:schemeClr val="dk2"/>
                </a:solidFill>
              </a:rPr>
              <a:t>Há atividades que não iniciam o processo (e também não finalizam o processo), veremos um exemplo no próximo elemento.</a:t>
            </a:r>
            <a:endParaRPr sz="800">
              <a:solidFill>
                <a:schemeClr val="dk2"/>
              </a:solidFill>
            </a:endParaRPr>
          </a:p>
        </p:txBody>
      </p:sp>
      <p:pic>
        <p:nvPicPr>
          <p:cNvPr id="234" name="Google Shape;234;p30"/>
          <p:cNvPicPr preferRelativeResize="0"/>
          <p:nvPr/>
        </p:nvPicPr>
        <p:blipFill>
          <a:blip r:embed="rId4">
            <a:alphaModFix/>
          </a:blip>
          <a:stretch>
            <a:fillRect/>
          </a:stretch>
        </p:blipFill>
        <p:spPr>
          <a:xfrm>
            <a:off x="4036475" y="1202754"/>
            <a:ext cx="2552200" cy="6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31"/>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Atividade</a:t>
            </a:r>
            <a:endParaRPr b="1"/>
          </a:p>
        </p:txBody>
      </p:sp>
      <p:sp>
        <p:nvSpPr>
          <p:cNvPr id="241" name="Google Shape;241;p31"/>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42" name="Google Shape;242;p31"/>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43" name="Google Shape;243;p31"/>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44" name="Google Shape;244;p31"/>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245" name="Google Shape;245;p31"/>
          <p:cNvSpPr txBox="1"/>
          <p:nvPr/>
        </p:nvSpPr>
        <p:spPr>
          <a:xfrm>
            <a:off x="3946975" y="1880250"/>
            <a:ext cx="2731200" cy="198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Uma atividade pode ser identificada dentro de um retângulo, como é apresentado na imagem acima. </a:t>
            </a:r>
            <a:endParaRPr sz="800">
              <a:solidFill>
                <a:schemeClr val="dk2"/>
              </a:solidFill>
            </a:endParaRPr>
          </a:p>
          <a:p>
            <a:pPr indent="0" lvl="0" marL="0" rtl="0" algn="just">
              <a:spcBef>
                <a:spcPts val="0"/>
              </a:spcBef>
              <a:spcAft>
                <a:spcPts val="0"/>
              </a:spcAft>
              <a:buNone/>
            </a:pPr>
            <a:r>
              <a:rPr lang="pt-BR" sz="800">
                <a:solidFill>
                  <a:schemeClr val="dk2"/>
                </a:solidFill>
              </a:rPr>
              <a:t>Este elemento indica uma atividade que acontece dentro do processo </a:t>
            </a:r>
            <a:r>
              <a:rPr b="1" lang="pt-BR" sz="800">
                <a:solidFill>
                  <a:schemeClr val="dk2"/>
                </a:solidFill>
              </a:rPr>
              <a:t>da Anvisa, </a:t>
            </a:r>
            <a:r>
              <a:rPr lang="pt-BR" sz="800">
                <a:solidFill>
                  <a:schemeClr val="dk2"/>
                </a:solidFill>
              </a:rPr>
              <a:t>neste caso, uma atividade que não inicia nem finaliza o processo..</a:t>
            </a:r>
            <a:endParaRPr sz="800">
              <a:solidFill>
                <a:schemeClr val="dk2"/>
              </a:solidFill>
            </a:endParaRPr>
          </a:p>
          <a:p>
            <a:pPr indent="0" lvl="0" marL="0" rtl="0" algn="just">
              <a:spcBef>
                <a:spcPts val="0"/>
              </a:spcBef>
              <a:spcAft>
                <a:spcPts val="0"/>
              </a:spcAft>
              <a:buNone/>
            </a:pPr>
            <a:r>
              <a:t/>
            </a:r>
            <a:endParaRPr sz="800">
              <a:solidFill>
                <a:schemeClr val="dk2"/>
              </a:solidFill>
            </a:endParaRPr>
          </a:p>
          <a:p>
            <a:pPr indent="0" lvl="0" marL="0" rtl="0" algn="just">
              <a:spcBef>
                <a:spcPts val="0"/>
              </a:spcBef>
              <a:spcAft>
                <a:spcPts val="0"/>
              </a:spcAft>
              <a:buNone/>
            </a:pPr>
            <a:r>
              <a:rPr b="1" lang="pt-BR" sz="800">
                <a:solidFill>
                  <a:schemeClr val="dk2"/>
                </a:solidFill>
              </a:rPr>
              <a:t>&lt;nome_atividade&gt; </a:t>
            </a:r>
            <a:r>
              <a:rPr lang="pt-BR" sz="800">
                <a:solidFill>
                  <a:schemeClr val="dk2"/>
                </a:solidFill>
              </a:rPr>
              <a:t>é uma atividade que foi executada </a:t>
            </a:r>
            <a:r>
              <a:rPr b="1" lang="pt-BR" sz="800">
                <a:solidFill>
                  <a:schemeClr val="dk2"/>
                </a:solidFill>
              </a:rPr>
              <a:t>&lt;freq&gt; </a:t>
            </a:r>
            <a:r>
              <a:rPr lang="pt-BR" sz="800">
                <a:solidFill>
                  <a:schemeClr val="dk2"/>
                </a:solidFill>
              </a:rPr>
              <a:t> durante o processo no período de </a:t>
            </a:r>
            <a:r>
              <a:rPr b="1" lang="pt-BR" sz="800">
                <a:solidFill>
                  <a:schemeClr val="dk2"/>
                </a:solidFill>
              </a:rPr>
              <a:t>&lt;data_ini&gt; </a:t>
            </a:r>
            <a:r>
              <a:rPr lang="pt-BR" sz="800">
                <a:solidFill>
                  <a:schemeClr val="dk2"/>
                </a:solidFill>
              </a:rPr>
              <a:t>a </a:t>
            </a:r>
            <a:r>
              <a:rPr b="1" lang="pt-BR" sz="800">
                <a:solidFill>
                  <a:schemeClr val="dk2"/>
                </a:solidFill>
              </a:rPr>
              <a:t>&lt;data_fim&gt;</a:t>
            </a:r>
            <a:r>
              <a:rPr lang="pt-BR" sz="800">
                <a:solidFill>
                  <a:schemeClr val="dk2"/>
                </a:solidFill>
              </a:rPr>
              <a:t>.</a:t>
            </a:r>
            <a:endParaRPr sz="800">
              <a:solidFill>
                <a:schemeClr val="dk2"/>
              </a:solidFill>
            </a:endParaRPr>
          </a:p>
          <a:p>
            <a:pPr indent="0" lvl="0" marL="0" rtl="0" algn="just">
              <a:spcBef>
                <a:spcPts val="0"/>
              </a:spcBef>
              <a:spcAft>
                <a:spcPts val="0"/>
              </a:spcAft>
              <a:buNone/>
            </a:pPr>
            <a:r>
              <a:t/>
            </a:r>
            <a:endParaRPr sz="800">
              <a:solidFill>
                <a:schemeClr val="dk2"/>
              </a:solidFill>
            </a:endParaRPr>
          </a:p>
          <a:p>
            <a:pPr indent="0" lvl="0" marL="0" rtl="0" algn="just">
              <a:spcBef>
                <a:spcPts val="0"/>
              </a:spcBef>
              <a:spcAft>
                <a:spcPts val="0"/>
              </a:spcAft>
              <a:buNone/>
            </a:pPr>
            <a:r>
              <a:rPr lang="pt-BR" sz="800">
                <a:solidFill>
                  <a:schemeClr val="dk2"/>
                </a:solidFill>
              </a:rPr>
              <a:t>Nos próximos elementos, iremos verificar como que uma transição acontece, ou seja, parte de uma atividade para outra.</a:t>
            </a:r>
            <a:endParaRPr sz="800">
              <a:solidFill>
                <a:schemeClr val="dk2"/>
              </a:solidFill>
            </a:endParaRPr>
          </a:p>
        </p:txBody>
      </p:sp>
      <p:pic>
        <p:nvPicPr>
          <p:cNvPr id="246" name="Google Shape;246;p31"/>
          <p:cNvPicPr preferRelativeResize="0"/>
          <p:nvPr/>
        </p:nvPicPr>
        <p:blipFill>
          <a:blip r:embed="rId4">
            <a:alphaModFix/>
          </a:blip>
          <a:stretch>
            <a:fillRect/>
          </a:stretch>
        </p:blipFill>
        <p:spPr>
          <a:xfrm>
            <a:off x="4388888" y="1376825"/>
            <a:ext cx="1847384" cy="30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pt-BR"/>
              <a:t>Representação</a:t>
            </a:r>
            <a:r>
              <a:rPr b="1" lang="pt-BR"/>
              <a:t> do trabalho</a:t>
            </a:r>
            <a:endParaRPr b="1"/>
          </a:p>
        </p:txBody>
      </p:sp>
      <p:sp>
        <p:nvSpPr>
          <p:cNvPr id="69" name="Google Shape;69;p14"/>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70" name="Google Shape;70;p14"/>
          <p:cNvSpPr txBox="1"/>
          <p:nvPr/>
        </p:nvSpPr>
        <p:spPr>
          <a:xfrm>
            <a:off x="1950175" y="2818750"/>
            <a:ext cx="4242300" cy="105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000">
                <a:solidFill>
                  <a:schemeClr val="dk2"/>
                </a:solidFill>
              </a:rPr>
              <a:t>Aqui está uma representação por imagem de como funciona este trabalho da Anvisa. Na imagem acima, você pode verificar diversos elementos, cada um possui um significado que ajuda a entender todo o </a:t>
            </a:r>
            <a:r>
              <a:rPr i="1" lang="pt-BR" sz="1000">
                <a:solidFill>
                  <a:schemeClr val="dk2"/>
                </a:solidFill>
              </a:rPr>
              <a:t>processo</a:t>
            </a:r>
            <a:r>
              <a:rPr lang="pt-BR" sz="1000">
                <a:solidFill>
                  <a:schemeClr val="dk2"/>
                </a:solidFill>
              </a:rPr>
              <a:t>. Você poderá escolher navegar livremente para entender cada elemento ou, se preferir, utilizar o tour.</a:t>
            </a:r>
            <a:endParaRPr sz="1000">
              <a:solidFill>
                <a:schemeClr val="dk2"/>
              </a:solidFill>
            </a:endParaRPr>
          </a:p>
        </p:txBody>
      </p:sp>
      <p:sp>
        <p:nvSpPr>
          <p:cNvPr id="71" name="Google Shape;71;p14"/>
          <p:cNvSpPr/>
          <p:nvPr/>
        </p:nvSpPr>
        <p:spPr>
          <a:xfrm>
            <a:off x="2517375" y="3919175"/>
            <a:ext cx="3208500" cy="34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4"/>
          <p:cNvSpPr txBox="1"/>
          <p:nvPr/>
        </p:nvSpPr>
        <p:spPr>
          <a:xfrm>
            <a:off x="2517375" y="3924575"/>
            <a:ext cx="54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000">
                <a:solidFill>
                  <a:schemeClr val="dk2"/>
                </a:solidFill>
              </a:rPr>
              <a:t>voltar</a:t>
            </a:r>
            <a:endParaRPr b="1" sz="1000">
              <a:solidFill>
                <a:schemeClr val="dk2"/>
              </a:solidFill>
            </a:endParaRPr>
          </a:p>
        </p:txBody>
      </p:sp>
      <p:sp>
        <p:nvSpPr>
          <p:cNvPr id="73" name="Google Shape;73;p14"/>
          <p:cNvSpPr txBox="1"/>
          <p:nvPr/>
        </p:nvSpPr>
        <p:spPr>
          <a:xfrm>
            <a:off x="3814450" y="3924575"/>
            <a:ext cx="54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000">
                <a:solidFill>
                  <a:schemeClr val="dk2"/>
                </a:solidFill>
              </a:rPr>
              <a:t>tour</a:t>
            </a:r>
            <a:endParaRPr b="1" sz="1000">
              <a:solidFill>
                <a:schemeClr val="dk2"/>
              </a:solidFill>
            </a:endParaRPr>
          </a:p>
        </p:txBody>
      </p:sp>
      <p:sp>
        <p:nvSpPr>
          <p:cNvPr id="74" name="Google Shape;74;p14"/>
          <p:cNvSpPr txBox="1"/>
          <p:nvPr/>
        </p:nvSpPr>
        <p:spPr>
          <a:xfrm>
            <a:off x="5020975" y="3924575"/>
            <a:ext cx="70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000">
                <a:solidFill>
                  <a:schemeClr val="dk2"/>
                </a:solidFill>
              </a:rPr>
              <a:t>navegar</a:t>
            </a:r>
            <a:endParaRPr b="1" sz="1000">
              <a:solidFill>
                <a:schemeClr val="dk2"/>
              </a:solidFill>
            </a:endParaRPr>
          </a:p>
        </p:txBody>
      </p:sp>
      <p:pic>
        <p:nvPicPr>
          <p:cNvPr id="75" name="Google Shape;75;p14"/>
          <p:cNvPicPr preferRelativeResize="0"/>
          <p:nvPr/>
        </p:nvPicPr>
        <p:blipFill rotWithShape="1">
          <a:blip r:embed="rId3">
            <a:alphaModFix/>
          </a:blip>
          <a:srcRect b="0" l="0" r="0" t="0"/>
          <a:stretch/>
        </p:blipFill>
        <p:spPr>
          <a:xfrm>
            <a:off x="2492975" y="1189224"/>
            <a:ext cx="3165640" cy="1706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2"/>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Seta de transição</a:t>
            </a:r>
            <a:endParaRPr b="1"/>
          </a:p>
        </p:txBody>
      </p:sp>
      <p:sp>
        <p:nvSpPr>
          <p:cNvPr id="253" name="Google Shape;253;p32"/>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54" name="Google Shape;254;p32"/>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55" name="Google Shape;255;p32"/>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56" name="Google Shape;256;p32"/>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257" name="Google Shape;257;p32"/>
          <p:cNvSpPr txBox="1"/>
          <p:nvPr/>
        </p:nvSpPr>
        <p:spPr>
          <a:xfrm>
            <a:off x="3946975" y="1880250"/>
            <a:ext cx="2731200" cy="198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Como identificamos dentro da representação quando uma atividade finaliza e outra começa? É por meio da seta. </a:t>
            </a:r>
            <a:r>
              <a:rPr b="1" lang="pt-BR" sz="800">
                <a:solidFill>
                  <a:schemeClr val="dk2"/>
                </a:solidFill>
              </a:rPr>
              <a:t>Um ponto importante sobre a seta é que quanto maior a sua espessura, isso indica que mais a transição acontece.</a:t>
            </a:r>
            <a:endParaRPr b="1" sz="800">
              <a:solidFill>
                <a:schemeClr val="dk2"/>
              </a:solidFill>
            </a:endParaRPr>
          </a:p>
          <a:p>
            <a:pPr indent="0" lvl="0" marL="0" rtl="0" algn="just">
              <a:spcBef>
                <a:spcPts val="0"/>
              </a:spcBef>
              <a:spcAft>
                <a:spcPts val="0"/>
              </a:spcAft>
              <a:buNone/>
            </a:pPr>
            <a:r>
              <a:rPr lang="pt-BR" sz="800">
                <a:solidFill>
                  <a:schemeClr val="dk2"/>
                </a:solidFill>
              </a:rPr>
              <a:t>Este elemento indica uma “transição” de atividades no processo </a:t>
            </a:r>
            <a:r>
              <a:rPr b="1" lang="pt-BR" sz="800">
                <a:solidFill>
                  <a:schemeClr val="dk2"/>
                </a:solidFill>
              </a:rPr>
              <a:t>da Anvisa</a:t>
            </a:r>
            <a:r>
              <a:rPr lang="pt-BR" sz="800">
                <a:solidFill>
                  <a:schemeClr val="dk2"/>
                </a:solidFill>
              </a:rPr>
              <a:t>. Ou seja, como um passo de uma atividade para outra. Um exemplo é que no processo, a atividade </a:t>
            </a:r>
            <a:r>
              <a:rPr b="1" lang="pt-BR" sz="800">
                <a:solidFill>
                  <a:schemeClr val="dk2"/>
                </a:solidFill>
              </a:rPr>
              <a:t>&lt;x1&gt;</a:t>
            </a:r>
            <a:r>
              <a:rPr lang="pt-BR" sz="800">
                <a:solidFill>
                  <a:schemeClr val="dk2"/>
                </a:solidFill>
              </a:rPr>
              <a:t> acontece e o elemento aponta para a atividade </a:t>
            </a:r>
            <a:r>
              <a:rPr b="1" lang="pt-BR" sz="800">
                <a:solidFill>
                  <a:schemeClr val="dk2"/>
                </a:solidFill>
              </a:rPr>
              <a:t>&lt;x2&gt;</a:t>
            </a:r>
            <a:r>
              <a:rPr lang="pt-BR" sz="800">
                <a:solidFill>
                  <a:schemeClr val="dk2"/>
                </a:solidFill>
              </a:rPr>
              <a:t>, indicando que </a:t>
            </a:r>
            <a:r>
              <a:rPr b="1" lang="pt-BR" sz="800">
                <a:solidFill>
                  <a:schemeClr val="dk2"/>
                </a:solidFill>
              </a:rPr>
              <a:t>&lt;x2&gt;</a:t>
            </a:r>
            <a:r>
              <a:rPr lang="pt-BR" sz="800">
                <a:solidFill>
                  <a:schemeClr val="dk2"/>
                </a:solidFill>
              </a:rPr>
              <a:t> acontece logo após </a:t>
            </a:r>
            <a:r>
              <a:rPr b="1" lang="pt-BR" sz="800">
                <a:solidFill>
                  <a:schemeClr val="dk2"/>
                </a:solidFill>
              </a:rPr>
              <a:t>&lt;x1&gt;</a:t>
            </a:r>
            <a:r>
              <a:rPr lang="pt-BR" sz="800">
                <a:solidFill>
                  <a:schemeClr val="dk2"/>
                </a:solidFill>
              </a:rPr>
              <a:t>. O valor </a:t>
            </a:r>
            <a:r>
              <a:rPr b="1" lang="pt-BR" sz="800">
                <a:solidFill>
                  <a:schemeClr val="dk2"/>
                </a:solidFill>
              </a:rPr>
              <a:t>&lt;freq&gt;</a:t>
            </a:r>
            <a:r>
              <a:rPr lang="pt-BR" sz="800">
                <a:solidFill>
                  <a:schemeClr val="dk2"/>
                </a:solidFill>
              </a:rPr>
              <a:t> indica quantas vezes essa transição aconteceu no processo.</a:t>
            </a:r>
            <a:endParaRPr sz="800">
              <a:solidFill>
                <a:schemeClr val="dk2"/>
              </a:solidFill>
            </a:endParaRPr>
          </a:p>
          <a:p>
            <a:pPr indent="0" lvl="0" marL="0" rtl="0" algn="just">
              <a:spcBef>
                <a:spcPts val="0"/>
              </a:spcBef>
              <a:spcAft>
                <a:spcPts val="0"/>
              </a:spcAft>
              <a:buNone/>
            </a:pPr>
            <a:r>
              <a:rPr lang="pt-BR" sz="800">
                <a:solidFill>
                  <a:schemeClr val="dk2"/>
                </a:solidFill>
              </a:rPr>
              <a:t>Vamos ver no próximo elemento, uma transição de um atividade para outra.</a:t>
            </a:r>
            <a:endParaRPr sz="800">
              <a:solidFill>
                <a:schemeClr val="dk2"/>
              </a:solidFill>
            </a:endParaRPr>
          </a:p>
        </p:txBody>
      </p:sp>
      <p:pic>
        <p:nvPicPr>
          <p:cNvPr id="258" name="Google Shape;258;p32"/>
          <p:cNvPicPr preferRelativeResize="0"/>
          <p:nvPr/>
        </p:nvPicPr>
        <p:blipFill>
          <a:blip r:embed="rId4">
            <a:alphaModFix/>
          </a:blip>
          <a:stretch>
            <a:fillRect/>
          </a:stretch>
        </p:blipFill>
        <p:spPr>
          <a:xfrm>
            <a:off x="5197650" y="1141851"/>
            <a:ext cx="229850" cy="73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3"/>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Transição entre atividades</a:t>
            </a:r>
            <a:endParaRPr b="1"/>
          </a:p>
        </p:txBody>
      </p:sp>
      <p:sp>
        <p:nvSpPr>
          <p:cNvPr id="265" name="Google Shape;265;p33"/>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66" name="Google Shape;266;p33"/>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67" name="Google Shape;267;p33"/>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68" name="Google Shape;268;p33"/>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269" name="Google Shape;269;p33"/>
          <p:cNvSpPr txBox="1"/>
          <p:nvPr/>
        </p:nvSpPr>
        <p:spPr>
          <a:xfrm>
            <a:off x="3947100" y="2571750"/>
            <a:ext cx="2731200" cy="123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Existem alguns tipos de transições, o primeiro é referente de uma atividade para outra. Aqui podemos ver a união de dois elementos, contendo duas atividades: </a:t>
            </a:r>
            <a:r>
              <a:rPr b="1" lang="pt-BR" sz="800">
                <a:solidFill>
                  <a:schemeClr val="dk2"/>
                </a:solidFill>
              </a:rPr>
              <a:t>&lt;x1&gt; e &lt;x2&gt;</a:t>
            </a:r>
            <a:r>
              <a:rPr lang="pt-BR" sz="800">
                <a:solidFill>
                  <a:schemeClr val="dk2"/>
                </a:solidFill>
              </a:rPr>
              <a:t>. Essa parte do processo </a:t>
            </a:r>
            <a:r>
              <a:rPr b="1" lang="pt-BR" sz="800">
                <a:solidFill>
                  <a:schemeClr val="dk2"/>
                </a:solidFill>
              </a:rPr>
              <a:t>da Anvisa </a:t>
            </a:r>
            <a:r>
              <a:rPr lang="pt-BR" sz="800">
                <a:solidFill>
                  <a:schemeClr val="dk2"/>
                </a:solidFill>
              </a:rPr>
              <a:t>indica que houve uma transição de </a:t>
            </a:r>
            <a:r>
              <a:rPr b="1" lang="pt-BR" sz="800">
                <a:solidFill>
                  <a:schemeClr val="dk2"/>
                </a:solidFill>
              </a:rPr>
              <a:t>&lt;x1&gt; </a:t>
            </a:r>
            <a:r>
              <a:rPr lang="pt-BR" sz="800">
                <a:solidFill>
                  <a:schemeClr val="dk2"/>
                </a:solidFill>
              </a:rPr>
              <a:t>para </a:t>
            </a:r>
            <a:r>
              <a:rPr b="1" lang="pt-BR" sz="800">
                <a:solidFill>
                  <a:schemeClr val="dk2"/>
                </a:solidFill>
              </a:rPr>
              <a:t>&lt;x2&gt;</a:t>
            </a:r>
            <a:r>
              <a:rPr lang="pt-BR" sz="800">
                <a:solidFill>
                  <a:schemeClr val="dk2"/>
                </a:solidFill>
              </a:rPr>
              <a:t>. O valor </a:t>
            </a:r>
            <a:r>
              <a:rPr b="1" lang="pt-BR" sz="800">
                <a:solidFill>
                  <a:schemeClr val="dk2"/>
                </a:solidFill>
              </a:rPr>
              <a:t>&lt;freq&gt; </a:t>
            </a:r>
            <a:r>
              <a:rPr lang="pt-BR" sz="800">
                <a:solidFill>
                  <a:schemeClr val="dk2"/>
                </a:solidFill>
              </a:rPr>
              <a:t>na seta indica quantas vezes a transição aconteceu no período de </a:t>
            </a:r>
            <a:r>
              <a:rPr b="1" lang="pt-BR" sz="800">
                <a:solidFill>
                  <a:schemeClr val="dk2"/>
                </a:solidFill>
              </a:rPr>
              <a:t>&lt;data_ini&gt; a &lt;data_fim&gt;</a:t>
            </a:r>
            <a:r>
              <a:rPr lang="pt-BR" sz="800">
                <a:solidFill>
                  <a:schemeClr val="dk2"/>
                </a:solidFill>
              </a:rPr>
              <a:t>.</a:t>
            </a:r>
            <a:endParaRPr sz="800">
              <a:solidFill>
                <a:schemeClr val="dk2"/>
              </a:solidFill>
            </a:endParaRPr>
          </a:p>
          <a:p>
            <a:pPr indent="0" lvl="0" marL="0" rtl="0" algn="just">
              <a:spcBef>
                <a:spcPts val="0"/>
              </a:spcBef>
              <a:spcAft>
                <a:spcPts val="0"/>
              </a:spcAft>
              <a:buNone/>
            </a:pPr>
            <a:r>
              <a:rPr lang="pt-BR" sz="800">
                <a:solidFill>
                  <a:schemeClr val="dk2"/>
                </a:solidFill>
              </a:rPr>
              <a:t>Nos próximos elementos, iremos verificar outros tipos de transição.</a:t>
            </a:r>
            <a:endParaRPr sz="800">
              <a:solidFill>
                <a:schemeClr val="dk2"/>
              </a:solidFill>
            </a:endParaRPr>
          </a:p>
        </p:txBody>
      </p:sp>
      <p:pic>
        <p:nvPicPr>
          <p:cNvPr id="270" name="Google Shape;270;p33"/>
          <p:cNvPicPr preferRelativeResize="0"/>
          <p:nvPr/>
        </p:nvPicPr>
        <p:blipFill>
          <a:blip r:embed="rId4">
            <a:alphaModFix/>
          </a:blip>
          <a:stretch>
            <a:fillRect/>
          </a:stretch>
        </p:blipFill>
        <p:spPr>
          <a:xfrm>
            <a:off x="5022650" y="1165450"/>
            <a:ext cx="580100" cy="13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34"/>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Auto transição</a:t>
            </a:r>
            <a:endParaRPr b="1"/>
          </a:p>
        </p:txBody>
      </p:sp>
      <p:sp>
        <p:nvSpPr>
          <p:cNvPr id="277" name="Google Shape;277;p34"/>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78" name="Google Shape;278;p34"/>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79" name="Google Shape;279;p34"/>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80" name="Google Shape;280;p34"/>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281" name="Google Shape;281;p34"/>
          <p:cNvSpPr txBox="1"/>
          <p:nvPr/>
        </p:nvSpPr>
        <p:spPr>
          <a:xfrm>
            <a:off x="3946975" y="1880250"/>
            <a:ext cx="2731200" cy="198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Um outro tipo de transição é quando a atividade encerra e ela vai para ela mesmo.</a:t>
            </a:r>
            <a:endParaRPr sz="800">
              <a:solidFill>
                <a:schemeClr val="dk2"/>
              </a:solidFill>
            </a:endParaRPr>
          </a:p>
          <a:p>
            <a:pPr indent="0" lvl="0" marL="0" rtl="0" algn="just">
              <a:spcBef>
                <a:spcPts val="0"/>
              </a:spcBef>
              <a:spcAft>
                <a:spcPts val="0"/>
              </a:spcAft>
              <a:buNone/>
            </a:pPr>
            <a:r>
              <a:rPr lang="pt-BR" sz="800">
                <a:solidFill>
                  <a:schemeClr val="dk2"/>
                </a:solidFill>
              </a:rPr>
              <a:t>Este elemento no processo </a:t>
            </a:r>
            <a:r>
              <a:rPr b="1" lang="pt-BR" sz="800">
                <a:solidFill>
                  <a:schemeClr val="dk2"/>
                </a:solidFill>
              </a:rPr>
              <a:t>da Anvisa </a:t>
            </a:r>
            <a:r>
              <a:rPr lang="pt-BR" sz="800">
                <a:solidFill>
                  <a:schemeClr val="dk2"/>
                </a:solidFill>
              </a:rPr>
              <a:t>também pode ser vista como uma transição, mas no caso ela acontece da atividade </a:t>
            </a:r>
            <a:r>
              <a:rPr b="1" lang="pt-BR" sz="800">
                <a:solidFill>
                  <a:schemeClr val="dk2"/>
                </a:solidFill>
              </a:rPr>
              <a:t>&lt;x1&gt; </a:t>
            </a:r>
            <a:r>
              <a:rPr lang="pt-BR" sz="800">
                <a:solidFill>
                  <a:schemeClr val="dk2"/>
                </a:solidFill>
              </a:rPr>
              <a:t>para ela mesmo, ou seja, a atividade </a:t>
            </a:r>
            <a:r>
              <a:rPr b="1" lang="pt-BR" sz="800">
                <a:solidFill>
                  <a:schemeClr val="dk2"/>
                </a:solidFill>
              </a:rPr>
              <a:t>&lt;x1&gt; </a:t>
            </a:r>
            <a:r>
              <a:rPr lang="pt-BR" sz="800">
                <a:solidFill>
                  <a:schemeClr val="dk2"/>
                </a:solidFill>
              </a:rPr>
              <a:t>acontece novamente em sequência. O valor </a:t>
            </a:r>
            <a:r>
              <a:rPr b="1" lang="pt-BR" sz="800">
                <a:solidFill>
                  <a:schemeClr val="dk2"/>
                </a:solidFill>
              </a:rPr>
              <a:t>&lt;freq&gt; </a:t>
            </a:r>
            <a:r>
              <a:rPr lang="pt-BR" sz="800">
                <a:solidFill>
                  <a:schemeClr val="dk2"/>
                </a:solidFill>
              </a:rPr>
              <a:t>na seta indica quantas vezes essa “auto transição” aconteceu no período de </a:t>
            </a:r>
            <a:r>
              <a:rPr b="1" lang="pt-BR" sz="800">
                <a:solidFill>
                  <a:schemeClr val="dk2"/>
                </a:solidFill>
              </a:rPr>
              <a:t>&lt;data_ini&gt; a &lt;data_fim&gt;</a:t>
            </a:r>
            <a:r>
              <a:rPr lang="pt-BR" sz="800">
                <a:solidFill>
                  <a:schemeClr val="dk2"/>
                </a:solidFill>
              </a:rPr>
              <a:t>.</a:t>
            </a:r>
            <a:endParaRPr sz="800">
              <a:solidFill>
                <a:schemeClr val="dk2"/>
              </a:solidFill>
            </a:endParaRPr>
          </a:p>
          <a:p>
            <a:pPr indent="0" lvl="0" marL="0" rtl="0" algn="just">
              <a:spcBef>
                <a:spcPts val="0"/>
              </a:spcBef>
              <a:spcAft>
                <a:spcPts val="0"/>
              </a:spcAft>
              <a:buNone/>
            </a:pPr>
            <a:r>
              <a:rPr lang="pt-BR" sz="800">
                <a:solidFill>
                  <a:schemeClr val="dk2"/>
                </a:solidFill>
              </a:rPr>
              <a:t>No próximo elemento, vamos verificar mais um tipo de transição.</a:t>
            </a:r>
            <a:endParaRPr sz="800">
              <a:solidFill>
                <a:schemeClr val="dk2"/>
              </a:solidFill>
            </a:endParaRPr>
          </a:p>
        </p:txBody>
      </p:sp>
      <p:pic>
        <p:nvPicPr>
          <p:cNvPr id="282" name="Google Shape;282;p34"/>
          <p:cNvPicPr preferRelativeResize="0"/>
          <p:nvPr/>
        </p:nvPicPr>
        <p:blipFill>
          <a:blip r:embed="rId4">
            <a:alphaModFix/>
          </a:blip>
          <a:stretch>
            <a:fillRect/>
          </a:stretch>
        </p:blipFill>
        <p:spPr>
          <a:xfrm>
            <a:off x="4493425" y="1286450"/>
            <a:ext cx="1638300" cy="52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35"/>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Loop </a:t>
            </a:r>
            <a:endParaRPr b="1"/>
          </a:p>
        </p:txBody>
      </p:sp>
      <p:sp>
        <p:nvSpPr>
          <p:cNvPr id="289" name="Google Shape;289;p35"/>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290" name="Google Shape;290;p35"/>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291" name="Google Shape;291;p35"/>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292" name="Google Shape;292;p35"/>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293" name="Google Shape;293;p35"/>
          <p:cNvSpPr txBox="1"/>
          <p:nvPr/>
        </p:nvSpPr>
        <p:spPr>
          <a:xfrm>
            <a:off x="3947100" y="2229875"/>
            <a:ext cx="2731200" cy="154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Por fim, outro tipo de transição pode ser vista como um </a:t>
            </a:r>
            <a:r>
              <a:rPr i="1" lang="pt-BR" sz="800">
                <a:solidFill>
                  <a:schemeClr val="dk2"/>
                </a:solidFill>
              </a:rPr>
              <a:t>loop</a:t>
            </a:r>
            <a:r>
              <a:rPr lang="pt-BR" sz="800">
                <a:solidFill>
                  <a:schemeClr val="dk2"/>
                </a:solidFill>
              </a:rPr>
              <a:t>. Essa parte do processo </a:t>
            </a:r>
            <a:r>
              <a:rPr b="1" lang="pt-BR" sz="800">
                <a:solidFill>
                  <a:schemeClr val="dk2"/>
                </a:solidFill>
              </a:rPr>
              <a:t>da Anvisa </a:t>
            </a:r>
            <a:r>
              <a:rPr lang="pt-BR" sz="800">
                <a:solidFill>
                  <a:schemeClr val="dk2"/>
                </a:solidFill>
              </a:rPr>
              <a:t>indica que as atividades </a:t>
            </a:r>
            <a:r>
              <a:rPr b="1" lang="pt-BR" sz="800">
                <a:solidFill>
                  <a:schemeClr val="dk2"/>
                </a:solidFill>
              </a:rPr>
              <a:t>&lt;x1&gt; e &lt;x2&gt; </a:t>
            </a:r>
            <a:r>
              <a:rPr lang="pt-BR" sz="800">
                <a:solidFill>
                  <a:schemeClr val="dk2"/>
                </a:solidFill>
              </a:rPr>
              <a:t>podem ocorrer em paralelo, ou seja, uma acontece e depois acontece outra e o processo continua. </a:t>
            </a:r>
            <a:endParaRPr sz="800">
              <a:solidFill>
                <a:schemeClr val="dk2"/>
              </a:solidFill>
            </a:endParaRPr>
          </a:p>
          <a:p>
            <a:pPr indent="0" lvl="0" marL="0" rtl="0" algn="just">
              <a:spcBef>
                <a:spcPts val="0"/>
              </a:spcBef>
              <a:spcAft>
                <a:spcPts val="0"/>
              </a:spcAft>
              <a:buNone/>
            </a:pPr>
            <a:r>
              <a:rPr lang="pt-BR" sz="800">
                <a:solidFill>
                  <a:schemeClr val="dk2"/>
                </a:solidFill>
              </a:rPr>
              <a:t>Uma outra interpretação é que as atividades podem estar em um “loop”, acontece uma, depois acontece outra, depois volta para primeira, e assim por diante.</a:t>
            </a:r>
            <a:endParaRPr sz="800">
              <a:solidFill>
                <a:schemeClr val="dk2"/>
              </a:solidFill>
            </a:endParaRPr>
          </a:p>
          <a:p>
            <a:pPr indent="0" lvl="0" marL="0" rtl="0" algn="just">
              <a:spcBef>
                <a:spcPts val="0"/>
              </a:spcBef>
              <a:spcAft>
                <a:spcPts val="0"/>
              </a:spcAft>
              <a:buNone/>
            </a:pPr>
            <a:r>
              <a:rPr lang="pt-BR" sz="800">
                <a:solidFill>
                  <a:schemeClr val="dk2"/>
                </a:solidFill>
              </a:rPr>
              <a:t>Iremos agora verificar como um processo pode ser encerrado.</a:t>
            </a:r>
            <a:endParaRPr sz="800">
              <a:solidFill>
                <a:schemeClr val="dk2"/>
              </a:solidFill>
            </a:endParaRPr>
          </a:p>
        </p:txBody>
      </p:sp>
      <p:pic>
        <p:nvPicPr>
          <p:cNvPr id="294" name="Google Shape;294;p35"/>
          <p:cNvPicPr preferRelativeResize="0"/>
          <p:nvPr/>
        </p:nvPicPr>
        <p:blipFill>
          <a:blip r:embed="rId4">
            <a:alphaModFix/>
          </a:blip>
          <a:stretch>
            <a:fillRect/>
          </a:stretch>
        </p:blipFill>
        <p:spPr>
          <a:xfrm>
            <a:off x="4398809" y="1176225"/>
            <a:ext cx="1827775" cy="105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6"/>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Atividade final</a:t>
            </a:r>
            <a:endParaRPr b="1"/>
          </a:p>
        </p:txBody>
      </p:sp>
      <p:sp>
        <p:nvSpPr>
          <p:cNvPr id="301" name="Google Shape;301;p36"/>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302" name="Google Shape;302;p36"/>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303" name="Google Shape;303;p36"/>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304" name="Google Shape;304;p36"/>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305" name="Google Shape;305;p36"/>
          <p:cNvSpPr txBox="1"/>
          <p:nvPr/>
        </p:nvSpPr>
        <p:spPr>
          <a:xfrm>
            <a:off x="3947100" y="2431900"/>
            <a:ext cx="2731200" cy="137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Quando existe um atividade que aponta uma seta para o círculo laranja, ela é conhecida como uma atividade final.</a:t>
            </a:r>
            <a:endParaRPr sz="800">
              <a:solidFill>
                <a:schemeClr val="dk2"/>
              </a:solidFill>
            </a:endParaRPr>
          </a:p>
          <a:p>
            <a:pPr indent="0" lvl="0" marL="0" rtl="0" algn="just">
              <a:spcBef>
                <a:spcPts val="0"/>
              </a:spcBef>
              <a:spcAft>
                <a:spcPts val="0"/>
              </a:spcAft>
              <a:buNone/>
            </a:pPr>
            <a:r>
              <a:rPr lang="pt-BR" sz="800">
                <a:solidFill>
                  <a:schemeClr val="dk2"/>
                </a:solidFill>
              </a:rPr>
              <a:t>Este elemento indica uma atividade que finaliza o processo </a:t>
            </a:r>
            <a:r>
              <a:rPr b="1" lang="pt-BR" sz="800">
                <a:solidFill>
                  <a:schemeClr val="dk2"/>
                </a:solidFill>
              </a:rPr>
              <a:t>da Anvisa</a:t>
            </a:r>
            <a:r>
              <a:rPr lang="pt-BR" sz="800">
                <a:solidFill>
                  <a:schemeClr val="dk2"/>
                </a:solidFill>
              </a:rPr>
              <a:t>.</a:t>
            </a:r>
            <a:endParaRPr sz="800">
              <a:solidFill>
                <a:schemeClr val="dk2"/>
              </a:solidFill>
            </a:endParaRPr>
          </a:p>
          <a:p>
            <a:pPr indent="0" lvl="0" marL="0" rtl="0" algn="just">
              <a:spcBef>
                <a:spcPts val="0"/>
              </a:spcBef>
              <a:spcAft>
                <a:spcPts val="0"/>
              </a:spcAft>
              <a:buNone/>
            </a:pPr>
            <a:r>
              <a:t/>
            </a:r>
            <a:endParaRPr sz="800">
              <a:solidFill>
                <a:schemeClr val="dk2"/>
              </a:solidFill>
            </a:endParaRPr>
          </a:p>
          <a:p>
            <a:pPr indent="0" lvl="0" marL="0" rtl="0" algn="just">
              <a:spcBef>
                <a:spcPts val="0"/>
              </a:spcBef>
              <a:spcAft>
                <a:spcPts val="0"/>
              </a:spcAft>
              <a:buNone/>
            </a:pPr>
            <a:r>
              <a:rPr b="1" lang="pt-BR" sz="800">
                <a:solidFill>
                  <a:schemeClr val="dk2"/>
                </a:solidFill>
              </a:rPr>
              <a:t>&lt;nome_atividade&gt; </a:t>
            </a:r>
            <a:r>
              <a:rPr lang="pt-BR" sz="800">
                <a:solidFill>
                  <a:schemeClr val="dk2"/>
                </a:solidFill>
              </a:rPr>
              <a:t>é uma atividade que finaliza o processo </a:t>
            </a:r>
            <a:r>
              <a:rPr b="1" lang="pt-BR" sz="800">
                <a:solidFill>
                  <a:schemeClr val="dk2"/>
                </a:solidFill>
              </a:rPr>
              <a:t>&lt;freq&gt; </a:t>
            </a:r>
            <a:r>
              <a:rPr lang="pt-BR" sz="800">
                <a:solidFill>
                  <a:schemeClr val="dk2"/>
                </a:solidFill>
              </a:rPr>
              <a:t>vezes durante o período de </a:t>
            </a:r>
            <a:r>
              <a:rPr b="1" lang="pt-BR" sz="800">
                <a:solidFill>
                  <a:schemeClr val="dk2"/>
                </a:solidFill>
              </a:rPr>
              <a:t>&lt;data_ini&gt; </a:t>
            </a:r>
            <a:r>
              <a:rPr lang="pt-BR" sz="800">
                <a:solidFill>
                  <a:schemeClr val="dk2"/>
                </a:solidFill>
              </a:rPr>
              <a:t>a </a:t>
            </a:r>
            <a:r>
              <a:rPr b="1" lang="pt-BR" sz="800">
                <a:solidFill>
                  <a:schemeClr val="dk2"/>
                </a:solidFill>
              </a:rPr>
              <a:t>&lt;data_fim&gt;</a:t>
            </a:r>
            <a:r>
              <a:rPr lang="pt-BR" sz="800">
                <a:solidFill>
                  <a:schemeClr val="dk2"/>
                </a:solidFill>
              </a:rPr>
              <a:t>. Ela acontece logo após outras atividades, como </a:t>
            </a:r>
            <a:r>
              <a:rPr b="1" lang="pt-BR" sz="800">
                <a:solidFill>
                  <a:schemeClr val="dk2"/>
                </a:solidFill>
              </a:rPr>
              <a:t>&lt;x1&gt;, &lt;x2&gt; … &lt;xn&gt;</a:t>
            </a:r>
            <a:r>
              <a:rPr lang="pt-BR" sz="800">
                <a:solidFill>
                  <a:schemeClr val="dk2"/>
                </a:solidFill>
              </a:rPr>
              <a:t>.</a:t>
            </a:r>
            <a:endParaRPr sz="800">
              <a:solidFill>
                <a:schemeClr val="dk2"/>
              </a:solidFill>
            </a:endParaRPr>
          </a:p>
        </p:txBody>
      </p:sp>
      <p:pic>
        <p:nvPicPr>
          <p:cNvPr id="306" name="Google Shape;306;p36"/>
          <p:cNvPicPr preferRelativeResize="0"/>
          <p:nvPr/>
        </p:nvPicPr>
        <p:blipFill>
          <a:blip r:embed="rId4">
            <a:alphaModFix/>
          </a:blip>
          <a:stretch>
            <a:fillRect/>
          </a:stretch>
        </p:blipFill>
        <p:spPr>
          <a:xfrm>
            <a:off x="4923599" y="1157666"/>
            <a:ext cx="778200" cy="12742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37"/>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Final do processo</a:t>
            </a:r>
            <a:endParaRPr b="1"/>
          </a:p>
        </p:txBody>
      </p:sp>
      <p:sp>
        <p:nvSpPr>
          <p:cNvPr id="313" name="Google Shape;313;p37"/>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314" name="Google Shape;314;p37"/>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315" name="Google Shape;315;p37"/>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pic>
        <p:nvPicPr>
          <p:cNvPr id="316" name="Google Shape;316;p37"/>
          <p:cNvPicPr preferRelativeResize="0"/>
          <p:nvPr/>
        </p:nvPicPr>
        <p:blipFill rotWithShape="1">
          <a:blip r:embed="rId3">
            <a:alphaModFix/>
          </a:blip>
          <a:srcRect b="0" l="0" r="0" t="0"/>
          <a:stretch/>
        </p:blipFill>
        <p:spPr>
          <a:xfrm>
            <a:off x="1439200" y="1956700"/>
            <a:ext cx="2281902" cy="1230099"/>
          </a:xfrm>
          <a:prstGeom prst="rect">
            <a:avLst/>
          </a:prstGeom>
          <a:noFill/>
          <a:ln>
            <a:noFill/>
          </a:ln>
        </p:spPr>
      </p:pic>
      <p:sp>
        <p:nvSpPr>
          <p:cNvPr id="317" name="Google Shape;317;p37"/>
          <p:cNvSpPr txBox="1"/>
          <p:nvPr/>
        </p:nvSpPr>
        <p:spPr>
          <a:xfrm>
            <a:off x="3946975" y="1880250"/>
            <a:ext cx="2731200" cy="198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800">
                <a:solidFill>
                  <a:schemeClr val="dk2"/>
                </a:solidFill>
              </a:rPr>
              <a:t>Por fim, o círculo laranja, como representada na imagem acima, indica o final do processo.</a:t>
            </a:r>
            <a:r>
              <a:rPr lang="pt-BR" sz="800">
                <a:solidFill>
                  <a:schemeClr val="dk2"/>
                </a:solidFill>
              </a:rPr>
              <a:t> No caso do processo </a:t>
            </a:r>
            <a:r>
              <a:rPr b="1" lang="pt-BR" sz="800">
                <a:solidFill>
                  <a:schemeClr val="dk2"/>
                </a:solidFill>
              </a:rPr>
              <a:t>da Anvisa</a:t>
            </a:r>
            <a:r>
              <a:rPr lang="pt-BR" sz="800">
                <a:solidFill>
                  <a:schemeClr val="dk2"/>
                </a:solidFill>
              </a:rPr>
              <a:t>, a atividade final pode ser uma dessas:</a:t>
            </a:r>
            <a:endParaRPr sz="800">
              <a:solidFill>
                <a:schemeClr val="dk2"/>
              </a:solidFill>
            </a:endParaRPr>
          </a:p>
          <a:p>
            <a:pPr indent="-279400" lvl="0" marL="457200" rtl="0" algn="just">
              <a:spcBef>
                <a:spcPts val="0"/>
              </a:spcBef>
              <a:spcAft>
                <a:spcPts val="0"/>
              </a:spcAft>
              <a:buClr>
                <a:schemeClr val="dk2"/>
              </a:buClr>
              <a:buSzPts val="800"/>
              <a:buChar char="●"/>
            </a:pPr>
            <a:r>
              <a:rPr lang="pt-BR" sz="800">
                <a:solidFill>
                  <a:schemeClr val="dk2"/>
                </a:solidFill>
              </a:rPr>
              <a:t>&lt;x1&gt;</a:t>
            </a:r>
            <a:endParaRPr sz="800">
              <a:solidFill>
                <a:schemeClr val="dk2"/>
              </a:solidFill>
            </a:endParaRPr>
          </a:p>
          <a:p>
            <a:pPr indent="-279400" lvl="0" marL="457200" rtl="0" algn="just">
              <a:spcBef>
                <a:spcPts val="0"/>
              </a:spcBef>
              <a:spcAft>
                <a:spcPts val="0"/>
              </a:spcAft>
              <a:buClr>
                <a:schemeClr val="dk2"/>
              </a:buClr>
              <a:buSzPts val="800"/>
              <a:buChar char="●"/>
            </a:pPr>
            <a:r>
              <a:rPr lang="pt-BR" sz="800">
                <a:solidFill>
                  <a:schemeClr val="dk2"/>
                </a:solidFill>
              </a:rPr>
              <a:t>&lt;x2&gt;</a:t>
            </a:r>
            <a:endParaRPr sz="800">
              <a:solidFill>
                <a:schemeClr val="dk2"/>
              </a:solidFill>
            </a:endParaRPr>
          </a:p>
          <a:p>
            <a:pPr indent="-279400" lvl="0" marL="457200" rtl="0" algn="just">
              <a:spcBef>
                <a:spcPts val="0"/>
              </a:spcBef>
              <a:spcAft>
                <a:spcPts val="0"/>
              </a:spcAft>
              <a:buClr>
                <a:schemeClr val="dk2"/>
              </a:buClr>
              <a:buSzPts val="800"/>
              <a:buChar char="●"/>
            </a:pPr>
            <a:r>
              <a:rPr lang="pt-BR" sz="800">
                <a:solidFill>
                  <a:schemeClr val="dk2"/>
                </a:solidFill>
              </a:rPr>
              <a:t>&lt;xn&gt;</a:t>
            </a:r>
            <a:endParaRPr sz="800">
              <a:solidFill>
                <a:schemeClr val="dk2"/>
              </a:solidFill>
            </a:endParaRPr>
          </a:p>
          <a:p>
            <a:pPr indent="0" lvl="0" marL="0" rtl="0" algn="just">
              <a:spcBef>
                <a:spcPts val="0"/>
              </a:spcBef>
              <a:spcAft>
                <a:spcPts val="0"/>
              </a:spcAft>
              <a:buNone/>
            </a:pPr>
            <a:r>
              <a:rPr lang="pt-BR" sz="800">
                <a:solidFill>
                  <a:schemeClr val="dk2"/>
                </a:solidFill>
              </a:rPr>
              <a:t>O significado disso é quando o processo </a:t>
            </a:r>
            <a:r>
              <a:rPr b="1" lang="pt-BR" sz="800">
                <a:solidFill>
                  <a:schemeClr val="dk2"/>
                </a:solidFill>
              </a:rPr>
              <a:t>da Anvisa </a:t>
            </a:r>
            <a:r>
              <a:rPr lang="pt-BR" sz="800">
                <a:solidFill>
                  <a:schemeClr val="dk2"/>
                </a:solidFill>
              </a:rPr>
              <a:t>ocorre, uma dessas atividades estará no final do processo.</a:t>
            </a:r>
            <a:endParaRPr sz="800">
              <a:solidFill>
                <a:schemeClr val="dk2"/>
              </a:solidFill>
            </a:endParaRPr>
          </a:p>
        </p:txBody>
      </p:sp>
      <p:pic>
        <p:nvPicPr>
          <p:cNvPr id="318" name="Google Shape;318;p37"/>
          <p:cNvPicPr preferRelativeResize="0"/>
          <p:nvPr/>
        </p:nvPicPr>
        <p:blipFill>
          <a:blip r:embed="rId4">
            <a:alphaModFix/>
          </a:blip>
          <a:stretch>
            <a:fillRect/>
          </a:stretch>
        </p:blipFill>
        <p:spPr>
          <a:xfrm>
            <a:off x="4835900" y="1127850"/>
            <a:ext cx="953350" cy="752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p:nvPr/>
        </p:nvSpPr>
        <p:spPr>
          <a:xfrm>
            <a:off x="2066725" y="776975"/>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38"/>
          <p:cNvSpPr txBox="1"/>
          <p:nvPr/>
        </p:nvSpPr>
        <p:spPr>
          <a:xfrm>
            <a:off x="8204725" y="823575"/>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325" name="Google Shape;325;p38"/>
          <p:cNvSpPr txBox="1"/>
          <p:nvPr/>
        </p:nvSpPr>
        <p:spPr>
          <a:xfrm>
            <a:off x="3022400" y="3721650"/>
            <a:ext cx="46695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2"/>
                </a:solidFill>
              </a:rPr>
              <a:t>A representação gráfica é definida como modelo de processo, você pode verificar onde se encontra o elemento que está sendo explicado.</a:t>
            </a:r>
            <a:endParaRPr sz="1100">
              <a:solidFill>
                <a:schemeClr val="dk2"/>
              </a:solidFill>
            </a:endParaRPr>
          </a:p>
        </p:txBody>
      </p:sp>
      <p:pic>
        <p:nvPicPr>
          <p:cNvPr id="326" name="Google Shape;326;p38"/>
          <p:cNvPicPr preferRelativeResize="0"/>
          <p:nvPr/>
        </p:nvPicPr>
        <p:blipFill>
          <a:blip r:embed="rId3">
            <a:alphaModFix/>
          </a:blip>
          <a:stretch>
            <a:fillRect/>
          </a:stretch>
        </p:blipFill>
        <p:spPr>
          <a:xfrm>
            <a:off x="2826150" y="1002275"/>
            <a:ext cx="4958152" cy="2672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9"/>
          <p:cNvPicPr preferRelativeResize="0"/>
          <p:nvPr/>
        </p:nvPicPr>
        <p:blipFill>
          <a:blip r:embed="rId3">
            <a:alphaModFix/>
          </a:blip>
          <a:stretch>
            <a:fillRect/>
          </a:stretch>
        </p:blipFill>
        <p:spPr>
          <a:xfrm>
            <a:off x="155050" y="410975"/>
            <a:ext cx="8435523" cy="4547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Tela de variantes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41"/>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Variantes</a:t>
            </a:r>
            <a:endParaRPr b="1"/>
          </a:p>
        </p:txBody>
      </p:sp>
      <p:sp>
        <p:nvSpPr>
          <p:cNvPr id="343" name="Google Shape;343;p41"/>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344" name="Google Shape;344;p41"/>
          <p:cNvSpPr/>
          <p:nvPr/>
        </p:nvSpPr>
        <p:spPr>
          <a:xfrm>
            <a:off x="5900100"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Próximo</a:t>
            </a:r>
            <a:endParaRPr b="1" sz="900"/>
          </a:p>
        </p:txBody>
      </p:sp>
      <p:sp>
        <p:nvSpPr>
          <p:cNvPr id="345" name="Google Shape;345;p41"/>
          <p:cNvSpPr/>
          <p:nvPr/>
        </p:nvSpPr>
        <p:spPr>
          <a:xfrm>
            <a:off x="1499275" y="3963625"/>
            <a:ext cx="778200" cy="2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Anterior</a:t>
            </a:r>
            <a:endParaRPr b="1" sz="900"/>
          </a:p>
        </p:txBody>
      </p:sp>
      <p:sp>
        <p:nvSpPr>
          <p:cNvPr id="346" name="Google Shape;346;p41"/>
          <p:cNvSpPr/>
          <p:nvPr/>
        </p:nvSpPr>
        <p:spPr>
          <a:xfrm>
            <a:off x="1551500" y="1218300"/>
            <a:ext cx="2051700" cy="253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Lista de variantes</a:t>
            </a:r>
            <a:endParaRPr/>
          </a:p>
        </p:txBody>
      </p:sp>
      <p:sp>
        <p:nvSpPr>
          <p:cNvPr id="347" name="Google Shape;347;p41"/>
          <p:cNvSpPr/>
          <p:nvPr/>
        </p:nvSpPr>
        <p:spPr>
          <a:xfrm>
            <a:off x="3891125" y="1218300"/>
            <a:ext cx="2720400" cy="7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Imagem da variante</a:t>
            </a:r>
            <a:endParaRPr/>
          </a:p>
        </p:txBody>
      </p:sp>
      <p:sp>
        <p:nvSpPr>
          <p:cNvPr id="348" name="Google Shape;348;p41"/>
          <p:cNvSpPr/>
          <p:nvPr/>
        </p:nvSpPr>
        <p:spPr>
          <a:xfrm>
            <a:off x="3891125" y="2118025"/>
            <a:ext cx="2720400" cy="163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t>Texto explicando a variante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Navegação livre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42"/>
          <p:cNvPicPr preferRelativeResize="0"/>
          <p:nvPr/>
        </p:nvPicPr>
        <p:blipFill>
          <a:blip r:embed="rId3">
            <a:alphaModFix/>
          </a:blip>
          <a:stretch>
            <a:fillRect/>
          </a:stretch>
        </p:blipFill>
        <p:spPr>
          <a:xfrm>
            <a:off x="152400" y="152400"/>
            <a:ext cx="5582909" cy="483870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3"/>
          <p:cNvPicPr preferRelativeResize="0"/>
          <p:nvPr/>
        </p:nvPicPr>
        <p:blipFill>
          <a:blip r:embed="rId3">
            <a:alphaModFix/>
          </a:blip>
          <a:stretch>
            <a:fillRect/>
          </a:stretch>
        </p:blipFill>
        <p:spPr>
          <a:xfrm>
            <a:off x="152400" y="152400"/>
            <a:ext cx="5756538"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7267575" cy="971550"/>
          </a:xfrm>
          <a:prstGeom prst="rect">
            <a:avLst/>
          </a:prstGeom>
          <a:noFill/>
          <a:ln>
            <a:noFill/>
          </a:ln>
        </p:spPr>
      </p:pic>
      <p:pic>
        <p:nvPicPr>
          <p:cNvPr id="364" name="Google Shape;364;p44"/>
          <p:cNvPicPr preferRelativeResize="0"/>
          <p:nvPr/>
        </p:nvPicPr>
        <p:blipFill>
          <a:blip r:embed="rId4">
            <a:alphaModFix/>
          </a:blip>
          <a:stretch>
            <a:fillRect/>
          </a:stretch>
        </p:blipFill>
        <p:spPr>
          <a:xfrm>
            <a:off x="152400" y="1276350"/>
            <a:ext cx="8839201" cy="221187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0" name="Google Shape;370;p45"/>
          <p:cNvSpPr txBox="1"/>
          <p:nvPr>
            <p:ph idx="1" type="body"/>
          </p:nvPr>
        </p:nvSpPr>
        <p:spPr>
          <a:xfrm>
            <a:off x="311700" y="1152475"/>
            <a:ext cx="39600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pt-BR" sz="1100">
                <a:solidFill>
                  <a:schemeClr val="dk1"/>
                </a:solidFill>
                <a:highlight>
                  <a:srgbClr val="FFFFFF"/>
                </a:highlight>
              </a:rPr>
              <a:t>Counter({('Fila de Análise', 'Análise em Andamento'): 70125,</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('Análise em Andamento', 'Finalização'): 98940,</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('Fila de Análise', 'Finalização'): 101414,</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('Finalização', 'Análise em Andamento'): 58424,</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('Exigência', 'Análise de Cumprimento de Exigência'): 38382,</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('Análise de Cumprimento de Exigência',</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'Análise em Andamento'): 32358,</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('Análise em Andamento',</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'Análise de Cumprimento de Exigência'): 35080,</a:t>
            </a:r>
            <a:endParaRPr sz="1100">
              <a:solidFill>
                <a:schemeClr val="dk1"/>
              </a:solidFill>
              <a:highlight>
                <a:srgbClr val="FFFFFF"/>
              </a:highlight>
            </a:endParaRPr>
          </a:p>
          <a:p>
            <a:pPr indent="0" lvl="0" marL="0" rtl="0" algn="l">
              <a:spcBef>
                <a:spcPts val="1200"/>
              </a:spcBef>
              <a:spcAft>
                <a:spcPts val="0"/>
              </a:spcAft>
              <a:buNone/>
            </a:pPr>
            <a:r>
              <a:rPr lang="pt-BR" sz="1100">
                <a:solidFill>
                  <a:schemeClr val="dk1"/>
                </a:solidFill>
                <a:highlight>
                  <a:srgbClr val="FFFFFF"/>
                </a:highlight>
              </a:rPr>
              <a:t>         ('Análise de Cumprimento de Exigência', 'Exigência'): 2068,</a:t>
            </a:r>
            <a:endParaRPr sz="1100">
              <a:solidFill>
                <a:schemeClr val="dk1"/>
              </a:solidFill>
              <a:highlight>
                <a:srgbClr val="FFFFFF"/>
              </a:highlight>
            </a:endParaRPr>
          </a:p>
          <a:p>
            <a:pPr indent="0" lvl="0" marL="0" rtl="0" algn="l">
              <a:spcBef>
                <a:spcPts val="1200"/>
              </a:spcBef>
              <a:spcAft>
                <a:spcPts val="0"/>
              </a:spcAft>
              <a:buClr>
                <a:schemeClr val="dk1"/>
              </a:buClr>
              <a:buSzPct val="100000"/>
              <a:buFont typeface="Arial"/>
              <a:buNone/>
            </a:pPr>
            <a:r>
              <a:rPr lang="pt-BR" sz="1100">
                <a:solidFill>
                  <a:schemeClr val="dk1"/>
                </a:solidFill>
                <a:highlight>
                  <a:srgbClr val="FFFFFF"/>
                </a:highlight>
              </a:rPr>
              <a:t>         ('Análise de Cumprimento de Exigência', 'Fila de Análise'): 1003,</a:t>
            </a:r>
            <a:endParaRPr sz="1100">
              <a:solidFill>
                <a:schemeClr val="dk1"/>
              </a:solidFill>
              <a:highlight>
                <a:srgbClr val="FFFFFF"/>
              </a:highlight>
            </a:endParaRPr>
          </a:p>
          <a:p>
            <a:pPr indent="0" lvl="0" marL="0" rtl="0" algn="l">
              <a:spcBef>
                <a:spcPts val="0"/>
              </a:spcBef>
              <a:spcAft>
                <a:spcPts val="1200"/>
              </a:spcAft>
              <a:buNone/>
            </a:pPr>
            <a:r>
              <a:t/>
            </a:r>
            <a:endParaRPr/>
          </a:p>
        </p:txBody>
      </p:sp>
      <p:sp>
        <p:nvSpPr>
          <p:cNvPr id="371" name="Google Shape;371;p45"/>
          <p:cNvSpPr txBox="1"/>
          <p:nvPr/>
        </p:nvSpPr>
        <p:spPr>
          <a:xfrm>
            <a:off x="4866000" y="1246150"/>
            <a:ext cx="3555900" cy="31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chemeClr val="dk1"/>
                </a:solidFill>
                <a:highlight>
                  <a:srgbClr val="FFFFFF"/>
                </a:highlight>
              </a:rPr>
              <a:t>{'Finalização': 164828,</a:t>
            </a:r>
            <a:endParaRPr sz="1100">
              <a:solidFill>
                <a:schemeClr val="dk1"/>
              </a:solidFill>
              <a:highlight>
                <a:srgbClr val="FFFFFF"/>
              </a:highlight>
            </a:endParaRPr>
          </a:p>
          <a:p>
            <a:pPr indent="0" lvl="0" marL="0" rtl="0" algn="l">
              <a:spcBef>
                <a:spcPts val="0"/>
              </a:spcBef>
              <a:spcAft>
                <a:spcPts val="0"/>
              </a:spcAft>
              <a:buNone/>
            </a:pPr>
            <a:r>
              <a:rPr lang="pt-BR" sz="1100">
                <a:solidFill>
                  <a:schemeClr val="dk1"/>
                </a:solidFill>
                <a:highlight>
                  <a:srgbClr val="FFFFFF"/>
                </a:highlight>
              </a:rPr>
              <a:t> 'Análise em Andamento': 7213,</a:t>
            </a:r>
            <a:endParaRPr sz="1100">
              <a:solidFill>
                <a:schemeClr val="dk1"/>
              </a:solidFill>
              <a:highlight>
                <a:srgbClr val="FFFFFF"/>
              </a:highlight>
            </a:endParaRPr>
          </a:p>
          <a:p>
            <a:pPr indent="0" lvl="0" marL="0" rtl="0" algn="l">
              <a:spcBef>
                <a:spcPts val="0"/>
              </a:spcBef>
              <a:spcAft>
                <a:spcPts val="0"/>
              </a:spcAft>
              <a:buNone/>
            </a:pPr>
            <a:r>
              <a:rPr lang="pt-BR" sz="1100">
                <a:solidFill>
                  <a:schemeClr val="dk1"/>
                </a:solidFill>
                <a:highlight>
                  <a:srgbClr val="FFFFFF"/>
                </a:highlight>
              </a:rPr>
              <a:t> 'Análise de Cumprimento de Exigência': 3681,</a:t>
            </a:r>
            <a:endParaRPr sz="1100">
              <a:solidFill>
                <a:schemeClr val="dk1"/>
              </a:solidFill>
              <a:highlight>
                <a:srgbClr val="FFFFFF"/>
              </a:highlight>
            </a:endParaRPr>
          </a:p>
          <a:p>
            <a:pPr indent="0" lvl="0" marL="0" rtl="0" algn="l">
              <a:spcBef>
                <a:spcPts val="0"/>
              </a:spcBef>
              <a:spcAft>
                <a:spcPts val="0"/>
              </a:spcAft>
              <a:buNone/>
            </a:pPr>
            <a:r>
              <a:rPr lang="pt-BR" sz="1100">
                <a:solidFill>
                  <a:schemeClr val="dk1"/>
                </a:solidFill>
                <a:highlight>
                  <a:srgbClr val="FFFFFF"/>
                </a:highlight>
              </a:rPr>
              <a:t> 'Outras Etapas': 1159,</a:t>
            </a:r>
            <a:endParaRPr sz="1100">
              <a:solidFill>
                <a:schemeClr val="dk1"/>
              </a:solidFill>
              <a:highlight>
                <a:srgbClr val="FFFFFF"/>
              </a:highlight>
            </a:endParaRPr>
          </a:p>
          <a:p>
            <a:pPr indent="0" lvl="0" marL="0" rtl="0" algn="l">
              <a:spcBef>
                <a:spcPts val="0"/>
              </a:spcBef>
              <a:spcAft>
                <a:spcPts val="0"/>
              </a:spcAft>
              <a:buNone/>
            </a:pPr>
            <a:r>
              <a:rPr lang="pt-BR" sz="1100">
                <a:solidFill>
                  <a:schemeClr val="dk1"/>
                </a:solidFill>
                <a:highlight>
                  <a:srgbClr val="FFFFFF"/>
                </a:highlight>
              </a:rPr>
              <a:t> 'Fila de Análise': 14966,</a:t>
            </a:r>
            <a:endParaRPr sz="1100">
              <a:solidFill>
                <a:schemeClr val="dk1"/>
              </a:solidFill>
              <a:highlight>
                <a:srgbClr val="FFFFFF"/>
              </a:highlight>
            </a:endParaRPr>
          </a:p>
          <a:p>
            <a:pPr indent="0" lvl="0" marL="0" rtl="0" algn="l">
              <a:spcBef>
                <a:spcPts val="0"/>
              </a:spcBef>
              <a:spcAft>
                <a:spcPts val="0"/>
              </a:spcAft>
              <a:buNone/>
            </a:pPr>
            <a:r>
              <a:rPr lang="pt-BR" sz="1100">
                <a:solidFill>
                  <a:schemeClr val="dk1"/>
                </a:solidFill>
                <a:highlight>
                  <a:srgbClr val="FFFFFF"/>
                </a:highlight>
              </a:rPr>
              <a:t> 'Exigência': 2940,</a:t>
            </a:r>
            <a:endParaRPr sz="1100">
              <a:solidFill>
                <a:schemeClr val="dk1"/>
              </a:solidFill>
              <a:highlight>
                <a:srgbClr val="FFFFFF"/>
              </a:highlight>
            </a:endParaRPr>
          </a:p>
          <a:p>
            <a:pPr indent="0" lvl="0" marL="0" rtl="0" algn="l">
              <a:spcBef>
                <a:spcPts val="0"/>
              </a:spcBef>
              <a:spcAft>
                <a:spcPts val="0"/>
              </a:spcAft>
              <a:buNone/>
            </a:pPr>
            <a:r>
              <a:rPr lang="pt-BR" sz="1100">
                <a:solidFill>
                  <a:schemeClr val="dk1"/>
                </a:solidFill>
                <a:highlight>
                  <a:srgbClr val="FFFFFF"/>
                </a:highlight>
              </a:rPr>
              <a:t> 'Recurso': 443,</a:t>
            </a:r>
            <a:endParaRPr sz="1100">
              <a:solidFill>
                <a:schemeClr val="dk1"/>
              </a:solidFill>
              <a:highlight>
                <a:srgbClr val="FFFFFF"/>
              </a:highlight>
            </a:endParaRPr>
          </a:p>
          <a:p>
            <a:pPr indent="0" lvl="0" marL="0" rtl="0" algn="l">
              <a:spcBef>
                <a:spcPts val="0"/>
              </a:spcBef>
              <a:spcAft>
                <a:spcPts val="0"/>
              </a:spcAft>
              <a:buNone/>
            </a:pPr>
            <a:r>
              <a:rPr lang="pt-BR" sz="1100">
                <a:solidFill>
                  <a:schemeClr val="dk1"/>
                </a:solidFill>
                <a:highlight>
                  <a:srgbClr val="FFFFFF"/>
                </a:highlight>
              </a:rPr>
              <a:t> 'Sobrestado Externo': 31,</a:t>
            </a:r>
            <a:endParaRPr sz="1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pt-BR" sz="1100">
                <a:solidFill>
                  <a:schemeClr val="dk1"/>
                </a:solidFill>
                <a:highlight>
                  <a:srgbClr val="FFFFFF"/>
                </a:highlight>
              </a:rPr>
              <a:t> 'Sobrestado Anvisa': 2}</a:t>
            </a:r>
            <a:endParaRPr sz="1100">
              <a:solidFill>
                <a:schemeClr val="dk1"/>
              </a:solidFill>
              <a:highlight>
                <a:srgbClr val="FFFFFF"/>
              </a:highlight>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1341900" y="295775"/>
            <a:ext cx="5467800" cy="4118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6"/>
          <p:cNvSpPr/>
          <p:nvPr/>
        </p:nvSpPr>
        <p:spPr>
          <a:xfrm>
            <a:off x="1341875" y="513025"/>
            <a:ext cx="5467800" cy="492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t>Modelo de processo</a:t>
            </a:r>
            <a:endParaRPr b="1"/>
          </a:p>
        </p:txBody>
      </p:sp>
      <p:sp>
        <p:nvSpPr>
          <p:cNvPr id="87" name="Google Shape;87;p16"/>
          <p:cNvSpPr/>
          <p:nvPr/>
        </p:nvSpPr>
        <p:spPr>
          <a:xfrm>
            <a:off x="1439200" y="1113025"/>
            <a:ext cx="5294400" cy="3204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450">
              <a:solidFill>
                <a:srgbClr val="333333"/>
              </a:solidFill>
              <a:highlight>
                <a:srgbClr val="FDFDFD"/>
              </a:highlight>
            </a:endParaRPr>
          </a:p>
        </p:txBody>
      </p:sp>
      <p:sp>
        <p:nvSpPr>
          <p:cNvPr id="88" name="Google Shape;88;p16"/>
          <p:cNvSpPr/>
          <p:nvPr/>
        </p:nvSpPr>
        <p:spPr>
          <a:xfrm>
            <a:off x="5982700" y="4125025"/>
            <a:ext cx="750900" cy="19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000"/>
              <a:t>voltar</a:t>
            </a:r>
            <a:endParaRPr b="1" sz="1000"/>
          </a:p>
        </p:txBody>
      </p:sp>
      <p:sp>
        <p:nvSpPr>
          <p:cNvPr id="89" name="Google Shape;89;p16"/>
          <p:cNvSpPr/>
          <p:nvPr/>
        </p:nvSpPr>
        <p:spPr>
          <a:xfrm>
            <a:off x="5231800" y="4125025"/>
            <a:ext cx="750900" cy="19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t>tour</a:t>
            </a:r>
            <a:endParaRPr b="1" sz="900"/>
          </a:p>
        </p:txBody>
      </p:sp>
      <p:sp>
        <p:nvSpPr>
          <p:cNvPr id="90" name="Google Shape;90;p16"/>
          <p:cNvSpPr txBox="1"/>
          <p:nvPr/>
        </p:nvSpPr>
        <p:spPr>
          <a:xfrm>
            <a:off x="4954300" y="1987325"/>
            <a:ext cx="1779300" cy="735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pt-BR" sz="1000">
                <a:solidFill>
                  <a:schemeClr val="dk2"/>
                </a:solidFill>
              </a:rPr>
              <a:t>Atividades</a:t>
            </a:r>
            <a:endParaRPr sz="1000">
              <a:solidFill>
                <a:schemeClr val="dk2"/>
              </a:solidFill>
            </a:endParaRPr>
          </a:p>
          <a:p>
            <a:pPr indent="-292100" lvl="0" marL="457200" rtl="0" algn="l">
              <a:spcBef>
                <a:spcPts val="0"/>
              </a:spcBef>
              <a:spcAft>
                <a:spcPts val="0"/>
              </a:spcAft>
              <a:buClr>
                <a:schemeClr val="dk2"/>
              </a:buClr>
              <a:buSzPts val="1000"/>
              <a:buChar char="●"/>
            </a:pPr>
            <a:r>
              <a:rPr lang="pt-BR" sz="1000">
                <a:solidFill>
                  <a:schemeClr val="dk2"/>
                </a:solidFill>
              </a:rPr>
              <a:t>Atividades iniciais</a:t>
            </a:r>
            <a:endParaRPr sz="1000">
              <a:solidFill>
                <a:schemeClr val="dk2"/>
              </a:solidFill>
            </a:endParaRPr>
          </a:p>
          <a:p>
            <a:pPr indent="-292100" lvl="0" marL="457200" rtl="0" algn="l">
              <a:spcBef>
                <a:spcPts val="0"/>
              </a:spcBef>
              <a:spcAft>
                <a:spcPts val="0"/>
              </a:spcAft>
              <a:buClr>
                <a:schemeClr val="dk2"/>
              </a:buClr>
              <a:buSzPts val="1000"/>
              <a:buChar char="●"/>
            </a:pPr>
            <a:r>
              <a:rPr lang="pt-BR" sz="1000">
                <a:solidFill>
                  <a:schemeClr val="dk2"/>
                </a:solidFill>
              </a:rPr>
              <a:t>Atividades finais</a:t>
            </a:r>
            <a:endParaRPr sz="1000">
              <a:solidFill>
                <a:schemeClr val="dk2"/>
              </a:solidFill>
            </a:endParaRPr>
          </a:p>
          <a:p>
            <a:pPr indent="-292100" lvl="0" marL="457200" rtl="0" algn="l">
              <a:spcBef>
                <a:spcPts val="0"/>
              </a:spcBef>
              <a:spcAft>
                <a:spcPts val="0"/>
              </a:spcAft>
              <a:buClr>
                <a:schemeClr val="dk2"/>
              </a:buClr>
              <a:buSzPts val="1000"/>
              <a:buChar char="●"/>
            </a:pPr>
            <a:r>
              <a:rPr lang="pt-BR" sz="1000">
                <a:solidFill>
                  <a:schemeClr val="dk2"/>
                </a:solidFill>
              </a:rPr>
              <a:t>Transições</a:t>
            </a:r>
            <a:endParaRPr sz="1000">
              <a:solidFill>
                <a:schemeClr val="dk2"/>
              </a:solidFill>
            </a:endParaRPr>
          </a:p>
        </p:txBody>
      </p:sp>
      <p:pic>
        <p:nvPicPr>
          <p:cNvPr id="91" name="Google Shape;91;p16"/>
          <p:cNvPicPr preferRelativeResize="0"/>
          <p:nvPr/>
        </p:nvPicPr>
        <p:blipFill rotWithShape="1">
          <a:blip r:embed="rId3">
            <a:alphaModFix/>
          </a:blip>
          <a:srcRect b="0" l="0" r="0" t="0"/>
          <a:stretch/>
        </p:blipFill>
        <p:spPr>
          <a:xfrm>
            <a:off x="1439200" y="1718499"/>
            <a:ext cx="3165640" cy="170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85475" y="116550"/>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txBox="1"/>
          <p:nvPr/>
        </p:nvSpPr>
        <p:spPr>
          <a:xfrm>
            <a:off x="6223475" y="163150"/>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98" name="Google Shape;98;p17"/>
          <p:cNvSpPr txBox="1"/>
          <p:nvPr/>
        </p:nvSpPr>
        <p:spPr>
          <a:xfrm>
            <a:off x="202025" y="648750"/>
            <a:ext cx="2773800" cy="238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900">
                <a:solidFill>
                  <a:schemeClr val="dk2"/>
                </a:solidFill>
              </a:rPr>
              <a:t>As ações que são realizadas durante a execução do processo </a:t>
            </a:r>
            <a:r>
              <a:rPr b="1" lang="pt-BR" sz="900">
                <a:solidFill>
                  <a:schemeClr val="dk2"/>
                </a:solidFill>
              </a:rPr>
              <a:t>da Anvisa </a:t>
            </a:r>
            <a:r>
              <a:rPr lang="pt-BR" sz="900">
                <a:solidFill>
                  <a:schemeClr val="dk2"/>
                </a:solidFill>
              </a:rPr>
              <a:t>são as seguintes:</a:t>
            </a:r>
            <a:endParaRPr sz="900">
              <a:solidFill>
                <a:schemeClr val="dk2"/>
              </a:solidFill>
            </a:endParaRPr>
          </a:p>
          <a:p>
            <a:pPr indent="0" lvl="0" marL="0" rtl="0" algn="just">
              <a:spcBef>
                <a:spcPts val="0"/>
              </a:spcBef>
              <a:spcAft>
                <a:spcPts val="0"/>
              </a:spcAft>
              <a:buClr>
                <a:schemeClr val="dk1"/>
              </a:buClr>
              <a:buSzPts val="1100"/>
              <a:buFont typeface="Arial"/>
              <a:buNone/>
            </a:pPr>
            <a:r>
              <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&lt;x1&gt;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&lt;x2&gt;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&lt;xn&gt;</a:t>
            </a:r>
            <a:endParaRPr sz="900">
              <a:solidFill>
                <a:schemeClr val="dk2"/>
              </a:solidFill>
            </a:endParaRPr>
          </a:p>
          <a:p>
            <a:pPr indent="0" lvl="0" marL="0" rtl="0" algn="just">
              <a:spcBef>
                <a:spcPts val="0"/>
              </a:spcBef>
              <a:spcAft>
                <a:spcPts val="0"/>
              </a:spcAft>
              <a:buClr>
                <a:schemeClr val="dk1"/>
              </a:buClr>
              <a:buSzPts val="1100"/>
              <a:buFont typeface="Arial"/>
              <a:buNone/>
            </a:pPr>
            <a:r>
              <a:t/>
            </a:r>
            <a:endParaRPr sz="900">
              <a:solidFill>
                <a:schemeClr val="dk2"/>
              </a:solidFill>
            </a:endParaRPr>
          </a:p>
          <a:p>
            <a:pPr indent="0" lvl="0" marL="0" rtl="0" algn="just">
              <a:spcBef>
                <a:spcPts val="0"/>
              </a:spcBef>
              <a:spcAft>
                <a:spcPts val="0"/>
              </a:spcAft>
              <a:buClr>
                <a:schemeClr val="dk1"/>
              </a:buClr>
              <a:buSzPts val="1100"/>
              <a:buFont typeface="Arial"/>
              <a:buNone/>
            </a:pPr>
            <a:r>
              <a:rPr lang="pt-BR" sz="900">
                <a:solidFill>
                  <a:schemeClr val="dk2"/>
                </a:solidFill>
              </a:rPr>
              <a:t>Cada vez que o processo </a:t>
            </a:r>
            <a:r>
              <a:rPr b="1" lang="pt-BR" sz="900">
                <a:solidFill>
                  <a:schemeClr val="dk2"/>
                </a:solidFill>
              </a:rPr>
              <a:t>da Anvisa </a:t>
            </a:r>
            <a:r>
              <a:rPr lang="pt-BR" sz="900">
                <a:solidFill>
                  <a:schemeClr val="dk2"/>
                </a:solidFill>
              </a:rPr>
              <a:t>ocorre, algumas dessas ou todas atividades são realizadas.</a:t>
            </a:r>
            <a:endParaRPr sz="900">
              <a:solidFill>
                <a:schemeClr val="dk2"/>
              </a:solidFill>
            </a:endParaRPr>
          </a:p>
          <a:p>
            <a:pPr indent="0" lvl="0" marL="0" rtl="0" algn="just">
              <a:spcBef>
                <a:spcPts val="0"/>
              </a:spcBef>
              <a:spcAft>
                <a:spcPts val="0"/>
              </a:spcAft>
              <a:buClr>
                <a:schemeClr val="dk1"/>
              </a:buClr>
              <a:buSzPts val="1100"/>
              <a:buFont typeface="Arial"/>
              <a:buNone/>
            </a:pPr>
            <a:r>
              <a:rPr lang="pt-BR" sz="900">
                <a:solidFill>
                  <a:schemeClr val="dk2"/>
                </a:solidFill>
              </a:rPr>
              <a:t>As atividades podem ser observadas nos retângulos do modelo de processo, como pode ser observada na imagem ao lado. O número entre parênteses ao lado do nome da atividade indica a frequência que a atividade é executada.</a:t>
            </a:r>
            <a:endParaRPr sz="1100">
              <a:solidFill>
                <a:schemeClr val="dk2"/>
              </a:solidFill>
            </a:endParaRPr>
          </a:p>
        </p:txBody>
      </p:sp>
      <p:pic>
        <p:nvPicPr>
          <p:cNvPr id="99" name="Google Shape;99;p17"/>
          <p:cNvPicPr preferRelativeResize="0"/>
          <p:nvPr/>
        </p:nvPicPr>
        <p:blipFill>
          <a:blip r:embed="rId3">
            <a:alphaModFix/>
          </a:blip>
          <a:stretch>
            <a:fillRect/>
          </a:stretch>
        </p:blipFill>
        <p:spPr>
          <a:xfrm>
            <a:off x="4033099" y="1644238"/>
            <a:ext cx="2394050" cy="394325"/>
          </a:xfrm>
          <a:prstGeom prst="rect">
            <a:avLst/>
          </a:prstGeom>
          <a:noFill/>
          <a:ln>
            <a:noFill/>
          </a:ln>
        </p:spPr>
      </p:pic>
      <p:sp>
        <p:nvSpPr>
          <p:cNvPr id="100" name="Google Shape;100;p17"/>
          <p:cNvSpPr txBox="1"/>
          <p:nvPr/>
        </p:nvSpPr>
        <p:spPr>
          <a:xfrm>
            <a:off x="2305625" y="263350"/>
            <a:ext cx="2036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chemeClr val="dk2"/>
                </a:solidFill>
              </a:rPr>
              <a:t>Atividades</a:t>
            </a:r>
            <a:endParaRPr b="1"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p:nvPr/>
        </p:nvSpPr>
        <p:spPr>
          <a:xfrm>
            <a:off x="85475" y="116550"/>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txBox="1"/>
          <p:nvPr/>
        </p:nvSpPr>
        <p:spPr>
          <a:xfrm>
            <a:off x="6223475" y="163150"/>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107" name="Google Shape;107;p18"/>
          <p:cNvSpPr txBox="1"/>
          <p:nvPr/>
        </p:nvSpPr>
        <p:spPr>
          <a:xfrm>
            <a:off x="202025" y="648750"/>
            <a:ext cx="2773800" cy="238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900">
                <a:solidFill>
                  <a:schemeClr val="dk2"/>
                </a:solidFill>
              </a:rPr>
              <a:t>As atividades que podem iniciar o processo </a:t>
            </a:r>
            <a:r>
              <a:rPr b="1" lang="pt-BR" sz="900">
                <a:solidFill>
                  <a:schemeClr val="dk2"/>
                </a:solidFill>
              </a:rPr>
              <a:t>da Anvisa</a:t>
            </a:r>
            <a:r>
              <a:rPr lang="pt-BR" sz="900">
                <a:solidFill>
                  <a:schemeClr val="dk2"/>
                </a:solidFill>
              </a:rPr>
              <a:t>, ou seja, aquelas que acontecem primeiro são:</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&lt;x1&gt;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&lt;x2&gt;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&lt;xn&gt;</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0" lvl="0" marL="0" rtl="0" algn="just">
              <a:spcBef>
                <a:spcPts val="0"/>
              </a:spcBef>
              <a:spcAft>
                <a:spcPts val="0"/>
              </a:spcAft>
              <a:buNone/>
            </a:pPr>
            <a:r>
              <a:rPr lang="pt-BR" sz="900">
                <a:solidFill>
                  <a:schemeClr val="dk2"/>
                </a:solidFill>
              </a:rPr>
              <a:t>Essas atividades iniciais podem ser encontradas no modelo de processo com setas que partem do círculo verde (conforme a primeira imagem) para as atividades da lista acima. </a:t>
            </a:r>
            <a:endParaRPr sz="900">
              <a:solidFill>
                <a:schemeClr val="dk2"/>
              </a:solidFill>
            </a:endParaRPr>
          </a:p>
          <a:p>
            <a:pPr indent="0" lvl="0" marL="0" rtl="0" algn="just">
              <a:spcBef>
                <a:spcPts val="0"/>
              </a:spcBef>
              <a:spcAft>
                <a:spcPts val="0"/>
              </a:spcAft>
              <a:buNone/>
            </a:pPr>
            <a:r>
              <a:rPr lang="pt-BR" sz="900">
                <a:solidFill>
                  <a:schemeClr val="dk2"/>
                </a:solidFill>
              </a:rPr>
              <a:t>A representação de uma atividade inicial pode ser visualizada ao lado.</a:t>
            </a:r>
            <a:endParaRPr sz="900">
              <a:solidFill>
                <a:schemeClr val="dk2"/>
              </a:solidFill>
            </a:endParaRPr>
          </a:p>
        </p:txBody>
      </p:sp>
      <p:pic>
        <p:nvPicPr>
          <p:cNvPr id="108" name="Google Shape;108;p18"/>
          <p:cNvPicPr preferRelativeResize="0"/>
          <p:nvPr/>
        </p:nvPicPr>
        <p:blipFill>
          <a:blip r:embed="rId3">
            <a:alphaModFix/>
          </a:blip>
          <a:stretch>
            <a:fillRect/>
          </a:stretch>
        </p:blipFill>
        <p:spPr>
          <a:xfrm>
            <a:off x="4503459" y="907146"/>
            <a:ext cx="895850" cy="826404"/>
          </a:xfrm>
          <a:prstGeom prst="rect">
            <a:avLst/>
          </a:prstGeom>
          <a:noFill/>
          <a:ln>
            <a:noFill/>
          </a:ln>
        </p:spPr>
      </p:pic>
      <p:pic>
        <p:nvPicPr>
          <p:cNvPr id="109" name="Google Shape;109;p18"/>
          <p:cNvPicPr preferRelativeResize="0"/>
          <p:nvPr/>
        </p:nvPicPr>
        <p:blipFill>
          <a:blip r:embed="rId4">
            <a:alphaModFix/>
          </a:blip>
          <a:stretch>
            <a:fillRect/>
          </a:stretch>
        </p:blipFill>
        <p:spPr>
          <a:xfrm>
            <a:off x="3521025" y="2434878"/>
            <a:ext cx="2860726" cy="707650"/>
          </a:xfrm>
          <a:prstGeom prst="rect">
            <a:avLst/>
          </a:prstGeom>
          <a:noFill/>
          <a:ln>
            <a:noFill/>
          </a:ln>
        </p:spPr>
      </p:pic>
      <p:sp>
        <p:nvSpPr>
          <p:cNvPr id="110" name="Google Shape;110;p18"/>
          <p:cNvSpPr txBox="1"/>
          <p:nvPr/>
        </p:nvSpPr>
        <p:spPr>
          <a:xfrm>
            <a:off x="2305625" y="263350"/>
            <a:ext cx="2036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chemeClr val="dk2"/>
                </a:solidFill>
              </a:rPr>
              <a:t>Atividades iniciais</a:t>
            </a:r>
            <a:endParaRPr b="1"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p:nvPr/>
        </p:nvSpPr>
        <p:spPr>
          <a:xfrm>
            <a:off x="85475" y="116550"/>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9"/>
          <p:cNvSpPr txBox="1"/>
          <p:nvPr/>
        </p:nvSpPr>
        <p:spPr>
          <a:xfrm>
            <a:off x="6223475" y="163150"/>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117" name="Google Shape;117;p19"/>
          <p:cNvSpPr txBox="1"/>
          <p:nvPr/>
        </p:nvSpPr>
        <p:spPr>
          <a:xfrm>
            <a:off x="202025" y="648750"/>
            <a:ext cx="2773800" cy="260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900">
                <a:solidFill>
                  <a:schemeClr val="dk2"/>
                </a:solidFill>
              </a:rPr>
              <a:t>As atividades que podem encerrar o processo </a:t>
            </a:r>
            <a:r>
              <a:rPr b="1" lang="pt-BR" sz="900">
                <a:solidFill>
                  <a:schemeClr val="dk2"/>
                </a:solidFill>
              </a:rPr>
              <a:t>da Anvisa</a:t>
            </a:r>
            <a:r>
              <a:rPr lang="pt-BR" sz="900">
                <a:solidFill>
                  <a:schemeClr val="dk2"/>
                </a:solidFill>
              </a:rPr>
              <a:t>, ou seja, aquelas que acontecem no final são:</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&lt;x1&gt;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&lt;x2&gt;</a:t>
            </a:r>
            <a:endParaRPr sz="900">
              <a:solidFill>
                <a:schemeClr val="dk2"/>
              </a:solidFill>
            </a:endParaRPr>
          </a:p>
          <a:p>
            <a:pPr indent="-285750" lvl="0" marL="457200" rtl="0" algn="just">
              <a:spcBef>
                <a:spcPts val="0"/>
              </a:spcBef>
              <a:spcAft>
                <a:spcPts val="0"/>
              </a:spcAft>
              <a:buClr>
                <a:schemeClr val="dk2"/>
              </a:buClr>
              <a:buSzPts val="900"/>
              <a:buAutoNum type="arabicPeriod"/>
            </a:pPr>
            <a:r>
              <a:rPr lang="pt-BR" sz="900">
                <a:solidFill>
                  <a:schemeClr val="dk2"/>
                </a:solidFill>
              </a:rPr>
              <a:t>&lt;xn&gt;</a:t>
            </a:r>
            <a:endParaRPr sz="900">
              <a:solidFill>
                <a:schemeClr val="dk2"/>
              </a:solidFill>
            </a:endParaRPr>
          </a:p>
          <a:p>
            <a:pPr indent="0" lvl="0" marL="0" rtl="0" algn="just">
              <a:spcBef>
                <a:spcPts val="0"/>
              </a:spcBef>
              <a:spcAft>
                <a:spcPts val="0"/>
              </a:spcAft>
              <a:buNone/>
            </a:pPr>
            <a:r>
              <a:t/>
            </a:r>
            <a:endParaRPr sz="900">
              <a:solidFill>
                <a:schemeClr val="dk2"/>
              </a:solidFill>
            </a:endParaRPr>
          </a:p>
          <a:p>
            <a:pPr indent="0" lvl="0" marL="0" rtl="0" algn="just">
              <a:spcBef>
                <a:spcPts val="0"/>
              </a:spcBef>
              <a:spcAft>
                <a:spcPts val="0"/>
              </a:spcAft>
              <a:buNone/>
            </a:pPr>
            <a:r>
              <a:rPr lang="pt-BR" sz="900">
                <a:solidFill>
                  <a:schemeClr val="dk2"/>
                </a:solidFill>
              </a:rPr>
              <a:t>Essas atividades podem ser encontradas no modelo de processo em que existem setas apontando a partir dessas atividades listadas acima para o </a:t>
            </a:r>
            <a:r>
              <a:rPr b="1" lang="pt-BR" sz="900">
                <a:solidFill>
                  <a:schemeClr val="dk2"/>
                </a:solidFill>
              </a:rPr>
              <a:t>círculo laranja </a:t>
            </a:r>
            <a:r>
              <a:rPr lang="pt-BR" sz="900">
                <a:solidFill>
                  <a:schemeClr val="dk2"/>
                </a:solidFill>
              </a:rPr>
              <a:t>(primeira imagem).</a:t>
            </a:r>
            <a:endParaRPr sz="900">
              <a:solidFill>
                <a:schemeClr val="dk2"/>
              </a:solidFill>
            </a:endParaRPr>
          </a:p>
          <a:p>
            <a:pPr indent="0" lvl="0" marL="0" rtl="0" algn="just">
              <a:spcBef>
                <a:spcPts val="0"/>
              </a:spcBef>
              <a:spcAft>
                <a:spcPts val="0"/>
              </a:spcAft>
              <a:buNone/>
            </a:pPr>
            <a:r>
              <a:rPr lang="pt-BR" sz="900">
                <a:solidFill>
                  <a:schemeClr val="dk2"/>
                </a:solidFill>
              </a:rPr>
              <a:t>A representação de uma atividade final pode ser visualizada ao lado (segunda imagem).</a:t>
            </a:r>
            <a:endParaRPr sz="900">
              <a:solidFill>
                <a:schemeClr val="dk2"/>
              </a:solidFill>
            </a:endParaRPr>
          </a:p>
        </p:txBody>
      </p:sp>
      <p:pic>
        <p:nvPicPr>
          <p:cNvPr id="118" name="Google Shape;118;p19"/>
          <p:cNvPicPr preferRelativeResize="0"/>
          <p:nvPr/>
        </p:nvPicPr>
        <p:blipFill>
          <a:blip r:embed="rId3">
            <a:alphaModFix/>
          </a:blip>
          <a:stretch>
            <a:fillRect/>
          </a:stretch>
        </p:blipFill>
        <p:spPr>
          <a:xfrm>
            <a:off x="4449288" y="648750"/>
            <a:ext cx="1061225" cy="837550"/>
          </a:xfrm>
          <a:prstGeom prst="rect">
            <a:avLst/>
          </a:prstGeom>
          <a:noFill/>
          <a:ln>
            <a:noFill/>
          </a:ln>
        </p:spPr>
      </p:pic>
      <p:pic>
        <p:nvPicPr>
          <p:cNvPr id="119" name="Google Shape;119;p19"/>
          <p:cNvPicPr preferRelativeResize="0"/>
          <p:nvPr/>
        </p:nvPicPr>
        <p:blipFill>
          <a:blip r:embed="rId4">
            <a:alphaModFix/>
          </a:blip>
          <a:stretch>
            <a:fillRect/>
          </a:stretch>
        </p:blipFill>
        <p:spPr>
          <a:xfrm>
            <a:off x="4479902" y="1865425"/>
            <a:ext cx="1000000" cy="1637400"/>
          </a:xfrm>
          <a:prstGeom prst="rect">
            <a:avLst/>
          </a:prstGeom>
          <a:noFill/>
          <a:ln>
            <a:noFill/>
          </a:ln>
        </p:spPr>
      </p:pic>
      <p:sp>
        <p:nvSpPr>
          <p:cNvPr id="120" name="Google Shape;120;p19"/>
          <p:cNvSpPr txBox="1"/>
          <p:nvPr/>
        </p:nvSpPr>
        <p:spPr>
          <a:xfrm>
            <a:off x="2305625" y="263350"/>
            <a:ext cx="2036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chemeClr val="dk2"/>
                </a:solidFill>
              </a:rPr>
              <a:t>Atividades finais</a:t>
            </a:r>
            <a:endParaRPr b="1"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p:nvPr/>
        </p:nvSpPr>
        <p:spPr>
          <a:xfrm>
            <a:off x="85475" y="116550"/>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0"/>
          <p:cNvSpPr txBox="1"/>
          <p:nvPr/>
        </p:nvSpPr>
        <p:spPr>
          <a:xfrm>
            <a:off x="6223475" y="163150"/>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127" name="Google Shape;127;p20"/>
          <p:cNvSpPr txBox="1"/>
          <p:nvPr/>
        </p:nvSpPr>
        <p:spPr>
          <a:xfrm>
            <a:off x="568325" y="1321425"/>
            <a:ext cx="2773800" cy="103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000">
                <a:solidFill>
                  <a:schemeClr val="dk2"/>
                </a:solidFill>
              </a:rPr>
              <a:t>A “transição” é representada por meio de uma seta que contém um número ao lado, conforme visto na imagem. Normalmente, ela mostra a transição de uma atividade para outra.</a:t>
            </a:r>
            <a:endParaRPr sz="1000">
              <a:solidFill>
                <a:schemeClr val="dk2"/>
              </a:solidFill>
            </a:endParaRPr>
          </a:p>
          <a:p>
            <a:pPr indent="0" lvl="0" marL="0" rtl="0" algn="just">
              <a:spcBef>
                <a:spcPts val="0"/>
              </a:spcBef>
              <a:spcAft>
                <a:spcPts val="0"/>
              </a:spcAft>
              <a:buNone/>
            </a:pPr>
            <a:r>
              <a:t/>
            </a:r>
            <a:endParaRPr sz="1000">
              <a:solidFill>
                <a:schemeClr val="dk2"/>
              </a:solidFill>
            </a:endParaRPr>
          </a:p>
        </p:txBody>
      </p:sp>
      <p:sp>
        <p:nvSpPr>
          <p:cNvPr id="128" name="Google Shape;128;p20"/>
          <p:cNvSpPr txBox="1"/>
          <p:nvPr/>
        </p:nvSpPr>
        <p:spPr>
          <a:xfrm>
            <a:off x="2876375" y="3097775"/>
            <a:ext cx="895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chemeClr val="dk2"/>
                </a:solidFill>
              </a:rPr>
              <a:t>1</a:t>
            </a:r>
            <a:r>
              <a:rPr lang="pt-BR" sz="1800">
                <a:solidFill>
                  <a:schemeClr val="dk2"/>
                </a:solidFill>
              </a:rPr>
              <a:t> 2 3 4</a:t>
            </a:r>
            <a:endParaRPr sz="1800">
              <a:solidFill>
                <a:schemeClr val="dk2"/>
              </a:solidFill>
            </a:endParaRPr>
          </a:p>
        </p:txBody>
      </p:sp>
      <p:pic>
        <p:nvPicPr>
          <p:cNvPr id="129" name="Google Shape;129;p20"/>
          <p:cNvPicPr preferRelativeResize="0"/>
          <p:nvPr/>
        </p:nvPicPr>
        <p:blipFill>
          <a:blip r:embed="rId3">
            <a:alphaModFix/>
          </a:blip>
          <a:stretch>
            <a:fillRect/>
          </a:stretch>
        </p:blipFill>
        <p:spPr>
          <a:xfrm>
            <a:off x="4317900" y="1120687"/>
            <a:ext cx="447675" cy="1438275"/>
          </a:xfrm>
          <a:prstGeom prst="rect">
            <a:avLst/>
          </a:prstGeom>
          <a:noFill/>
          <a:ln>
            <a:noFill/>
          </a:ln>
        </p:spPr>
      </p:pic>
      <p:sp>
        <p:nvSpPr>
          <p:cNvPr id="130" name="Google Shape;130;p20"/>
          <p:cNvSpPr txBox="1"/>
          <p:nvPr/>
        </p:nvSpPr>
        <p:spPr>
          <a:xfrm>
            <a:off x="2305625" y="263350"/>
            <a:ext cx="2036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chemeClr val="dk2"/>
                </a:solidFill>
              </a:rPr>
              <a:t>Transições</a:t>
            </a:r>
            <a:endParaRPr b="1"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p:nvPr/>
        </p:nvSpPr>
        <p:spPr>
          <a:xfrm>
            <a:off x="85475" y="116550"/>
            <a:ext cx="6477000" cy="3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txBox="1"/>
          <p:nvPr/>
        </p:nvSpPr>
        <p:spPr>
          <a:xfrm>
            <a:off x="6223475" y="163150"/>
            <a:ext cx="3030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500">
                <a:solidFill>
                  <a:schemeClr val="dk2"/>
                </a:solidFill>
              </a:rPr>
              <a:t>X</a:t>
            </a:r>
            <a:endParaRPr sz="1500">
              <a:solidFill>
                <a:schemeClr val="dk2"/>
              </a:solidFill>
            </a:endParaRPr>
          </a:p>
        </p:txBody>
      </p:sp>
      <p:sp>
        <p:nvSpPr>
          <p:cNvPr id="137" name="Google Shape;137;p21"/>
          <p:cNvSpPr txBox="1"/>
          <p:nvPr/>
        </p:nvSpPr>
        <p:spPr>
          <a:xfrm>
            <a:off x="568325" y="1321425"/>
            <a:ext cx="2773800" cy="103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000">
                <a:solidFill>
                  <a:schemeClr val="dk2"/>
                </a:solidFill>
              </a:rPr>
              <a:t>A transição de uma atividade para outra pode ser observada imagem abaixo. Neste ponto, a atividade &lt;x1&gt; ocorre e, logo após, a atividade &lt;x2&gt; acontece.</a:t>
            </a:r>
            <a:endParaRPr sz="1200">
              <a:solidFill>
                <a:schemeClr val="dk2"/>
              </a:solidFill>
            </a:endParaRPr>
          </a:p>
          <a:p>
            <a:pPr indent="0" lvl="0" marL="0" rtl="0" algn="just">
              <a:spcBef>
                <a:spcPts val="0"/>
              </a:spcBef>
              <a:spcAft>
                <a:spcPts val="0"/>
              </a:spcAft>
              <a:buNone/>
            </a:pPr>
            <a:r>
              <a:t/>
            </a:r>
            <a:endParaRPr sz="1000">
              <a:solidFill>
                <a:schemeClr val="dk2"/>
              </a:solidFill>
            </a:endParaRPr>
          </a:p>
        </p:txBody>
      </p:sp>
      <p:sp>
        <p:nvSpPr>
          <p:cNvPr id="138" name="Google Shape;138;p21"/>
          <p:cNvSpPr txBox="1"/>
          <p:nvPr/>
        </p:nvSpPr>
        <p:spPr>
          <a:xfrm>
            <a:off x="2876375" y="3097775"/>
            <a:ext cx="895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rPr>
              <a:t>1</a:t>
            </a:r>
            <a:r>
              <a:rPr b="1" lang="pt-BR" sz="1800">
                <a:solidFill>
                  <a:schemeClr val="dk2"/>
                </a:solidFill>
              </a:rPr>
              <a:t> 2</a:t>
            </a:r>
            <a:r>
              <a:rPr lang="pt-BR" sz="1800">
                <a:solidFill>
                  <a:schemeClr val="dk2"/>
                </a:solidFill>
              </a:rPr>
              <a:t> 3 4</a:t>
            </a:r>
            <a:endParaRPr sz="1800">
              <a:solidFill>
                <a:schemeClr val="dk2"/>
              </a:solidFill>
            </a:endParaRPr>
          </a:p>
        </p:txBody>
      </p:sp>
      <p:pic>
        <p:nvPicPr>
          <p:cNvPr id="139" name="Google Shape;139;p21"/>
          <p:cNvPicPr preferRelativeResize="0"/>
          <p:nvPr/>
        </p:nvPicPr>
        <p:blipFill>
          <a:blip r:embed="rId3">
            <a:alphaModFix/>
          </a:blip>
          <a:stretch>
            <a:fillRect/>
          </a:stretch>
        </p:blipFill>
        <p:spPr>
          <a:xfrm>
            <a:off x="4446675" y="578925"/>
            <a:ext cx="1078900" cy="2524950"/>
          </a:xfrm>
          <a:prstGeom prst="rect">
            <a:avLst/>
          </a:prstGeom>
          <a:noFill/>
          <a:ln>
            <a:noFill/>
          </a:ln>
        </p:spPr>
      </p:pic>
      <p:sp>
        <p:nvSpPr>
          <p:cNvPr id="140" name="Google Shape;140;p21"/>
          <p:cNvSpPr txBox="1"/>
          <p:nvPr/>
        </p:nvSpPr>
        <p:spPr>
          <a:xfrm>
            <a:off x="2305625" y="263350"/>
            <a:ext cx="2036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chemeClr val="dk2"/>
                </a:solidFill>
              </a:rPr>
              <a:t>Transições</a:t>
            </a:r>
            <a:endParaRPr b="1"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