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9" r:id="rId3"/>
    <p:sldId id="263" r:id="rId4"/>
    <p:sldId id="266" r:id="rId5"/>
    <p:sldId id="262" r:id="rId6"/>
    <p:sldId id="277" r:id="rId7"/>
    <p:sldId id="264" r:id="rId8"/>
    <p:sldId id="267" r:id="rId9"/>
    <p:sldId id="268" r:id="rId10"/>
    <p:sldId id="282" r:id="rId11"/>
    <p:sldId id="269" r:id="rId12"/>
    <p:sldId id="341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434343"/>
    <a:srgbClr val="FFFFFF"/>
    <a:srgbClr val="739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45D55-697E-470E-812B-10AB9DE328BA}">
  <a:tblStyle styleId="{75845D55-697E-470E-812B-10AB9DE32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75e30e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75e30e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df007b87c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df007b87c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e552fcb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e552fcb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e552fcb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e552fcb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45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adf007b87c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adf007b87c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8568703f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8568703f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de6deae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de6deae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2f7bd7b1a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2f7bd7b1a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e552fcb8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e552fcb8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de6deaed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de6deaed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df007b87c_0_2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df007b87c_0_2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de6deaed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de6deaed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e552fcb8f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e552fcb8f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28125" y="63706"/>
            <a:ext cx="3478500" cy="30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28300" y="3934875"/>
            <a:ext cx="38040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5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36" name="Google Shape;336;p3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40" name="Google Shape;340;p35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1" name="Google Shape;341;p35"/>
          <p:cNvSpPr txBox="1">
            <a:spLocks noGrp="1"/>
          </p:cNvSpPr>
          <p:nvPr>
            <p:ph type="subTitle" idx="1"/>
          </p:nvPr>
        </p:nvSpPr>
        <p:spPr>
          <a:xfrm>
            <a:off x="905768" y="3696900"/>
            <a:ext cx="14838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2"/>
          </p:nvPr>
        </p:nvSpPr>
        <p:spPr>
          <a:xfrm>
            <a:off x="6756832" y="3696900"/>
            <a:ext cx="14814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subTitle" idx="3"/>
          </p:nvPr>
        </p:nvSpPr>
        <p:spPr>
          <a:xfrm>
            <a:off x="2857723" y="3696900"/>
            <a:ext cx="14814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subTitle" idx="4"/>
          </p:nvPr>
        </p:nvSpPr>
        <p:spPr>
          <a:xfrm>
            <a:off x="4807277" y="3696900"/>
            <a:ext cx="14814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5" hasCustomPrompt="1"/>
          </p:nvPr>
        </p:nvSpPr>
        <p:spPr>
          <a:xfrm>
            <a:off x="6756832" y="1541500"/>
            <a:ext cx="1481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6" hasCustomPrompt="1"/>
          </p:nvPr>
        </p:nvSpPr>
        <p:spPr>
          <a:xfrm>
            <a:off x="2857723" y="1541500"/>
            <a:ext cx="1481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7" hasCustomPrompt="1"/>
          </p:nvPr>
        </p:nvSpPr>
        <p:spPr>
          <a:xfrm>
            <a:off x="4807277" y="1541500"/>
            <a:ext cx="1481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8" hasCustomPrompt="1"/>
          </p:nvPr>
        </p:nvSpPr>
        <p:spPr>
          <a:xfrm>
            <a:off x="905768" y="1541500"/>
            <a:ext cx="148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ans"/>
              <a:buNone/>
              <a:defRPr sz="3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7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60" name="Google Shape;360;p3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-28575" y="-95250"/>
            <a:ext cx="4648200" cy="533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8"/>
          <p:cNvGrpSpPr/>
          <p:nvPr/>
        </p:nvGrpSpPr>
        <p:grpSpPr>
          <a:xfrm flipH="1"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67" name="Google Shape;367;p3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-66675" y="2495550"/>
            <a:ext cx="9334500" cy="26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39"/>
          <p:cNvGrpSpPr/>
          <p:nvPr/>
        </p:nvGrpSpPr>
        <p:grpSpPr>
          <a:xfrm flipH="1"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74" name="Google Shape;374;p3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20025" y="1918625"/>
            <a:ext cx="27150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700850" y="3155601"/>
            <a:ext cx="27150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720025" y="1502650"/>
            <a:ext cx="2715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700850" y="2747650"/>
            <a:ext cx="27150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9" name="Google Shape;39;p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46" name="Google Shape;46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53" name="Google Shape;53;p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7"/>
          <p:cNvSpPr txBox="1">
            <a:spLocks noGrp="1"/>
          </p:cNvSpPr>
          <p:nvPr>
            <p:ph type="ctrTitle"/>
          </p:nvPr>
        </p:nvSpPr>
        <p:spPr>
          <a:xfrm>
            <a:off x="720025" y="459150"/>
            <a:ext cx="27336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25" y="2278700"/>
            <a:ext cx="30264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>
            <a:hlinkClick r:id="rId2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1457174" y="623850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3848749" y="625650"/>
            <a:ext cx="4257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15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1457174" y="1333995"/>
            <a:ext cx="292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3"/>
          </p:nvPr>
        </p:nvSpPr>
        <p:spPr>
          <a:xfrm>
            <a:off x="3848749" y="1334355"/>
            <a:ext cx="4257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15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1457174" y="2040540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5"/>
          </p:nvPr>
        </p:nvSpPr>
        <p:spPr>
          <a:xfrm>
            <a:off x="3848749" y="2043060"/>
            <a:ext cx="4257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5">
            <a:hlinkClick r:id="" action="ppaction://noaction"/>
          </p:cNvPr>
          <p:cNvSpPr txBox="1">
            <a:spLocks noGrp="1"/>
          </p:cNvSpPr>
          <p:nvPr>
            <p:ph type="ctrTitle" idx="6"/>
          </p:nvPr>
        </p:nvSpPr>
        <p:spPr>
          <a:xfrm>
            <a:off x="1457174" y="2750685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7"/>
          </p:nvPr>
        </p:nvSpPr>
        <p:spPr>
          <a:xfrm>
            <a:off x="3848749" y="2751765"/>
            <a:ext cx="4257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15">
            <a:hlinkClick r:id="" action="ppaction://noaction"/>
          </p:cNvPr>
          <p:cNvSpPr txBox="1">
            <a:spLocks noGrp="1"/>
          </p:cNvSpPr>
          <p:nvPr>
            <p:ph type="ctrTitle" idx="8"/>
          </p:nvPr>
        </p:nvSpPr>
        <p:spPr>
          <a:xfrm>
            <a:off x="1457174" y="3460830"/>
            <a:ext cx="292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9"/>
          </p:nvPr>
        </p:nvSpPr>
        <p:spPr>
          <a:xfrm>
            <a:off x="3848749" y="3460470"/>
            <a:ext cx="4257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15">
            <a:hlinkClick r:id="" action="ppaction://noaction"/>
          </p:cNvPr>
          <p:cNvSpPr txBox="1">
            <a:spLocks noGrp="1"/>
          </p:cNvSpPr>
          <p:nvPr>
            <p:ph type="ctrTitle" idx="13"/>
          </p:nvPr>
        </p:nvSpPr>
        <p:spPr>
          <a:xfrm>
            <a:off x="1457174" y="4167375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4"/>
          </p:nvPr>
        </p:nvSpPr>
        <p:spPr>
          <a:xfrm>
            <a:off x="3848749" y="4169175"/>
            <a:ext cx="4257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6" name="Google Shape;126;p1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5">
            <a:hlinkClick r:id="rId2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874774" y="577200"/>
            <a:ext cx="448500" cy="4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5">
            <a:hlinkClick r:id="" action="ppaction://noaction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874924" y="1286865"/>
            <a:ext cx="448500" cy="4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5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874774" y="1996530"/>
            <a:ext cx="448500" cy="4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5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874924" y="2701395"/>
            <a:ext cx="448500" cy="4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5">
            <a:hlinkClick r:id="" action="ppaction://noaction"/>
          </p:cNvPr>
          <p:cNvSpPr txBox="1">
            <a:spLocks noGrp="1"/>
          </p:cNvSpPr>
          <p:nvPr>
            <p:ph type="title" idx="19" hasCustomPrompt="1"/>
          </p:nvPr>
        </p:nvSpPr>
        <p:spPr>
          <a:xfrm>
            <a:off x="874774" y="4120725"/>
            <a:ext cx="448500" cy="4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5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874774" y="3411060"/>
            <a:ext cx="448500" cy="4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subTitle" idx="1"/>
          </p:nvPr>
        </p:nvSpPr>
        <p:spPr>
          <a:xfrm>
            <a:off x="704850" y="1321925"/>
            <a:ext cx="3161100" cy="18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ctrTitle"/>
          </p:nvPr>
        </p:nvSpPr>
        <p:spPr>
          <a:xfrm>
            <a:off x="684600" y="3940625"/>
            <a:ext cx="35463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DM Sans"/>
              <a:buNone/>
              <a:defRPr sz="24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76200" y="76200"/>
            <a:ext cx="270600" cy="270600"/>
          </a:xfrm>
          <a:prstGeom prst="mathPlus">
            <a:avLst>
              <a:gd name="adj1" fmla="val 65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6200" y="4796700"/>
            <a:ext cx="270600" cy="270600"/>
          </a:xfrm>
          <a:prstGeom prst="mathPlus">
            <a:avLst>
              <a:gd name="adj1" fmla="val 65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ubTitle" idx="1"/>
          </p:nvPr>
        </p:nvSpPr>
        <p:spPr>
          <a:xfrm flipH="1">
            <a:off x="5101450" y="3345350"/>
            <a:ext cx="31446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461725" y="468350"/>
            <a:ext cx="29541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203" name="Google Shape;203;p24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 txBox="1">
            <a:spLocks noGrp="1"/>
          </p:cNvSpPr>
          <p:nvPr>
            <p:ph type="subTitle" idx="2"/>
          </p:nvPr>
        </p:nvSpPr>
        <p:spPr>
          <a:xfrm flipH="1">
            <a:off x="5101450" y="1806750"/>
            <a:ext cx="31446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ctrTitle"/>
          </p:nvPr>
        </p:nvSpPr>
        <p:spPr>
          <a:xfrm>
            <a:off x="978500" y="3037100"/>
            <a:ext cx="163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1"/>
          </p:nvPr>
        </p:nvSpPr>
        <p:spPr>
          <a:xfrm>
            <a:off x="720050" y="3614847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ctrTitle" idx="2"/>
          </p:nvPr>
        </p:nvSpPr>
        <p:spPr>
          <a:xfrm>
            <a:off x="3753410" y="3037100"/>
            <a:ext cx="163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3"/>
          </p:nvPr>
        </p:nvSpPr>
        <p:spPr>
          <a:xfrm>
            <a:off x="3494963" y="3614847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ctrTitle" idx="4"/>
          </p:nvPr>
        </p:nvSpPr>
        <p:spPr>
          <a:xfrm>
            <a:off x="6528350" y="3037100"/>
            <a:ext cx="163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None/>
              <a:defRPr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5"/>
          </p:nvPr>
        </p:nvSpPr>
        <p:spPr>
          <a:xfrm>
            <a:off x="6269906" y="3614847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27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236" name="Google Shape;236;p2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40" name="Google Shape;240;p27"/>
          <p:cNvSpPr txBox="1">
            <a:spLocks noGrp="1"/>
          </p:cNvSpPr>
          <p:nvPr>
            <p:ph type="ctrTitle" idx="6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9" r:id="rId7"/>
    <p:sldLayoutId id="2147483670" r:id="rId8"/>
    <p:sldLayoutId id="2147483673" r:id="rId9"/>
    <p:sldLayoutId id="2147483681" r:id="rId10"/>
    <p:sldLayoutId id="2147483683" r:id="rId11"/>
    <p:sldLayoutId id="2147483684" r:id="rId12"/>
    <p:sldLayoutId id="214748368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 flipH="1">
            <a:off x="452015" y="3220169"/>
            <a:ext cx="38040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chemeClr val="lt1"/>
                </a:solidFill>
                <a:highlight>
                  <a:schemeClr val="lt2"/>
                </a:highlight>
                <a:latin typeface="Anton"/>
                <a:ea typeface="Anton"/>
                <a:cs typeface="Anton"/>
                <a:sym typeface="Anton"/>
              </a:rPr>
              <a:t>Data Analytics para la toma de decisiones</a:t>
            </a:r>
            <a:endParaRPr sz="2800" b="0" dirty="0">
              <a:solidFill>
                <a:schemeClr val="lt1"/>
              </a:solidFill>
              <a:highlight>
                <a:schemeClr val="lt2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7" name="Google Shape;387;p42"/>
          <p:cNvSpPr txBox="1">
            <a:spLocks noGrp="1"/>
          </p:cNvSpPr>
          <p:nvPr>
            <p:ph type="subTitle" idx="1"/>
          </p:nvPr>
        </p:nvSpPr>
        <p:spPr>
          <a:xfrm flipH="1">
            <a:off x="452015" y="3912347"/>
            <a:ext cx="38040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ton" pitchFamily="2" charset="0"/>
              </a:rPr>
              <a:t>Fernando Díaz Loo</a:t>
            </a:r>
            <a:endParaRPr sz="2000" dirty="0">
              <a:latin typeface="Anton" pitchFamily="2" charset="0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6248438" y="617700"/>
            <a:ext cx="198000" cy="1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6574888" y="617700"/>
            <a:ext cx="198000" cy="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6901338" y="617700"/>
            <a:ext cx="1980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4657963" y="889263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4657975" y="3022075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 l="47142" t="6693" r="44094" b="81710"/>
          <a:stretch/>
        </p:blipFill>
        <p:spPr>
          <a:xfrm rot="10800000" flipH="1">
            <a:off x="8032396" y="2020951"/>
            <a:ext cx="383475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AEC00B-B2E1-4961-66A8-C880337C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364" y="1565492"/>
            <a:ext cx="2369383" cy="2369383"/>
          </a:xfrm>
          <a:prstGeom prst="rect">
            <a:avLst/>
          </a:prstGeom>
        </p:spPr>
      </p:pic>
      <p:sp>
        <p:nvSpPr>
          <p:cNvPr id="6" name="Google Shape;388;p42"/>
          <p:cNvSpPr txBox="1">
            <a:spLocks/>
          </p:cNvSpPr>
          <p:nvPr/>
        </p:nvSpPr>
        <p:spPr>
          <a:xfrm flipH="1">
            <a:off x="534980" y="1079374"/>
            <a:ext cx="4482059" cy="15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s-ES" sz="2400">
                <a:solidFill>
                  <a:schemeClr val="lt2"/>
                </a:solidFill>
              </a:rPr>
              <a:t>Aplicación para la recomendación de apuestas de tenis </a:t>
            </a:r>
            <a:br>
              <a:rPr lang="es-ES" sz="1800">
                <a:solidFill>
                  <a:schemeClr val="lt2"/>
                </a:solidFill>
              </a:rPr>
            </a:br>
            <a:r>
              <a:rPr lang="es-ES" sz="2400"/>
              <a:t>Basada en algoritmos de Machine Learning</a:t>
            </a:r>
            <a:endParaRPr lang="es-ES" sz="2400" dirty="0"/>
          </a:p>
        </p:txBody>
      </p:sp>
      <p:pic>
        <p:nvPicPr>
          <p:cNvPr id="7" name="Picture 2" descr="Gracias por contactarnos! | app.utec.edu.pe">
            <a:extLst>
              <a:ext uri="{FF2B5EF4-FFF2-40B4-BE49-F238E27FC236}">
                <a16:creationId xmlns:a16="http://schemas.microsoft.com/office/drawing/2014/main" id="{54909BC6-AE79-3BA7-3244-B71E0749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00" y="3866369"/>
            <a:ext cx="1552575" cy="97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8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MODELAMIENTO Y EVALUACIÓN</a:t>
            </a:r>
            <a:endParaRPr dirty="0"/>
          </a:p>
        </p:txBody>
      </p:sp>
      <p:sp>
        <p:nvSpPr>
          <p:cNvPr id="877" name="Google Shape;877;p68"/>
          <p:cNvSpPr/>
          <p:nvPr/>
        </p:nvSpPr>
        <p:spPr>
          <a:xfrm>
            <a:off x="1189323" y="3225669"/>
            <a:ext cx="1196100" cy="119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68"/>
          <p:cNvSpPr/>
          <p:nvPr/>
        </p:nvSpPr>
        <p:spPr>
          <a:xfrm>
            <a:off x="1189323" y="1900599"/>
            <a:ext cx="1196100" cy="119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68"/>
          <p:cNvSpPr txBox="1">
            <a:spLocks noGrp="1"/>
          </p:cNvSpPr>
          <p:nvPr>
            <p:ph type="subTitle" idx="4294967295"/>
          </p:nvPr>
        </p:nvSpPr>
        <p:spPr>
          <a:xfrm>
            <a:off x="1250673" y="3866050"/>
            <a:ext cx="1073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2"/>
                </a:solidFill>
              </a:rPr>
              <a:t>Logit Boost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881" name="Google Shape;881;p68"/>
          <p:cNvSpPr txBox="1">
            <a:spLocks noGrp="1"/>
          </p:cNvSpPr>
          <p:nvPr>
            <p:ph type="title" idx="4294967295"/>
          </p:nvPr>
        </p:nvSpPr>
        <p:spPr>
          <a:xfrm>
            <a:off x="1249173" y="3487987"/>
            <a:ext cx="1076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81%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882" name="Google Shape;882;p68"/>
          <p:cNvSpPr txBox="1">
            <a:spLocks noGrp="1"/>
          </p:cNvSpPr>
          <p:nvPr>
            <p:ph type="subTitle" idx="4294967295"/>
          </p:nvPr>
        </p:nvSpPr>
        <p:spPr>
          <a:xfrm>
            <a:off x="1250673" y="2545073"/>
            <a:ext cx="1073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2"/>
                </a:solidFill>
              </a:rPr>
              <a:t>Regresión Logística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883" name="Google Shape;883;p68"/>
          <p:cNvSpPr txBox="1">
            <a:spLocks noGrp="1"/>
          </p:cNvSpPr>
          <p:nvPr>
            <p:ph type="title" idx="4294967295"/>
          </p:nvPr>
        </p:nvSpPr>
        <p:spPr>
          <a:xfrm>
            <a:off x="1249173" y="2167075"/>
            <a:ext cx="1076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82%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951" name="Google Shape;951;p68"/>
          <p:cNvSpPr txBox="1">
            <a:spLocks noGrp="1"/>
          </p:cNvSpPr>
          <p:nvPr>
            <p:ph type="title" idx="4294967295"/>
          </p:nvPr>
        </p:nvSpPr>
        <p:spPr>
          <a:xfrm>
            <a:off x="5095257" y="1610396"/>
            <a:ext cx="3113343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Comparación de Accuracy</a:t>
            </a:r>
            <a:endParaRPr sz="2000" dirty="0">
              <a:solidFill>
                <a:schemeClr val="accent3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7263F5D-A7C6-2231-D46F-EEDD2DD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12353"/>
            <a:ext cx="3838311" cy="237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83;p68">
            <a:extLst>
              <a:ext uri="{FF2B5EF4-FFF2-40B4-BE49-F238E27FC236}">
                <a16:creationId xmlns:a16="http://schemas.microsoft.com/office/drawing/2014/main" id="{D913E072-B2A0-74B7-BB2D-48F2FCAA7C15}"/>
              </a:ext>
            </a:extLst>
          </p:cNvPr>
          <p:cNvSpPr txBox="1">
            <a:spLocks/>
          </p:cNvSpPr>
          <p:nvPr/>
        </p:nvSpPr>
        <p:spPr>
          <a:xfrm>
            <a:off x="6214196" y="2491182"/>
            <a:ext cx="875467" cy="30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sz="1400" dirty="0">
                <a:solidFill>
                  <a:schemeClr val="accent2"/>
                </a:solidFill>
              </a:rPr>
              <a:t>82%</a:t>
            </a:r>
          </a:p>
        </p:txBody>
      </p:sp>
      <p:sp>
        <p:nvSpPr>
          <p:cNvPr id="5" name="Google Shape;883;p68">
            <a:extLst>
              <a:ext uri="{FF2B5EF4-FFF2-40B4-BE49-F238E27FC236}">
                <a16:creationId xmlns:a16="http://schemas.microsoft.com/office/drawing/2014/main" id="{B604B61B-45D4-F855-C346-C2DCBBA0CEBB}"/>
              </a:ext>
            </a:extLst>
          </p:cNvPr>
          <p:cNvSpPr txBox="1">
            <a:spLocks/>
          </p:cNvSpPr>
          <p:nvPr/>
        </p:nvSpPr>
        <p:spPr>
          <a:xfrm>
            <a:off x="5959005" y="3661754"/>
            <a:ext cx="875467" cy="30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sz="1400" dirty="0">
                <a:solidFill>
                  <a:schemeClr val="accent2"/>
                </a:solidFill>
              </a:rPr>
              <a:t>69%</a:t>
            </a:r>
          </a:p>
        </p:txBody>
      </p:sp>
      <p:sp>
        <p:nvSpPr>
          <p:cNvPr id="6" name="Google Shape;883;p68">
            <a:extLst>
              <a:ext uri="{FF2B5EF4-FFF2-40B4-BE49-F238E27FC236}">
                <a16:creationId xmlns:a16="http://schemas.microsoft.com/office/drawing/2014/main" id="{34F14ED7-CB10-89FD-826E-C9CAB2D35B70}"/>
              </a:ext>
            </a:extLst>
          </p:cNvPr>
          <p:cNvSpPr txBox="1">
            <a:spLocks/>
          </p:cNvSpPr>
          <p:nvPr/>
        </p:nvSpPr>
        <p:spPr>
          <a:xfrm>
            <a:off x="6053421" y="3076316"/>
            <a:ext cx="875467" cy="30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sz="1400" dirty="0">
                <a:solidFill>
                  <a:schemeClr val="accent2"/>
                </a:solidFill>
              </a:rPr>
              <a:t>79%</a:t>
            </a:r>
          </a:p>
        </p:txBody>
      </p:sp>
      <p:sp>
        <p:nvSpPr>
          <p:cNvPr id="7" name="Google Shape;877;p68">
            <a:extLst>
              <a:ext uri="{FF2B5EF4-FFF2-40B4-BE49-F238E27FC236}">
                <a16:creationId xmlns:a16="http://schemas.microsoft.com/office/drawing/2014/main" id="{D27137E7-8F22-AACB-D934-3C7EDD785EFB}"/>
              </a:ext>
            </a:extLst>
          </p:cNvPr>
          <p:cNvSpPr/>
          <p:nvPr/>
        </p:nvSpPr>
        <p:spPr>
          <a:xfrm>
            <a:off x="2537897" y="3225669"/>
            <a:ext cx="1196100" cy="119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0;p68">
            <a:extLst>
              <a:ext uri="{FF2B5EF4-FFF2-40B4-BE49-F238E27FC236}">
                <a16:creationId xmlns:a16="http://schemas.microsoft.com/office/drawing/2014/main" id="{E7521DDA-A2B8-175A-A0F6-331218EC0D51}"/>
              </a:ext>
            </a:extLst>
          </p:cNvPr>
          <p:cNvSpPr txBox="1">
            <a:spLocks/>
          </p:cNvSpPr>
          <p:nvPr/>
        </p:nvSpPr>
        <p:spPr>
          <a:xfrm>
            <a:off x="2599247" y="3866050"/>
            <a:ext cx="1073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s-PE" sz="1400" dirty="0">
                <a:solidFill>
                  <a:schemeClr val="accent2"/>
                </a:solidFill>
              </a:rPr>
              <a:t>Neural Network</a:t>
            </a:r>
          </a:p>
        </p:txBody>
      </p:sp>
      <p:sp>
        <p:nvSpPr>
          <p:cNvPr id="9" name="Google Shape;881;p68">
            <a:extLst>
              <a:ext uri="{FF2B5EF4-FFF2-40B4-BE49-F238E27FC236}">
                <a16:creationId xmlns:a16="http://schemas.microsoft.com/office/drawing/2014/main" id="{4EFD0112-8AE1-3074-99E7-863DCF80B965}"/>
              </a:ext>
            </a:extLst>
          </p:cNvPr>
          <p:cNvSpPr txBox="1">
            <a:spLocks/>
          </p:cNvSpPr>
          <p:nvPr/>
        </p:nvSpPr>
        <p:spPr>
          <a:xfrm>
            <a:off x="2597747" y="3487987"/>
            <a:ext cx="1076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sz="2400" dirty="0">
                <a:solidFill>
                  <a:schemeClr val="accent2"/>
                </a:solidFill>
              </a:rPr>
              <a:t>80%</a:t>
            </a:r>
          </a:p>
        </p:txBody>
      </p:sp>
      <p:sp>
        <p:nvSpPr>
          <p:cNvPr id="10" name="Google Shape;877;p68">
            <a:extLst>
              <a:ext uri="{FF2B5EF4-FFF2-40B4-BE49-F238E27FC236}">
                <a16:creationId xmlns:a16="http://schemas.microsoft.com/office/drawing/2014/main" id="{96E5389D-C3D7-E427-B213-2100914F0DE2}"/>
              </a:ext>
            </a:extLst>
          </p:cNvPr>
          <p:cNvSpPr/>
          <p:nvPr/>
        </p:nvSpPr>
        <p:spPr>
          <a:xfrm>
            <a:off x="2538225" y="1900599"/>
            <a:ext cx="1196100" cy="119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0;p68">
            <a:extLst>
              <a:ext uri="{FF2B5EF4-FFF2-40B4-BE49-F238E27FC236}">
                <a16:creationId xmlns:a16="http://schemas.microsoft.com/office/drawing/2014/main" id="{DA51D176-3C4A-C984-1B75-41D82BD323AA}"/>
              </a:ext>
            </a:extLst>
          </p:cNvPr>
          <p:cNvSpPr txBox="1">
            <a:spLocks/>
          </p:cNvSpPr>
          <p:nvPr/>
        </p:nvSpPr>
        <p:spPr>
          <a:xfrm>
            <a:off x="2599575" y="2540980"/>
            <a:ext cx="1073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s-PE" sz="1400" dirty="0" err="1">
                <a:solidFill>
                  <a:schemeClr val="accent2"/>
                </a:solidFill>
              </a:rPr>
              <a:t>Random</a:t>
            </a:r>
            <a:r>
              <a:rPr lang="es-PE" sz="1400" dirty="0">
                <a:solidFill>
                  <a:schemeClr val="accent2"/>
                </a:solidFill>
              </a:rPr>
              <a:t> Forest</a:t>
            </a:r>
          </a:p>
        </p:txBody>
      </p:sp>
      <p:sp>
        <p:nvSpPr>
          <p:cNvPr id="12" name="Google Shape;881;p68">
            <a:extLst>
              <a:ext uri="{FF2B5EF4-FFF2-40B4-BE49-F238E27FC236}">
                <a16:creationId xmlns:a16="http://schemas.microsoft.com/office/drawing/2014/main" id="{D281F066-ADF8-77A7-5E5F-E979C5DDBA21}"/>
              </a:ext>
            </a:extLst>
          </p:cNvPr>
          <p:cNvSpPr txBox="1">
            <a:spLocks/>
          </p:cNvSpPr>
          <p:nvPr/>
        </p:nvSpPr>
        <p:spPr>
          <a:xfrm>
            <a:off x="2598075" y="2162917"/>
            <a:ext cx="1076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" sz="2400" dirty="0">
                <a:solidFill>
                  <a:schemeClr val="accent2"/>
                </a:solidFill>
              </a:rPr>
              <a:t>80%</a:t>
            </a:r>
          </a:p>
        </p:txBody>
      </p:sp>
      <p:sp>
        <p:nvSpPr>
          <p:cNvPr id="13" name="Google Shape;951;p68">
            <a:extLst>
              <a:ext uri="{FF2B5EF4-FFF2-40B4-BE49-F238E27FC236}">
                <a16:creationId xmlns:a16="http://schemas.microsoft.com/office/drawing/2014/main" id="{6865C0FE-D257-C92F-388C-E5F11FBF36C4}"/>
              </a:ext>
            </a:extLst>
          </p:cNvPr>
          <p:cNvSpPr txBox="1">
            <a:spLocks/>
          </p:cNvSpPr>
          <p:nvPr/>
        </p:nvSpPr>
        <p:spPr>
          <a:xfrm>
            <a:off x="981225" y="1349301"/>
            <a:ext cx="3113343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s-PE" sz="2000" dirty="0">
                <a:solidFill>
                  <a:schemeClr val="accent3"/>
                </a:solidFill>
              </a:rPr>
              <a:t>Modelos implementados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 txBox="1">
            <a:spLocks noGrp="1"/>
          </p:cNvSpPr>
          <p:nvPr>
            <p:ph type="ctrTitle"/>
          </p:nvPr>
        </p:nvSpPr>
        <p:spPr>
          <a:xfrm>
            <a:off x="720025" y="459150"/>
            <a:ext cx="27336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IMPACTO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69" name="Google Shape;669;p55"/>
          <p:cNvSpPr/>
          <p:nvPr/>
        </p:nvSpPr>
        <p:spPr>
          <a:xfrm>
            <a:off x="6248438" y="617700"/>
            <a:ext cx="198000" cy="1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55"/>
          <p:cNvSpPr/>
          <p:nvPr/>
        </p:nvSpPr>
        <p:spPr>
          <a:xfrm>
            <a:off x="6574888" y="617700"/>
            <a:ext cx="198000" cy="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5"/>
          <p:cNvSpPr/>
          <p:nvPr/>
        </p:nvSpPr>
        <p:spPr>
          <a:xfrm>
            <a:off x="6901338" y="617700"/>
            <a:ext cx="1980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p55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4379313" y="1141751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55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4190238" y="2835625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5"/>
          <p:cNvPicPr preferRelativeResize="0"/>
          <p:nvPr/>
        </p:nvPicPr>
        <p:blipFill rotWithShape="1">
          <a:blip r:embed="rId3">
            <a:alphaModFix/>
          </a:blip>
          <a:srcRect l="46960" t="6693" r="44094" b="81710"/>
          <a:stretch/>
        </p:blipFill>
        <p:spPr>
          <a:xfrm rot="10800000" flipH="1">
            <a:off x="8543321" y="1412476"/>
            <a:ext cx="391449" cy="5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9">
            <a:extLst>
              <a:ext uri="{FF2B5EF4-FFF2-40B4-BE49-F238E27FC236}">
                <a16:creationId xmlns:a16="http://schemas.microsoft.com/office/drawing/2014/main" id="{115C01E4-2E3C-414C-6EA1-FFB462395F48}"/>
              </a:ext>
            </a:extLst>
          </p:cNvPr>
          <p:cNvSpPr txBox="1"/>
          <p:nvPr/>
        </p:nvSpPr>
        <p:spPr>
          <a:xfrm>
            <a:off x="801604" y="2892801"/>
            <a:ext cx="310695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>
                <a:solidFill>
                  <a:srgbClr val="434343"/>
                </a:solidFill>
                <a:cs typeface="Arial" pitchFamily="34" charset="0"/>
              </a:rPr>
              <a:t>Dataset de partidos históricos de Tenis</a:t>
            </a:r>
          </a:p>
          <a:p>
            <a:pPr algn="ctr"/>
            <a:r>
              <a:rPr lang="en-US" altLang="ko-KR" sz="1050">
                <a:solidFill>
                  <a:srgbClr val="434343"/>
                </a:solidFill>
                <a:cs typeface="Arial" pitchFamily="34" charset="0"/>
              </a:rPr>
              <a:t>Fuente: Jeff Sackman</a:t>
            </a:r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4322FE2B-57F3-D9DB-9C3D-24BF3436C86C}"/>
              </a:ext>
            </a:extLst>
          </p:cNvPr>
          <p:cNvSpPr txBox="1"/>
          <p:nvPr/>
        </p:nvSpPr>
        <p:spPr>
          <a:xfrm>
            <a:off x="363832" y="3703447"/>
            <a:ext cx="7952278" cy="9002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encontraron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algunas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dificultades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hacer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cruce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con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dataset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apuestas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:</a:t>
            </a:r>
          </a:p>
          <a:p>
            <a:pPr algn="just"/>
            <a:endParaRPr lang="en-US" altLang="ko-KR" sz="1050" dirty="0">
              <a:solidFill>
                <a:srgbClr val="43434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Diferentes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formatos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nombres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, que 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intentaron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estandarizar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con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Expresiones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Regulares</a:t>
            </a:r>
            <a:endParaRPr lang="en-US" altLang="ko-KR" sz="1050" dirty="0">
              <a:solidFill>
                <a:srgbClr val="43434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Diferentes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fechas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, para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primera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caso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muestra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la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fecha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inicio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del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torneo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, y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Segundo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caso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, la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fecha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del Partido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Diferentes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nombres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torneos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,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debido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a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auspicios</a:t>
            </a:r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F5D58095-A1DA-33A6-FE2E-76C0CA8BCE2C}"/>
              </a:ext>
            </a:extLst>
          </p:cNvPr>
          <p:cNvSpPr txBox="1"/>
          <p:nvPr/>
        </p:nvSpPr>
        <p:spPr>
          <a:xfrm>
            <a:off x="5042170" y="2892801"/>
            <a:ext cx="3106954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Dataset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cuotas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 BET365</a:t>
            </a:r>
          </a:p>
          <a:p>
            <a:pPr algn="ctr"/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Fuente: tennis-data.co.uk</a:t>
            </a:r>
          </a:p>
          <a:p>
            <a:pPr algn="ctr"/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ECFFA8-5186-F0E3-76BB-17415DA7A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018" y="1661378"/>
            <a:ext cx="4394923" cy="10170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9F5912-144A-62C7-8769-771D2895E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91" y="1637681"/>
            <a:ext cx="3969780" cy="10801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 txBox="1">
            <a:spLocks noGrp="1"/>
          </p:cNvSpPr>
          <p:nvPr>
            <p:ph type="ctrTitle"/>
          </p:nvPr>
        </p:nvSpPr>
        <p:spPr>
          <a:xfrm>
            <a:off x="720025" y="459150"/>
            <a:ext cx="27336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IMPACTO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69" name="Google Shape;669;p55"/>
          <p:cNvSpPr/>
          <p:nvPr/>
        </p:nvSpPr>
        <p:spPr>
          <a:xfrm>
            <a:off x="6248438" y="617700"/>
            <a:ext cx="198000" cy="1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55"/>
          <p:cNvSpPr/>
          <p:nvPr/>
        </p:nvSpPr>
        <p:spPr>
          <a:xfrm>
            <a:off x="6574888" y="617700"/>
            <a:ext cx="198000" cy="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5"/>
          <p:cNvSpPr/>
          <p:nvPr/>
        </p:nvSpPr>
        <p:spPr>
          <a:xfrm>
            <a:off x="6901338" y="617700"/>
            <a:ext cx="1980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p55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4379313" y="1141751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5"/>
          <p:cNvPicPr preferRelativeResize="0"/>
          <p:nvPr/>
        </p:nvPicPr>
        <p:blipFill rotWithShape="1">
          <a:blip r:embed="rId3">
            <a:alphaModFix/>
          </a:blip>
          <a:srcRect l="46960" t="6693" r="44094" b="81710"/>
          <a:stretch/>
        </p:blipFill>
        <p:spPr>
          <a:xfrm rot="10800000" flipH="1">
            <a:off x="8543321" y="1412476"/>
            <a:ext cx="391449" cy="507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CCBA60BD-F8DE-E47E-D988-0D432D63DA46}"/>
              </a:ext>
            </a:extLst>
          </p:cNvPr>
          <p:cNvGrpSpPr/>
          <p:nvPr/>
        </p:nvGrpSpPr>
        <p:grpSpPr>
          <a:xfrm>
            <a:off x="791987" y="1021556"/>
            <a:ext cx="7560026" cy="2101983"/>
            <a:chOff x="205630" y="905953"/>
            <a:chExt cx="8443691" cy="229381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4110D15-C5DD-940A-3258-1FAF1E82F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630" y="905953"/>
              <a:ext cx="6881456" cy="2293819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8035DA4-55B2-0B1A-6791-5F32F07D1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7086" y="905953"/>
              <a:ext cx="1562235" cy="2293819"/>
            </a:xfrm>
            <a:prstGeom prst="rect">
              <a:avLst/>
            </a:prstGeom>
          </p:spPr>
        </p:pic>
      </p:grpSp>
      <p:sp>
        <p:nvSpPr>
          <p:cNvPr id="10" name="TextBox 29">
            <a:extLst>
              <a:ext uri="{FF2B5EF4-FFF2-40B4-BE49-F238E27FC236}">
                <a16:creationId xmlns:a16="http://schemas.microsoft.com/office/drawing/2014/main" id="{5C8F5566-F385-58D9-2F95-60ADED735DFF}"/>
              </a:ext>
            </a:extLst>
          </p:cNvPr>
          <p:cNvSpPr txBox="1"/>
          <p:nvPr/>
        </p:nvSpPr>
        <p:spPr>
          <a:xfrm>
            <a:off x="2780380" y="3297852"/>
            <a:ext cx="310695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 err="1">
                <a:solidFill>
                  <a:srgbClr val="434343"/>
                </a:solidFill>
                <a:cs typeface="Arial" pitchFamily="34" charset="0"/>
              </a:rPr>
              <a:t>Matriz</a:t>
            </a:r>
            <a:r>
              <a:rPr lang="en-US" altLang="ko-KR" sz="1050" b="1" dirty="0">
                <a:solidFill>
                  <a:srgbClr val="434343"/>
                </a:solidFill>
                <a:cs typeface="Arial" pitchFamily="34" charset="0"/>
              </a:rPr>
              <a:t> final – </a:t>
            </a:r>
            <a:r>
              <a:rPr lang="en-US" altLang="ko-KR" sz="1050" b="1" dirty="0" err="1">
                <a:solidFill>
                  <a:srgbClr val="434343"/>
                </a:solidFill>
                <a:cs typeface="Arial" pitchFamily="34" charset="0"/>
              </a:rPr>
              <a:t>Torneos</a:t>
            </a:r>
            <a:r>
              <a:rPr lang="en-US" altLang="ko-KR" sz="1050" b="1" dirty="0">
                <a:solidFill>
                  <a:srgbClr val="434343"/>
                </a:solidFill>
                <a:cs typeface="Arial" pitchFamily="34" charset="0"/>
              </a:rPr>
              <a:t> Grand Slam</a:t>
            </a:r>
          </a:p>
          <a:p>
            <a:pPr algn="ctr"/>
            <a:r>
              <a:rPr lang="en-US" altLang="ko-KR" sz="1050" b="1" dirty="0">
                <a:solidFill>
                  <a:srgbClr val="434343"/>
                </a:solidFill>
                <a:cs typeface="Arial" pitchFamily="34" charset="0"/>
              </a:rPr>
              <a:t>Fuente: tennis-data.co.uk – BET365</a:t>
            </a:r>
            <a:endParaRPr lang="ko-KR" altLang="en-US" sz="1050" b="1" dirty="0">
              <a:solidFill>
                <a:srgbClr val="434343"/>
              </a:solidFill>
              <a:cs typeface="Arial" pitchFamily="34" charset="0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EB3C6440-1E73-3549-ADE9-BA73CC4005A0}"/>
              </a:ext>
            </a:extLst>
          </p:cNvPr>
          <p:cNvSpPr txBox="1"/>
          <p:nvPr/>
        </p:nvSpPr>
        <p:spPr>
          <a:xfrm>
            <a:off x="205630" y="3987308"/>
            <a:ext cx="616128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PlayerX_odds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: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cuota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que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paga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la casa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apuestas</a:t>
            </a:r>
            <a:endParaRPr lang="en-US" altLang="ko-KR" sz="1050" dirty="0">
              <a:solidFill>
                <a:srgbClr val="43434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Prob_casa_PlayerX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: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probabilidad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calculada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de las casas 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apuestas</a:t>
            </a:r>
            <a:endParaRPr lang="en-US" altLang="ko-KR" sz="1050" dirty="0">
              <a:solidFill>
                <a:srgbClr val="43434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Prob_propio_PlayerX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: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probabilidad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calculada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con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modelo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propio</a:t>
            </a:r>
            <a:endParaRPr lang="en-US" altLang="ko-KR" sz="1050" dirty="0">
              <a:solidFill>
                <a:srgbClr val="43434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Apuesta_playerX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: 1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si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debo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apostar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al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jugador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y 0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si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no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debo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apostar</a:t>
            </a:r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4878D8-E0B8-AAEF-029D-52A435402E8A}"/>
              </a:ext>
            </a:extLst>
          </p:cNvPr>
          <p:cNvSpPr txBox="1"/>
          <p:nvPr/>
        </p:nvSpPr>
        <p:spPr>
          <a:xfrm>
            <a:off x="5272158" y="3989068"/>
            <a:ext cx="33622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pudo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hacer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la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simulación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con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los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540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partidos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los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que 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pudo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hacer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cruce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De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estos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partidos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ganó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451 y se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perdió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89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partidos</a:t>
            </a:r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56"/>
          <p:cNvPicPr preferRelativeResize="0"/>
          <p:nvPr/>
        </p:nvPicPr>
        <p:blipFill rotWithShape="1">
          <a:blip r:embed="rId3">
            <a:alphaModFix/>
          </a:blip>
          <a:srcRect l="17531" t="16837" r="15965" b="23338"/>
          <a:stretch/>
        </p:blipFill>
        <p:spPr>
          <a:xfrm>
            <a:off x="5643797" y="0"/>
            <a:ext cx="3500203" cy="5172073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6"/>
          <p:cNvSpPr/>
          <p:nvPr/>
        </p:nvSpPr>
        <p:spPr>
          <a:xfrm>
            <a:off x="8797200" y="76200"/>
            <a:ext cx="270600" cy="270600"/>
          </a:xfrm>
          <a:prstGeom prst="mathPlus">
            <a:avLst>
              <a:gd name="adj1" fmla="val 658"/>
            </a:avLst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6"/>
          <p:cNvSpPr/>
          <p:nvPr/>
        </p:nvSpPr>
        <p:spPr>
          <a:xfrm>
            <a:off x="8797200" y="4796700"/>
            <a:ext cx="270600" cy="270600"/>
          </a:xfrm>
          <a:prstGeom prst="mathPlus">
            <a:avLst>
              <a:gd name="adj1" fmla="val 658"/>
            </a:avLst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D7627E-702D-FAB9-FC31-29ED8179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0" y="496469"/>
            <a:ext cx="4654325" cy="1579312"/>
          </a:xfrm>
          <a:prstGeom prst="rect">
            <a:avLst/>
          </a:prstGeom>
        </p:spPr>
      </p:pic>
      <p:sp>
        <p:nvSpPr>
          <p:cNvPr id="7" name="TextBox 29">
            <a:extLst>
              <a:ext uri="{FF2B5EF4-FFF2-40B4-BE49-F238E27FC236}">
                <a16:creationId xmlns:a16="http://schemas.microsoft.com/office/drawing/2014/main" id="{B28BCA42-FA67-DA9E-9E5A-0F567C1FF1DE}"/>
              </a:ext>
            </a:extLst>
          </p:cNvPr>
          <p:cNvSpPr txBox="1"/>
          <p:nvPr/>
        </p:nvSpPr>
        <p:spPr>
          <a:xfrm>
            <a:off x="1216015" y="2156252"/>
            <a:ext cx="310695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Existen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114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partidos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los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que no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ganó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favorito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, y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nuestro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modelo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nos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hizo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ganar</a:t>
            </a:r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4303E4C-E1F6-314A-2F15-F77CE01EF575}"/>
              </a:ext>
            </a:extLst>
          </p:cNvPr>
          <p:cNvGrpSpPr/>
          <p:nvPr/>
        </p:nvGrpSpPr>
        <p:grpSpPr>
          <a:xfrm>
            <a:off x="442330" y="2796672"/>
            <a:ext cx="4654325" cy="743128"/>
            <a:chOff x="427341" y="3542098"/>
            <a:chExt cx="8024556" cy="80838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18EFD6-15AE-467E-46D1-E1D4AD3A6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41" y="3542098"/>
              <a:ext cx="6645216" cy="777307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7BD43E8-808B-1B8B-4A4F-43952F2F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2557" y="3573172"/>
              <a:ext cx="1379340" cy="777307"/>
            </a:xfrm>
            <a:prstGeom prst="rect">
              <a:avLst/>
            </a:prstGeom>
          </p:spPr>
        </p:pic>
      </p:grpSp>
      <p:sp>
        <p:nvSpPr>
          <p:cNvPr id="11" name="TextBox 29">
            <a:extLst>
              <a:ext uri="{FF2B5EF4-FFF2-40B4-BE49-F238E27FC236}">
                <a16:creationId xmlns:a16="http://schemas.microsoft.com/office/drawing/2014/main" id="{40344987-6CB7-4BDD-89DB-361913708070}"/>
              </a:ext>
            </a:extLst>
          </p:cNvPr>
          <p:cNvSpPr txBox="1"/>
          <p:nvPr/>
        </p:nvSpPr>
        <p:spPr>
          <a:xfrm>
            <a:off x="1470015" y="3736156"/>
            <a:ext cx="2598954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3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ejemplos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en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los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que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jugador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que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recomendó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nuestro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modelo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no era 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el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 “</a:t>
            </a:r>
            <a:r>
              <a:rPr lang="en-US" altLang="ko-KR" sz="1050" dirty="0" err="1">
                <a:solidFill>
                  <a:srgbClr val="434343"/>
                </a:solidFill>
                <a:cs typeface="Arial" pitchFamily="34" charset="0"/>
              </a:rPr>
              <a:t>favorito</a:t>
            </a:r>
            <a:r>
              <a:rPr lang="en-US" altLang="ko-KR" sz="1050" dirty="0">
                <a:solidFill>
                  <a:srgbClr val="434343"/>
                </a:solidFill>
                <a:cs typeface="Arial" pitchFamily="34" charset="0"/>
              </a:rPr>
              <a:t>”</a:t>
            </a:r>
            <a:endParaRPr lang="ko-KR" altLang="en-US" sz="1050" dirty="0">
              <a:solidFill>
                <a:srgbClr val="434343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>
            <a:spLocks noGrp="1"/>
          </p:cNvSpPr>
          <p:nvPr>
            <p:ph type="ctrTitle"/>
          </p:nvPr>
        </p:nvSpPr>
        <p:spPr>
          <a:xfrm>
            <a:off x="1372966" y="1379775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433" name="Google Shape;433;p45"/>
          <p:cNvSpPr txBox="1">
            <a:spLocks noGrp="1"/>
          </p:cNvSpPr>
          <p:nvPr>
            <p:ph type="ctrTitle" idx="2"/>
          </p:nvPr>
        </p:nvSpPr>
        <p:spPr>
          <a:xfrm>
            <a:off x="1372966" y="2089920"/>
            <a:ext cx="292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DESAFÍOS</a:t>
            </a:r>
            <a:endParaRPr dirty="0"/>
          </a:p>
        </p:txBody>
      </p:sp>
      <p:sp>
        <p:nvSpPr>
          <p:cNvPr id="435" name="Google Shape;435;p45"/>
          <p:cNvSpPr txBox="1">
            <a:spLocks noGrp="1"/>
          </p:cNvSpPr>
          <p:nvPr>
            <p:ph type="ctrTitle" idx="4"/>
          </p:nvPr>
        </p:nvSpPr>
        <p:spPr>
          <a:xfrm>
            <a:off x="1372966" y="2796465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TRABAJOS RELACIONADOS</a:t>
            </a:r>
            <a:endParaRPr dirty="0"/>
          </a:p>
        </p:txBody>
      </p:sp>
      <p:sp>
        <p:nvSpPr>
          <p:cNvPr id="437" name="Google Shape;437;p45"/>
          <p:cNvSpPr txBox="1">
            <a:spLocks noGrp="1"/>
          </p:cNvSpPr>
          <p:nvPr>
            <p:ph type="ctrTitle" idx="6"/>
          </p:nvPr>
        </p:nvSpPr>
        <p:spPr>
          <a:xfrm>
            <a:off x="1372966" y="3506610"/>
            <a:ext cx="29250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ENFOQUE Y RESULTADOS</a:t>
            </a:r>
            <a:endParaRPr dirty="0"/>
          </a:p>
        </p:txBody>
      </p:sp>
      <p:sp>
        <p:nvSpPr>
          <p:cNvPr id="439" name="Google Shape;439;p45"/>
          <p:cNvSpPr txBox="1">
            <a:spLocks noGrp="1"/>
          </p:cNvSpPr>
          <p:nvPr>
            <p:ph type="ctrTitle" idx="8"/>
          </p:nvPr>
        </p:nvSpPr>
        <p:spPr>
          <a:xfrm>
            <a:off x="1372966" y="4216755"/>
            <a:ext cx="292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</a:t>
            </a:r>
            <a:endParaRPr dirty="0"/>
          </a:p>
        </p:txBody>
      </p:sp>
      <p:grpSp>
        <p:nvGrpSpPr>
          <p:cNvPr id="443" name="Google Shape;443;p45"/>
          <p:cNvGrpSpPr/>
          <p:nvPr/>
        </p:nvGrpSpPr>
        <p:grpSpPr>
          <a:xfrm>
            <a:off x="790716" y="1882748"/>
            <a:ext cx="7394302" cy="64500"/>
            <a:chOff x="912012" y="1127925"/>
            <a:chExt cx="7329800" cy="64500"/>
          </a:xfrm>
        </p:grpSpPr>
        <p:sp>
          <p:nvSpPr>
            <p:cNvPr id="444" name="Google Shape;444;p45"/>
            <p:cNvSpPr/>
            <p:nvPr/>
          </p:nvSpPr>
          <p:spPr>
            <a:xfrm rot="5400000">
              <a:off x="8177312" y="1127925"/>
              <a:ext cx="64500" cy="64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45"/>
            <p:cNvCxnSpPr/>
            <p:nvPr/>
          </p:nvCxnSpPr>
          <p:spPr>
            <a:xfrm rot="10800000">
              <a:off x="912012" y="1160175"/>
              <a:ext cx="726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Google Shape;446;p45"/>
          <p:cNvGrpSpPr/>
          <p:nvPr/>
        </p:nvGrpSpPr>
        <p:grpSpPr>
          <a:xfrm>
            <a:off x="790716" y="2589293"/>
            <a:ext cx="7394302" cy="64500"/>
            <a:chOff x="912012" y="1127925"/>
            <a:chExt cx="7329800" cy="64500"/>
          </a:xfrm>
        </p:grpSpPr>
        <p:sp>
          <p:nvSpPr>
            <p:cNvPr id="447" name="Google Shape;447;p45"/>
            <p:cNvSpPr/>
            <p:nvPr/>
          </p:nvSpPr>
          <p:spPr>
            <a:xfrm rot="5400000">
              <a:off x="8177312" y="1127925"/>
              <a:ext cx="64500" cy="64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8" name="Google Shape;448;p45"/>
            <p:cNvCxnSpPr/>
            <p:nvPr/>
          </p:nvCxnSpPr>
          <p:spPr>
            <a:xfrm rot="10800000">
              <a:off x="912012" y="1160175"/>
              <a:ext cx="726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9" name="Google Shape;449;p45"/>
          <p:cNvGrpSpPr/>
          <p:nvPr/>
        </p:nvGrpSpPr>
        <p:grpSpPr>
          <a:xfrm>
            <a:off x="790716" y="3299438"/>
            <a:ext cx="7394302" cy="64500"/>
            <a:chOff x="912012" y="1127925"/>
            <a:chExt cx="7329800" cy="64500"/>
          </a:xfrm>
        </p:grpSpPr>
        <p:sp>
          <p:nvSpPr>
            <p:cNvPr id="450" name="Google Shape;450;p45"/>
            <p:cNvSpPr/>
            <p:nvPr/>
          </p:nvSpPr>
          <p:spPr>
            <a:xfrm rot="5400000">
              <a:off x="8177312" y="1127925"/>
              <a:ext cx="64500" cy="64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1" name="Google Shape;451;p45"/>
            <p:cNvCxnSpPr/>
            <p:nvPr/>
          </p:nvCxnSpPr>
          <p:spPr>
            <a:xfrm rot="10800000">
              <a:off x="912012" y="1160175"/>
              <a:ext cx="726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5"/>
          <p:cNvGrpSpPr/>
          <p:nvPr/>
        </p:nvGrpSpPr>
        <p:grpSpPr>
          <a:xfrm>
            <a:off x="790716" y="4009582"/>
            <a:ext cx="7394302" cy="64500"/>
            <a:chOff x="912012" y="1127925"/>
            <a:chExt cx="7329800" cy="64500"/>
          </a:xfrm>
        </p:grpSpPr>
        <p:sp>
          <p:nvSpPr>
            <p:cNvPr id="453" name="Google Shape;453;p45"/>
            <p:cNvSpPr/>
            <p:nvPr/>
          </p:nvSpPr>
          <p:spPr>
            <a:xfrm rot="5400000">
              <a:off x="8177312" y="1127925"/>
              <a:ext cx="64500" cy="645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4" name="Google Shape;454;p45"/>
            <p:cNvCxnSpPr/>
            <p:nvPr/>
          </p:nvCxnSpPr>
          <p:spPr>
            <a:xfrm rot="10800000">
              <a:off x="912012" y="1160175"/>
              <a:ext cx="7269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8" name="Google Shape;458;p45"/>
          <p:cNvSpPr/>
          <p:nvPr/>
        </p:nvSpPr>
        <p:spPr>
          <a:xfrm>
            <a:off x="790716" y="1335525"/>
            <a:ext cx="448500" cy="4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790716" y="2045190"/>
            <a:ext cx="448500" cy="4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790716" y="2747836"/>
            <a:ext cx="448500" cy="4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790716" y="3454820"/>
            <a:ext cx="448500" cy="4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790716" y="4166735"/>
            <a:ext cx="448500" cy="4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45"/>
          <p:cNvSpPr txBox="1">
            <a:spLocks noGrp="1"/>
          </p:cNvSpPr>
          <p:nvPr>
            <p:ph type="title" idx="15"/>
          </p:nvPr>
        </p:nvSpPr>
        <p:spPr>
          <a:xfrm>
            <a:off x="790566" y="1333125"/>
            <a:ext cx="4485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 idx="16"/>
          </p:nvPr>
        </p:nvSpPr>
        <p:spPr>
          <a:xfrm>
            <a:off x="790716" y="2042790"/>
            <a:ext cx="4485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45"/>
          <p:cNvSpPr txBox="1">
            <a:spLocks noGrp="1"/>
          </p:cNvSpPr>
          <p:nvPr>
            <p:ph type="title" idx="17"/>
          </p:nvPr>
        </p:nvSpPr>
        <p:spPr>
          <a:xfrm>
            <a:off x="790566" y="2752455"/>
            <a:ext cx="4485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7" name="Google Shape;467;p45"/>
          <p:cNvSpPr txBox="1">
            <a:spLocks noGrp="1"/>
          </p:cNvSpPr>
          <p:nvPr>
            <p:ph type="title" idx="18"/>
          </p:nvPr>
        </p:nvSpPr>
        <p:spPr>
          <a:xfrm>
            <a:off x="790716" y="3457320"/>
            <a:ext cx="4485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 idx="20"/>
          </p:nvPr>
        </p:nvSpPr>
        <p:spPr>
          <a:xfrm>
            <a:off x="790566" y="4166985"/>
            <a:ext cx="4485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470" name="Google Shape;470;p45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298575" y="1740075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5"/>
          <p:cNvPicPr preferRelativeResize="0"/>
          <p:nvPr/>
        </p:nvPicPr>
        <p:blipFill rotWithShape="1">
          <a:blip r:embed="rId3">
            <a:alphaModFix/>
          </a:blip>
          <a:srcRect l="47142" t="6693" r="44094" b="81710"/>
          <a:stretch/>
        </p:blipFill>
        <p:spPr>
          <a:xfrm rot="10800000" flipH="1">
            <a:off x="8607771" y="3318138"/>
            <a:ext cx="383475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5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8607775" y="844725"/>
            <a:ext cx="254775" cy="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01;p48">
            <a:extLst>
              <a:ext uri="{FF2B5EF4-FFF2-40B4-BE49-F238E27FC236}">
                <a16:creationId xmlns:a16="http://schemas.microsoft.com/office/drawing/2014/main" id="{08CADB32-8266-84EE-A94A-A2D0BB14D211}"/>
              </a:ext>
            </a:extLst>
          </p:cNvPr>
          <p:cNvSpPr txBox="1">
            <a:spLocks/>
          </p:cNvSpPr>
          <p:nvPr/>
        </p:nvSpPr>
        <p:spPr>
          <a:xfrm>
            <a:off x="1372966" y="302969"/>
            <a:ext cx="6322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2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None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3200" dirty="0">
                <a:solidFill>
                  <a:schemeClr val="dk2"/>
                </a:solidFill>
              </a:rPr>
              <a:t>CONTENIDO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</a:t>
            </a:r>
            <a:r>
              <a:rPr lang="en" dirty="0">
                <a:solidFill>
                  <a:schemeClr val="accent4"/>
                </a:solidFill>
              </a:rPr>
              <a:t>DEL PROYECTO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5" name="Google Shape;515;p49"/>
          <p:cNvSpPr txBox="1"/>
          <p:nvPr/>
        </p:nvSpPr>
        <p:spPr>
          <a:xfrm>
            <a:off x="341387" y="1939126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Regresión Logística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Logit 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Redes Neuronales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Random Forest</a:t>
            </a:r>
            <a:endParaRPr sz="12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331222" y="1504926"/>
            <a:ext cx="20042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Probar diferentes modelos de ML</a:t>
            </a:r>
            <a:endParaRPr sz="1800" dirty="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284813" y="3228449"/>
            <a:ext cx="207936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Mejorar métricas respecto a otras investigaciones</a:t>
            </a:r>
            <a:endParaRPr sz="1800" dirty="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>
            <a:off x="331222" y="3867848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Gupta,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Wilkens, 2021</a:t>
            </a:r>
            <a:endParaRPr sz="12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9" name="Google Shape;519;p49"/>
          <p:cNvSpPr txBox="1"/>
          <p:nvPr/>
        </p:nvSpPr>
        <p:spPr>
          <a:xfrm>
            <a:off x="6778675" y="3133901"/>
            <a:ext cx="223041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Generar rentabilidad a partir de un Producto de Datos</a:t>
            </a:r>
            <a:endParaRPr sz="1800" dirty="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0" name="Google Shape;520;p49"/>
          <p:cNvSpPr txBox="1"/>
          <p:nvPr/>
        </p:nvSpPr>
        <p:spPr>
          <a:xfrm>
            <a:off x="7124489" y="375216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Aplicación que pueda venderse como suscripción a usuarios</a:t>
            </a:r>
            <a:endParaRPr sz="12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6549174" y="1542775"/>
            <a:ext cx="2359512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Usar modelos para generar una estrategia de apuestas</a:t>
            </a:r>
            <a:endParaRPr sz="1800" dirty="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7024086" y="2133138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naheim"/>
                <a:ea typeface="Anaheim"/>
                <a:cs typeface="Anaheim"/>
                <a:sym typeface="Anaheim"/>
              </a:rPr>
              <a:t>Que resulte más efectiva que el juicio experto</a:t>
            </a:r>
            <a:endParaRPr sz="1200" dirty="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23" name="Google Shape;523;p49"/>
          <p:cNvCxnSpPr>
            <a:cxnSpLocks/>
            <a:stCxn id="516" idx="3"/>
          </p:cNvCxnSpPr>
          <p:nvPr/>
        </p:nvCxnSpPr>
        <p:spPr>
          <a:xfrm>
            <a:off x="2335506" y="1682226"/>
            <a:ext cx="1217163" cy="54804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24" name="Google Shape;524;p49"/>
          <p:cNvCxnSpPr>
            <a:cxnSpLocks/>
          </p:cNvCxnSpPr>
          <p:nvPr/>
        </p:nvCxnSpPr>
        <p:spPr>
          <a:xfrm flipV="1">
            <a:off x="2364173" y="2975548"/>
            <a:ext cx="1136030" cy="33565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25" name="Google Shape;525;p49"/>
          <p:cNvCxnSpPr>
            <a:cxnSpLocks/>
          </p:cNvCxnSpPr>
          <p:nvPr/>
        </p:nvCxnSpPr>
        <p:spPr>
          <a:xfrm flipH="1">
            <a:off x="5463915" y="1939126"/>
            <a:ext cx="989351" cy="29114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26" name="Google Shape;526;p49"/>
          <p:cNvCxnSpPr>
            <a:cxnSpLocks/>
          </p:cNvCxnSpPr>
          <p:nvPr/>
        </p:nvCxnSpPr>
        <p:spPr>
          <a:xfrm flipH="1" flipV="1">
            <a:off x="5463915" y="2898138"/>
            <a:ext cx="1314760" cy="41306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527" name="Google Shape;527;p49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4137788" y="1118776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9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2945238" y="2230275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9"/>
          <p:cNvPicPr preferRelativeResize="0"/>
          <p:nvPr/>
        </p:nvPicPr>
        <p:blipFill rotWithShape="1">
          <a:blip r:embed="rId3">
            <a:alphaModFix/>
          </a:blip>
          <a:srcRect l="46576" t="6693" r="44095" b="81710"/>
          <a:stretch/>
        </p:blipFill>
        <p:spPr>
          <a:xfrm rot="10800000" flipH="1">
            <a:off x="5728397" y="3984026"/>
            <a:ext cx="408225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CD890D-359D-5FB8-D57A-6E99801CB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98" y="1774050"/>
            <a:ext cx="1592151" cy="15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2"/>
          <p:cNvSpPr txBox="1">
            <a:spLocks noGrp="1"/>
          </p:cNvSpPr>
          <p:nvPr>
            <p:ph type="ctrTitle" idx="6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DESAFÍOS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79" name="Google Shape;579;p52"/>
          <p:cNvSpPr/>
          <p:nvPr/>
        </p:nvSpPr>
        <p:spPr>
          <a:xfrm>
            <a:off x="1077198" y="1409656"/>
            <a:ext cx="618000" cy="61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52"/>
          <p:cNvSpPr txBox="1">
            <a:spLocks noGrp="1"/>
          </p:cNvSpPr>
          <p:nvPr>
            <p:ph type="subTitle" idx="1"/>
          </p:nvPr>
        </p:nvSpPr>
        <p:spPr>
          <a:xfrm>
            <a:off x="440171" y="2650133"/>
            <a:ext cx="1861165" cy="340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Los datos de tenis pueden incluir características que varían en diferentes escalas. Por ejemplo, la posición en el ranking es discreta, mientras que sus estadísticas son continuas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85" name="Google Shape;585;p52"/>
          <p:cNvSpPr txBox="1">
            <a:spLocks noGrp="1"/>
          </p:cNvSpPr>
          <p:nvPr>
            <p:ph type="subTitle" idx="3"/>
          </p:nvPr>
        </p:nvSpPr>
        <p:spPr>
          <a:xfrm>
            <a:off x="4988856" y="2641221"/>
            <a:ext cx="1893341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Los algoritmos implementados en investigaciones previas llegar a una precisión desde 59 hasta 72%, por lo que hay potencial de mejora</a:t>
            </a:r>
          </a:p>
        </p:txBody>
      </p:sp>
      <p:sp>
        <p:nvSpPr>
          <p:cNvPr id="587" name="Google Shape;587;p52"/>
          <p:cNvSpPr txBox="1">
            <a:spLocks noGrp="1"/>
          </p:cNvSpPr>
          <p:nvPr>
            <p:ph type="subTitle" idx="5"/>
          </p:nvPr>
        </p:nvSpPr>
        <p:spPr>
          <a:xfrm>
            <a:off x="7140016" y="2650133"/>
            <a:ext cx="1723675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El comportamiento de los jugadores varía significativamente entre torneos, por importancia y localidad, y también considerando al rival</a:t>
            </a:r>
          </a:p>
        </p:txBody>
      </p:sp>
      <p:cxnSp>
        <p:nvCxnSpPr>
          <p:cNvPr id="626" name="Google Shape;626;p52"/>
          <p:cNvCxnSpPr>
            <a:cxnSpLocks/>
            <a:stCxn id="579" idx="2"/>
          </p:cNvCxnSpPr>
          <p:nvPr/>
        </p:nvCxnSpPr>
        <p:spPr>
          <a:xfrm>
            <a:off x="1386198" y="2027656"/>
            <a:ext cx="0" cy="4657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27" name="Google Shape;627;p52"/>
          <p:cNvCxnSpPr>
            <a:cxnSpLocks/>
          </p:cNvCxnSpPr>
          <p:nvPr/>
        </p:nvCxnSpPr>
        <p:spPr>
          <a:xfrm>
            <a:off x="5951496" y="1998161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28" name="Google Shape;628;p52"/>
          <p:cNvCxnSpPr>
            <a:cxnSpLocks/>
          </p:cNvCxnSpPr>
          <p:nvPr/>
        </p:nvCxnSpPr>
        <p:spPr>
          <a:xfrm>
            <a:off x="8008203" y="1979912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629" name="Google Shape;629;p5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1022152" y="571402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526491" y="769327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3946979" y="1068796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4972154" y="1851034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6721904" y="1068796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2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8393385" y="1864111"/>
            <a:ext cx="254775" cy="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9">
            <a:extLst>
              <a:ext uri="{FF2B5EF4-FFF2-40B4-BE49-F238E27FC236}">
                <a16:creationId xmlns:a16="http://schemas.microsoft.com/office/drawing/2014/main" id="{840503FA-9D77-6B4C-4F84-D0409473E3C9}"/>
              </a:ext>
            </a:extLst>
          </p:cNvPr>
          <p:cNvSpPr txBox="1"/>
          <p:nvPr/>
        </p:nvSpPr>
        <p:spPr>
          <a:xfrm>
            <a:off x="2865280" y="2629031"/>
            <a:ext cx="1706719" cy="220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spcAft>
                <a:spcPts val="1600"/>
              </a:spcAft>
              <a:buClr>
                <a:schemeClr val="dk2"/>
              </a:buClr>
              <a:buSzPts val="18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ct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None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altLang="ko-KR" dirty="0"/>
              <a:t>Se </a:t>
            </a:r>
            <a:r>
              <a:rPr lang="en-US" altLang="ko-KR" dirty="0" err="1"/>
              <a:t>encontraron</a:t>
            </a:r>
            <a:r>
              <a:rPr lang="en-US" altLang="ko-KR" dirty="0"/>
              <a:t> </a:t>
            </a:r>
            <a:r>
              <a:rPr lang="en-US" altLang="ko-KR" dirty="0" err="1"/>
              <a:t>algunas</a:t>
            </a:r>
            <a:r>
              <a:rPr lang="en-US" altLang="ko-KR" dirty="0"/>
              <a:t> </a:t>
            </a:r>
            <a:r>
              <a:rPr lang="en-US" altLang="ko-KR" dirty="0" err="1"/>
              <a:t>dificultades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</a:t>
            </a:r>
            <a:r>
              <a:rPr lang="en-US" altLang="ko-KR" dirty="0" err="1"/>
              <a:t>hacer</a:t>
            </a:r>
            <a:r>
              <a:rPr lang="en-US" altLang="ko-KR" dirty="0"/>
              <a:t> </a:t>
            </a:r>
            <a:r>
              <a:rPr lang="en-US" altLang="ko-KR" dirty="0" err="1"/>
              <a:t>el</a:t>
            </a:r>
            <a:r>
              <a:rPr lang="en-US" altLang="ko-KR" dirty="0"/>
              <a:t> </a:t>
            </a:r>
            <a:r>
              <a:rPr lang="en-US" altLang="ko-KR" dirty="0" err="1"/>
              <a:t>cruce</a:t>
            </a:r>
            <a:r>
              <a:rPr lang="en-US" altLang="ko-KR" dirty="0"/>
              <a:t> con </a:t>
            </a:r>
            <a:r>
              <a:rPr lang="en-US" altLang="ko-KR" dirty="0" err="1"/>
              <a:t>el</a:t>
            </a:r>
            <a:r>
              <a:rPr lang="en-US" altLang="ko-KR" dirty="0"/>
              <a:t> dataset de </a:t>
            </a:r>
            <a:r>
              <a:rPr lang="en-US" altLang="ko-KR" dirty="0" err="1"/>
              <a:t>apuestas</a:t>
            </a:r>
            <a:r>
              <a:rPr lang="en-US" altLang="ko-KR" dirty="0"/>
              <a:t>: </a:t>
            </a:r>
            <a:r>
              <a:rPr lang="en-US" altLang="ko-KR" dirty="0" err="1"/>
              <a:t>diferentes</a:t>
            </a:r>
            <a:r>
              <a:rPr lang="en-US" altLang="ko-KR" dirty="0"/>
              <a:t> </a:t>
            </a:r>
            <a:r>
              <a:rPr lang="en-US" altLang="ko-KR" dirty="0" err="1"/>
              <a:t>formatos</a:t>
            </a:r>
            <a:r>
              <a:rPr lang="en-US" altLang="ko-KR" dirty="0"/>
              <a:t> de </a:t>
            </a:r>
            <a:r>
              <a:rPr lang="en-US" altLang="ko-KR" dirty="0" err="1"/>
              <a:t>nombres</a:t>
            </a:r>
            <a:r>
              <a:rPr lang="en-US" altLang="ko-KR" dirty="0"/>
              <a:t>; </a:t>
            </a:r>
            <a:r>
              <a:rPr lang="en-US" altLang="ko-KR" dirty="0" err="1"/>
              <a:t>diferentes</a:t>
            </a:r>
            <a:r>
              <a:rPr lang="en-US" altLang="ko-KR" dirty="0"/>
              <a:t> </a:t>
            </a:r>
            <a:r>
              <a:rPr lang="en-US" altLang="ko-KR" dirty="0" err="1"/>
              <a:t>nombres</a:t>
            </a:r>
            <a:r>
              <a:rPr lang="en-US" altLang="ko-KR" dirty="0"/>
              <a:t> de </a:t>
            </a:r>
            <a:r>
              <a:rPr lang="en-US" altLang="ko-KR" dirty="0" err="1"/>
              <a:t>torneos</a:t>
            </a:r>
            <a:r>
              <a:rPr lang="en-US" altLang="ko-KR" dirty="0"/>
              <a:t>, </a:t>
            </a:r>
            <a:r>
              <a:rPr lang="en-US" altLang="ko-KR" dirty="0" err="1"/>
              <a:t>debido</a:t>
            </a:r>
            <a:r>
              <a:rPr lang="en-US" altLang="ko-KR" dirty="0"/>
              <a:t> a </a:t>
            </a:r>
            <a:r>
              <a:rPr lang="en-US" altLang="ko-KR" dirty="0" err="1"/>
              <a:t>auspicios</a:t>
            </a:r>
            <a:endParaRPr lang="ko-KR" altLang="en-US" dirty="0"/>
          </a:p>
        </p:txBody>
      </p:sp>
      <p:sp>
        <p:nvSpPr>
          <p:cNvPr id="8" name="Google Shape;579;p52">
            <a:extLst>
              <a:ext uri="{FF2B5EF4-FFF2-40B4-BE49-F238E27FC236}">
                <a16:creationId xmlns:a16="http://schemas.microsoft.com/office/drawing/2014/main" id="{D187DCEA-2438-D8C0-FBB8-35517E813B67}"/>
              </a:ext>
            </a:extLst>
          </p:cNvPr>
          <p:cNvSpPr/>
          <p:nvPr/>
        </p:nvSpPr>
        <p:spPr>
          <a:xfrm>
            <a:off x="3436092" y="1405932"/>
            <a:ext cx="618000" cy="61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79;p52">
            <a:extLst>
              <a:ext uri="{FF2B5EF4-FFF2-40B4-BE49-F238E27FC236}">
                <a16:creationId xmlns:a16="http://schemas.microsoft.com/office/drawing/2014/main" id="{268FF370-C6FE-E1EC-4784-92766DB49C72}"/>
              </a:ext>
            </a:extLst>
          </p:cNvPr>
          <p:cNvSpPr/>
          <p:nvPr/>
        </p:nvSpPr>
        <p:spPr>
          <a:xfrm>
            <a:off x="5656172" y="1399268"/>
            <a:ext cx="618000" cy="61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79;p52">
            <a:extLst>
              <a:ext uri="{FF2B5EF4-FFF2-40B4-BE49-F238E27FC236}">
                <a16:creationId xmlns:a16="http://schemas.microsoft.com/office/drawing/2014/main" id="{BCA64F1F-5173-9716-290B-86D3C24D7345}"/>
              </a:ext>
            </a:extLst>
          </p:cNvPr>
          <p:cNvSpPr/>
          <p:nvPr/>
        </p:nvSpPr>
        <p:spPr>
          <a:xfrm>
            <a:off x="7699166" y="1400730"/>
            <a:ext cx="618000" cy="61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8;p52"/>
          <p:cNvSpPr/>
          <p:nvPr/>
        </p:nvSpPr>
        <p:spPr>
          <a:xfrm>
            <a:off x="7841779" y="1525776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97803D5-2FDC-1182-77A4-908D6A9C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80" y="1470440"/>
            <a:ext cx="460872" cy="461812"/>
          </a:xfrm>
          <a:prstGeom prst="rect">
            <a:avLst/>
          </a:prstGeom>
        </p:spPr>
      </p:pic>
      <p:grpSp>
        <p:nvGrpSpPr>
          <p:cNvPr id="14" name="Google Shape;589;p52"/>
          <p:cNvGrpSpPr/>
          <p:nvPr/>
        </p:nvGrpSpPr>
        <p:grpSpPr>
          <a:xfrm>
            <a:off x="1256749" y="1536553"/>
            <a:ext cx="356343" cy="356757"/>
            <a:chOff x="1323901" y="3807173"/>
            <a:chExt cx="356343" cy="356757"/>
          </a:xfrm>
        </p:grpSpPr>
        <p:sp>
          <p:nvSpPr>
            <p:cNvPr id="15" name="Google Shape;590;p52"/>
            <p:cNvSpPr/>
            <p:nvPr/>
          </p:nvSpPr>
          <p:spPr>
            <a:xfrm>
              <a:off x="1478760" y="4058242"/>
              <a:ext cx="413" cy="32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1;p52"/>
            <p:cNvSpPr/>
            <p:nvPr/>
          </p:nvSpPr>
          <p:spPr>
            <a:xfrm>
              <a:off x="1323901" y="3807173"/>
              <a:ext cx="356343" cy="356757"/>
            </a:xfrm>
            <a:custGeom>
              <a:avLst/>
              <a:gdLst/>
              <a:ahLst/>
              <a:cxnLst/>
              <a:rect l="l" t="t" r="r" b="b"/>
              <a:pathLst>
                <a:path w="11204" h="11217" extrusionOk="0">
                  <a:moveTo>
                    <a:pt x="786" y="1"/>
                  </a:moveTo>
                  <a:cubicBezTo>
                    <a:pt x="357" y="1"/>
                    <a:pt x="0" y="358"/>
                    <a:pt x="0" y="799"/>
                  </a:cubicBezTo>
                  <a:lnTo>
                    <a:pt x="0" y="9050"/>
                  </a:lnTo>
                  <a:lnTo>
                    <a:pt x="0" y="9550"/>
                  </a:lnTo>
                  <a:cubicBezTo>
                    <a:pt x="0" y="10467"/>
                    <a:pt x="738" y="11217"/>
                    <a:pt x="1667" y="11217"/>
                  </a:cubicBezTo>
                  <a:lnTo>
                    <a:pt x="10418" y="11217"/>
                  </a:lnTo>
                  <a:cubicBezTo>
                    <a:pt x="10847" y="11217"/>
                    <a:pt x="11204" y="10859"/>
                    <a:pt x="11204" y="10419"/>
                  </a:cubicBezTo>
                  <a:lnTo>
                    <a:pt x="11204" y="10014"/>
                  </a:lnTo>
                  <a:cubicBezTo>
                    <a:pt x="11204" y="9919"/>
                    <a:pt x="11132" y="9847"/>
                    <a:pt x="11037" y="9847"/>
                  </a:cubicBezTo>
                  <a:cubicBezTo>
                    <a:pt x="10954" y="9847"/>
                    <a:pt x="10882" y="9919"/>
                    <a:pt x="10882" y="10014"/>
                  </a:cubicBezTo>
                  <a:lnTo>
                    <a:pt x="10882" y="10419"/>
                  </a:lnTo>
                  <a:cubicBezTo>
                    <a:pt x="10882" y="10681"/>
                    <a:pt x="10668" y="10883"/>
                    <a:pt x="10418" y="10883"/>
                  </a:cubicBezTo>
                  <a:lnTo>
                    <a:pt x="3155" y="10883"/>
                  </a:lnTo>
                  <a:cubicBezTo>
                    <a:pt x="3274" y="10800"/>
                    <a:pt x="3381" y="10693"/>
                    <a:pt x="3465" y="10574"/>
                  </a:cubicBezTo>
                  <a:lnTo>
                    <a:pt x="3762" y="10407"/>
                  </a:lnTo>
                  <a:cubicBezTo>
                    <a:pt x="3834" y="10478"/>
                    <a:pt x="3941" y="10514"/>
                    <a:pt x="4048" y="10514"/>
                  </a:cubicBezTo>
                  <a:lnTo>
                    <a:pt x="4584" y="10514"/>
                  </a:lnTo>
                  <a:cubicBezTo>
                    <a:pt x="4667" y="10514"/>
                    <a:pt x="4751" y="10443"/>
                    <a:pt x="4751" y="10347"/>
                  </a:cubicBezTo>
                  <a:cubicBezTo>
                    <a:pt x="4751" y="10264"/>
                    <a:pt x="4667" y="10181"/>
                    <a:pt x="4584" y="10181"/>
                  </a:cubicBezTo>
                  <a:lnTo>
                    <a:pt x="4155" y="10181"/>
                  </a:lnTo>
                  <a:lnTo>
                    <a:pt x="4774" y="9824"/>
                  </a:lnTo>
                  <a:lnTo>
                    <a:pt x="4774" y="9943"/>
                  </a:lnTo>
                  <a:cubicBezTo>
                    <a:pt x="4774" y="10038"/>
                    <a:pt x="4846" y="10109"/>
                    <a:pt x="4941" y="10109"/>
                  </a:cubicBezTo>
                  <a:cubicBezTo>
                    <a:pt x="5024" y="10109"/>
                    <a:pt x="5108" y="10038"/>
                    <a:pt x="5108" y="9943"/>
                  </a:cubicBezTo>
                  <a:lnTo>
                    <a:pt x="5108" y="9597"/>
                  </a:lnTo>
                  <a:lnTo>
                    <a:pt x="5536" y="9335"/>
                  </a:lnTo>
                  <a:lnTo>
                    <a:pt x="5536" y="9383"/>
                  </a:lnTo>
                  <a:cubicBezTo>
                    <a:pt x="5536" y="9478"/>
                    <a:pt x="5608" y="9550"/>
                    <a:pt x="5703" y="9550"/>
                  </a:cubicBezTo>
                  <a:cubicBezTo>
                    <a:pt x="5786" y="9550"/>
                    <a:pt x="5858" y="9478"/>
                    <a:pt x="5858" y="9383"/>
                  </a:cubicBezTo>
                  <a:lnTo>
                    <a:pt x="5858" y="9157"/>
                  </a:lnTo>
                  <a:lnTo>
                    <a:pt x="6251" y="8931"/>
                  </a:lnTo>
                  <a:lnTo>
                    <a:pt x="6251" y="10074"/>
                  </a:lnTo>
                  <a:cubicBezTo>
                    <a:pt x="6251" y="10312"/>
                    <a:pt x="6441" y="10478"/>
                    <a:pt x="6668" y="10478"/>
                  </a:cubicBezTo>
                  <a:lnTo>
                    <a:pt x="7203" y="10478"/>
                  </a:lnTo>
                  <a:cubicBezTo>
                    <a:pt x="7299" y="10478"/>
                    <a:pt x="7370" y="10407"/>
                    <a:pt x="7370" y="10324"/>
                  </a:cubicBezTo>
                  <a:cubicBezTo>
                    <a:pt x="7370" y="10228"/>
                    <a:pt x="7299" y="10157"/>
                    <a:pt x="7203" y="10157"/>
                  </a:cubicBezTo>
                  <a:lnTo>
                    <a:pt x="6668" y="10157"/>
                  </a:lnTo>
                  <a:cubicBezTo>
                    <a:pt x="6620" y="10157"/>
                    <a:pt x="6572" y="10109"/>
                    <a:pt x="6572" y="10062"/>
                  </a:cubicBezTo>
                  <a:lnTo>
                    <a:pt x="6572" y="8740"/>
                  </a:lnTo>
                  <a:lnTo>
                    <a:pt x="7156" y="8395"/>
                  </a:lnTo>
                  <a:lnTo>
                    <a:pt x="7310" y="8395"/>
                  </a:lnTo>
                  <a:cubicBezTo>
                    <a:pt x="7346" y="8395"/>
                    <a:pt x="7394" y="8442"/>
                    <a:pt x="7394" y="8490"/>
                  </a:cubicBezTo>
                  <a:lnTo>
                    <a:pt x="7394" y="9907"/>
                  </a:lnTo>
                  <a:cubicBezTo>
                    <a:pt x="7394" y="9990"/>
                    <a:pt x="7465" y="10074"/>
                    <a:pt x="7560" y="10074"/>
                  </a:cubicBezTo>
                  <a:cubicBezTo>
                    <a:pt x="7656" y="10074"/>
                    <a:pt x="7727" y="9990"/>
                    <a:pt x="7727" y="9907"/>
                  </a:cubicBezTo>
                  <a:lnTo>
                    <a:pt x="7727" y="8490"/>
                  </a:lnTo>
                  <a:cubicBezTo>
                    <a:pt x="7727" y="8359"/>
                    <a:pt x="7668" y="8240"/>
                    <a:pt x="7572" y="8157"/>
                  </a:cubicBezTo>
                  <a:lnTo>
                    <a:pt x="8382" y="7704"/>
                  </a:lnTo>
                  <a:lnTo>
                    <a:pt x="10406" y="7704"/>
                  </a:lnTo>
                  <a:cubicBezTo>
                    <a:pt x="10656" y="7704"/>
                    <a:pt x="10870" y="7907"/>
                    <a:pt x="10870" y="8157"/>
                  </a:cubicBezTo>
                  <a:lnTo>
                    <a:pt x="10870" y="9324"/>
                  </a:lnTo>
                  <a:cubicBezTo>
                    <a:pt x="10787" y="9419"/>
                    <a:pt x="10870" y="9490"/>
                    <a:pt x="10966" y="9490"/>
                  </a:cubicBezTo>
                  <a:cubicBezTo>
                    <a:pt x="11061" y="9490"/>
                    <a:pt x="11132" y="9419"/>
                    <a:pt x="11132" y="9324"/>
                  </a:cubicBezTo>
                  <a:lnTo>
                    <a:pt x="11132" y="8169"/>
                  </a:lnTo>
                  <a:cubicBezTo>
                    <a:pt x="11132" y="7728"/>
                    <a:pt x="10775" y="7371"/>
                    <a:pt x="10347" y="7371"/>
                  </a:cubicBezTo>
                  <a:lnTo>
                    <a:pt x="8906" y="7371"/>
                  </a:lnTo>
                  <a:lnTo>
                    <a:pt x="10251" y="6597"/>
                  </a:lnTo>
                  <a:cubicBezTo>
                    <a:pt x="10632" y="6383"/>
                    <a:pt x="10763" y="5906"/>
                    <a:pt x="10537" y="5525"/>
                  </a:cubicBezTo>
                  <a:lnTo>
                    <a:pt x="10335" y="5168"/>
                  </a:lnTo>
                  <a:cubicBezTo>
                    <a:pt x="10302" y="5119"/>
                    <a:pt x="10241" y="5087"/>
                    <a:pt x="10183" y="5087"/>
                  </a:cubicBezTo>
                  <a:cubicBezTo>
                    <a:pt x="10157" y="5087"/>
                    <a:pt x="10131" y="5094"/>
                    <a:pt x="10108" y="5109"/>
                  </a:cubicBezTo>
                  <a:cubicBezTo>
                    <a:pt x="10037" y="5156"/>
                    <a:pt x="10001" y="5264"/>
                    <a:pt x="10049" y="5335"/>
                  </a:cubicBezTo>
                  <a:lnTo>
                    <a:pt x="10251" y="5692"/>
                  </a:lnTo>
                  <a:cubicBezTo>
                    <a:pt x="10370" y="5918"/>
                    <a:pt x="10299" y="6180"/>
                    <a:pt x="10097" y="6323"/>
                  </a:cubicBezTo>
                  <a:cubicBezTo>
                    <a:pt x="6620" y="8312"/>
                    <a:pt x="7501" y="7811"/>
                    <a:pt x="7025" y="8085"/>
                  </a:cubicBezTo>
                  <a:cubicBezTo>
                    <a:pt x="5120" y="9193"/>
                    <a:pt x="7060" y="8073"/>
                    <a:pt x="3691" y="10014"/>
                  </a:cubicBezTo>
                  <a:cubicBezTo>
                    <a:pt x="3691" y="9990"/>
                    <a:pt x="3703" y="9978"/>
                    <a:pt x="3703" y="9966"/>
                  </a:cubicBezTo>
                  <a:lnTo>
                    <a:pt x="4120" y="9240"/>
                  </a:lnTo>
                  <a:cubicBezTo>
                    <a:pt x="4138" y="9242"/>
                    <a:pt x="4155" y="9243"/>
                    <a:pt x="4172" y="9243"/>
                  </a:cubicBezTo>
                  <a:cubicBezTo>
                    <a:pt x="4364" y="9243"/>
                    <a:pt x="4474" y="9123"/>
                    <a:pt x="4715" y="9002"/>
                  </a:cubicBezTo>
                  <a:lnTo>
                    <a:pt x="4870" y="8907"/>
                  </a:lnTo>
                  <a:cubicBezTo>
                    <a:pt x="4941" y="8859"/>
                    <a:pt x="4977" y="8764"/>
                    <a:pt x="4929" y="8681"/>
                  </a:cubicBezTo>
                  <a:cubicBezTo>
                    <a:pt x="4893" y="8627"/>
                    <a:pt x="4838" y="8600"/>
                    <a:pt x="4777" y="8600"/>
                  </a:cubicBezTo>
                  <a:cubicBezTo>
                    <a:pt x="4757" y="8600"/>
                    <a:pt x="4736" y="8603"/>
                    <a:pt x="4715" y="8609"/>
                  </a:cubicBezTo>
                  <a:cubicBezTo>
                    <a:pt x="4703" y="8609"/>
                    <a:pt x="4715" y="8609"/>
                    <a:pt x="4382" y="8800"/>
                  </a:cubicBezTo>
                  <a:lnTo>
                    <a:pt x="4703" y="8240"/>
                  </a:lnTo>
                  <a:lnTo>
                    <a:pt x="4751" y="8300"/>
                  </a:lnTo>
                  <a:cubicBezTo>
                    <a:pt x="4782" y="8356"/>
                    <a:pt x="4837" y="8386"/>
                    <a:pt x="4893" y="8386"/>
                  </a:cubicBezTo>
                  <a:cubicBezTo>
                    <a:pt x="4944" y="8386"/>
                    <a:pt x="4997" y="8362"/>
                    <a:pt x="5036" y="8312"/>
                  </a:cubicBezTo>
                  <a:cubicBezTo>
                    <a:pt x="5072" y="8264"/>
                    <a:pt x="5072" y="8192"/>
                    <a:pt x="5048" y="8133"/>
                  </a:cubicBezTo>
                  <a:lnTo>
                    <a:pt x="4917" y="7895"/>
                  </a:lnTo>
                  <a:cubicBezTo>
                    <a:pt x="4929" y="7859"/>
                    <a:pt x="4977" y="7776"/>
                    <a:pt x="5155" y="7478"/>
                  </a:cubicBezTo>
                  <a:cubicBezTo>
                    <a:pt x="5180" y="7527"/>
                    <a:pt x="5238" y="7559"/>
                    <a:pt x="5295" y="7559"/>
                  </a:cubicBezTo>
                  <a:cubicBezTo>
                    <a:pt x="5321" y="7559"/>
                    <a:pt x="5347" y="7553"/>
                    <a:pt x="5370" y="7538"/>
                  </a:cubicBezTo>
                  <a:cubicBezTo>
                    <a:pt x="5453" y="7490"/>
                    <a:pt x="5477" y="7395"/>
                    <a:pt x="5429" y="7311"/>
                  </a:cubicBezTo>
                  <a:lnTo>
                    <a:pt x="5346" y="7145"/>
                  </a:lnTo>
                  <a:lnTo>
                    <a:pt x="5572" y="6764"/>
                  </a:lnTo>
                  <a:cubicBezTo>
                    <a:pt x="6094" y="7677"/>
                    <a:pt x="6119" y="7717"/>
                    <a:pt x="6120" y="7717"/>
                  </a:cubicBezTo>
                  <a:cubicBezTo>
                    <a:pt x="6120" y="7717"/>
                    <a:pt x="6120" y="7716"/>
                    <a:pt x="6120" y="7716"/>
                  </a:cubicBezTo>
                  <a:lnTo>
                    <a:pt x="6120" y="7716"/>
                  </a:lnTo>
                  <a:cubicBezTo>
                    <a:pt x="6199" y="7843"/>
                    <a:pt x="6337" y="7917"/>
                    <a:pt x="6476" y="7917"/>
                  </a:cubicBezTo>
                  <a:cubicBezTo>
                    <a:pt x="6546" y="7917"/>
                    <a:pt x="6616" y="7899"/>
                    <a:pt x="6679" y="7859"/>
                  </a:cubicBezTo>
                  <a:cubicBezTo>
                    <a:pt x="6715" y="7847"/>
                    <a:pt x="6798" y="7788"/>
                    <a:pt x="7144" y="7597"/>
                  </a:cubicBezTo>
                  <a:cubicBezTo>
                    <a:pt x="7215" y="7550"/>
                    <a:pt x="7251" y="7466"/>
                    <a:pt x="7215" y="7395"/>
                  </a:cubicBezTo>
                  <a:cubicBezTo>
                    <a:pt x="7198" y="7327"/>
                    <a:pt x="7134" y="7296"/>
                    <a:pt x="7063" y="7296"/>
                  </a:cubicBezTo>
                  <a:cubicBezTo>
                    <a:pt x="7035" y="7296"/>
                    <a:pt x="7005" y="7301"/>
                    <a:pt x="6977" y="7311"/>
                  </a:cubicBezTo>
                  <a:lnTo>
                    <a:pt x="6846" y="7395"/>
                  </a:lnTo>
                  <a:cubicBezTo>
                    <a:pt x="6489" y="7585"/>
                    <a:pt x="6501" y="7597"/>
                    <a:pt x="6465" y="7597"/>
                  </a:cubicBezTo>
                  <a:cubicBezTo>
                    <a:pt x="6370" y="7597"/>
                    <a:pt x="6429" y="7597"/>
                    <a:pt x="5751" y="6442"/>
                  </a:cubicBezTo>
                  <a:lnTo>
                    <a:pt x="6120" y="5787"/>
                  </a:lnTo>
                  <a:cubicBezTo>
                    <a:pt x="6179" y="5752"/>
                    <a:pt x="6191" y="5728"/>
                    <a:pt x="6239" y="5728"/>
                  </a:cubicBezTo>
                  <a:cubicBezTo>
                    <a:pt x="6263" y="5728"/>
                    <a:pt x="6298" y="5740"/>
                    <a:pt x="6310" y="5764"/>
                  </a:cubicBezTo>
                  <a:lnTo>
                    <a:pt x="7025" y="6990"/>
                  </a:lnTo>
                  <a:cubicBezTo>
                    <a:pt x="7057" y="7039"/>
                    <a:pt x="7118" y="7071"/>
                    <a:pt x="7176" y="7071"/>
                  </a:cubicBezTo>
                  <a:cubicBezTo>
                    <a:pt x="7203" y="7071"/>
                    <a:pt x="7228" y="7064"/>
                    <a:pt x="7251" y="7049"/>
                  </a:cubicBezTo>
                  <a:cubicBezTo>
                    <a:pt x="7322" y="7002"/>
                    <a:pt x="7358" y="6895"/>
                    <a:pt x="7310" y="6823"/>
                  </a:cubicBezTo>
                  <a:lnTo>
                    <a:pt x="6596" y="5609"/>
                  </a:lnTo>
                  <a:cubicBezTo>
                    <a:pt x="6537" y="5502"/>
                    <a:pt x="6441" y="5442"/>
                    <a:pt x="6322" y="5406"/>
                  </a:cubicBezTo>
                  <a:lnTo>
                    <a:pt x="6822" y="4573"/>
                  </a:lnTo>
                  <a:cubicBezTo>
                    <a:pt x="8573" y="3573"/>
                    <a:pt x="8525" y="3537"/>
                    <a:pt x="8739" y="3537"/>
                  </a:cubicBezTo>
                  <a:cubicBezTo>
                    <a:pt x="8906" y="3537"/>
                    <a:pt x="9049" y="3620"/>
                    <a:pt x="9144" y="3763"/>
                  </a:cubicBezTo>
                  <a:lnTo>
                    <a:pt x="9716" y="4763"/>
                  </a:lnTo>
                  <a:cubicBezTo>
                    <a:pt x="9747" y="4818"/>
                    <a:pt x="9804" y="4847"/>
                    <a:pt x="9859" y="4847"/>
                  </a:cubicBezTo>
                  <a:cubicBezTo>
                    <a:pt x="9888" y="4847"/>
                    <a:pt x="9917" y="4839"/>
                    <a:pt x="9942" y="4823"/>
                  </a:cubicBezTo>
                  <a:cubicBezTo>
                    <a:pt x="10013" y="4787"/>
                    <a:pt x="10049" y="4680"/>
                    <a:pt x="10001" y="4609"/>
                  </a:cubicBezTo>
                  <a:lnTo>
                    <a:pt x="9418" y="3597"/>
                  </a:lnTo>
                  <a:cubicBezTo>
                    <a:pt x="9282" y="3348"/>
                    <a:pt x="9011" y="3202"/>
                    <a:pt x="8736" y="3202"/>
                  </a:cubicBezTo>
                  <a:cubicBezTo>
                    <a:pt x="8602" y="3202"/>
                    <a:pt x="8467" y="3237"/>
                    <a:pt x="8346" y="3311"/>
                  </a:cubicBezTo>
                  <a:lnTo>
                    <a:pt x="7144" y="4013"/>
                  </a:lnTo>
                  <a:lnTo>
                    <a:pt x="7846" y="2811"/>
                  </a:lnTo>
                  <a:cubicBezTo>
                    <a:pt x="7918" y="2692"/>
                    <a:pt x="7941" y="2549"/>
                    <a:pt x="7941" y="2418"/>
                  </a:cubicBezTo>
                  <a:cubicBezTo>
                    <a:pt x="7941" y="2132"/>
                    <a:pt x="7799" y="1870"/>
                    <a:pt x="7560" y="1739"/>
                  </a:cubicBezTo>
                  <a:lnTo>
                    <a:pt x="7203" y="1525"/>
                  </a:lnTo>
                  <a:cubicBezTo>
                    <a:pt x="7181" y="1510"/>
                    <a:pt x="7155" y="1503"/>
                    <a:pt x="7128" y="1503"/>
                  </a:cubicBezTo>
                  <a:cubicBezTo>
                    <a:pt x="7070" y="1503"/>
                    <a:pt x="7010" y="1535"/>
                    <a:pt x="6977" y="1584"/>
                  </a:cubicBezTo>
                  <a:cubicBezTo>
                    <a:pt x="6929" y="1656"/>
                    <a:pt x="6965" y="1763"/>
                    <a:pt x="7037" y="1811"/>
                  </a:cubicBezTo>
                  <a:lnTo>
                    <a:pt x="7394" y="2013"/>
                  </a:lnTo>
                  <a:cubicBezTo>
                    <a:pt x="7608" y="2132"/>
                    <a:pt x="7691" y="2418"/>
                    <a:pt x="7560" y="2644"/>
                  </a:cubicBezTo>
                  <a:lnTo>
                    <a:pt x="6572" y="4335"/>
                  </a:lnTo>
                  <a:lnTo>
                    <a:pt x="6251" y="4918"/>
                  </a:lnTo>
                  <a:lnTo>
                    <a:pt x="5882" y="5561"/>
                  </a:lnTo>
                  <a:lnTo>
                    <a:pt x="5358" y="6454"/>
                  </a:lnTo>
                  <a:cubicBezTo>
                    <a:pt x="5024" y="7002"/>
                    <a:pt x="4751" y="7490"/>
                    <a:pt x="4036" y="8752"/>
                  </a:cubicBezTo>
                  <a:cubicBezTo>
                    <a:pt x="3953" y="8871"/>
                    <a:pt x="3917" y="8966"/>
                    <a:pt x="3881" y="9014"/>
                  </a:cubicBezTo>
                  <a:cubicBezTo>
                    <a:pt x="3884" y="9010"/>
                    <a:pt x="3885" y="9007"/>
                    <a:pt x="3884" y="9007"/>
                  </a:cubicBezTo>
                  <a:lnTo>
                    <a:pt x="3884" y="9007"/>
                  </a:lnTo>
                  <a:cubicBezTo>
                    <a:pt x="3882" y="9007"/>
                    <a:pt x="3851" y="9059"/>
                    <a:pt x="3762" y="9216"/>
                  </a:cubicBezTo>
                  <a:lnTo>
                    <a:pt x="3762" y="8192"/>
                  </a:lnTo>
                  <a:cubicBezTo>
                    <a:pt x="4048" y="8145"/>
                    <a:pt x="4096" y="7895"/>
                    <a:pt x="4191" y="7740"/>
                  </a:cubicBezTo>
                  <a:cubicBezTo>
                    <a:pt x="4191" y="7728"/>
                    <a:pt x="4227" y="7692"/>
                    <a:pt x="4310" y="7538"/>
                  </a:cubicBezTo>
                  <a:cubicBezTo>
                    <a:pt x="4370" y="7430"/>
                    <a:pt x="4310" y="7311"/>
                    <a:pt x="4191" y="7288"/>
                  </a:cubicBezTo>
                  <a:cubicBezTo>
                    <a:pt x="4178" y="7282"/>
                    <a:pt x="4165" y="7280"/>
                    <a:pt x="4152" y="7280"/>
                  </a:cubicBezTo>
                  <a:cubicBezTo>
                    <a:pt x="4103" y="7280"/>
                    <a:pt x="4055" y="7312"/>
                    <a:pt x="4036" y="7359"/>
                  </a:cubicBezTo>
                  <a:cubicBezTo>
                    <a:pt x="4037" y="7358"/>
                    <a:pt x="4037" y="7357"/>
                    <a:pt x="4036" y="7357"/>
                  </a:cubicBezTo>
                  <a:cubicBezTo>
                    <a:pt x="4029" y="7357"/>
                    <a:pt x="3762" y="7824"/>
                    <a:pt x="3762" y="7835"/>
                  </a:cubicBezTo>
                  <a:lnTo>
                    <a:pt x="3762" y="6990"/>
                  </a:lnTo>
                  <a:lnTo>
                    <a:pt x="3917" y="7073"/>
                  </a:lnTo>
                  <a:cubicBezTo>
                    <a:pt x="3942" y="7090"/>
                    <a:pt x="3970" y="7098"/>
                    <a:pt x="3999" y="7098"/>
                  </a:cubicBezTo>
                  <a:cubicBezTo>
                    <a:pt x="4054" y="7098"/>
                    <a:pt x="4108" y="7068"/>
                    <a:pt x="4131" y="7014"/>
                  </a:cubicBezTo>
                  <a:cubicBezTo>
                    <a:pt x="4179" y="6942"/>
                    <a:pt x="4155" y="6835"/>
                    <a:pt x="4072" y="6799"/>
                  </a:cubicBezTo>
                  <a:lnTo>
                    <a:pt x="3762" y="6609"/>
                  </a:lnTo>
                  <a:lnTo>
                    <a:pt x="3762" y="6121"/>
                  </a:lnTo>
                  <a:cubicBezTo>
                    <a:pt x="3834" y="6156"/>
                    <a:pt x="3870" y="6204"/>
                    <a:pt x="3941" y="6204"/>
                  </a:cubicBezTo>
                  <a:cubicBezTo>
                    <a:pt x="4108" y="6204"/>
                    <a:pt x="4167" y="5978"/>
                    <a:pt x="4036" y="5883"/>
                  </a:cubicBezTo>
                  <a:cubicBezTo>
                    <a:pt x="3858" y="5775"/>
                    <a:pt x="3798" y="5752"/>
                    <a:pt x="3774" y="5740"/>
                  </a:cubicBezTo>
                  <a:lnTo>
                    <a:pt x="3774" y="5287"/>
                  </a:lnTo>
                  <a:cubicBezTo>
                    <a:pt x="4905" y="5942"/>
                    <a:pt x="4882" y="5942"/>
                    <a:pt x="5024" y="5942"/>
                  </a:cubicBezTo>
                  <a:cubicBezTo>
                    <a:pt x="5179" y="5942"/>
                    <a:pt x="5310" y="5871"/>
                    <a:pt x="5382" y="5740"/>
                  </a:cubicBezTo>
                  <a:cubicBezTo>
                    <a:pt x="5405" y="5704"/>
                    <a:pt x="5465" y="5621"/>
                    <a:pt x="5655" y="5275"/>
                  </a:cubicBezTo>
                  <a:cubicBezTo>
                    <a:pt x="5724" y="5161"/>
                    <a:pt x="5617" y="5025"/>
                    <a:pt x="5492" y="5025"/>
                  </a:cubicBezTo>
                  <a:cubicBezTo>
                    <a:pt x="5487" y="5025"/>
                    <a:pt x="5482" y="5025"/>
                    <a:pt x="5477" y="5025"/>
                  </a:cubicBezTo>
                  <a:cubicBezTo>
                    <a:pt x="5477" y="5025"/>
                    <a:pt x="5405" y="5037"/>
                    <a:pt x="5358" y="5097"/>
                  </a:cubicBezTo>
                  <a:lnTo>
                    <a:pt x="5084" y="5561"/>
                  </a:lnTo>
                  <a:cubicBezTo>
                    <a:pt x="5068" y="5584"/>
                    <a:pt x="5043" y="5603"/>
                    <a:pt x="5014" y="5603"/>
                  </a:cubicBezTo>
                  <a:cubicBezTo>
                    <a:pt x="4998" y="5603"/>
                    <a:pt x="4982" y="5597"/>
                    <a:pt x="4965" y="5585"/>
                  </a:cubicBezTo>
                  <a:cubicBezTo>
                    <a:pt x="3977" y="5013"/>
                    <a:pt x="3798" y="4906"/>
                    <a:pt x="3762" y="4883"/>
                  </a:cubicBezTo>
                  <a:lnTo>
                    <a:pt x="3762" y="4335"/>
                  </a:lnTo>
                  <a:cubicBezTo>
                    <a:pt x="3881" y="4156"/>
                    <a:pt x="3881" y="4073"/>
                    <a:pt x="3977" y="4073"/>
                  </a:cubicBezTo>
                  <a:cubicBezTo>
                    <a:pt x="3979" y="4073"/>
                    <a:pt x="3981" y="4073"/>
                    <a:pt x="3982" y="4073"/>
                  </a:cubicBezTo>
                  <a:cubicBezTo>
                    <a:pt x="4010" y="4073"/>
                    <a:pt x="4031" y="4094"/>
                    <a:pt x="5239" y="4787"/>
                  </a:cubicBezTo>
                  <a:cubicBezTo>
                    <a:pt x="5261" y="4798"/>
                    <a:pt x="5286" y="4804"/>
                    <a:pt x="5313" y="4804"/>
                  </a:cubicBezTo>
                  <a:cubicBezTo>
                    <a:pt x="5371" y="4804"/>
                    <a:pt x="5432" y="4777"/>
                    <a:pt x="5465" y="4728"/>
                  </a:cubicBezTo>
                  <a:cubicBezTo>
                    <a:pt x="5501" y="4644"/>
                    <a:pt x="5477" y="4549"/>
                    <a:pt x="5405" y="4502"/>
                  </a:cubicBezTo>
                  <a:lnTo>
                    <a:pt x="4179" y="3787"/>
                  </a:lnTo>
                  <a:cubicBezTo>
                    <a:pt x="4120" y="3751"/>
                    <a:pt x="4048" y="3728"/>
                    <a:pt x="3977" y="3728"/>
                  </a:cubicBezTo>
                  <a:cubicBezTo>
                    <a:pt x="3893" y="3728"/>
                    <a:pt x="3822" y="3740"/>
                    <a:pt x="3762" y="3787"/>
                  </a:cubicBezTo>
                  <a:lnTo>
                    <a:pt x="3762" y="2894"/>
                  </a:lnTo>
                  <a:lnTo>
                    <a:pt x="4834" y="1049"/>
                  </a:lnTo>
                  <a:cubicBezTo>
                    <a:pt x="4915" y="910"/>
                    <a:pt x="5075" y="822"/>
                    <a:pt x="5240" y="822"/>
                  </a:cubicBezTo>
                  <a:cubicBezTo>
                    <a:pt x="5316" y="822"/>
                    <a:pt x="5394" y="841"/>
                    <a:pt x="5465" y="882"/>
                  </a:cubicBezTo>
                  <a:lnTo>
                    <a:pt x="6477" y="1465"/>
                  </a:lnTo>
                  <a:cubicBezTo>
                    <a:pt x="6499" y="1480"/>
                    <a:pt x="6525" y="1487"/>
                    <a:pt x="6552" y="1487"/>
                  </a:cubicBezTo>
                  <a:cubicBezTo>
                    <a:pt x="6609" y="1487"/>
                    <a:pt x="6667" y="1455"/>
                    <a:pt x="6691" y="1406"/>
                  </a:cubicBezTo>
                  <a:cubicBezTo>
                    <a:pt x="6739" y="1334"/>
                    <a:pt x="6715" y="1227"/>
                    <a:pt x="6632" y="1180"/>
                  </a:cubicBezTo>
                  <a:lnTo>
                    <a:pt x="5620" y="608"/>
                  </a:lnTo>
                  <a:cubicBezTo>
                    <a:pt x="5496" y="536"/>
                    <a:pt x="5359" y="502"/>
                    <a:pt x="5223" y="502"/>
                  </a:cubicBezTo>
                  <a:cubicBezTo>
                    <a:pt x="4954" y="502"/>
                    <a:pt x="4691" y="637"/>
                    <a:pt x="4548" y="882"/>
                  </a:cubicBezTo>
                  <a:lnTo>
                    <a:pt x="3774" y="2239"/>
                  </a:lnTo>
                  <a:lnTo>
                    <a:pt x="3774" y="799"/>
                  </a:lnTo>
                  <a:cubicBezTo>
                    <a:pt x="3774" y="370"/>
                    <a:pt x="3417" y="13"/>
                    <a:pt x="2988" y="13"/>
                  </a:cubicBezTo>
                  <a:lnTo>
                    <a:pt x="2572" y="13"/>
                  </a:lnTo>
                  <a:cubicBezTo>
                    <a:pt x="2488" y="13"/>
                    <a:pt x="2405" y="84"/>
                    <a:pt x="2405" y="168"/>
                  </a:cubicBezTo>
                  <a:cubicBezTo>
                    <a:pt x="2405" y="263"/>
                    <a:pt x="2488" y="334"/>
                    <a:pt x="2572" y="334"/>
                  </a:cubicBezTo>
                  <a:lnTo>
                    <a:pt x="2988" y="334"/>
                  </a:lnTo>
                  <a:cubicBezTo>
                    <a:pt x="3239" y="334"/>
                    <a:pt x="3453" y="549"/>
                    <a:pt x="3453" y="799"/>
                  </a:cubicBezTo>
                  <a:lnTo>
                    <a:pt x="3453" y="2823"/>
                  </a:lnTo>
                  <a:lnTo>
                    <a:pt x="3453" y="3489"/>
                  </a:lnTo>
                  <a:lnTo>
                    <a:pt x="3453" y="4216"/>
                  </a:lnTo>
                  <a:cubicBezTo>
                    <a:pt x="3453" y="8966"/>
                    <a:pt x="3477" y="9574"/>
                    <a:pt x="3417" y="9847"/>
                  </a:cubicBezTo>
                  <a:cubicBezTo>
                    <a:pt x="3381" y="10026"/>
                    <a:pt x="3298" y="10205"/>
                    <a:pt x="3203" y="10336"/>
                  </a:cubicBezTo>
                  <a:cubicBezTo>
                    <a:pt x="3167" y="10371"/>
                    <a:pt x="3143" y="10407"/>
                    <a:pt x="3108" y="10455"/>
                  </a:cubicBezTo>
                  <a:cubicBezTo>
                    <a:pt x="2858" y="10717"/>
                    <a:pt x="2512" y="10871"/>
                    <a:pt x="2143" y="10871"/>
                  </a:cubicBezTo>
                  <a:lnTo>
                    <a:pt x="1655" y="10871"/>
                  </a:lnTo>
                  <a:cubicBezTo>
                    <a:pt x="917" y="10871"/>
                    <a:pt x="321" y="10276"/>
                    <a:pt x="321" y="9550"/>
                  </a:cubicBezTo>
                  <a:lnTo>
                    <a:pt x="321" y="799"/>
                  </a:lnTo>
                  <a:cubicBezTo>
                    <a:pt x="321" y="549"/>
                    <a:pt x="536" y="334"/>
                    <a:pt x="786" y="334"/>
                  </a:cubicBezTo>
                  <a:lnTo>
                    <a:pt x="1953" y="334"/>
                  </a:lnTo>
                  <a:cubicBezTo>
                    <a:pt x="2036" y="334"/>
                    <a:pt x="2107" y="263"/>
                    <a:pt x="2107" y="168"/>
                  </a:cubicBezTo>
                  <a:cubicBezTo>
                    <a:pt x="2107" y="84"/>
                    <a:pt x="2036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2;p52"/>
            <p:cNvSpPr/>
            <p:nvPr/>
          </p:nvSpPr>
          <p:spPr>
            <a:xfrm>
              <a:off x="1605630" y="4063935"/>
              <a:ext cx="46976" cy="76523"/>
            </a:xfrm>
            <a:custGeom>
              <a:avLst/>
              <a:gdLst/>
              <a:ahLst/>
              <a:cxnLst/>
              <a:rect l="l" t="t" r="r" b="b"/>
              <a:pathLst>
                <a:path w="1477" h="2406" extrusionOk="0"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2001"/>
                  </a:lnTo>
                  <a:cubicBezTo>
                    <a:pt x="0" y="2239"/>
                    <a:pt x="191" y="2405"/>
                    <a:pt x="417" y="2405"/>
                  </a:cubicBezTo>
                  <a:lnTo>
                    <a:pt x="953" y="2405"/>
                  </a:lnTo>
                  <a:cubicBezTo>
                    <a:pt x="1036" y="2405"/>
                    <a:pt x="1119" y="2334"/>
                    <a:pt x="1119" y="2251"/>
                  </a:cubicBezTo>
                  <a:cubicBezTo>
                    <a:pt x="1119" y="2155"/>
                    <a:pt x="1036" y="2084"/>
                    <a:pt x="953" y="2084"/>
                  </a:cubicBezTo>
                  <a:lnTo>
                    <a:pt x="417" y="2084"/>
                  </a:lnTo>
                  <a:cubicBezTo>
                    <a:pt x="369" y="2084"/>
                    <a:pt x="322" y="2036"/>
                    <a:pt x="322" y="1989"/>
                  </a:cubicBezTo>
                  <a:lnTo>
                    <a:pt x="322" y="417"/>
                  </a:lnTo>
                  <a:cubicBezTo>
                    <a:pt x="322" y="369"/>
                    <a:pt x="369" y="322"/>
                    <a:pt x="417" y="322"/>
                  </a:cubicBezTo>
                  <a:lnTo>
                    <a:pt x="1060" y="322"/>
                  </a:lnTo>
                  <a:cubicBezTo>
                    <a:pt x="1096" y="322"/>
                    <a:pt x="1143" y="369"/>
                    <a:pt x="1143" y="417"/>
                  </a:cubicBezTo>
                  <a:lnTo>
                    <a:pt x="1143" y="1834"/>
                  </a:lnTo>
                  <a:cubicBezTo>
                    <a:pt x="1143" y="1917"/>
                    <a:pt x="1215" y="1989"/>
                    <a:pt x="1310" y="1989"/>
                  </a:cubicBezTo>
                  <a:cubicBezTo>
                    <a:pt x="1393" y="1989"/>
                    <a:pt x="1477" y="1917"/>
                    <a:pt x="1477" y="1834"/>
                  </a:cubicBezTo>
                  <a:lnTo>
                    <a:pt x="1477" y="417"/>
                  </a:lnTo>
                  <a:cubicBezTo>
                    <a:pt x="1477" y="179"/>
                    <a:pt x="1274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3;p52"/>
            <p:cNvSpPr/>
            <p:nvPr/>
          </p:nvSpPr>
          <p:spPr>
            <a:xfrm>
              <a:off x="1582158" y="4065462"/>
              <a:ext cx="10623" cy="45449"/>
            </a:xfrm>
            <a:custGeom>
              <a:avLst/>
              <a:gdLst/>
              <a:ahLst/>
              <a:cxnLst/>
              <a:rect l="l" t="t" r="r" b="b"/>
              <a:pathLst>
                <a:path w="334" h="1429" extrusionOk="0">
                  <a:moveTo>
                    <a:pt x="167" y="0"/>
                  </a:moveTo>
                  <a:cubicBezTo>
                    <a:pt x="83" y="0"/>
                    <a:pt x="0" y="71"/>
                    <a:pt x="0" y="167"/>
                  </a:cubicBezTo>
                  <a:lnTo>
                    <a:pt x="0" y="1262"/>
                  </a:lnTo>
                  <a:cubicBezTo>
                    <a:pt x="0" y="1357"/>
                    <a:pt x="83" y="1429"/>
                    <a:pt x="167" y="1429"/>
                  </a:cubicBezTo>
                  <a:cubicBezTo>
                    <a:pt x="262" y="1429"/>
                    <a:pt x="333" y="1357"/>
                    <a:pt x="333" y="1262"/>
                  </a:cubicBezTo>
                  <a:lnTo>
                    <a:pt x="333" y="167"/>
                  </a:lnTo>
                  <a:cubicBezTo>
                    <a:pt x="333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4;p52"/>
            <p:cNvSpPr/>
            <p:nvPr/>
          </p:nvSpPr>
          <p:spPr>
            <a:xfrm>
              <a:off x="1582158" y="4121884"/>
              <a:ext cx="10623" cy="17429"/>
            </a:xfrm>
            <a:custGeom>
              <a:avLst/>
              <a:gdLst/>
              <a:ahLst/>
              <a:cxnLst/>
              <a:rect l="l" t="t" r="r" b="b"/>
              <a:pathLst>
                <a:path w="334" h="548" extrusionOk="0">
                  <a:moveTo>
                    <a:pt x="167" y="0"/>
                  </a:moveTo>
                  <a:cubicBezTo>
                    <a:pt x="83" y="0"/>
                    <a:pt x="0" y="71"/>
                    <a:pt x="0" y="155"/>
                  </a:cubicBezTo>
                  <a:lnTo>
                    <a:pt x="0" y="381"/>
                  </a:lnTo>
                  <a:cubicBezTo>
                    <a:pt x="0" y="476"/>
                    <a:pt x="83" y="548"/>
                    <a:pt x="167" y="548"/>
                  </a:cubicBezTo>
                  <a:cubicBezTo>
                    <a:pt x="262" y="548"/>
                    <a:pt x="333" y="476"/>
                    <a:pt x="333" y="381"/>
                  </a:cubicBezTo>
                  <a:lnTo>
                    <a:pt x="333" y="155"/>
                  </a:lnTo>
                  <a:cubicBezTo>
                    <a:pt x="333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5;p52"/>
            <p:cNvSpPr/>
            <p:nvPr/>
          </p:nvSpPr>
          <p:spPr>
            <a:xfrm>
              <a:off x="1497684" y="4121884"/>
              <a:ext cx="10273" cy="17429"/>
            </a:xfrm>
            <a:custGeom>
              <a:avLst/>
              <a:gdLst/>
              <a:ahLst/>
              <a:cxnLst/>
              <a:rect l="l" t="t" r="r" b="b"/>
              <a:pathLst>
                <a:path w="323" h="548" extrusionOk="0">
                  <a:moveTo>
                    <a:pt x="168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81"/>
                  </a:lnTo>
                  <a:cubicBezTo>
                    <a:pt x="1" y="476"/>
                    <a:pt x="72" y="548"/>
                    <a:pt x="168" y="548"/>
                  </a:cubicBezTo>
                  <a:cubicBezTo>
                    <a:pt x="251" y="548"/>
                    <a:pt x="322" y="476"/>
                    <a:pt x="322" y="381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6;p52"/>
            <p:cNvSpPr/>
            <p:nvPr/>
          </p:nvSpPr>
          <p:spPr>
            <a:xfrm>
              <a:off x="1360604" y="4091574"/>
              <a:ext cx="43986" cy="43573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1" y="322"/>
                  </a:moveTo>
                  <a:cubicBezTo>
                    <a:pt x="882" y="322"/>
                    <a:pt x="1049" y="489"/>
                    <a:pt x="1049" y="679"/>
                  </a:cubicBezTo>
                  <a:cubicBezTo>
                    <a:pt x="1049" y="870"/>
                    <a:pt x="882" y="1036"/>
                    <a:pt x="691" y="1036"/>
                  </a:cubicBezTo>
                  <a:cubicBezTo>
                    <a:pt x="501" y="1036"/>
                    <a:pt x="334" y="870"/>
                    <a:pt x="334" y="679"/>
                  </a:cubicBezTo>
                  <a:cubicBezTo>
                    <a:pt x="334" y="489"/>
                    <a:pt x="501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79"/>
                  </a:cubicBezTo>
                  <a:cubicBezTo>
                    <a:pt x="1" y="1048"/>
                    <a:pt x="322" y="1370"/>
                    <a:pt x="691" y="1370"/>
                  </a:cubicBezTo>
                  <a:cubicBezTo>
                    <a:pt x="1061" y="1370"/>
                    <a:pt x="1382" y="1048"/>
                    <a:pt x="1382" y="679"/>
                  </a:cubicBezTo>
                  <a:cubicBezTo>
                    <a:pt x="1382" y="310"/>
                    <a:pt x="106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7;p52"/>
            <p:cNvSpPr/>
            <p:nvPr/>
          </p:nvSpPr>
          <p:spPr>
            <a:xfrm>
              <a:off x="1344320" y="3832172"/>
              <a:ext cx="76523" cy="46626"/>
            </a:xfrm>
            <a:custGeom>
              <a:avLst/>
              <a:gdLst/>
              <a:ahLst/>
              <a:cxnLst/>
              <a:rect l="l" t="t" r="r" b="b"/>
              <a:pathLst>
                <a:path w="2406" h="1466" extrusionOk="0">
                  <a:moveTo>
                    <a:pt x="418" y="1"/>
                  </a:moveTo>
                  <a:cubicBezTo>
                    <a:pt x="180" y="1"/>
                    <a:pt x="1" y="191"/>
                    <a:pt x="1" y="417"/>
                  </a:cubicBezTo>
                  <a:lnTo>
                    <a:pt x="1" y="1049"/>
                  </a:lnTo>
                  <a:cubicBezTo>
                    <a:pt x="1" y="1287"/>
                    <a:pt x="191" y="1465"/>
                    <a:pt x="418" y="1465"/>
                  </a:cubicBezTo>
                  <a:lnTo>
                    <a:pt x="1989" y="1465"/>
                  </a:lnTo>
                  <a:cubicBezTo>
                    <a:pt x="2227" y="1465"/>
                    <a:pt x="2406" y="1275"/>
                    <a:pt x="2406" y="1049"/>
                  </a:cubicBezTo>
                  <a:lnTo>
                    <a:pt x="2406" y="513"/>
                  </a:lnTo>
                  <a:cubicBezTo>
                    <a:pt x="2406" y="429"/>
                    <a:pt x="2335" y="358"/>
                    <a:pt x="2251" y="358"/>
                  </a:cubicBezTo>
                  <a:cubicBezTo>
                    <a:pt x="2156" y="358"/>
                    <a:pt x="2085" y="429"/>
                    <a:pt x="2085" y="513"/>
                  </a:cubicBezTo>
                  <a:lnTo>
                    <a:pt x="2085" y="1049"/>
                  </a:lnTo>
                  <a:cubicBezTo>
                    <a:pt x="2085" y="1096"/>
                    <a:pt x="2037" y="1144"/>
                    <a:pt x="1989" y="1144"/>
                  </a:cubicBezTo>
                  <a:lnTo>
                    <a:pt x="418" y="1144"/>
                  </a:lnTo>
                  <a:cubicBezTo>
                    <a:pt x="370" y="1144"/>
                    <a:pt x="322" y="1096"/>
                    <a:pt x="322" y="1049"/>
                  </a:cubicBezTo>
                  <a:lnTo>
                    <a:pt x="322" y="417"/>
                  </a:lnTo>
                  <a:cubicBezTo>
                    <a:pt x="322" y="370"/>
                    <a:pt x="370" y="322"/>
                    <a:pt x="418" y="322"/>
                  </a:cubicBezTo>
                  <a:lnTo>
                    <a:pt x="1823" y="322"/>
                  </a:lnTo>
                  <a:cubicBezTo>
                    <a:pt x="1918" y="322"/>
                    <a:pt x="1989" y="251"/>
                    <a:pt x="1989" y="156"/>
                  </a:cubicBezTo>
                  <a:cubicBezTo>
                    <a:pt x="1989" y="72"/>
                    <a:pt x="1918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8;p52"/>
            <p:cNvSpPr/>
            <p:nvPr/>
          </p:nvSpPr>
          <p:spPr>
            <a:xfrm>
              <a:off x="1401887" y="3891648"/>
              <a:ext cx="17843" cy="10623"/>
            </a:xfrm>
            <a:custGeom>
              <a:avLst/>
              <a:gdLst/>
              <a:ahLst/>
              <a:cxnLst/>
              <a:rect l="l" t="t" r="r" b="b"/>
              <a:pathLst>
                <a:path w="561" h="334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7" y="333"/>
                  </a:cubicBezTo>
                  <a:lnTo>
                    <a:pt x="394" y="333"/>
                  </a:lnTo>
                  <a:cubicBezTo>
                    <a:pt x="477" y="333"/>
                    <a:pt x="560" y="250"/>
                    <a:pt x="560" y="167"/>
                  </a:cubicBezTo>
                  <a:cubicBezTo>
                    <a:pt x="560" y="71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;p52"/>
            <p:cNvSpPr/>
            <p:nvPr/>
          </p:nvSpPr>
          <p:spPr>
            <a:xfrm>
              <a:off x="1345465" y="3891648"/>
              <a:ext cx="45863" cy="10623"/>
            </a:xfrm>
            <a:custGeom>
              <a:avLst/>
              <a:gdLst/>
              <a:ahLst/>
              <a:cxnLst/>
              <a:rect l="l" t="t" r="r" b="b"/>
              <a:pathLst>
                <a:path w="1442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50"/>
                    <a:pt x="84" y="333"/>
                    <a:pt x="167" y="333"/>
                  </a:cubicBezTo>
                  <a:lnTo>
                    <a:pt x="1275" y="333"/>
                  </a:lnTo>
                  <a:cubicBezTo>
                    <a:pt x="1358" y="333"/>
                    <a:pt x="1441" y="250"/>
                    <a:pt x="1441" y="167"/>
                  </a:cubicBezTo>
                  <a:cubicBezTo>
                    <a:pt x="1441" y="71"/>
                    <a:pt x="1358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0;p52"/>
            <p:cNvSpPr/>
            <p:nvPr/>
          </p:nvSpPr>
          <p:spPr>
            <a:xfrm>
              <a:off x="1343588" y="3917378"/>
              <a:ext cx="77254" cy="46626"/>
            </a:xfrm>
            <a:custGeom>
              <a:avLst/>
              <a:gdLst/>
              <a:ahLst/>
              <a:cxnLst/>
              <a:rect l="l" t="t" r="r" b="b"/>
              <a:pathLst>
                <a:path w="2429" h="1466" extrusionOk="0">
                  <a:moveTo>
                    <a:pt x="417" y="1"/>
                  </a:moveTo>
                  <a:cubicBezTo>
                    <a:pt x="179" y="1"/>
                    <a:pt x="0" y="191"/>
                    <a:pt x="0" y="417"/>
                  </a:cubicBezTo>
                  <a:lnTo>
                    <a:pt x="0" y="1048"/>
                  </a:lnTo>
                  <a:cubicBezTo>
                    <a:pt x="0" y="1287"/>
                    <a:pt x="203" y="1465"/>
                    <a:pt x="417" y="1465"/>
                  </a:cubicBezTo>
                  <a:lnTo>
                    <a:pt x="2000" y="1465"/>
                  </a:lnTo>
                  <a:cubicBezTo>
                    <a:pt x="2239" y="1465"/>
                    <a:pt x="2417" y="1275"/>
                    <a:pt x="2417" y="1048"/>
                  </a:cubicBezTo>
                  <a:lnTo>
                    <a:pt x="2417" y="513"/>
                  </a:lnTo>
                  <a:cubicBezTo>
                    <a:pt x="2429" y="417"/>
                    <a:pt x="2358" y="334"/>
                    <a:pt x="2274" y="334"/>
                  </a:cubicBezTo>
                  <a:cubicBezTo>
                    <a:pt x="2250" y="334"/>
                    <a:pt x="2239" y="334"/>
                    <a:pt x="2215" y="358"/>
                  </a:cubicBezTo>
                  <a:cubicBezTo>
                    <a:pt x="2155" y="370"/>
                    <a:pt x="2096" y="441"/>
                    <a:pt x="2096" y="513"/>
                  </a:cubicBezTo>
                  <a:lnTo>
                    <a:pt x="2096" y="1048"/>
                  </a:lnTo>
                  <a:cubicBezTo>
                    <a:pt x="2096" y="1096"/>
                    <a:pt x="2048" y="1144"/>
                    <a:pt x="2000" y="1144"/>
                  </a:cubicBezTo>
                  <a:lnTo>
                    <a:pt x="417" y="1144"/>
                  </a:lnTo>
                  <a:cubicBezTo>
                    <a:pt x="381" y="1144"/>
                    <a:pt x="334" y="1096"/>
                    <a:pt x="334" y="1048"/>
                  </a:cubicBezTo>
                  <a:lnTo>
                    <a:pt x="334" y="417"/>
                  </a:lnTo>
                  <a:cubicBezTo>
                    <a:pt x="334" y="370"/>
                    <a:pt x="381" y="322"/>
                    <a:pt x="417" y="322"/>
                  </a:cubicBezTo>
                  <a:lnTo>
                    <a:pt x="1834" y="322"/>
                  </a:lnTo>
                  <a:cubicBezTo>
                    <a:pt x="1929" y="322"/>
                    <a:pt x="2000" y="251"/>
                    <a:pt x="2000" y="155"/>
                  </a:cubicBezTo>
                  <a:cubicBezTo>
                    <a:pt x="2000" y="72"/>
                    <a:pt x="1929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1;p52"/>
            <p:cNvSpPr/>
            <p:nvPr/>
          </p:nvSpPr>
          <p:spPr>
            <a:xfrm>
              <a:off x="1401887" y="3976471"/>
              <a:ext cx="17843" cy="10241"/>
            </a:xfrm>
            <a:custGeom>
              <a:avLst/>
              <a:gdLst/>
              <a:ahLst/>
              <a:cxnLst/>
              <a:rect l="l" t="t" r="r" b="b"/>
              <a:pathLst>
                <a:path w="561" h="32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94" y="322"/>
                  </a:lnTo>
                  <a:cubicBezTo>
                    <a:pt x="477" y="322"/>
                    <a:pt x="560" y="250"/>
                    <a:pt x="560" y="167"/>
                  </a:cubicBezTo>
                  <a:cubicBezTo>
                    <a:pt x="560" y="71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2;p52"/>
            <p:cNvSpPr/>
            <p:nvPr/>
          </p:nvSpPr>
          <p:spPr>
            <a:xfrm>
              <a:off x="1345465" y="3976471"/>
              <a:ext cx="45863" cy="10241"/>
            </a:xfrm>
            <a:custGeom>
              <a:avLst/>
              <a:gdLst/>
              <a:ahLst/>
              <a:cxnLst/>
              <a:rect l="l" t="t" r="r" b="b"/>
              <a:pathLst>
                <a:path w="1442" h="32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1275" y="322"/>
                  </a:lnTo>
                  <a:cubicBezTo>
                    <a:pt x="1358" y="322"/>
                    <a:pt x="1441" y="250"/>
                    <a:pt x="1441" y="167"/>
                  </a:cubicBezTo>
                  <a:cubicBezTo>
                    <a:pt x="1441" y="71"/>
                    <a:pt x="1382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3;p52"/>
            <p:cNvSpPr/>
            <p:nvPr/>
          </p:nvSpPr>
          <p:spPr>
            <a:xfrm>
              <a:off x="1343588" y="4001057"/>
              <a:ext cx="77636" cy="46626"/>
            </a:xfrm>
            <a:custGeom>
              <a:avLst/>
              <a:gdLst/>
              <a:ahLst/>
              <a:cxnLst/>
              <a:rect l="l" t="t" r="r" b="b"/>
              <a:pathLst>
                <a:path w="2441" h="1466" extrusionOk="0">
                  <a:moveTo>
                    <a:pt x="417" y="1"/>
                  </a:moveTo>
                  <a:cubicBezTo>
                    <a:pt x="179" y="1"/>
                    <a:pt x="0" y="191"/>
                    <a:pt x="0" y="418"/>
                  </a:cubicBezTo>
                  <a:lnTo>
                    <a:pt x="0" y="1049"/>
                  </a:lnTo>
                  <a:cubicBezTo>
                    <a:pt x="0" y="1156"/>
                    <a:pt x="48" y="1263"/>
                    <a:pt x="107" y="1334"/>
                  </a:cubicBezTo>
                  <a:cubicBezTo>
                    <a:pt x="179" y="1430"/>
                    <a:pt x="298" y="1465"/>
                    <a:pt x="417" y="1465"/>
                  </a:cubicBezTo>
                  <a:lnTo>
                    <a:pt x="2000" y="1465"/>
                  </a:lnTo>
                  <a:cubicBezTo>
                    <a:pt x="2131" y="1465"/>
                    <a:pt x="2239" y="1406"/>
                    <a:pt x="2310" y="1323"/>
                  </a:cubicBezTo>
                  <a:cubicBezTo>
                    <a:pt x="2310" y="1323"/>
                    <a:pt x="2417" y="1203"/>
                    <a:pt x="2417" y="1049"/>
                  </a:cubicBezTo>
                  <a:cubicBezTo>
                    <a:pt x="2417" y="525"/>
                    <a:pt x="2441" y="489"/>
                    <a:pt x="2405" y="430"/>
                  </a:cubicBezTo>
                  <a:cubicBezTo>
                    <a:pt x="2370" y="381"/>
                    <a:pt x="2317" y="358"/>
                    <a:pt x="2266" y="358"/>
                  </a:cubicBezTo>
                  <a:cubicBezTo>
                    <a:pt x="2179" y="358"/>
                    <a:pt x="2096" y="421"/>
                    <a:pt x="2096" y="525"/>
                  </a:cubicBezTo>
                  <a:lnTo>
                    <a:pt x="2096" y="1061"/>
                  </a:lnTo>
                  <a:cubicBezTo>
                    <a:pt x="2096" y="1096"/>
                    <a:pt x="2048" y="1144"/>
                    <a:pt x="2000" y="1144"/>
                  </a:cubicBezTo>
                  <a:lnTo>
                    <a:pt x="417" y="1144"/>
                  </a:lnTo>
                  <a:cubicBezTo>
                    <a:pt x="381" y="1144"/>
                    <a:pt x="334" y="1096"/>
                    <a:pt x="334" y="1061"/>
                  </a:cubicBezTo>
                  <a:lnTo>
                    <a:pt x="334" y="418"/>
                  </a:lnTo>
                  <a:cubicBezTo>
                    <a:pt x="334" y="370"/>
                    <a:pt x="381" y="322"/>
                    <a:pt x="417" y="322"/>
                  </a:cubicBezTo>
                  <a:lnTo>
                    <a:pt x="1834" y="322"/>
                  </a:lnTo>
                  <a:cubicBezTo>
                    <a:pt x="1893" y="322"/>
                    <a:pt x="1965" y="287"/>
                    <a:pt x="1988" y="227"/>
                  </a:cubicBezTo>
                  <a:cubicBezTo>
                    <a:pt x="2024" y="120"/>
                    <a:pt x="194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4;p52"/>
            <p:cNvSpPr/>
            <p:nvPr/>
          </p:nvSpPr>
          <p:spPr>
            <a:xfrm>
              <a:off x="1344702" y="4060150"/>
              <a:ext cx="46626" cy="10623"/>
            </a:xfrm>
            <a:custGeom>
              <a:avLst/>
              <a:gdLst/>
              <a:ahLst/>
              <a:cxnLst/>
              <a:rect l="l" t="t" r="r" b="b"/>
              <a:pathLst>
                <a:path w="1466" h="334" extrusionOk="0">
                  <a:moveTo>
                    <a:pt x="168" y="0"/>
                  </a:moveTo>
                  <a:cubicBezTo>
                    <a:pt x="108" y="12"/>
                    <a:pt x="60" y="48"/>
                    <a:pt x="48" y="96"/>
                  </a:cubicBezTo>
                  <a:cubicBezTo>
                    <a:pt x="1" y="191"/>
                    <a:pt x="72" y="334"/>
                    <a:pt x="191" y="334"/>
                  </a:cubicBezTo>
                  <a:lnTo>
                    <a:pt x="1299" y="334"/>
                  </a:lnTo>
                  <a:cubicBezTo>
                    <a:pt x="1382" y="334"/>
                    <a:pt x="1453" y="250"/>
                    <a:pt x="1453" y="167"/>
                  </a:cubicBezTo>
                  <a:cubicBezTo>
                    <a:pt x="1465" y="72"/>
                    <a:pt x="1382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5;p52"/>
            <p:cNvSpPr/>
            <p:nvPr/>
          </p:nvSpPr>
          <p:spPr>
            <a:xfrm>
              <a:off x="1401887" y="4060150"/>
              <a:ext cx="17843" cy="10623"/>
            </a:xfrm>
            <a:custGeom>
              <a:avLst/>
              <a:gdLst/>
              <a:ahLst/>
              <a:cxnLst/>
              <a:rect l="l" t="t" r="r" b="b"/>
              <a:pathLst>
                <a:path w="561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394" y="334"/>
                  </a:lnTo>
                  <a:cubicBezTo>
                    <a:pt x="477" y="334"/>
                    <a:pt x="560" y="250"/>
                    <a:pt x="560" y="167"/>
                  </a:cubicBezTo>
                  <a:cubicBezTo>
                    <a:pt x="560" y="72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6;p52"/>
            <p:cNvSpPr/>
            <p:nvPr/>
          </p:nvSpPr>
          <p:spPr>
            <a:xfrm>
              <a:off x="1563584" y="3936365"/>
              <a:ext cx="67077" cy="80276"/>
            </a:xfrm>
            <a:custGeom>
              <a:avLst/>
              <a:gdLst/>
              <a:ahLst/>
              <a:cxnLst/>
              <a:rect l="l" t="t" r="r" b="b"/>
              <a:pathLst>
                <a:path w="2109" h="2524" extrusionOk="0">
                  <a:moveTo>
                    <a:pt x="986" y="0"/>
                  </a:moveTo>
                  <a:cubicBezTo>
                    <a:pt x="915" y="0"/>
                    <a:pt x="842" y="19"/>
                    <a:pt x="775" y="59"/>
                  </a:cubicBezTo>
                  <a:lnTo>
                    <a:pt x="203" y="380"/>
                  </a:lnTo>
                  <a:cubicBezTo>
                    <a:pt x="72" y="451"/>
                    <a:pt x="1" y="594"/>
                    <a:pt x="1" y="737"/>
                  </a:cubicBezTo>
                  <a:cubicBezTo>
                    <a:pt x="1" y="928"/>
                    <a:pt x="60" y="916"/>
                    <a:pt x="846" y="2321"/>
                  </a:cubicBezTo>
                  <a:cubicBezTo>
                    <a:pt x="917" y="2452"/>
                    <a:pt x="1048" y="2523"/>
                    <a:pt x="1203" y="2523"/>
                  </a:cubicBezTo>
                  <a:cubicBezTo>
                    <a:pt x="1382" y="2523"/>
                    <a:pt x="1453" y="2416"/>
                    <a:pt x="1882" y="2190"/>
                  </a:cubicBezTo>
                  <a:cubicBezTo>
                    <a:pt x="1965" y="2154"/>
                    <a:pt x="1989" y="2047"/>
                    <a:pt x="1941" y="1975"/>
                  </a:cubicBezTo>
                  <a:cubicBezTo>
                    <a:pt x="1918" y="1921"/>
                    <a:pt x="1864" y="1892"/>
                    <a:pt x="1809" y="1892"/>
                  </a:cubicBezTo>
                  <a:cubicBezTo>
                    <a:pt x="1780" y="1892"/>
                    <a:pt x="1752" y="1900"/>
                    <a:pt x="1727" y="1916"/>
                  </a:cubicBezTo>
                  <a:cubicBezTo>
                    <a:pt x="1227" y="2190"/>
                    <a:pt x="1251" y="2190"/>
                    <a:pt x="1215" y="2190"/>
                  </a:cubicBezTo>
                  <a:cubicBezTo>
                    <a:pt x="1132" y="2190"/>
                    <a:pt x="1167" y="2178"/>
                    <a:pt x="358" y="785"/>
                  </a:cubicBezTo>
                  <a:cubicBezTo>
                    <a:pt x="322" y="737"/>
                    <a:pt x="334" y="690"/>
                    <a:pt x="382" y="666"/>
                  </a:cubicBezTo>
                  <a:lnTo>
                    <a:pt x="953" y="332"/>
                  </a:lnTo>
                  <a:cubicBezTo>
                    <a:pt x="965" y="324"/>
                    <a:pt x="978" y="320"/>
                    <a:pt x="992" y="320"/>
                  </a:cubicBezTo>
                  <a:cubicBezTo>
                    <a:pt x="1019" y="320"/>
                    <a:pt x="1048" y="336"/>
                    <a:pt x="1072" y="368"/>
                  </a:cubicBezTo>
                  <a:lnTo>
                    <a:pt x="1787" y="1583"/>
                  </a:lnTo>
                  <a:cubicBezTo>
                    <a:pt x="1810" y="1637"/>
                    <a:pt x="1864" y="1666"/>
                    <a:pt x="1919" y="1666"/>
                  </a:cubicBezTo>
                  <a:cubicBezTo>
                    <a:pt x="1948" y="1666"/>
                    <a:pt x="1976" y="1658"/>
                    <a:pt x="2001" y="1642"/>
                  </a:cubicBezTo>
                  <a:cubicBezTo>
                    <a:pt x="2084" y="1606"/>
                    <a:pt x="2108" y="1499"/>
                    <a:pt x="2060" y="1428"/>
                  </a:cubicBezTo>
                  <a:lnTo>
                    <a:pt x="1346" y="201"/>
                  </a:lnTo>
                  <a:cubicBezTo>
                    <a:pt x="1267" y="74"/>
                    <a:pt x="1129" y="0"/>
                    <a:pt x="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7;p52"/>
            <p:cNvSpPr/>
            <p:nvPr/>
          </p:nvSpPr>
          <p:spPr>
            <a:xfrm>
              <a:off x="1569658" y="4013174"/>
              <a:ext cx="15553" cy="16698"/>
            </a:xfrm>
            <a:custGeom>
              <a:avLst/>
              <a:gdLst/>
              <a:ahLst/>
              <a:cxnLst/>
              <a:rect l="l" t="t" r="r" b="b"/>
              <a:pathLst>
                <a:path w="489" h="525" extrusionOk="0">
                  <a:moveTo>
                    <a:pt x="189" y="0"/>
                  </a:moveTo>
                  <a:cubicBezTo>
                    <a:pt x="161" y="0"/>
                    <a:pt x="132" y="8"/>
                    <a:pt x="107" y="25"/>
                  </a:cubicBezTo>
                  <a:cubicBezTo>
                    <a:pt x="24" y="60"/>
                    <a:pt x="0" y="168"/>
                    <a:pt x="48" y="239"/>
                  </a:cubicBezTo>
                  <a:lnTo>
                    <a:pt x="143" y="441"/>
                  </a:lnTo>
                  <a:cubicBezTo>
                    <a:pt x="179" y="501"/>
                    <a:pt x="238" y="525"/>
                    <a:pt x="298" y="525"/>
                  </a:cubicBezTo>
                  <a:cubicBezTo>
                    <a:pt x="417" y="513"/>
                    <a:pt x="488" y="382"/>
                    <a:pt x="429" y="275"/>
                  </a:cubicBezTo>
                  <a:lnTo>
                    <a:pt x="322" y="84"/>
                  </a:lnTo>
                  <a:cubicBezTo>
                    <a:pt x="298" y="30"/>
                    <a:pt x="244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8;p52"/>
            <p:cNvSpPr/>
            <p:nvPr/>
          </p:nvSpPr>
          <p:spPr>
            <a:xfrm>
              <a:off x="1541256" y="3964417"/>
              <a:ext cx="29165" cy="40615"/>
            </a:xfrm>
            <a:custGeom>
              <a:avLst/>
              <a:gdLst/>
              <a:ahLst/>
              <a:cxnLst/>
              <a:rect l="l" t="t" r="r" b="b"/>
              <a:pathLst>
                <a:path w="917" h="1277" extrusionOk="0">
                  <a:moveTo>
                    <a:pt x="182" y="0"/>
                  </a:moveTo>
                  <a:cubicBezTo>
                    <a:pt x="156" y="0"/>
                    <a:pt x="130" y="7"/>
                    <a:pt x="107" y="22"/>
                  </a:cubicBezTo>
                  <a:cubicBezTo>
                    <a:pt x="24" y="69"/>
                    <a:pt x="0" y="165"/>
                    <a:pt x="48" y="248"/>
                  </a:cubicBezTo>
                  <a:lnTo>
                    <a:pt x="596" y="1201"/>
                  </a:lnTo>
                  <a:cubicBezTo>
                    <a:pt x="628" y="1250"/>
                    <a:pt x="684" y="1277"/>
                    <a:pt x="743" y="1277"/>
                  </a:cubicBezTo>
                  <a:cubicBezTo>
                    <a:pt x="769" y="1277"/>
                    <a:pt x="796" y="1271"/>
                    <a:pt x="822" y="1260"/>
                  </a:cubicBezTo>
                  <a:cubicBezTo>
                    <a:pt x="893" y="1212"/>
                    <a:pt x="917" y="1105"/>
                    <a:pt x="881" y="1034"/>
                  </a:cubicBezTo>
                  <a:lnTo>
                    <a:pt x="322" y="81"/>
                  </a:lnTo>
                  <a:cubicBezTo>
                    <a:pt x="297" y="32"/>
                    <a:pt x="239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09;p52"/>
            <p:cNvSpPr/>
            <p:nvPr/>
          </p:nvSpPr>
          <p:spPr>
            <a:xfrm>
              <a:off x="1496189" y="4055284"/>
              <a:ext cx="15171" cy="16634"/>
            </a:xfrm>
            <a:custGeom>
              <a:avLst/>
              <a:gdLst/>
              <a:ahLst/>
              <a:cxnLst/>
              <a:rect l="l" t="t" r="r" b="b"/>
              <a:pathLst>
                <a:path w="477" h="523" extrusionOk="0">
                  <a:moveTo>
                    <a:pt x="182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65"/>
                    <a:pt x="48" y="249"/>
                  </a:cubicBezTo>
                  <a:cubicBezTo>
                    <a:pt x="48" y="249"/>
                    <a:pt x="155" y="427"/>
                    <a:pt x="155" y="439"/>
                  </a:cubicBezTo>
                  <a:cubicBezTo>
                    <a:pt x="194" y="494"/>
                    <a:pt x="259" y="523"/>
                    <a:pt x="309" y="523"/>
                  </a:cubicBezTo>
                  <a:cubicBezTo>
                    <a:pt x="335" y="523"/>
                    <a:pt x="357" y="515"/>
                    <a:pt x="369" y="499"/>
                  </a:cubicBezTo>
                  <a:cubicBezTo>
                    <a:pt x="453" y="451"/>
                    <a:pt x="477" y="344"/>
                    <a:pt x="429" y="272"/>
                  </a:cubicBezTo>
                  <a:lnTo>
                    <a:pt x="334" y="82"/>
                  </a:lnTo>
                  <a:cubicBezTo>
                    <a:pt x="301" y="33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0;p52"/>
            <p:cNvSpPr/>
            <p:nvPr/>
          </p:nvSpPr>
          <p:spPr>
            <a:xfrm>
              <a:off x="1468169" y="3851859"/>
              <a:ext cx="78781" cy="69717"/>
            </a:xfrm>
            <a:custGeom>
              <a:avLst/>
              <a:gdLst/>
              <a:ahLst/>
              <a:cxnLst/>
              <a:rect l="l" t="t" r="r" b="b"/>
              <a:pathLst>
                <a:path w="2477" h="2192" extrusionOk="0">
                  <a:moveTo>
                    <a:pt x="738" y="1"/>
                  </a:moveTo>
                  <a:cubicBezTo>
                    <a:pt x="584" y="1"/>
                    <a:pt x="453" y="72"/>
                    <a:pt x="381" y="215"/>
                  </a:cubicBezTo>
                  <a:cubicBezTo>
                    <a:pt x="96" y="727"/>
                    <a:pt x="0" y="787"/>
                    <a:pt x="0" y="989"/>
                  </a:cubicBezTo>
                  <a:cubicBezTo>
                    <a:pt x="0" y="1132"/>
                    <a:pt x="84" y="1263"/>
                    <a:pt x="215" y="1346"/>
                  </a:cubicBezTo>
                  <a:cubicBezTo>
                    <a:pt x="1608" y="2132"/>
                    <a:pt x="1596" y="2192"/>
                    <a:pt x="1786" y="2192"/>
                  </a:cubicBezTo>
                  <a:cubicBezTo>
                    <a:pt x="1941" y="2192"/>
                    <a:pt x="2072" y="2120"/>
                    <a:pt x="2143" y="1977"/>
                  </a:cubicBezTo>
                  <a:lnTo>
                    <a:pt x="2417" y="1525"/>
                  </a:lnTo>
                  <a:cubicBezTo>
                    <a:pt x="2477" y="1418"/>
                    <a:pt x="2441" y="1311"/>
                    <a:pt x="2358" y="1263"/>
                  </a:cubicBezTo>
                  <a:cubicBezTo>
                    <a:pt x="2336" y="1252"/>
                    <a:pt x="2310" y="1247"/>
                    <a:pt x="2284" y="1247"/>
                  </a:cubicBezTo>
                  <a:cubicBezTo>
                    <a:pt x="2226" y="1247"/>
                    <a:pt x="2164" y="1273"/>
                    <a:pt x="2132" y="1322"/>
                  </a:cubicBezTo>
                  <a:lnTo>
                    <a:pt x="1870" y="1787"/>
                  </a:lnTo>
                  <a:cubicBezTo>
                    <a:pt x="1846" y="1819"/>
                    <a:pt x="1817" y="1834"/>
                    <a:pt x="1789" y="1834"/>
                  </a:cubicBezTo>
                  <a:cubicBezTo>
                    <a:pt x="1776" y="1834"/>
                    <a:pt x="1762" y="1830"/>
                    <a:pt x="1751" y="1823"/>
                  </a:cubicBezTo>
                  <a:cubicBezTo>
                    <a:pt x="334" y="989"/>
                    <a:pt x="334" y="1049"/>
                    <a:pt x="334" y="953"/>
                  </a:cubicBezTo>
                  <a:cubicBezTo>
                    <a:pt x="334" y="906"/>
                    <a:pt x="334" y="941"/>
                    <a:pt x="655" y="358"/>
                  </a:cubicBezTo>
                  <a:cubicBezTo>
                    <a:pt x="677" y="329"/>
                    <a:pt x="703" y="314"/>
                    <a:pt x="728" y="314"/>
                  </a:cubicBezTo>
                  <a:cubicBezTo>
                    <a:pt x="744" y="314"/>
                    <a:pt x="760" y="320"/>
                    <a:pt x="774" y="334"/>
                  </a:cubicBezTo>
                  <a:lnTo>
                    <a:pt x="2001" y="1049"/>
                  </a:lnTo>
                  <a:cubicBezTo>
                    <a:pt x="2023" y="1060"/>
                    <a:pt x="2048" y="1065"/>
                    <a:pt x="2074" y="1065"/>
                  </a:cubicBezTo>
                  <a:cubicBezTo>
                    <a:pt x="2133" y="1065"/>
                    <a:pt x="2194" y="1038"/>
                    <a:pt x="2227" y="989"/>
                  </a:cubicBezTo>
                  <a:cubicBezTo>
                    <a:pt x="2262" y="906"/>
                    <a:pt x="2239" y="811"/>
                    <a:pt x="2167" y="763"/>
                  </a:cubicBezTo>
                  <a:cubicBezTo>
                    <a:pt x="929" y="60"/>
                    <a:pt x="92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1;p52"/>
            <p:cNvSpPr/>
            <p:nvPr/>
          </p:nvSpPr>
          <p:spPr>
            <a:xfrm>
              <a:off x="1503377" y="3929368"/>
              <a:ext cx="17843" cy="13740"/>
            </a:xfrm>
            <a:custGeom>
              <a:avLst/>
              <a:gdLst/>
              <a:ahLst/>
              <a:cxnLst/>
              <a:rect l="l" t="t" r="r" b="b"/>
              <a:pathLst>
                <a:path w="561" h="432" extrusionOk="0">
                  <a:moveTo>
                    <a:pt x="189" y="0"/>
                  </a:moveTo>
                  <a:cubicBezTo>
                    <a:pt x="132" y="0"/>
                    <a:pt x="73" y="27"/>
                    <a:pt x="48" y="76"/>
                  </a:cubicBezTo>
                  <a:cubicBezTo>
                    <a:pt x="1" y="159"/>
                    <a:pt x="24" y="255"/>
                    <a:pt x="96" y="302"/>
                  </a:cubicBezTo>
                  <a:lnTo>
                    <a:pt x="298" y="409"/>
                  </a:lnTo>
                  <a:cubicBezTo>
                    <a:pt x="321" y="424"/>
                    <a:pt x="347" y="431"/>
                    <a:pt x="373" y="431"/>
                  </a:cubicBezTo>
                  <a:cubicBezTo>
                    <a:pt x="431" y="431"/>
                    <a:pt x="492" y="399"/>
                    <a:pt x="524" y="350"/>
                  </a:cubicBezTo>
                  <a:cubicBezTo>
                    <a:pt x="560" y="255"/>
                    <a:pt x="536" y="171"/>
                    <a:pt x="465" y="124"/>
                  </a:cubicBezTo>
                  <a:lnTo>
                    <a:pt x="263" y="17"/>
                  </a:lnTo>
                  <a:cubicBezTo>
                    <a:pt x="240" y="6"/>
                    <a:pt x="215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2;p52"/>
            <p:cNvSpPr/>
            <p:nvPr/>
          </p:nvSpPr>
          <p:spPr>
            <a:xfrm>
              <a:off x="1454524" y="3900966"/>
              <a:ext cx="42078" cy="27798"/>
            </a:xfrm>
            <a:custGeom>
              <a:avLst/>
              <a:gdLst/>
              <a:ahLst/>
              <a:cxnLst/>
              <a:rect l="l" t="t" r="r" b="b"/>
              <a:pathLst>
                <a:path w="1323" h="874" extrusionOk="0">
                  <a:moveTo>
                    <a:pt x="195" y="0"/>
                  </a:moveTo>
                  <a:cubicBezTo>
                    <a:pt x="137" y="0"/>
                    <a:pt x="81" y="27"/>
                    <a:pt x="48" y="76"/>
                  </a:cubicBezTo>
                  <a:cubicBezTo>
                    <a:pt x="1" y="159"/>
                    <a:pt x="36" y="255"/>
                    <a:pt x="108" y="302"/>
                  </a:cubicBezTo>
                  <a:lnTo>
                    <a:pt x="1060" y="850"/>
                  </a:lnTo>
                  <a:cubicBezTo>
                    <a:pt x="1084" y="874"/>
                    <a:pt x="1120" y="874"/>
                    <a:pt x="1144" y="874"/>
                  </a:cubicBezTo>
                  <a:cubicBezTo>
                    <a:pt x="1203" y="874"/>
                    <a:pt x="1263" y="838"/>
                    <a:pt x="1298" y="779"/>
                  </a:cubicBezTo>
                  <a:cubicBezTo>
                    <a:pt x="1322" y="719"/>
                    <a:pt x="1310" y="612"/>
                    <a:pt x="1227" y="576"/>
                  </a:cubicBezTo>
                  <a:lnTo>
                    <a:pt x="275" y="17"/>
                  </a:lnTo>
                  <a:cubicBezTo>
                    <a:pt x="249" y="6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3;p52"/>
            <p:cNvSpPr/>
            <p:nvPr/>
          </p:nvSpPr>
          <p:spPr>
            <a:xfrm>
              <a:off x="1460981" y="4002265"/>
              <a:ext cx="19083" cy="13740"/>
            </a:xfrm>
            <a:custGeom>
              <a:avLst/>
              <a:gdLst/>
              <a:ahLst/>
              <a:cxnLst/>
              <a:rect l="l" t="t" r="r" b="b"/>
              <a:pathLst>
                <a:path w="600" h="432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cubicBezTo>
                    <a:pt x="107" y="308"/>
                    <a:pt x="286" y="403"/>
                    <a:pt x="298" y="403"/>
                  </a:cubicBezTo>
                  <a:cubicBezTo>
                    <a:pt x="328" y="423"/>
                    <a:pt x="358" y="432"/>
                    <a:pt x="386" y="432"/>
                  </a:cubicBezTo>
                  <a:cubicBezTo>
                    <a:pt x="512" y="432"/>
                    <a:pt x="600" y="263"/>
                    <a:pt x="512" y="165"/>
                  </a:cubicBezTo>
                  <a:cubicBezTo>
                    <a:pt x="488" y="130"/>
                    <a:pt x="453" y="130"/>
                    <a:pt x="274" y="22"/>
                  </a:cubicBezTo>
                  <a:cubicBezTo>
                    <a:pt x="251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4;p52"/>
          <p:cNvGrpSpPr/>
          <p:nvPr/>
        </p:nvGrpSpPr>
        <p:grpSpPr>
          <a:xfrm>
            <a:off x="3612868" y="1537867"/>
            <a:ext cx="278739" cy="339073"/>
            <a:chOff x="1768821" y="3361108"/>
            <a:chExt cx="278739" cy="339073"/>
          </a:xfrm>
        </p:grpSpPr>
        <p:sp>
          <p:nvSpPr>
            <p:cNvPr id="46" name="Google Shape;615;p52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;p52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7;p52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8;p52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9;p52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20;p52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1;p52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22;p52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23;p52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24;p52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25;p52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Google Shape;627;p52">
            <a:extLst>
              <a:ext uri="{FF2B5EF4-FFF2-40B4-BE49-F238E27FC236}">
                <a16:creationId xmlns:a16="http://schemas.microsoft.com/office/drawing/2014/main" id="{6E59987A-5235-C883-0F34-9F5F24924587}"/>
              </a:ext>
            </a:extLst>
          </p:cNvPr>
          <p:cNvCxnSpPr>
            <a:cxnSpLocks/>
          </p:cNvCxnSpPr>
          <p:nvPr/>
        </p:nvCxnSpPr>
        <p:spPr>
          <a:xfrm>
            <a:off x="3748453" y="2023932"/>
            <a:ext cx="0" cy="51932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>
            <a:spLocks noGrp="1"/>
          </p:cNvSpPr>
          <p:nvPr>
            <p:ph type="subTitle" idx="1"/>
          </p:nvPr>
        </p:nvSpPr>
        <p:spPr>
          <a:xfrm>
            <a:off x="3997378" y="2136240"/>
            <a:ext cx="4089815" cy="929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Redes Neuronales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Accuracy: 79%</a:t>
            </a:r>
            <a:endParaRPr dirty="0"/>
          </a:p>
        </p:txBody>
      </p:sp>
      <p:sp>
        <p:nvSpPr>
          <p:cNvPr id="501" name="Google Shape;501;p48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TRABAJOS ANTERIORES </a:t>
            </a:r>
            <a:r>
              <a:rPr lang="en" dirty="0">
                <a:solidFill>
                  <a:schemeClr val="dk2"/>
                </a:solidFill>
              </a:rPr>
              <a:t>RELACIONADOS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03" name="Google Shape;503;p48"/>
          <p:cNvSpPr txBox="1">
            <a:spLocks noGrp="1"/>
          </p:cNvSpPr>
          <p:nvPr>
            <p:ph type="subTitle" idx="3"/>
          </p:nvPr>
        </p:nvSpPr>
        <p:spPr>
          <a:xfrm>
            <a:off x="3750040" y="1276213"/>
            <a:ext cx="5130351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“Tennis match prediction using machine learning,” International Journal of Research Publication and Reviews, </a:t>
            </a:r>
            <a:r>
              <a:rPr lang="en" sz="1600" dirty="0"/>
              <a:t>Gupta, 2022:</a:t>
            </a:r>
            <a:r>
              <a:rPr lang="es-PE" sz="1600" dirty="0"/>
              <a:t> </a:t>
            </a:r>
            <a:endParaRPr sz="1600" dirty="0"/>
          </a:p>
        </p:txBody>
      </p:sp>
      <p:pic>
        <p:nvPicPr>
          <p:cNvPr id="505" name="Google Shape;505;p48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2532113" y="3775926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8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885963" y="747150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8"/>
          <p:cNvPicPr preferRelativeResize="0"/>
          <p:nvPr/>
        </p:nvPicPr>
        <p:blipFill rotWithShape="1">
          <a:blip r:embed="rId3">
            <a:alphaModFix/>
          </a:blip>
          <a:srcRect l="46414" t="6693" r="44094" b="81710"/>
          <a:stretch/>
        </p:blipFill>
        <p:spPr>
          <a:xfrm rot="10800000" flipH="1">
            <a:off x="8444047" y="925752"/>
            <a:ext cx="415326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8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8201767" y="4753439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8796"/>
            <a:ext cx="3827550" cy="38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03;p48">
            <a:extLst>
              <a:ext uri="{FF2B5EF4-FFF2-40B4-BE49-F238E27FC236}">
                <a16:creationId xmlns:a16="http://schemas.microsoft.com/office/drawing/2014/main" id="{F1519775-81F6-138B-8200-B73E15738040}"/>
              </a:ext>
            </a:extLst>
          </p:cNvPr>
          <p:cNvSpPr txBox="1">
            <a:spLocks/>
          </p:cNvSpPr>
          <p:nvPr/>
        </p:nvSpPr>
        <p:spPr>
          <a:xfrm>
            <a:off x="3729021" y="2860187"/>
            <a:ext cx="5130352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600" dirty="0"/>
              <a:t>“Sports prediction and betting models in the machine learning age: The case of tennis,” Journal of Sports Analytics, </a:t>
            </a:r>
            <a:r>
              <a:rPr lang="es-PE" sz="1600" dirty="0"/>
              <a:t>Wilkens, 2021</a:t>
            </a:r>
          </a:p>
        </p:txBody>
      </p:sp>
      <p:sp>
        <p:nvSpPr>
          <p:cNvPr id="7" name="Google Shape;500;p48">
            <a:extLst>
              <a:ext uri="{FF2B5EF4-FFF2-40B4-BE49-F238E27FC236}">
                <a16:creationId xmlns:a16="http://schemas.microsoft.com/office/drawing/2014/main" id="{831329CE-F8F1-88B9-35CF-8869F87A9371}"/>
              </a:ext>
            </a:extLst>
          </p:cNvPr>
          <p:cNvSpPr txBox="1">
            <a:spLocks/>
          </p:cNvSpPr>
          <p:nvPr/>
        </p:nvSpPr>
        <p:spPr>
          <a:xfrm>
            <a:off x="3892446" y="3912513"/>
            <a:ext cx="4089815" cy="126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2"/>
              </a:buClr>
              <a:buSzPts val="18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 algn="r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 algn="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/>
              <a:t>Random Forest</a:t>
            </a:r>
          </a:p>
          <a:p>
            <a:r>
              <a:rPr lang="en-US" dirty="0"/>
              <a:t>Accuracy: </a:t>
            </a:r>
            <a:r>
              <a:rPr lang="en-US"/>
              <a:t>69%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3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RECOLECCIÓN </a:t>
            </a:r>
            <a:r>
              <a:rPr lang="en" dirty="0">
                <a:solidFill>
                  <a:schemeClr val="dk2"/>
                </a:solidFill>
              </a:rPr>
              <a:t>DE DATOS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A33E81D-67F5-C594-6489-35951D30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27464"/>
              </p:ext>
            </p:extLst>
          </p:nvPr>
        </p:nvGraphicFramePr>
        <p:xfrm>
          <a:off x="1472887" y="1645239"/>
          <a:ext cx="2058425" cy="2653600"/>
        </p:xfrm>
        <a:graphic>
          <a:graphicData uri="http://schemas.openxmlformats.org/drawingml/2006/table">
            <a:tbl>
              <a:tblPr>
                <a:noFill/>
                <a:tableStyleId>{75845D55-697E-470E-812B-10AB9DE328BA}</a:tableStyleId>
              </a:tblPr>
              <a:tblGrid>
                <a:gridCol w="2058425">
                  <a:extLst>
                    <a:ext uri="{9D8B030D-6E8A-4147-A177-3AD203B41FA5}">
                      <a16:colId xmlns:a16="http://schemas.microsoft.com/office/drawing/2014/main" val="614526934"/>
                    </a:ext>
                  </a:extLst>
                </a:gridCol>
              </a:tblGrid>
              <a:tr h="66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03</a:t>
                      </a:r>
                      <a:endParaRPr sz="1800" dirty="0">
                        <a:solidFill>
                          <a:schemeClr val="accent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50807"/>
                  </a:ext>
                </a:extLst>
              </a:tr>
              <a:tr h="66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It is the red planet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304875"/>
                  </a:ext>
                </a:extLst>
              </a:tr>
              <a:tr h="66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It was named after a god</a:t>
                      </a:r>
                      <a:endParaRPr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305424"/>
                  </a:ext>
                </a:extLst>
              </a:tr>
              <a:tr h="66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It is the coldest planet</a:t>
                      </a:r>
                      <a:endParaRPr dirty="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121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PREPROCESAMIENTO </a:t>
            </a:r>
            <a:r>
              <a:rPr lang="en" dirty="0">
                <a:solidFill>
                  <a:schemeClr val="dk2"/>
                </a:solidFill>
              </a:rPr>
              <a:t>DE DATA</a:t>
            </a:r>
            <a:endParaRPr dirty="0"/>
          </a:p>
        </p:txBody>
      </p:sp>
      <p:grpSp>
        <p:nvGrpSpPr>
          <p:cNvPr id="47" name="Group 243">
            <a:extLst>
              <a:ext uri="{FF2B5EF4-FFF2-40B4-BE49-F238E27FC236}">
                <a16:creationId xmlns:a16="http://schemas.microsoft.com/office/drawing/2014/main" id="{F10D46B7-2CF0-A9E6-1EDD-0AC1FDC858C0}"/>
              </a:ext>
            </a:extLst>
          </p:cNvPr>
          <p:cNvGrpSpPr/>
          <p:nvPr/>
        </p:nvGrpSpPr>
        <p:grpSpPr>
          <a:xfrm>
            <a:off x="755530" y="1285682"/>
            <a:ext cx="2991443" cy="2541681"/>
            <a:chOff x="534117" y="1977763"/>
            <a:chExt cx="4348498" cy="272768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8" name="Freeform: Shape 244">
              <a:extLst>
                <a:ext uri="{FF2B5EF4-FFF2-40B4-BE49-F238E27FC236}">
                  <a16:creationId xmlns:a16="http://schemas.microsoft.com/office/drawing/2014/main" id="{65798EFF-E4B4-14BD-1073-2CEBF221FD48}"/>
                </a:ext>
              </a:extLst>
            </p:cNvPr>
            <p:cNvSpPr/>
            <p:nvPr/>
          </p:nvSpPr>
          <p:spPr>
            <a:xfrm>
              <a:off x="792680" y="3010397"/>
              <a:ext cx="3831376" cy="1033224"/>
            </a:xfrm>
            <a:custGeom>
              <a:avLst/>
              <a:gdLst>
                <a:gd name="connsiteX0" fmla="*/ 3831376 w 3831376"/>
                <a:gd name="connsiteY0" fmla="*/ 0 h 1033224"/>
                <a:gd name="connsiteX1" fmla="*/ 3553173 w 3831376"/>
                <a:gd name="connsiteY1" fmla="*/ 683093 h 1033224"/>
                <a:gd name="connsiteX2" fmla="*/ 3494175 w 3831376"/>
                <a:gd name="connsiteY2" fmla="*/ 719405 h 1033224"/>
                <a:gd name="connsiteX3" fmla="*/ 1915678 w 3831376"/>
                <a:gd name="connsiteY3" fmla="*/ 1033224 h 1033224"/>
                <a:gd name="connsiteX4" fmla="*/ 337182 w 3831376"/>
                <a:gd name="connsiteY4" fmla="*/ 719405 h 1033224"/>
                <a:gd name="connsiteX5" fmla="*/ 278205 w 3831376"/>
                <a:gd name="connsiteY5" fmla="*/ 683106 h 1033224"/>
                <a:gd name="connsiteX6" fmla="*/ 0 w 3831376"/>
                <a:gd name="connsiteY6" fmla="*/ 9 h 1033224"/>
                <a:gd name="connsiteX7" fmla="*/ 16877 w 3831376"/>
                <a:gd name="connsiteY7" fmla="*/ 9955 h 1033224"/>
                <a:gd name="connsiteX8" fmla="*/ 1915680 w 3831376"/>
                <a:gd name="connsiteY8" fmla="*/ 371400 h 1033224"/>
                <a:gd name="connsiteX9" fmla="*/ 3814483 w 3831376"/>
                <a:gd name="connsiteY9" fmla="*/ 9955 h 1033224"/>
                <a:gd name="connsiteX10" fmla="*/ 3831376 w 3831376"/>
                <a:gd name="connsiteY10" fmla="*/ 0 h 1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1376" h="1033224">
                  <a:moveTo>
                    <a:pt x="3831376" y="0"/>
                  </a:moveTo>
                  <a:lnTo>
                    <a:pt x="3553173" y="683093"/>
                  </a:lnTo>
                  <a:lnTo>
                    <a:pt x="3494175" y="719405"/>
                  </a:lnTo>
                  <a:cubicBezTo>
                    <a:pt x="3152084" y="908741"/>
                    <a:pt x="2572759" y="1033224"/>
                    <a:pt x="1915678" y="1033224"/>
                  </a:cubicBezTo>
                  <a:cubicBezTo>
                    <a:pt x="1258597" y="1033224"/>
                    <a:pt x="679273" y="908741"/>
                    <a:pt x="337182" y="719405"/>
                  </a:cubicBezTo>
                  <a:lnTo>
                    <a:pt x="278205" y="683106"/>
                  </a:lnTo>
                  <a:lnTo>
                    <a:pt x="0" y="9"/>
                  </a:lnTo>
                  <a:lnTo>
                    <a:pt x="16877" y="9955"/>
                  </a:lnTo>
                  <a:cubicBezTo>
                    <a:pt x="428385" y="228025"/>
                    <a:pt x="1125265" y="371400"/>
                    <a:pt x="1915680" y="371400"/>
                  </a:cubicBezTo>
                  <a:cubicBezTo>
                    <a:pt x="2706096" y="371400"/>
                    <a:pt x="3402976" y="228025"/>
                    <a:pt x="3814483" y="9955"/>
                  </a:cubicBezTo>
                  <a:lnTo>
                    <a:pt x="3831376" y="0"/>
                  </a:lnTo>
                  <a:close/>
                </a:path>
              </a:pathLst>
            </a:cu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49" name="Freeform: Shape 246">
              <a:extLst>
                <a:ext uri="{FF2B5EF4-FFF2-40B4-BE49-F238E27FC236}">
                  <a16:creationId xmlns:a16="http://schemas.microsoft.com/office/drawing/2014/main" id="{789BE3F2-AB3E-1124-9606-686E780231AD}"/>
                </a:ext>
              </a:extLst>
            </p:cNvPr>
            <p:cNvSpPr/>
            <p:nvPr/>
          </p:nvSpPr>
          <p:spPr>
            <a:xfrm>
              <a:off x="534117" y="1977763"/>
              <a:ext cx="4348498" cy="1404034"/>
            </a:xfrm>
            <a:custGeom>
              <a:avLst/>
              <a:gdLst>
                <a:gd name="connsiteX0" fmla="*/ 2174249 w 4348498"/>
                <a:gd name="connsiteY0" fmla="*/ 0 h 1404034"/>
                <a:gd name="connsiteX1" fmla="*/ 4348498 w 4348498"/>
                <a:gd name="connsiteY1" fmla="*/ 370843 h 1404034"/>
                <a:gd name="connsiteX2" fmla="*/ 4332580 w 4348498"/>
                <a:gd name="connsiteY2" fmla="*/ 397776 h 1404034"/>
                <a:gd name="connsiteX3" fmla="*/ 4348497 w 4348498"/>
                <a:gd name="connsiteY3" fmla="*/ 397776 h 1404034"/>
                <a:gd name="connsiteX4" fmla="*/ 4089939 w 4348498"/>
                <a:gd name="connsiteY4" fmla="*/ 1032634 h 1404034"/>
                <a:gd name="connsiteX5" fmla="*/ 4073046 w 4348498"/>
                <a:gd name="connsiteY5" fmla="*/ 1042589 h 1404034"/>
                <a:gd name="connsiteX6" fmla="*/ 2174243 w 4348498"/>
                <a:gd name="connsiteY6" fmla="*/ 1404034 h 1404034"/>
                <a:gd name="connsiteX7" fmla="*/ 275440 w 4348498"/>
                <a:gd name="connsiteY7" fmla="*/ 1042589 h 1404034"/>
                <a:gd name="connsiteX8" fmla="*/ 258563 w 4348498"/>
                <a:gd name="connsiteY8" fmla="*/ 1032643 h 1404034"/>
                <a:gd name="connsiteX9" fmla="*/ 1 w 4348498"/>
                <a:gd name="connsiteY9" fmla="*/ 397776 h 1404034"/>
                <a:gd name="connsiteX10" fmla="*/ 15919 w 4348498"/>
                <a:gd name="connsiteY10" fmla="*/ 397776 h 1404034"/>
                <a:gd name="connsiteX11" fmla="*/ 0 w 4348498"/>
                <a:gd name="connsiteY11" fmla="*/ 370843 h 1404034"/>
                <a:gd name="connsiteX12" fmla="*/ 2174249 w 4348498"/>
                <a:gd name="connsiteY12" fmla="*/ 0 h 140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48498" h="1404034">
                  <a:moveTo>
                    <a:pt x="2174249" y="0"/>
                  </a:moveTo>
                  <a:cubicBezTo>
                    <a:pt x="3375054" y="0"/>
                    <a:pt x="4348498" y="166032"/>
                    <a:pt x="4348498" y="370843"/>
                  </a:cubicBezTo>
                  <a:lnTo>
                    <a:pt x="4332580" y="397776"/>
                  </a:lnTo>
                  <a:lnTo>
                    <a:pt x="4348497" y="397776"/>
                  </a:lnTo>
                  <a:lnTo>
                    <a:pt x="4089939" y="1032634"/>
                  </a:lnTo>
                  <a:lnTo>
                    <a:pt x="4073046" y="1042589"/>
                  </a:lnTo>
                  <a:cubicBezTo>
                    <a:pt x="3661539" y="1260659"/>
                    <a:pt x="2964659" y="1404034"/>
                    <a:pt x="2174243" y="1404034"/>
                  </a:cubicBezTo>
                  <a:cubicBezTo>
                    <a:pt x="1383828" y="1404034"/>
                    <a:pt x="686948" y="1260659"/>
                    <a:pt x="275440" y="1042589"/>
                  </a:cubicBezTo>
                  <a:lnTo>
                    <a:pt x="258563" y="1032643"/>
                  </a:lnTo>
                  <a:lnTo>
                    <a:pt x="1" y="397776"/>
                  </a:lnTo>
                  <a:lnTo>
                    <a:pt x="15919" y="397776"/>
                  </a:lnTo>
                  <a:lnTo>
                    <a:pt x="0" y="370843"/>
                  </a:lnTo>
                  <a:cubicBezTo>
                    <a:pt x="0" y="166032"/>
                    <a:pt x="973444" y="0"/>
                    <a:pt x="21742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0" name="Freeform: Shape 247">
              <a:extLst>
                <a:ext uri="{FF2B5EF4-FFF2-40B4-BE49-F238E27FC236}">
                  <a16:creationId xmlns:a16="http://schemas.microsoft.com/office/drawing/2014/main" id="{009B44FA-B1F1-E4CE-1F59-6EC573E2D8EB}"/>
                </a:ext>
              </a:extLst>
            </p:cNvPr>
            <p:cNvSpPr/>
            <p:nvPr/>
          </p:nvSpPr>
          <p:spPr>
            <a:xfrm>
              <a:off x="1070885" y="3693490"/>
              <a:ext cx="3274968" cy="1011954"/>
            </a:xfrm>
            <a:custGeom>
              <a:avLst/>
              <a:gdLst>
                <a:gd name="connsiteX0" fmla="*/ 3274968 w 3274968"/>
                <a:gd name="connsiteY0" fmla="*/ 0 h 1011954"/>
                <a:gd name="connsiteX1" fmla="*/ 3008902 w 3274968"/>
                <a:gd name="connsiteY1" fmla="*/ 653291 h 1011954"/>
                <a:gd name="connsiteX2" fmla="*/ 2999118 w 3274968"/>
                <a:gd name="connsiteY2" fmla="*/ 662059 h 1011954"/>
                <a:gd name="connsiteX3" fmla="*/ 1637475 w 3274968"/>
                <a:gd name="connsiteY3" fmla="*/ 1011954 h 1011954"/>
                <a:gd name="connsiteX4" fmla="*/ 275832 w 3274968"/>
                <a:gd name="connsiteY4" fmla="*/ 662060 h 1011954"/>
                <a:gd name="connsiteX5" fmla="*/ 266068 w 3274968"/>
                <a:gd name="connsiteY5" fmla="*/ 653309 h 1011954"/>
                <a:gd name="connsiteX6" fmla="*/ 0 w 3274968"/>
                <a:gd name="connsiteY6" fmla="*/ 13 h 1011954"/>
                <a:gd name="connsiteX7" fmla="*/ 58977 w 3274968"/>
                <a:gd name="connsiteY7" fmla="*/ 36312 h 1011954"/>
                <a:gd name="connsiteX8" fmla="*/ 1637473 w 3274968"/>
                <a:gd name="connsiteY8" fmla="*/ 350131 h 1011954"/>
                <a:gd name="connsiteX9" fmla="*/ 3215970 w 3274968"/>
                <a:gd name="connsiteY9" fmla="*/ 36312 h 1011954"/>
                <a:gd name="connsiteX10" fmla="*/ 3274968 w 3274968"/>
                <a:gd name="connsiteY10" fmla="*/ 0 h 10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4968" h="1011954">
                  <a:moveTo>
                    <a:pt x="3274968" y="0"/>
                  </a:moveTo>
                  <a:lnTo>
                    <a:pt x="3008902" y="653291"/>
                  </a:lnTo>
                  <a:lnTo>
                    <a:pt x="2999118" y="662059"/>
                  </a:lnTo>
                  <a:cubicBezTo>
                    <a:pt x="2736889" y="870473"/>
                    <a:pt x="2225451" y="1011954"/>
                    <a:pt x="1637475" y="1011954"/>
                  </a:cubicBezTo>
                  <a:cubicBezTo>
                    <a:pt x="1049500" y="1011954"/>
                    <a:pt x="538062" y="870473"/>
                    <a:pt x="275832" y="662060"/>
                  </a:cubicBezTo>
                  <a:lnTo>
                    <a:pt x="266068" y="653309"/>
                  </a:lnTo>
                  <a:lnTo>
                    <a:pt x="0" y="13"/>
                  </a:lnTo>
                  <a:lnTo>
                    <a:pt x="58977" y="36312"/>
                  </a:lnTo>
                  <a:cubicBezTo>
                    <a:pt x="401068" y="225648"/>
                    <a:pt x="980392" y="350131"/>
                    <a:pt x="1637473" y="350131"/>
                  </a:cubicBezTo>
                  <a:cubicBezTo>
                    <a:pt x="2294554" y="350131"/>
                    <a:pt x="2873879" y="225648"/>
                    <a:pt x="3215970" y="36312"/>
                  </a:cubicBezTo>
                  <a:lnTo>
                    <a:pt x="32749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51" name="Oval 249">
              <a:extLst>
                <a:ext uri="{FF2B5EF4-FFF2-40B4-BE49-F238E27FC236}">
                  <a16:creationId xmlns:a16="http://schemas.microsoft.com/office/drawing/2014/main" id="{03BCD764-5652-B260-DA62-6D1D2406518A}"/>
                </a:ext>
              </a:extLst>
            </p:cNvPr>
            <p:cNvSpPr/>
            <p:nvPr/>
          </p:nvSpPr>
          <p:spPr>
            <a:xfrm>
              <a:off x="688699" y="2067332"/>
              <a:ext cx="4039334" cy="68895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52" name="Straight Arrow Connector 255">
            <a:extLst>
              <a:ext uri="{FF2B5EF4-FFF2-40B4-BE49-F238E27FC236}">
                <a16:creationId xmlns:a16="http://schemas.microsoft.com/office/drawing/2014/main" id="{ADC3926E-8AFB-CC97-3275-68FA83673F5F}"/>
              </a:ext>
            </a:extLst>
          </p:cNvPr>
          <p:cNvCxnSpPr>
            <a:cxnSpLocks/>
          </p:cNvCxnSpPr>
          <p:nvPr/>
        </p:nvCxnSpPr>
        <p:spPr>
          <a:xfrm>
            <a:off x="4115108" y="2040176"/>
            <a:ext cx="759815" cy="0"/>
          </a:xfrm>
          <a:prstGeom prst="straightConnector1">
            <a:avLst/>
          </a:prstGeom>
          <a:ln w="25400">
            <a:solidFill>
              <a:srgbClr val="4343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56">
            <a:extLst>
              <a:ext uri="{FF2B5EF4-FFF2-40B4-BE49-F238E27FC236}">
                <a16:creationId xmlns:a16="http://schemas.microsoft.com/office/drawing/2014/main" id="{EC95FCB0-194D-F1AB-215F-CDF6796347D9}"/>
              </a:ext>
            </a:extLst>
          </p:cNvPr>
          <p:cNvCxnSpPr>
            <a:cxnSpLocks/>
          </p:cNvCxnSpPr>
          <p:nvPr/>
        </p:nvCxnSpPr>
        <p:spPr>
          <a:xfrm>
            <a:off x="3914803" y="2603464"/>
            <a:ext cx="960120" cy="0"/>
          </a:xfrm>
          <a:prstGeom prst="straightConnector1">
            <a:avLst/>
          </a:prstGeom>
          <a:ln w="25400">
            <a:solidFill>
              <a:srgbClr val="0F4C8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57">
            <a:extLst>
              <a:ext uri="{FF2B5EF4-FFF2-40B4-BE49-F238E27FC236}">
                <a16:creationId xmlns:a16="http://schemas.microsoft.com/office/drawing/2014/main" id="{B6055208-8858-D802-6CD6-A413B8C0F5A6}"/>
              </a:ext>
            </a:extLst>
          </p:cNvPr>
          <p:cNvCxnSpPr>
            <a:cxnSpLocks/>
          </p:cNvCxnSpPr>
          <p:nvPr/>
        </p:nvCxnSpPr>
        <p:spPr>
          <a:xfrm>
            <a:off x="3709063" y="3223263"/>
            <a:ext cx="1165860" cy="0"/>
          </a:xfrm>
          <a:prstGeom prst="straightConnector1">
            <a:avLst/>
          </a:prstGeom>
          <a:ln w="25400">
            <a:solidFill>
              <a:srgbClr val="4343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75">
            <a:extLst>
              <a:ext uri="{FF2B5EF4-FFF2-40B4-BE49-F238E27FC236}">
                <a16:creationId xmlns:a16="http://schemas.microsoft.com/office/drawing/2014/main" id="{550500BB-9188-F14F-EE5F-BBE8349D793D}"/>
              </a:ext>
            </a:extLst>
          </p:cNvPr>
          <p:cNvSpPr txBox="1"/>
          <p:nvPr/>
        </p:nvSpPr>
        <p:spPr>
          <a:xfrm>
            <a:off x="799446" y="2129365"/>
            <a:ext cx="2909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FFFF"/>
                </a:solidFill>
                <a:cs typeface="Arial" pitchFamily="34" charset="0"/>
              </a:rPr>
              <a:t>104,682 </a:t>
            </a:r>
            <a:r>
              <a:rPr lang="en-US" altLang="ko-KR" sz="1050" b="1" dirty="0" err="1">
                <a:solidFill>
                  <a:srgbClr val="FFFFFF"/>
                </a:solidFill>
                <a:cs typeface="Arial" pitchFamily="34" charset="0"/>
              </a:rPr>
              <a:t>registros</a:t>
            </a:r>
            <a:endParaRPr lang="ko-KR" altLang="en-US" sz="10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2" name="TextBox 276">
            <a:extLst>
              <a:ext uri="{FF2B5EF4-FFF2-40B4-BE49-F238E27FC236}">
                <a16:creationId xmlns:a16="http://schemas.microsoft.com/office/drawing/2014/main" id="{A7FDDFF2-69E5-3150-BA41-B6C3794BDB82}"/>
              </a:ext>
            </a:extLst>
          </p:cNvPr>
          <p:cNvSpPr txBox="1"/>
          <p:nvPr/>
        </p:nvSpPr>
        <p:spPr>
          <a:xfrm>
            <a:off x="379544" y="2744324"/>
            <a:ext cx="3678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50" b="1">
                <a:solidFill>
                  <a:srgbClr val="FFFFFF"/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54,809 </a:t>
            </a:r>
            <a:r>
              <a:rPr lang="en-US" altLang="ko-KR" dirty="0" err="1"/>
              <a:t>registros</a:t>
            </a:r>
            <a:endParaRPr lang="ko-KR" altLang="en-US" dirty="0"/>
          </a:p>
        </p:txBody>
      </p:sp>
      <p:sp>
        <p:nvSpPr>
          <p:cNvPr id="63" name="TextBox 277">
            <a:extLst>
              <a:ext uri="{FF2B5EF4-FFF2-40B4-BE49-F238E27FC236}">
                <a16:creationId xmlns:a16="http://schemas.microsoft.com/office/drawing/2014/main" id="{B5DF2041-E07D-E9D8-0FF3-21F3ECC1895F}"/>
              </a:ext>
            </a:extLst>
          </p:cNvPr>
          <p:cNvSpPr txBox="1"/>
          <p:nvPr/>
        </p:nvSpPr>
        <p:spPr>
          <a:xfrm>
            <a:off x="755530" y="3378999"/>
            <a:ext cx="2844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050" b="1">
                <a:solidFill>
                  <a:srgbClr val="FFFFFF"/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49,834 registros</a:t>
            </a:r>
            <a:endParaRPr lang="ko-KR" altLang="en-US" dirty="0"/>
          </a:p>
        </p:txBody>
      </p:sp>
      <p:sp>
        <p:nvSpPr>
          <p:cNvPr id="515" name="Rectangle 2">
            <a:extLst>
              <a:ext uri="{FF2B5EF4-FFF2-40B4-BE49-F238E27FC236}">
                <a16:creationId xmlns:a16="http://schemas.microsoft.com/office/drawing/2014/main" id="{F510430A-74B7-B836-5BD1-E0CD0BFEE9F0}"/>
              </a:ext>
            </a:extLst>
          </p:cNvPr>
          <p:cNvSpPr/>
          <p:nvPr/>
        </p:nvSpPr>
        <p:spPr>
          <a:xfrm>
            <a:off x="1853528" y="4126270"/>
            <a:ext cx="1677955" cy="487180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6" name="TextBox 27">
            <a:extLst>
              <a:ext uri="{FF2B5EF4-FFF2-40B4-BE49-F238E27FC236}">
                <a16:creationId xmlns:a16="http://schemas.microsoft.com/office/drawing/2014/main" id="{65501C89-2BA9-86A5-A7F9-D454B4972B3D}"/>
              </a:ext>
            </a:extLst>
          </p:cNvPr>
          <p:cNvSpPr txBox="1"/>
          <p:nvPr/>
        </p:nvSpPr>
        <p:spPr>
          <a:xfrm>
            <a:off x="623400" y="4473765"/>
            <a:ext cx="1263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Categóricas</a:t>
            </a:r>
            <a:endParaRPr lang="en-US" altLang="ko-KR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  <a:p>
            <a:pPr algn="ctr"/>
            <a:r>
              <a:rPr lang="en-US" altLang="ko-KR" sz="1050" dirty="0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Moda</a:t>
            </a:r>
            <a:endParaRPr lang="ko-KR" altLang="en-US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</p:txBody>
      </p:sp>
      <p:sp>
        <p:nvSpPr>
          <p:cNvPr id="520" name="TextBox 262">
            <a:extLst>
              <a:ext uri="{FF2B5EF4-FFF2-40B4-BE49-F238E27FC236}">
                <a16:creationId xmlns:a16="http://schemas.microsoft.com/office/drawing/2014/main" id="{43E6CA89-84F5-843D-1239-2EA86A126B0C}"/>
              </a:ext>
            </a:extLst>
          </p:cNvPr>
          <p:cNvSpPr txBox="1"/>
          <p:nvPr/>
        </p:nvSpPr>
        <p:spPr>
          <a:xfrm>
            <a:off x="1173249" y="3999052"/>
            <a:ext cx="225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lt1"/>
                </a:solidFill>
                <a:latin typeface="Anton"/>
                <a:sym typeface="Anton"/>
              </a:rPr>
              <a:t>Tratamiento</a:t>
            </a:r>
            <a:r>
              <a:rPr lang="en-US" altLang="ko-KR" sz="1200" dirty="0">
                <a:solidFill>
                  <a:schemeClr val="lt1"/>
                </a:solidFill>
                <a:latin typeface="Anton"/>
                <a:sym typeface="Anton"/>
              </a:rPr>
              <a:t> </a:t>
            </a:r>
          </a:p>
          <a:p>
            <a:pPr algn="ctr"/>
            <a:r>
              <a:rPr lang="en-US" altLang="ko-KR" sz="1200" dirty="0">
                <a:solidFill>
                  <a:schemeClr val="lt1"/>
                </a:solidFill>
                <a:latin typeface="Anton"/>
                <a:sym typeface="Anton"/>
              </a:rPr>
              <a:t>Missing Values</a:t>
            </a:r>
            <a:endParaRPr lang="ko-KR" altLang="en-US" sz="1200" dirty="0">
              <a:solidFill>
                <a:schemeClr val="lt1"/>
              </a:solidFill>
              <a:latin typeface="Anton"/>
              <a:sym typeface="Anton"/>
            </a:endParaRPr>
          </a:p>
        </p:txBody>
      </p:sp>
      <p:sp>
        <p:nvSpPr>
          <p:cNvPr id="521" name="TextBox 27">
            <a:extLst>
              <a:ext uri="{FF2B5EF4-FFF2-40B4-BE49-F238E27FC236}">
                <a16:creationId xmlns:a16="http://schemas.microsoft.com/office/drawing/2014/main" id="{6F867605-B235-198D-24BF-CAAC0FEDC17A}"/>
              </a:ext>
            </a:extLst>
          </p:cNvPr>
          <p:cNvSpPr txBox="1"/>
          <p:nvPr/>
        </p:nvSpPr>
        <p:spPr>
          <a:xfrm>
            <a:off x="2845409" y="4444755"/>
            <a:ext cx="1030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Numéricas</a:t>
            </a:r>
            <a:endParaRPr lang="en-US" altLang="ko-KR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  <a:p>
            <a:pPr algn="ctr"/>
            <a:r>
              <a:rPr lang="en-US" altLang="ko-KR" sz="1050" dirty="0" err="1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Promedio</a:t>
            </a:r>
            <a:endParaRPr lang="ko-KR" altLang="en-US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</p:txBody>
      </p:sp>
      <p:sp>
        <p:nvSpPr>
          <p:cNvPr id="522" name="TextBox 27">
            <a:extLst>
              <a:ext uri="{FF2B5EF4-FFF2-40B4-BE49-F238E27FC236}">
                <a16:creationId xmlns:a16="http://schemas.microsoft.com/office/drawing/2014/main" id="{62277F9B-203E-67FF-229B-5FB94D11FB6B}"/>
              </a:ext>
            </a:extLst>
          </p:cNvPr>
          <p:cNvSpPr txBox="1"/>
          <p:nvPr/>
        </p:nvSpPr>
        <p:spPr>
          <a:xfrm>
            <a:off x="5310507" y="4473765"/>
            <a:ext cx="12438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Categóricas</a:t>
            </a:r>
            <a:endParaRPr lang="en-US" altLang="ko-KR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  <a:p>
            <a:pPr algn="ctr"/>
            <a:r>
              <a:rPr lang="en-US" altLang="ko-KR" sz="1050" dirty="0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Variables Dummy</a:t>
            </a:r>
            <a:endParaRPr lang="ko-KR" altLang="en-US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</p:txBody>
      </p:sp>
      <p:sp>
        <p:nvSpPr>
          <p:cNvPr id="523" name="TextBox 27">
            <a:extLst>
              <a:ext uri="{FF2B5EF4-FFF2-40B4-BE49-F238E27FC236}">
                <a16:creationId xmlns:a16="http://schemas.microsoft.com/office/drawing/2014/main" id="{0B5F1C2D-33CE-E507-49A8-BD5A15FCE663}"/>
              </a:ext>
            </a:extLst>
          </p:cNvPr>
          <p:cNvSpPr txBox="1"/>
          <p:nvPr/>
        </p:nvSpPr>
        <p:spPr>
          <a:xfrm>
            <a:off x="7171836" y="4444755"/>
            <a:ext cx="1597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Numéricas</a:t>
            </a:r>
            <a:endParaRPr lang="en-US" altLang="ko-KR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  <a:p>
            <a:pPr algn="ctr"/>
            <a:r>
              <a:rPr lang="en-US" altLang="ko-KR" sz="1050" dirty="0" err="1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Normalización</a:t>
            </a:r>
            <a:r>
              <a:rPr lang="en-US" altLang="ko-KR" sz="1050" dirty="0">
                <a:solidFill>
                  <a:srgbClr val="0F4C81"/>
                </a:solidFill>
                <a:latin typeface="Anton" pitchFamily="2" charset="0"/>
                <a:cs typeface="Arial" pitchFamily="34" charset="0"/>
              </a:rPr>
              <a:t> Min-Max</a:t>
            </a:r>
            <a:endParaRPr lang="ko-KR" altLang="en-US" sz="1050" dirty="0">
              <a:solidFill>
                <a:srgbClr val="0F4C81"/>
              </a:solidFill>
              <a:latin typeface="Anton" pitchFamily="2" charset="0"/>
              <a:cs typeface="Arial" pitchFamily="34" charset="0"/>
            </a:endParaRPr>
          </a:p>
        </p:txBody>
      </p:sp>
      <p:cxnSp>
        <p:nvCxnSpPr>
          <p:cNvPr id="525" name="Google Shape;985;p70">
            <a:extLst>
              <a:ext uri="{FF2B5EF4-FFF2-40B4-BE49-F238E27FC236}">
                <a16:creationId xmlns:a16="http://schemas.microsoft.com/office/drawing/2014/main" id="{AD0673BB-6ABC-E6F7-53B0-0FBF68CC5020}"/>
              </a:ext>
            </a:extLst>
          </p:cNvPr>
          <p:cNvCxnSpPr>
            <a:cxnSpLocks/>
          </p:cNvCxnSpPr>
          <p:nvPr/>
        </p:nvCxnSpPr>
        <p:spPr>
          <a:xfrm flipV="1">
            <a:off x="4742793" y="4272197"/>
            <a:ext cx="0" cy="66562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7" name="TextBox 262">
            <a:extLst>
              <a:ext uri="{FF2B5EF4-FFF2-40B4-BE49-F238E27FC236}">
                <a16:creationId xmlns:a16="http://schemas.microsoft.com/office/drawing/2014/main" id="{6512B2AD-5712-B27B-BAFF-123FF9C1F9DB}"/>
              </a:ext>
            </a:extLst>
          </p:cNvPr>
          <p:cNvSpPr txBox="1"/>
          <p:nvPr/>
        </p:nvSpPr>
        <p:spPr>
          <a:xfrm>
            <a:off x="5717819" y="3999051"/>
            <a:ext cx="225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lt1"/>
                </a:solidFill>
                <a:latin typeface="Anton"/>
                <a:sym typeface="Anton"/>
              </a:rPr>
              <a:t>Trasnformaciones</a:t>
            </a:r>
            <a:endParaRPr lang="en-US" altLang="ko-KR" sz="1200" dirty="0">
              <a:solidFill>
                <a:schemeClr val="lt1"/>
              </a:solidFill>
              <a:latin typeface="Anton"/>
              <a:sym typeface="Anton"/>
            </a:endParaRPr>
          </a:p>
          <a:p>
            <a:pPr algn="ctr"/>
            <a:r>
              <a:rPr lang="en-US" altLang="ko-KR" sz="1200" dirty="0" err="1">
                <a:solidFill>
                  <a:schemeClr val="lt1"/>
                </a:solidFill>
                <a:latin typeface="Anton"/>
                <a:sym typeface="Anton"/>
              </a:rPr>
              <a:t>adicionales</a:t>
            </a:r>
            <a:endParaRPr lang="en-US" altLang="ko-KR" sz="1200" dirty="0">
              <a:solidFill>
                <a:schemeClr val="lt1"/>
              </a:solidFill>
              <a:latin typeface="Anton"/>
              <a:sym typeface="Anton"/>
            </a:endParaRPr>
          </a:p>
        </p:txBody>
      </p:sp>
      <p:grpSp>
        <p:nvGrpSpPr>
          <p:cNvPr id="528" name="Group 260">
            <a:extLst>
              <a:ext uri="{FF2B5EF4-FFF2-40B4-BE49-F238E27FC236}">
                <a16:creationId xmlns:a16="http://schemas.microsoft.com/office/drawing/2014/main" id="{676E5654-D1D7-84F5-0D18-21031F4240BE}"/>
              </a:ext>
            </a:extLst>
          </p:cNvPr>
          <p:cNvGrpSpPr/>
          <p:nvPr/>
        </p:nvGrpSpPr>
        <p:grpSpPr>
          <a:xfrm>
            <a:off x="5059683" y="1815906"/>
            <a:ext cx="3569205" cy="527318"/>
            <a:chOff x="4965552" y="1768882"/>
            <a:chExt cx="2583556" cy="703091"/>
          </a:xfrm>
        </p:grpSpPr>
        <p:sp>
          <p:nvSpPr>
            <p:cNvPr id="529" name="TextBox 261">
              <a:extLst>
                <a:ext uri="{FF2B5EF4-FFF2-40B4-BE49-F238E27FC236}">
                  <a16:creationId xmlns:a16="http://schemas.microsoft.com/office/drawing/2014/main" id="{4D4EBB6A-5C3A-56FB-0DAA-5BA9B0D2ED6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altLang="ko-KR" sz="900" dirty="0">
                  <a:solidFill>
                    <a:schemeClr val="bg1"/>
                  </a:solidFill>
                  <a:cs typeface="Arial" pitchFamily="34" charset="0"/>
                </a:rPr>
                <a:t>Se cuenta con la información histórica desde 1991. Cada registro corresponde a un partido jugado.</a:t>
              </a:r>
            </a:p>
          </p:txBody>
        </p:sp>
        <p:sp>
          <p:nvSpPr>
            <p:cNvPr id="530" name="TextBox 262">
              <a:extLst>
                <a:ext uri="{FF2B5EF4-FFF2-40B4-BE49-F238E27FC236}">
                  <a16:creationId xmlns:a16="http://schemas.microsoft.com/office/drawing/2014/main" id="{B1251495-40AF-68FD-B5A6-B334DB80687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Toda la data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1" name="Group 260">
            <a:extLst>
              <a:ext uri="{FF2B5EF4-FFF2-40B4-BE49-F238E27FC236}">
                <a16:creationId xmlns:a16="http://schemas.microsoft.com/office/drawing/2014/main" id="{2FDA23B9-DDF3-E771-BB68-6030A4990DCC}"/>
              </a:ext>
            </a:extLst>
          </p:cNvPr>
          <p:cNvGrpSpPr/>
          <p:nvPr/>
        </p:nvGrpSpPr>
        <p:grpSpPr>
          <a:xfrm>
            <a:off x="5059683" y="2420520"/>
            <a:ext cx="3569205" cy="388818"/>
            <a:chOff x="4965552" y="1768882"/>
            <a:chExt cx="2583556" cy="518424"/>
          </a:xfrm>
        </p:grpSpPr>
        <p:sp>
          <p:nvSpPr>
            <p:cNvPr id="532" name="TextBox 261">
              <a:extLst>
                <a:ext uri="{FF2B5EF4-FFF2-40B4-BE49-F238E27FC236}">
                  <a16:creationId xmlns:a16="http://schemas.microsoft.com/office/drawing/2014/main" id="{F1BDB934-8A48-10B4-E3C5-1411860E2BBD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altLang="ko-KR" sz="900" dirty="0">
                  <a:solidFill>
                    <a:schemeClr val="bg1"/>
                  </a:solidFill>
                  <a:cs typeface="Arial" pitchFamily="34" charset="0"/>
                </a:rPr>
                <a:t>Se consideró pertinente utilizar únicamente los últimos 18 años </a:t>
              </a:r>
            </a:p>
          </p:txBody>
        </p:sp>
        <p:sp>
          <p:nvSpPr>
            <p:cNvPr id="533" name="TextBox 262">
              <a:extLst>
                <a:ext uri="{FF2B5EF4-FFF2-40B4-BE49-F238E27FC236}">
                  <a16:creationId xmlns:a16="http://schemas.microsoft.com/office/drawing/2014/main" id="{241C260D-86A2-AE1C-7480-51382312149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err="1">
                  <a:solidFill>
                    <a:schemeClr val="bg1"/>
                  </a:solidFill>
                  <a:cs typeface="Arial" pitchFamily="34" charset="0"/>
                </a:rPr>
                <a:t>Años</a:t>
              </a:r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: 2005-2023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4" name="Group 263">
            <a:extLst>
              <a:ext uri="{FF2B5EF4-FFF2-40B4-BE49-F238E27FC236}">
                <a16:creationId xmlns:a16="http://schemas.microsoft.com/office/drawing/2014/main" id="{2C4D9748-F25A-D349-AEC7-8D5C26D520C7}"/>
              </a:ext>
            </a:extLst>
          </p:cNvPr>
          <p:cNvGrpSpPr/>
          <p:nvPr/>
        </p:nvGrpSpPr>
        <p:grpSpPr>
          <a:xfrm>
            <a:off x="5059683" y="3013395"/>
            <a:ext cx="3569205" cy="665817"/>
            <a:chOff x="4965552" y="1768882"/>
            <a:chExt cx="2583556" cy="887756"/>
          </a:xfrm>
        </p:grpSpPr>
        <p:sp>
          <p:nvSpPr>
            <p:cNvPr id="560" name="TextBox 264">
              <a:extLst>
                <a:ext uri="{FF2B5EF4-FFF2-40B4-BE49-F238E27FC236}">
                  <a16:creationId xmlns:a16="http://schemas.microsoft.com/office/drawing/2014/main" id="{93684F01-017F-BEFA-CBD8-5767459C15F5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altLang="ko-KR" sz="900" dirty="0">
                  <a:solidFill>
                    <a:schemeClr val="bg1"/>
                  </a:solidFill>
                  <a:cs typeface="Arial" pitchFamily="34" charset="0"/>
                </a:rPr>
                <a:t>En el análisis exploratorio se encontró que esta variable no impacta y usualmente el torneo no es considerado importante dentro del circuito.</a:t>
              </a:r>
            </a:p>
          </p:txBody>
        </p:sp>
        <p:sp>
          <p:nvSpPr>
            <p:cNvPr id="561" name="TextBox 265">
              <a:extLst>
                <a:ext uri="{FF2B5EF4-FFF2-40B4-BE49-F238E27FC236}">
                  <a16:creationId xmlns:a16="http://schemas.microsoft.com/office/drawing/2014/main" id="{BAB25ED9-3A03-3691-DC14-D48BCB8D4A99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Sin </a:t>
              </a:r>
              <a:r>
                <a:rPr lang="en-US" altLang="ko-KR" sz="1050" b="1" dirty="0" err="1">
                  <a:solidFill>
                    <a:schemeClr val="bg1"/>
                  </a:solidFill>
                  <a:cs typeface="Arial" pitchFamily="34" charset="0"/>
                </a:rPr>
                <a:t>torneo</a:t>
              </a:r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 Davis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63" name="Subtítulo 562">
            <a:extLst>
              <a:ext uri="{FF2B5EF4-FFF2-40B4-BE49-F238E27FC236}">
                <a16:creationId xmlns:a16="http://schemas.microsoft.com/office/drawing/2014/main" id="{084539CB-4180-67F6-F8D2-720BF8937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/>
          <p:nvPr/>
        </p:nvSpPr>
        <p:spPr>
          <a:xfrm>
            <a:off x="6248438" y="617700"/>
            <a:ext cx="198000" cy="1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6579914" y="617700"/>
            <a:ext cx="198000" cy="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3"/>
          <p:cNvSpPr/>
          <p:nvPr/>
        </p:nvSpPr>
        <p:spPr>
          <a:xfrm>
            <a:off x="6901338" y="617700"/>
            <a:ext cx="1980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3"/>
          <p:cNvSpPr txBox="1">
            <a:spLocks noGrp="1"/>
          </p:cNvSpPr>
          <p:nvPr>
            <p:ph type="ctrTitle"/>
          </p:nvPr>
        </p:nvSpPr>
        <p:spPr>
          <a:xfrm>
            <a:off x="680299" y="309248"/>
            <a:ext cx="4009372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CREACIÓN DEL </a:t>
            </a:r>
            <a:r>
              <a:rPr lang="en" sz="3200" dirty="0">
                <a:solidFill>
                  <a:schemeClr val="dk2"/>
                </a:solidFill>
              </a:rPr>
              <a:t>TARGET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Chevron 5">
            <a:extLst>
              <a:ext uri="{FF2B5EF4-FFF2-40B4-BE49-F238E27FC236}">
                <a16:creationId xmlns:a16="http://schemas.microsoft.com/office/drawing/2014/main" id="{9834831E-A0E8-73D2-4080-A35294BEED1D}"/>
              </a:ext>
            </a:extLst>
          </p:cNvPr>
          <p:cNvSpPr/>
          <p:nvPr/>
        </p:nvSpPr>
        <p:spPr>
          <a:xfrm flipV="1">
            <a:off x="4132743" y="1955614"/>
            <a:ext cx="320040" cy="572701"/>
          </a:xfrm>
          <a:prstGeom prst="chevron">
            <a:avLst>
              <a:gd name="adj" fmla="val 42574"/>
            </a:avLst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E0ACFE0-2D01-EB7E-114D-CF490653D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63032"/>
              </p:ext>
            </p:extLst>
          </p:nvPr>
        </p:nvGraphicFramePr>
        <p:xfrm>
          <a:off x="223573" y="1396335"/>
          <a:ext cx="3627229" cy="138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796">
                  <a:extLst>
                    <a:ext uri="{9D8B030D-6E8A-4147-A177-3AD203B41FA5}">
                      <a16:colId xmlns:a16="http://schemas.microsoft.com/office/drawing/2014/main" val="3765121673"/>
                    </a:ext>
                  </a:extLst>
                </a:gridCol>
                <a:gridCol w="881823">
                  <a:extLst>
                    <a:ext uri="{9D8B030D-6E8A-4147-A177-3AD203B41FA5}">
                      <a16:colId xmlns:a16="http://schemas.microsoft.com/office/drawing/2014/main" val="3100069737"/>
                    </a:ext>
                  </a:extLst>
                </a:gridCol>
                <a:gridCol w="965444">
                  <a:extLst>
                    <a:ext uri="{9D8B030D-6E8A-4147-A177-3AD203B41FA5}">
                      <a16:colId xmlns:a16="http://schemas.microsoft.com/office/drawing/2014/main" val="873719764"/>
                    </a:ext>
                  </a:extLst>
                </a:gridCol>
                <a:gridCol w="788166">
                  <a:extLst>
                    <a:ext uri="{9D8B030D-6E8A-4147-A177-3AD203B41FA5}">
                      <a16:colId xmlns:a16="http://schemas.microsoft.com/office/drawing/2014/main" val="3131729209"/>
                    </a:ext>
                  </a:extLst>
                </a:gridCol>
              </a:tblGrid>
              <a:tr h="48309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del Ganador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Ránking</a:t>
                      </a:r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del Ganador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del Perdedor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Ránking</a:t>
                      </a:r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del Perdedor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43899"/>
                  </a:ext>
                </a:extLst>
              </a:tr>
              <a:tr h="4529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Roger Federer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Rafael Nadal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13762"/>
                  </a:ext>
                </a:extLst>
              </a:tr>
              <a:tr h="4529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Luis Horna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119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Andy Murray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70469"/>
                  </a:ext>
                </a:extLst>
              </a:tr>
            </a:tbl>
          </a:graphicData>
        </a:graphic>
      </p:graphicFrame>
      <p:sp>
        <p:nvSpPr>
          <p:cNvPr id="4" name="TextBox 1117">
            <a:extLst>
              <a:ext uri="{FF2B5EF4-FFF2-40B4-BE49-F238E27FC236}">
                <a16:creationId xmlns:a16="http://schemas.microsoft.com/office/drawing/2014/main" id="{D19F1B90-92BB-8CE6-5940-326ADB71A44F}"/>
              </a:ext>
            </a:extLst>
          </p:cNvPr>
          <p:cNvSpPr txBox="1"/>
          <p:nvPr/>
        </p:nvSpPr>
        <p:spPr>
          <a:xfrm>
            <a:off x="1608656" y="3228187"/>
            <a:ext cx="5926687" cy="12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Aft>
                <a:spcPts val="1600"/>
              </a:spcAft>
              <a:buClr>
                <a:schemeClr val="dk2"/>
              </a:buClr>
              <a:buSzPts val="18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17500">
              <a:spcBef>
                <a:spcPts val="1600"/>
              </a:spcBef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None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altLang="ko-KR" dirty="0"/>
              <a:t>De </a:t>
            </a:r>
            <a:r>
              <a:rPr lang="en-US" altLang="ko-KR" dirty="0" err="1"/>
              <a:t>manera</a:t>
            </a:r>
            <a:r>
              <a:rPr lang="en-US" altLang="ko-KR" dirty="0"/>
              <a:t> </a:t>
            </a:r>
            <a:r>
              <a:rPr lang="en-US" altLang="ko-KR" dirty="0" err="1"/>
              <a:t>aleatoria</a:t>
            </a:r>
            <a:r>
              <a:rPr lang="en-US" altLang="ko-KR" dirty="0"/>
              <a:t>, se </a:t>
            </a:r>
            <a:r>
              <a:rPr lang="en-US" altLang="ko-KR" dirty="0" err="1"/>
              <a:t>dividió</a:t>
            </a:r>
            <a:r>
              <a:rPr lang="en-US" altLang="ko-KR" dirty="0"/>
              <a:t> </a:t>
            </a:r>
            <a:r>
              <a:rPr lang="en-US" altLang="ko-KR" dirty="0" err="1"/>
              <a:t>el</a:t>
            </a:r>
            <a:r>
              <a:rPr lang="en-US" altLang="ko-KR" dirty="0"/>
              <a:t> Dataset </a:t>
            </a:r>
            <a:r>
              <a:rPr lang="en-US" altLang="ko-KR" dirty="0" err="1"/>
              <a:t>en</a:t>
            </a:r>
            <a:r>
              <a:rPr lang="en-US" altLang="ko-KR" dirty="0"/>
              <a:t> dos </a:t>
            </a:r>
            <a:r>
              <a:rPr lang="en-US" altLang="ko-KR" dirty="0" err="1"/>
              <a:t>grupos</a:t>
            </a:r>
            <a:r>
              <a:rPr lang="en-US" altLang="ko-KR" dirty="0"/>
              <a:t> (50%): </a:t>
            </a:r>
          </a:p>
          <a:p>
            <a:r>
              <a:rPr lang="en-US" altLang="ko-KR" dirty="0"/>
              <a:t>El primero con </a:t>
            </a:r>
            <a:r>
              <a:rPr lang="en-US" altLang="ko-KR" dirty="0" err="1"/>
              <a:t>el</a:t>
            </a:r>
            <a:r>
              <a:rPr lang="en-US" altLang="ko-KR" dirty="0"/>
              <a:t> </a:t>
            </a:r>
            <a:r>
              <a:rPr lang="en-US" altLang="ko-KR" dirty="0" err="1"/>
              <a:t>orden</a:t>
            </a:r>
            <a:r>
              <a:rPr lang="en-US" altLang="ko-KR" dirty="0"/>
              <a:t> </a:t>
            </a:r>
            <a:r>
              <a:rPr lang="en-US" altLang="ko-KR" dirty="0" err="1"/>
              <a:t>intacto</a:t>
            </a:r>
            <a:r>
              <a:rPr lang="en-US" altLang="ko-KR" dirty="0"/>
              <a:t> y </a:t>
            </a:r>
            <a:r>
              <a:rPr lang="en-US" altLang="ko-KR" dirty="0" err="1"/>
              <a:t>el</a:t>
            </a:r>
            <a:r>
              <a:rPr lang="en-US" altLang="ko-KR" dirty="0"/>
              <a:t> </a:t>
            </a:r>
            <a:r>
              <a:rPr lang="en-US" altLang="ko-KR" dirty="0" err="1"/>
              <a:t>otro</a:t>
            </a:r>
            <a:r>
              <a:rPr lang="en-US" altLang="ko-KR" dirty="0"/>
              <a:t> con </a:t>
            </a:r>
            <a:r>
              <a:rPr lang="en-US" altLang="ko-KR" dirty="0" err="1"/>
              <a:t>el</a:t>
            </a:r>
            <a:r>
              <a:rPr lang="en-US" altLang="ko-KR" dirty="0"/>
              <a:t> </a:t>
            </a:r>
            <a:r>
              <a:rPr lang="en-US" altLang="ko-KR" dirty="0" err="1"/>
              <a:t>orden</a:t>
            </a:r>
            <a:r>
              <a:rPr lang="en-US" altLang="ko-KR" dirty="0"/>
              <a:t> </a:t>
            </a:r>
            <a:r>
              <a:rPr lang="en-US" altLang="ko-KR" dirty="0" err="1"/>
              <a:t>invertido</a:t>
            </a:r>
            <a:r>
              <a:rPr lang="en-US" altLang="ko-KR" dirty="0"/>
              <a:t> entre ‘</a:t>
            </a:r>
            <a:r>
              <a:rPr lang="en-US" altLang="ko-KR" dirty="0" err="1"/>
              <a:t>Jugador</a:t>
            </a:r>
            <a:r>
              <a:rPr lang="en-US" altLang="ko-KR" dirty="0"/>
              <a:t> 1’ y ‘</a:t>
            </a:r>
            <a:r>
              <a:rPr lang="en-US" altLang="ko-KR" dirty="0" err="1"/>
              <a:t>Jugador</a:t>
            </a:r>
            <a:r>
              <a:rPr lang="en-US" altLang="ko-KR" dirty="0"/>
              <a:t> 2’</a:t>
            </a:r>
            <a:endParaRPr lang="ko-KR" alt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57EB38A-4606-9B08-9B4F-30BB0FB3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96443"/>
              </p:ext>
            </p:extLst>
          </p:nvPr>
        </p:nvGraphicFramePr>
        <p:xfrm>
          <a:off x="4643283" y="1394868"/>
          <a:ext cx="4313030" cy="138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88018249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57615647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378975166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710817129"/>
                    </a:ext>
                  </a:extLst>
                </a:gridCol>
                <a:gridCol w="617330">
                  <a:extLst>
                    <a:ext uri="{9D8B030D-6E8A-4147-A177-3AD203B41FA5}">
                      <a16:colId xmlns:a16="http://schemas.microsoft.com/office/drawing/2014/main" val="793207151"/>
                    </a:ext>
                  </a:extLst>
                </a:gridCol>
              </a:tblGrid>
              <a:tr h="48309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Nombre de Jugador 1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Ránking</a:t>
                      </a:r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del Jugador 1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Nombre del Jugador 2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Ránking del Jugador 2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Target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90716"/>
                  </a:ext>
                </a:extLst>
              </a:tr>
              <a:tr h="4529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Roger Federer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Rafael Nadal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98556"/>
                  </a:ext>
                </a:extLst>
              </a:tr>
              <a:tr h="4529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Andy Murray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Luis Horna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119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97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/>
          <p:nvPr/>
        </p:nvSpPr>
        <p:spPr>
          <a:xfrm>
            <a:off x="1268909" y="325392"/>
            <a:ext cx="198000" cy="1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C050"/>
              </a:solidFill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1595359" y="325392"/>
            <a:ext cx="198000" cy="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54"/>
          <p:cNvSpPr/>
          <p:nvPr/>
        </p:nvSpPr>
        <p:spPr>
          <a:xfrm>
            <a:off x="1921809" y="325392"/>
            <a:ext cx="1980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4"/>
          <p:cNvSpPr txBox="1">
            <a:spLocks noGrp="1"/>
          </p:cNvSpPr>
          <p:nvPr>
            <p:ph type="title"/>
          </p:nvPr>
        </p:nvSpPr>
        <p:spPr>
          <a:xfrm>
            <a:off x="3959092" y="200367"/>
            <a:ext cx="426355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FEATURE ENGINEERING</a:t>
            </a:r>
            <a:endParaRPr sz="2800" dirty="0"/>
          </a:p>
        </p:txBody>
      </p:sp>
      <p:sp>
        <p:nvSpPr>
          <p:cNvPr id="684" name="Arc 1086">
            <a:extLst>
              <a:ext uri="{FF2B5EF4-FFF2-40B4-BE49-F238E27FC236}">
                <a16:creationId xmlns:a16="http://schemas.microsoft.com/office/drawing/2014/main" id="{7D3BEE39-7D0A-5A43-C0CA-0CB4C4EBBBB4}"/>
              </a:ext>
            </a:extLst>
          </p:cNvPr>
          <p:cNvSpPr/>
          <p:nvPr/>
        </p:nvSpPr>
        <p:spPr>
          <a:xfrm rot="5400000" flipH="1">
            <a:off x="935154" y="2385410"/>
            <a:ext cx="1212282" cy="1212283"/>
          </a:xfrm>
          <a:prstGeom prst="arc">
            <a:avLst>
              <a:gd name="adj1" fmla="val 5478932"/>
              <a:gd name="adj2" fmla="val 16242638"/>
            </a:avLst>
          </a:prstGeom>
          <a:ln w="165100">
            <a:solidFill>
              <a:srgbClr val="43434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89" name="Arc 1086">
            <a:extLst>
              <a:ext uri="{FF2B5EF4-FFF2-40B4-BE49-F238E27FC236}">
                <a16:creationId xmlns:a16="http://schemas.microsoft.com/office/drawing/2014/main" id="{263AD1FA-ABAD-A7CC-F434-7E344B208EFB}"/>
              </a:ext>
            </a:extLst>
          </p:cNvPr>
          <p:cNvSpPr/>
          <p:nvPr/>
        </p:nvSpPr>
        <p:spPr>
          <a:xfrm rot="5400000" flipH="1">
            <a:off x="935154" y="2385410"/>
            <a:ext cx="1212282" cy="1212283"/>
          </a:xfrm>
          <a:prstGeom prst="arc">
            <a:avLst>
              <a:gd name="adj1" fmla="val 5478932"/>
              <a:gd name="adj2" fmla="val 16242638"/>
            </a:avLst>
          </a:prstGeom>
          <a:ln w="165100">
            <a:solidFill>
              <a:srgbClr val="43434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90" name="Oval 1087">
            <a:extLst>
              <a:ext uri="{FF2B5EF4-FFF2-40B4-BE49-F238E27FC236}">
                <a16:creationId xmlns:a16="http://schemas.microsoft.com/office/drawing/2014/main" id="{EAF50B34-109E-1418-E1CC-F854EDCB7C7D}"/>
              </a:ext>
            </a:extLst>
          </p:cNvPr>
          <p:cNvSpPr/>
          <p:nvPr/>
        </p:nvSpPr>
        <p:spPr>
          <a:xfrm rot="5400000">
            <a:off x="1160782" y="2574493"/>
            <a:ext cx="761027" cy="761027"/>
          </a:xfrm>
          <a:prstGeom prst="ellipse">
            <a:avLst/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91" name="Arc 1089">
            <a:extLst>
              <a:ext uri="{FF2B5EF4-FFF2-40B4-BE49-F238E27FC236}">
                <a16:creationId xmlns:a16="http://schemas.microsoft.com/office/drawing/2014/main" id="{F952B97C-3D4F-1D41-8921-1D911E75A001}"/>
              </a:ext>
            </a:extLst>
          </p:cNvPr>
          <p:cNvSpPr/>
          <p:nvPr/>
        </p:nvSpPr>
        <p:spPr>
          <a:xfrm rot="16200000" flipH="1" flipV="1">
            <a:off x="2147437" y="2312319"/>
            <a:ext cx="1212282" cy="1212283"/>
          </a:xfrm>
          <a:prstGeom prst="arc">
            <a:avLst>
              <a:gd name="adj1" fmla="val 5478932"/>
              <a:gd name="adj2" fmla="val 16242638"/>
            </a:avLst>
          </a:prstGeom>
          <a:ln w="165100">
            <a:solidFill>
              <a:srgbClr val="43434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92" name="Oval 1090">
            <a:extLst>
              <a:ext uri="{FF2B5EF4-FFF2-40B4-BE49-F238E27FC236}">
                <a16:creationId xmlns:a16="http://schemas.microsoft.com/office/drawing/2014/main" id="{98C5201D-D898-64FB-F1D7-512F9626AE2F}"/>
              </a:ext>
            </a:extLst>
          </p:cNvPr>
          <p:cNvSpPr/>
          <p:nvPr/>
        </p:nvSpPr>
        <p:spPr>
          <a:xfrm rot="16200000" flipV="1">
            <a:off x="2373065" y="2574493"/>
            <a:ext cx="761027" cy="761027"/>
          </a:xfrm>
          <a:prstGeom prst="ellipse">
            <a:avLst/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93" name="Arc 1092">
            <a:extLst>
              <a:ext uri="{FF2B5EF4-FFF2-40B4-BE49-F238E27FC236}">
                <a16:creationId xmlns:a16="http://schemas.microsoft.com/office/drawing/2014/main" id="{A865DEF8-1CE7-CC55-9A2D-ECABDEE6363C}"/>
              </a:ext>
            </a:extLst>
          </p:cNvPr>
          <p:cNvSpPr/>
          <p:nvPr/>
        </p:nvSpPr>
        <p:spPr>
          <a:xfrm rot="5400000" flipH="1">
            <a:off x="3359719" y="2385410"/>
            <a:ext cx="1212282" cy="1212283"/>
          </a:xfrm>
          <a:prstGeom prst="arc">
            <a:avLst>
              <a:gd name="adj1" fmla="val 5478932"/>
              <a:gd name="adj2" fmla="val 16242638"/>
            </a:avLst>
          </a:prstGeom>
          <a:ln w="165100">
            <a:solidFill>
              <a:srgbClr val="43434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94" name="Oval 1093">
            <a:extLst>
              <a:ext uri="{FF2B5EF4-FFF2-40B4-BE49-F238E27FC236}">
                <a16:creationId xmlns:a16="http://schemas.microsoft.com/office/drawing/2014/main" id="{406D095F-184E-1C3E-66E7-639539660ED1}"/>
              </a:ext>
            </a:extLst>
          </p:cNvPr>
          <p:cNvSpPr/>
          <p:nvPr/>
        </p:nvSpPr>
        <p:spPr>
          <a:xfrm rot="5400000">
            <a:off x="3585347" y="2574493"/>
            <a:ext cx="761027" cy="761027"/>
          </a:xfrm>
          <a:prstGeom prst="ellipse">
            <a:avLst/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695" name="Group 1094">
            <a:extLst>
              <a:ext uri="{FF2B5EF4-FFF2-40B4-BE49-F238E27FC236}">
                <a16:creationId xmlns:a16="http://schemas.microsoft.com/office/drawing/2014/main" id="{7D36F467-66A5-0ADF-1BF2-52F93BD00F65}"/>
              </a:ext>
            </a:extLst>
          </p:cNvPr>
          <p:cNvGrpSpPr/>
          <p:nvPr/>
        </p:nvGrpSpPr>
        <p:grpSpPr>
          <a:xfrm>
            <a:off x="4572000" y="2312320"/>
            <a:ext cx="1212283" cy="1212282"/>
            <a:chOff x="6096000" y="2797522"/>
            <a:chExt cx="1616377" cy="1616376"/>
          </a:xfrm>
        </p:grpSpPr>
        <p:sp>
          <p:nvSpPr>
            <p:cNvPr id="696" name="Arc 1095">
              <a:extLst>
                <a:ext uri="{FF2B5EF4-FFF2-40B4-BE49-F238E27FC236}">
                  <a16:creationId xmlns:a16="http://schemas.microsoft.com/office/drawing/2014/main" id="{8807E3C0-2FF0-FAD3-D052-12BAA6154D03}"/>
                </a:ext>
              </a:extLst>
            </p:cNvPr>
            <p:cNvSpPr/>
            <p:nvPr/>
          </p:nvSpPr>
          <p:spPr>
            <a:xfrm rot="16200000" flipH="1" flipV="1">
              <a:off x="6096001" y="2797521"/>
              <a:ext cx="1616376" cy="1616377"/>
            </a:xfrm>
            <a:prstGeom prst="arc">
              <a:avLst>
                <a:gd name="adj1" fmla="val 5478932"/>
                <a:gd name="adj2" fmla="val 16242638"/>
              </a:avLst>
            </a:prstGeom>
            <a:ln w="165100">
              <a:solidFill>
                <a:srgbClr val="434343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97" name="Oval 1096">
              <a:extLst>
                <a:ext uri="{FF2B5EF4-FFF2-40B4-BE49-F238E27FC236}">
                  <a16:creationId xmlns:a16="http://schemas.microsoft.com/office/drawing/2014/main" id="{EC96B4C5-0473-4C15-FB33-B41C1C08C82F}"/>
                </a:ext>
              </a:extLst>
            </p:cNvPr>
            <p:cNvSpPr/>
            <p:nvPr/>
          </p:nvSpPr>
          <p:spPr>
            <a:xfrm rot="16200000" flipV="1">
              <a:off x="6396838" y="3147086"/>
              <a:ext cx="1014702" cy="101470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43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698" name="Arc 1098">
            <a:extLst>
              <a:ext uri="{FF2B5EF4-FFF2-40B4-BE49-F238E27FC236}">
                <a16:creationId xmlns:a16="http://schemas.microsoft.com/office/drawing/2014/main" id="{E3515B9A-CB0C-E839-0798-9E38199E80D5}"/>
              </a:ext>
            </a:extLst>
          </p:cNvPr>
          <p:cNvSpPr/>
          <p:nvPr/>
        </p:nvSpPr>
        <p:spPr>
          <a:xfrm rot="5400000" flipH="1">
            <a:off x="5784283" y="2385410"/>
            <a:ext cx="1212282" cy="1212283"/>
          </a:xfrm>
          <a:prstGeom prst="arc">
            <a:avLst>
              <a:gd name="adj1" fmla="val 5478932"/>
              <a:gd name="adj2" fmla="val 16242638"/>
            </a:avLst>
          </a:prstGeom>
          <a:ln w="165100">
            <a:solidFill>
              <a:srgbClr val="43434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99" name="Oval 1099">
            <a:extLst>
              <a:ext uri="{FF2B5EF4-FFF2-40B4-BE49-F238E27FC236}">
                <a16:creationId xmlns:a16="http://schemas.microsoft.com/office/drawing/2014/main" id="{83703B14-5909-49F8-2272-C55E02A68502}"/>
              </a:ext>
            </a:extLst>
          </p:cNvPr>
          <p:cNvSpPr/>
          <p:nvPr/>
        </p:nvSpPr>
        <p:spPr>
          <a:xfrm rot="5400000">
            <a:off x="6009911" y="2574493"/>
            <a:ext cx="761027" cy="761027"/>
          </a:xfrm>
          <a:prstGeom prst="ellipse">
            <a:avLst/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00" name="Arc 1101">
            <a:extLst>
              <a:ext uri="{FF2B5EF4-FFF2-40B4-BE49-F238E27FC236}">
                <a16:creationId xmlns:a16="http://schemas.microsoft.com/office/drawing/2014/main" id="{B4203084-05B7-8F1D-CA25-27493553BA0E}"/>
              </a:ext>
            </a:extLst>
          </p:cNvPr>
          <p:cNvSpPr/>
          <p:nvPr/>
        </p:nvSpPr>
        <p:spPr>
          <a:xfrm rot="16200000" flipH="1" flipV="1">
            <a:off x="6996566" y="2312319"/>
            <a:ext cx="1212282" cy="1212283"/>
          </a:xfrm>
          <a:prstGeom prst="arc">
            <a:avLst>
              <a:gd name="adj1" fmla="val 5478932"/>
              <a:gd name="adj2" fmla="val 16242638"/>
            </a:avLst>
          </a:prstGeom>
          <a:ln w="165100">
            <a:solidFill>
              <a:srgbClr val="43434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701" name="Oval 1102">
            <a:extLst>
              <a:ext uri="{FF2B5EF4-FFF2-40B4-BE49-F238E27FC236}">
                <a16:creationId xmlns:a16="http://schemas.microsoft.com/office/drawing/2014/main" id="{0C451D24-E456-15AA-951E-9553C4293E6F}"/>
              </a:ext>
            </a:extLst>
          </p:cNvPr>
          <p:cNvSpPr/>
          <p:nvPr/>
        </p:nvSpPr>
        <p:spPr>
          <a:xfrm rot="16200000" flipV="1">
            <a:off x="7222194" y="2574493"/>
            <a:ext cx="761027" cy="761027"/>
          </a:xfrm>
          <a:prstGeom prst="ellipse">
            <a:avLst/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02" name="Chevron 5">
            <a:extLst>
              <a:ext uri="{FF2B5EF4-FFF2-40B4-BE49-F238E27FC236}">
                <a16:creationId xmlns:a16="http://schemas.microsoft.com/office/drawing/2014/main" id="{69CE7649-BF04-796B-68E3-F9B58BBFA597}"/>
              </a:ext>
            </a:extLst>
          </p:cNvPr>
          <p:cNvSpPr/>
          <p:nvPr/>
        </p:nvSpPr>
        <p:spPr>
          <a:xfrm rot="5400000">
            <a:off x="7518091" y="3479740"/>
            <a:ext cx="169230" cy="235907"/>
          </a:xfrm>
          <a:prstGeom prst="chevron">
            <a:avLst>
              <a:gd name="adj" fmla="val 42574"/>
            </a:avLst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03" name="Chevron 5">
            <a:extLst>
              <a:ext uri="{FF2B5EF4-FFF2-40B4-BE49-F238E27FC236}">
                <a16:creationId xmlns:a16="http://schemas.microsoft.com/office/drawing/2014/main" id="{E891D85D-AFA4-DCF2-1173-2FAE241FE012}"/>
              </a:ext>
            </a:extLst>
          </p:cNvPr>
          <p:cNvSpPr/>
          <p:nvPr/>
        </p:nvSpPr>
        <p:spPr>
          <a:xfrm rot="5400000">
            <a:off x="5093527" y="3479740"/>
            <a:ext cx="169230" cy="235907"/>
          </a:xfrm>
          <a:prstGeom prst="chevron">
            <a:avLst>
              <a:gd name="adj" fmla="val 42574"/>
            </a:avLst>
          </a:prstGeom>
          <a:solidFill>
            <a:schemeClr val="accent2">
              <a:alpha val="98000"/>
            </a:schemeClr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04" name="Chevron 5">
            <a:extLst>
              <a:ext uri="{FF2B5EF4-FFF2-40B4-BE49-F238E27FC236}">
                <a16:creationId xmlns:a16="http://schemas.microsoft.com/office/drawing/2014/main" id="{7316EB53-A7C3-F7E8-63AC-4B602DBDED26}"/>
              </a:ext>
            </a:extLst>
          </p:cNvPr>
          <p:cNvSpPr/>
          <p:nvPr/>
        </p:nvSpPr>
        <p:spPr>
          <a:xfrm rot="5400000">
            <a:off x="2668963" y="3479740"/>
            <a:ext cx="169230" cy="235907"/>
          </a:xfrm>
          <a:prstGeom prst="chevron">
            <a:avLst>
              <a:gd name="adj" fmla="val 42574"/>
            </a:avLst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05" name="Chevron 5">
            <a:extLst>
              <a:ext uri="{FF2B5EF4-FFF2-40B4-BE49-F238E27FC236}">
                <a16:creationId xmlns:a16="http://schemas.microsoft.com/office/drawing/2014/main" id="{342027E9-1832-A317-8F71-95416C9F0E51}"/>
              </a:ext>
            </a:extLst>
          </p:cNvPr>
          <p:cNvSpPr/>
          <p:nvPr/>
        </p:nvSpPr>
        <p:spPr>
          <a:xfrm rot="16200000" flipV="1">
            <a:off x="6305808" y="2194365"/>
            <a:ext cx="169230" cy="235907"/>
          </a:xfrm>
          <a:prstGeom prst="chevron">
            <a:avLst>
              <a:gd name="adj" fmla="val 42574"/>
            </a:avLst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06" name="Chevron 5">
            <a:extLst>
              <a:ext uri="{FF2B5EF4-FFF2-40B4-BE49-F238E27FC236}">
                <a16:creationId xmlns:a16="http://schemas.microsoft.com/office/drawing/2014/main" id="{37CBC274-E1B0-CFD3-4CA1-290A582BC06E}"/>
              </a:ext>
            </a:extLst>
          </p:cNvPr>
          <p:cNvSpPr/>
          <p:nvPr/>
        </p:nvSpPr>
        <p:spPr>
          <a:xfrm rot="16200000" flipV="1">
            <a:off x="3881244" y="2194365"/>
            <a:ext cx="169230" cy="235907"/>
          </a:xfrm>
          <a:prstGeom prst="chevron">
            <a:avLst>
              <a:gd name="adj" fmla="val 42574"/>
            </a:avLst>
          </a:prstGeom>
          <a:solidFill>
            <a:schemeClr val="tx1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07" name="Chevron 5">
            <a:extLst>
              <a:ext uri="{FF2B5EF4-FFF2-40B4-BE49-F238E27FC236}">
                <a16:creationId xmlns:a16="http://schemas.microsoft.com/office/drawing/2014/main" id="{9C911013-659B-359D-C916-E3DCB1DCBEDA}"/>
              </a:ext>
            </a:extLst>
          </p:cNvPr>
          <p:cNvSpPr/>
          <p:nvPr/>
        </p:nvSpPr>
        <p:spPr>
          <a:xfrm rot="16200000" flipV="1">
            <a:off x="1456680" y="2194365"/>
            <a:ext cx="169230" cy="235907"/>
          </a:xfrm>
          <a:prstGeom prst="chevron">
            <a:avLst>
              <a:gd name="adj" fmla="val 42574"/>
            </a:avLst>
          </a:prstGeom>
          <a:solidFill>
            <a:schemeClr val="tx1">
              <a:alpha val="98000"/>
            </a:schemeClr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grpSp>
        <p:nvGrpSpPr>
          <p:cNvPr id="717" name="Grupo 716">
            <a:extLst>
              <a:ext uri="{FF2B5EF4-FFF2-40B4-BE49-F238E27FC236}">
                <a16:creationId xmlns:a16="http://schemas.microsoft.com/office/drawing/2014/main" id="{9B7F14DF-2AED-744B-5516-FA73C4740891}"/>
              </a:ext>
            </a:extLst>
          </p:cNvPr>
          <p:cNvGrpSpPr/>
          <p:nvPr/>
        </p:nvGrpSpPr>
        <p:grpSpPr>
          <a:xfrm>
            <a:off x="1361133" y="2794132"/>
            <a:ext cx="6489425" cy="321747"/>
            <a:chOff x="1377922" y="2799362"/>
            <a:chExt cx="6489425" cy="321747"/>
          </a:xfrm>
        </p:grpSpPr>
        <p:sp>
          <p:nvSpPr>
            <p:cNvPr id="708" name="Donut 24">
              <a:extLst>
                <a:ext uri="{FF2B5EF4-FFF2-40B4-BE49-F238E27FC236}">
                  <a16:creationId xmlns:a16="http://schemas.microsoft.com/office/drawing/2014/main" id="{766CA76B-B625-AD94-F1D5-6724277E72E9}"/>
                </a:ext>
              </a:extLst>
            </p:cNvPr>
            <p:cNvSpPr/>
            <p:nvPr/>
          </p:nvSpPr>
          <p:spPr>
            <a:xfrm>
              <a:off x="1377922" y="2799362"/>
              <a:ext cx="301326" cy="303779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709" name="Parallelogram 30">
              <a:extLst>
                <a:ext uri="{FF2B5EF4-FFF2-40B4-BE49-F238E27FC236}">
                  <a16:creationId xmlns:a16="http://schemas.microsoft.com/office/drawing/2014/main" id="{0F3D3395-D43A-0CCA-2878-11D87628D43A}"/>
                </a:ext>
              </a:extLst>
            </p:cNvPr>
            <p:cNvSpPr/>
            <p:nvPr/>
          </p:nvSpPr>
          <p:spPr>
            <a:xfrm flipH="1">
              <a:off x="2654459" y="2854104"/>
              <a:ext cx="217073" cy="22488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0" name="Chord 14">
              <a:extLst>
                <a:ext uri="{FF2B5EF4-FFF2-40B4-BE49-F238E27FC236}">
                  <a16:creationId xmlns:a16="http://schemas.microsoft.com/office/drawing/2014/main" id="{8E25A7A6-92C7-DD81-3AC3-2039DAFB315F}"/>
                </a:ext>
              </a:extLst>
            </p:cNvPr>
            <p:cNvSpPr/>
            <p:nvPr/>
          </p:nvSpPr>
          <p:spPr>
            <a:xfrm>
              <a:off x="5041833" y="2831711"/>
              <a:ext cx="288093" cy="271837"/>
            </a:xfrm>
            <a:custGeom>
              <a:avLst/>
              <a:gdLst/>
              <a:ahLst/>
              <a:cxnLst/>
              <a:rect l="l" t="t" r="r" b="b"/>
              <a:pathLst>
                <a:path w="2120980" h="2676504">
                  <a:moveTo>
                    <a:pt x="824057" y="2198115"/>
                  </a:moveTo>
                  <a:lnTo>
                    <a:pt x="824057" y="2229022"/>
                  </a:lnTo>
                  <a:lnTo>
                    <a:pt x="751177" y="2229022"/>
                  </a:lnTo>
                  <a:lnTo>
                    <a:pt x="751177" y="2510330"/>
                  </a:lnTo>
                  <a:lnTo>
                    <a:pt x="824057" y="2510330"/>
                  </a:lnTo>
                  <a:lnTo>
                    <a:pt x="824057" y="2541237"/>
                  </a:lnTo>
                  <a:lnTo>
                    <a:pt x="1298129" y="2541237"/>
                  </a:lnTo>
                  <a:lnTo>
                    <a:pt x="1298129" y="2510330"/>
                  </a:lnTo>
                  <a:lnTo>
                    <a:pt x="1371008" y="2510330"/>
                  </a:lnTo>
                  <a:lnTo>
                    <a:pt x="1371008" y="2229022"/>
                  </a:lnTo>
                  <a:lnTo>
                    <a:pt x="1298129" y="2229022"/>
                  </a:lnTo>
                  <a:lnTo>
                    <a:pt x="1298129" y="2198115"/>
                  </a:lnTo>
                  <a:close/>
                  <a:moveTo>
                    <a:pt x="1933495" y="134375"/>
                  </a:moveTo>
                  <a:cubicBezTo>
                    <a:pt x="1872496" y="128267"/>
                    <a:pt x="1778964" y="206162"/>
                    <a:pt x="1655092" y="316398"/>
                  </a:cubicBezTo>
                  <a:lnTo>
                    <a:pt x="1655092" y="762581"/>
                  </a:lnTo>
                  <a:lnTo>
                    <a:pt x="1651862" y="762581"/>
                  </a:lnTo>
                  <a:cubicBezTo>
                    <a:pt x="1647824" y="843406"/>
                    <a:pt x="1633793" y="920606"/>
                    <a:pt x="1611266" y="992211"/>
                  </a:cubicBezTo>
                  <a:cubicBezTo>
                    <a:pt x="1739269" y="1047184"/>
                    <a:pt x="1828260" y="986425"/>
                    <a:pt x="1895778" y="900656"/>
                  </a:cubicBezTo>
                  <a:cubicBezTo>
                    <a:pt x="1964561" y="813279"/>
                    <a:pt x="2016746" y="624382"/>
                    <a:pt x="2016490" y="465292"/>
                  </a:cubicBezTo>
                  <a:cubicBezTo>
                    <a:pt x="2023696" y="232949"/>
                    <a:pt x="1995287" y="140561"/>
                    <a:pt x="1933495" y="134375"/>
                  </a:cubicBezTo>
                  <a:close/>
                  <a:moveTo>
                    <a:pt x="187485" y="134375"/>
                  </a:moveTo>
                  <a:cubicBezTo>
                    <a:pt x="125693" y="140561"/>
                    <a:pt x="97284" y="232949"/>
                    <a:pt x="104490" y="465292"/>
                  </a:cubicBezTo>
                  <a:cubicBezTo>
                    <a:pt x="104234" y="624382"/>
                    <a:pt x="156419" y="813279"/>
                    <a:pt x="225202" y="900656"/>
                  </a:cubicBezTo>
                  <a:cubicBezTo>
                    <a:pt x="292944" y="986710"/>
                    <a:pt x="382303" y="1047587"/>
                    <a:pt x="511026" y="991745"/>
                  </a:cubicBezTo>
                  <a:cubicBezTo>
                    <a:pt x="488627" y="920189"/>
                    <a:pt x="474740" y="843131"/>
                    <a:pt x="470841" y="762581"/>
                  </a:cubicBezTo>
                  <a:lnTo>
                    <a:pt x="467092" y="762581"/>
                  </a:lnTo>
                  <a:lnTo>
                    <a:pt x="467092" y="317447"/>
                  </a:lnTo>
                  <a:cubicBezTo>
                    <a:pt x="342616" y="206663"/>
                    <a:pt x="248680" y="128248"/>
                    <a:pt x="187485" y="134375"/>
                  </a:cubicBezTo>
                  <a:close/>
                  <a:moveTo>
                    <a:pt x="171293" y="338"/>
                  </a:moveTo>
                  <a:cubicBezTo>
                    <a:pt x="267101" y="7324"/>
                    <a:pt x="383647" y="121035"/>
                    <a:pt x="467092" y="183917"/>
                  </a:cubicBezTo>
                  <a:lnTo>
                    <a:pt x="467092" y="127304"/>
                  </a:lnTo>
                  <a:cubicBezTo>
                    <a:pt x="446033" y="120339"/>
                    <a:pt x="431092" y="100383"/>
                    <a:pt x="431092" y="76938"/>
                  </a:cubicBezTo>
                  <a:cubicBezTo>
                    <a:pt x="431092" y="47115"/>
                    <a:pt x="455269" y="22938"/>
                    <a:pt x="485092" y="22938"/>
                  </a:cubicBezTo>
                  <a:lnTo>
                    <a:pt x="1637092" y="22938"/>
                  </a:lnTo>
                  <a:cubicBezTo>
                    <a:pt x="1666915" y="22938"/>
                    <a:pt x="1691092" y="47115"/>
                    <a:pt x="1691092" y="76938"/>
                  </a:cubicBezTo>
                  <a:cubicBezTo>
                    <a:pt x="1691092" y="100383"/>
                    <a:pt x="1676151" y="120339"/>
                    <a:pt x="1655092" y="127304"/>
                  </a:cubicBezTo>
                  <a:lnTo>
                    <a:pt x="1655092" y="182958"/>
                  </a:lnTo>
                  <a:cubicBezTo>
                    <a:pt x="1738474" y="119924"/>
                    <a:pt x="1854348" y="7289"/>
                    <a:pt x="1949687" y="338"/>
                  </a:cubicBezTo>
                  <a:cubicBezTo>
                    <a:pt x="2046947" y="-6754"/>
                    <a:pt x="2122836" y="96139"/>
                    <a:pt x="2120946" y="473736"/>
                  </a:cubicBezTo>
                  <a:cubicBezTo>
                    <a:pt x="2117166" y="673942"/>
                    <a:pt x="2058714" y="872497"/>
                    <a:pt x="1966316" y="974360"/>
                  </a:cubicBezTo>
                  <a:cubicBezTo>
                    <a:pt x="1875288" y="1074712"/>
                    <a:pt x="1740706" y="1159472"/>
                    <a:pt x="1574365" y="1087619"/>
                  </a:cubicBezTo>
                  <a:cubicBezTo>
                    <a:pt x="1498402" y="1256706"/>
                    <a:pt x="1371540" y="1383225"/>
                    <a:pt x="1220432" y="1434843"/>
                  </a:cubicBezTo>
                  <a:lnTo>
                    <a:pt x="1220432" y="1524098"/>
                  </a:lnTo>
                  <a:cubicBezTo>
                    <a:pt x="1242816" y="1529237"/>
                    <a:pt x="1259092" y="1549488"/>
                    <a:pt x="1259092" y="1573540"/>
                  </a:cubicBezTo>
                  <a:lnTo>
                    <a:pt x="1259092" y="1782216"/>
                  </a:lnTo>
                  <a:cubicBezTo>
                    <a:pt x="1259092" y="1806269"/>
                    <a:pt x="1242816" y="1826519"/>
                    <a:pt x="1220432" y="1831659"/>
                  </a:cubicBezTo>
                  <a:lnTo>
                    <a:pt x="1220432" y="1899972"/>
                  </a:lnTo>
                  <a:cubicBezTo>
                    <a:pt x="1220432" y="1908643"/>
                    <a:pt x="1218317" y="1916820"/>
                    <a:pt x="1214011" y="1923722"/>
                  </a:cubicBezTo>
                  <a:cubicBezTo>
                    <a:pt x="1480406" y="1939701"/>
                    <a:pt x="1673079" y="1996147"/>
                    <a:pt x="1682229" y="2062848"/>
                  </a:cubicBezTo>
                  <a:lnTo>
                    <a:pt x="1925188" y="2062848"/>
                  </a:lnTo>
                  <a:lnTo>
                    <a:pt x="1925188" y="2676504"/>
                  </a:lnTo>
                  <a:lnTo>
                    <a:pt x="196996" y="2676504"/>
                  </a:lnTo>
                  <a:lnTo>
                    <a:pt x="196996" y="2062848"/>
                  </a:lnTo>
                  <a:lnTo>
                    <a:pt x="427501" y="2062848"/>
                  </a:lnTo>
                  <a:cubicBezTo>
                    <a:pt x="436455" y="1995236"/>
                    <a:pt x="634470" y="1937990"/>
                    <a:pt x="907722" y="1923052"/>
                  </a:cubicBezTo>
                  <a:cubicBezTo>
                    <a:pt x="903729" y="1916275"/>
                    <a:pt x="901752" y="1908354"/>
                    <a:pt x="901752" y="1899972"/>
                  </a:cubicBezTo>
                  <a:lnTo>
                    <a:pt x="901752" y="1831659"/>
                  </a:lnTo>
                  <a:cubicBezTo>
                    <a:pt x="879369" y="1826519"/>
                    <a:pt x="863092" y="1806269"/>
                    <a:pt x="863092" y="1782216"/>
                  </a:cubicBezTo>
                  <a:lnTo>
                    <a:pt x="863092" y="1573540"/>
                  </a:lnTo>
                  <a:cubicBezTo>
                    <a:pt x="863092" y="1549488"/>
                    <a:pt x="879369" y="1529237"/>
                    <a:pt x="901752" y="1524098"/>
                  </a:cubicBezTo>
                  <a:lnTo>
                    <a:pt x="901752" y="1435225"/>
                  </a:lnTo>
                  <a:cubicBezTo>
                    <a:pt x="750211" y="1383280"/>
                    <a:pt x="623484" y="1256276"/>
                    <a:pt x="547795" y="1087211"/>
                  </a:cubicBezTo>
                  <a:cubicBezTo>
                    <a:pt x="380891" y="1159861"/>
                    <a:pt x="245901" y="1074942"/>
                    <a:pt x="154664" y="974360"/>
                  </a:cubicBezTo>
                  <a:cubicBezTo>
                    <a:pt x="62266" y="872497"/>
                    <a:pt x="3814" y="673942"/>
                    <a:pt x="34" y="473736"/>
                  </a:cubicBezTo>
                  <a:cubicBezTo>
                    <a:pt x="-1856" y="96139"/>
                    <a:pt x="74033" y="-6754"/>
                    <a:pt x="171293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711" name="Group 110">
              <a:extLst>
                <a:ext uri="{FF2B5EF4-FFF2-40B4-BE49-F238E27FC236}">
                  <a16:creationId xmlns:a16="http://schemas.microsoft.com/office/drawing/2014/main" id="{3D4427C6-095C-DFA2-3BA0-FD25B3FCD88B}"/>
                </a:ext>
              </a:extLst>
            </p:cNvPr>
            <p:cNvGrpSpPr/>
            <p:nvPr/>
          </p:nvGrpSpPr>
          <p:grpSpPr>
            <a:xfrm>
              <a:off x="7616418" y="2821495"/>
              <a:ext cx="250929" cy="277160"/>
              <a:chOff x="4835382" y="73243"/>
              <a:chExt cx="2920830" cy="3227535"/>
            </a:xfrm>
            <a:solidFill>
              <a:schemeClr val="bg1"/>
            </a:solidFill>
          </p:grpSpPr>
          <p:sp>
            <p:nvSpPr>
              <p:cNvPr id="712" name="Freeform 111">
                <a:extLst>
                  <a:ext uri="{FF2B5EF4-FFF2-40B4-BE49-F238E27FC236}">
                    <a16:creationId xmlns:a16="http://schemas.microsoft.com/office/drawing/2014/main" id="{FDB1EC92-EE44-0C02-9BF5-B884C8D2683C}"/>
                  </a:ext>
                </a:extLst>
              </p:cNvPr>
              <p:cNvSpPr/>
              <p:nvPr/>
            </p:nvSpPr>
            <p:spPr>
              <a:xfrm>
                <a:off x="4835382" y="73243"/>
                <a:ext cx="2920830" cy="3227535"/>
              </a:xfrm>
              <a:custGeom>
                <a:avLst/>
                <a:gdLst>
                  <a:gd name="connsiteX0" fmla="*/ 3030279 w 4784651"/>
                  <a:gd name="connsiteY0" fmla="*/ 0 h 5890437"/>
                  <a:gd name="connsiteX1" fmla="*/ 765544 w 4784651"/>
                  <a:gd name="connsiteY1" fmla="*/ 1935126 h 5890437"/>
                  <a:gd name="connsiteX2" fmla="*/ 0 w 4784651"/>
                  <a:gd name="connsiteY2" fmla="*/ 3051544 h 5890437"/>
                  <a:gd name="connsiteX3" fmla="*/ 510363 w 4784651"/>
                  <a:gd name="connsiteY3" fmla="*/ 3327991 h 5890437"/>
                  <a:gd name="connsiteX4" fmla="*/ 297711 w 4784651"/>
                  <a:gd name="connsiteY4" fmla="*/ 3657600 h 5890437"/>
                  <a:gd name="connsiteX5" fmla="*/ 489097 w 4784651"/>
                  <a:gd name="connsiteY5" fmla="*/ 3870251 h 5890437"/>
                  <a:gd name="connsiteX6" fmla="*/ 372139 w 4784651"/>
                  <a:gd name="connsiteY6" fmla="*/ 4061637 h 5890437"/>
                  <a:gd name="connsiteX7" fmla="*/ 563525 w 4784651"/>
                  <a:gd name="connsiteY7" fmla="*/ 4316819 h 5890437"/>
                  <a:gd name="connsiteX8" fmla="*/ 499730 w 4784651"/>
                  <a:gd name="connsiteY8" fmla="*/ 4976037 h 5890437"/>
                  <a:gd name="connsiteX9" fmla="*/ 1754372 w 4784651"/>
                  <a:gd name="connsiteY9" fmla="*/ 5199321 h 5890437"/>
                  <a:gd name="connsiteX10" fmla="*/ 1945758 w 4784651"/>
                  <a:gd name="connsiteY10" fmla="*/ 5890437 h 5890437"/>
                  <a:gd name="connsiteX11" fmla="*/ 4784651 w 4784651"/>
                  <a:gd name="connsiteY11" fmla="*/ 5858540 h 5890437"/>
                  <a:gd name="connsiteX12" fmla="*/ 4561367 w 4784651"/>
                  <a:gd name="connsiteY12" fmla="*/ 4189228 h 5890437"/>
                  <a:gd name="connsiteX13" fmla="*/ 3030279 w 4784651"/>
                  <a:gd name="connsiteY13" fmla="*/ 0 h 5890437"/>
                  <a:gd name="connsiteX0" fmla="*/ 3030279 w 4784651"/>
                  <a:gd name="connsiteY0" fmla="*/ 114 h 5890551"/>
                  <a:gd name="connsiteX1" fmla="*/ 765544 w 4784651"/>
                  <a:gd name="connsiteY1" fmla="*/ 1935240 h 5890551"/>
                  <a:gd name="connsiteX2" fmla="*/ 0 w 4784651"/>
                  <a:gd name="connsiteY2" fmla="*/ 3051658 h 5890551"/>
                  <a:gd name="connsiteX3" fmla="*/ 510363 w 4784651"/>
                  <a:gd name="connsiteY3" fmla="*/ 3328105 h 5890551"/>
                  <a:gd name="connsiteX4" fmla="*/ 297711 w 4784651"/>
                  <a:gd name="connsiteY4" fmla="*/ 3657714 h 5890551"/>
                  <a:gd name="connsiteX5" fmla="*/ 489097 w 4784651"/>
                  <a:gd name="connsiteY5" fmla="*/ 3870365 h 5890551"/>
                  <a:gd name="connsiteX6" fmla="*/ 372139 w 4784651"/>
                  <a:gd name="connsiteY6" fmla="*/ 4061751 h 5890551"/>
                  <a:gd name="connsiteX7" fmla="*/ 563525 w 4784651"/>
                  <a:gd name="connsiteY7" fmla="*/ 4316933 h 5890551"/>
                  <a:gd name="connsiteX8" fmla="*/ 499730 w 4784651"/>
                  <a:gd name="connsiteY8" fmla="*/ 4976151 h 5890551"/>
                  <a:gd name="connsiteX9" fmla="*/ 1754372 w 4784651"/>
                  <a:gd name="connsiteY9" fmla="*/ 5199435 h 5890551"/>
                  <a:gd name="connsiteX10" fmla="*/ 1945758 w 4784651"/>
                  <a:gd name="connsiteY10" fmla="*/ 5890551 h 5890551"/>
                  <a:gd name="connsiteX11" fmla="*/ 4784651 w 4784651"/>
                  <a:gd name="connsiteY11" fmla="*/ 5858654 h 5890551"/>
                  <a:gd name="connsiteX12" fmla="*/ 4561367 w 4784651"/>
                  <a:gd name="connsiteY12" fmla="*/ 4189342 h 5890551"/>
                  <a:gd name="connsiteX13" fmla="*/ 3030279 w 4784651"/>
                  <a:gd name="connsiteY13" fmla="*/ 114 h 5890551"/>
                  <a:gd name="connsiteX0" fmla="*/ 3030279 w 4784651"/>
                  <a:gd name="connsiteY0" fmla="*/ 398 h 5890835"/>
                  <a:gd name="connsiteX1" fmla="*/ 765544 w 4784651"/>
                  <a:gd name="connsiteY1" fmla="*/ 1935524 h 5890835"/>
                  <a:gd name="connsiteX2" fmla="*/ 0 w 4784651"/>
                  <a:gd name="connsiteY2" fmla="*/ 3051942 h 5890835"/>
                  <a:gd name="connsiteX3" fmla="*/ 510363 w 4784651"/>
                  <a:gd name="connsiteY3" fmla="*/ 3328389 h 5890835"/>
                  <a:gd name="connsiteX4" fmla="*/ 297711 w 4784651"/>
                  <a:gd name="connsiteY4" fmla="*/ 3657998 h 5890835"/>
                  <a:gd name="connsiteX5" fmla="*/ 489097 w 4784651"/>
                  <a:gd name="connsiteY5" fmla="*/ 3870649 h 5890835"/>
                  <a:gd name="connsiteX6" fmla="*/ 372139 w 4784651"/>
                  <a:gd name="connsiteY6" fmla="*/ 4062035 h 5890835"/>
                  <a:gd name="connsiteX7" fmla="*/ 563525 w 4784651"/>
                  <a:gd name="connsiteY7" fmla="*/ 4317217 h 5890835"/>
                  <a:gd name="connsiteX8" fmla="*/ 499730 w 4784651"/>
                  <a:gd name="connsiteY8" fmla="*/ 4976435 h 5890835"/>
                  <a:gd name="connsiteX9" fmla="*/ 1754372 w 4784651"/>
                  <a:gd name="connsiteY9" fmla="*/ 5199719 h 5890835"/>
                  <a:gd name="connsiteX10" fmla="*/ 1945758 w 4784651"/>
                  <a:gd name="connsiteY10" fmla="*/ 5890835 h 5890835"/>
                  <a:gd name="connsiteX11" fmla="*/ 4784651 w 4784651"/>
                  <a:gd name="connsiteY11" fmla="*/ 5858938 h 5890835"/>
                  <a:gd name="connsiteX12" fmla="*/ 4561367 w 4784651"/>
                  <a:gd name="connsiteY12" fmla="*/ 4189626 h 5890835"/>
                  <a:gd name="connsiteX13" fmla="*/ 3030279 w 4784651"/>
                  <a:gd name="connsiteY13" fmla="*/ 398 h 5890835"/>
                  <a:gd name="connsiteX0" fmla="*/ 3030279 w 5042277"/>
                  <a:gd name="connsiteY0" fmla="*/ 663 h 5891100"/>
                  <a:gd name="connsiteX1" fmla="*/ 765544 w 5042277"/>
                  <a:gd name="connsiteY1" fmla="*/ 1935789 h 5891100"/>
                  <a:gd name="connsiteX2" fmla="*/ 0 w 5042277"/>
                  <a:gd name="connsiteY2" fmla="*/ 3052207 h 5891100"/>
                  <a:gd name="connsiteX3" fmla="*/ 510363 w 5042277"/>
                  <a:gd name="connsiteY3" fmla="*/ 3328654 h 5891100"/>
                  <a:gd name="connsiteX4" fmla="*/ 297711 w 5042277"/>
                  <a:gd name="connsiteY4" fmla="*/ 3658263 h 5891100"/>
                  <a:gd name="connsiteX5" fmla="*/ 489097 w 5042277"/>
                  <a:gd name="connsiteY5" fmla="*/ 3870914 h 5891100"/>
                  <a:gd name="connsiteX6" fmla="*/ 372139 w 5042277"/>
                  <a:gd name="connsiteY6" fmla="*/ 4062300 h 5891100"/>
                  <a:gd name="connsiteX7" fmla="*/ 563525 w 5042277"/>
                  <a:gd name="connsiteY7" fmla="*/ 4317482 h 5891100"/>
                  <a:gd name="connsiteX8" fmla="*/ 499730 w 5042277"/>
                  <a:gd name="connsiteY8" fmla="*/ 4976700 h 5891100"/>
                  <a:gd name="connsiteX9" fmla="*/ 1754372 w 5042277"/>
                  <a:gd name="connsiteY9" fmla="*/ 5199984 h 5891100"/>
                  <a:gd name="connsiteX10" fmla="*/ 1945758 w 5042277"/>
                  <a:gd name="connsiteY10" fmla="*/ 5891100 h 5891100"/>
                  <a:gd name="connsiteX11" fmla="*/ 4784651 w 5042277"/>
                  <a:gd name="connsiteY11" fmla="*/ 5859203 h 5891100"/>
                  <a:gd name="connsiteX12" fmla="*/ 4561367 w 5042277"/>
                  <a:gd name="connsiteY12" fmla="*/ 4189891 h 5891100"/>
                  <a:gd name="connsiteX13" fmla="*/ 3030279 w 5042277"/>
                  <a:gd name="connsiteY13" fmla="*/ 663 h 5891100"/>
                  <a:gd name="connsiteX0" fmla="*/ 3030279 w 5316637"/>
                  <a:gd name="connsiteY0" fmla="*/ 1079 h 5891516"/>
                  <a:gd name="connsiteX1" fmla="*/ 765544 w 5316637"/>
                  <a:gd name="connsiteY1" fmla="*/ 1936205 h 5891516"/>
                  <a:gd name="connsiteX2" fmla="*/ 0 w 5316637"/>
                  <a:gd name="connsiteY2" fmla="*/ 3052623 h 5891516"/>
                  <a:gd name="connsiteX3" fmla="*/ 510363 w 5316637"/>
                  <a:gd name="connsiteY3" fmla="*/ 3329070 h 5891516"/>
                  <a:gd name="connsiteX4" fmla="*/ 297711 w 5316637"/>
                  <a:gd name="connsiteY4" fmla="*/ 3658679 h 5891516"/>
                  <a:gd name="connsiteX5" fmla="*/ 489097 w 5316637"/>
                  <a:gd name="connsiteY5" fmla="*/ 3871330 h 5891516"/>
                  <a:gd name="connsiteX6" fmla="*/ 372139 w 5316637"/>
                  <a:gd name="connsiteY6" fmla="*/ 4062716 h 5891516"/>
                  <a:gd name="connsiteX7" fmla="*/ 563525 w 5316637"/>
                  <a:gd name="connsiteY7" fmla="*/ 4317898 h 5891516"/>
                  <a:gd name="connsiteX8" fmla="*/ 499730 w 5316637"/>
                  <a:gd name="connsiteY8" fmla="*/ 4977116 h 5891516"/>
                  <a:gd name="connsiteX9" fmla="*/ 1754372 w 5316637"/>
                  <a:gd name="connsiteY9" fmla="*/ 5200400 h 5891516"/>
                  <a:gd name="connsiteX10" fmla="*/ 1945758 w 5316637"/>
                  <a:gd name="connsiteY10" fmla="*/ 5891516 h 5891516"/>
                  <a:gd name="connsiteX11" fmla="*/ 4784651 w 5316637"/>
                  <a:gd name="connsiteY11" fmla="*/ 5859619 h 5891516"/>
                  <a:gd name="connsiteX12" fmla="*/ 4890977 w 5316637"/>
                  <a:gd name="connsiteY12" fmla="*/ 3520456 h 5891516"/>
                  <a:gd name="connsiteX13" fmla="*/ 3030279 w 5316637"/>
                  <a:gd name="connsiteY13" fmla="*/ 1079 h 5891516"/>
                  <a:gd name="connsiteX0" fmla="*/ 3030279 w 5338934"/>
                  <a:gd name="connsiteY0" fmla="*/ 561 h 5890998"/>
                  <a:gd name="connsiteX1" fmla="*/ 765544 w 5338934"/>
                  <a:gd name="connsiteY1" fmla="*/ 1935687 h 5890998"/>
                  <a:gd name="connsiteX2" fmla="*/ 0 w 5338934"/>
                  <a:gd name="connsiteY2" fmla="*/ 3052105 h 5890998"/>
                  <a:gd name="connsiteX3" fmla="*/ 510363 w 5338934"/>
                  <a:gd name="connsiteY3" fmla="*/ 3328552 h 5890998"/>
                  <a:gd name="connsiteX4" fmla="*/ 297711 w 5338934"/>
                  <a:gd name="connsiteY4" fmla="*/ 3658161 h 5890998"/>
                  <a:gd name="connsiteX5" fmla="*/ 489097 w 5338934"/>
                  <a:gd name="connsiteY5" fmla="*/ 3870812 h 5890998"/>
                  <a:gd name="connsiteX6" fmla="*/ 372139 w 5338934"/>
                  <a:gd name="connsiteY6" fmla="*/ 4062198 h 5890998"/>
                  <a:gd name="connsiteX7" fmla="*/ 563525 w 5338934"/>
                  <a:gd name="connsiteY7" fmla="*/ 4317380 h 5890998"/>
                  <a:gd name="connsiteX8" fmla="*/ 499730 w 5338934"/>
                  <a:gd name="connsiteY8" fmla="*/ 4976598 h 5890998"/>
                  <a:gd name="connsiteX9" fmla="*/ 1754372 w 5338934"/>
                  <a:gd name="connsiteY9" fmla="*/ 5199882 h 5890998"/>
                  <a:gd name="connsiteX10" fmla="*/ 1945758 w 5338934"/>
                  <a:gd name="connsiteY10" fmla="*/ 5890998 h 5890998"/>
                  <a:gd name="connsiteX11" fmla="*/ 4784651 w 5338934"/>
                  <a:gd name="connsiteY11" fmla="*/ 5859101 h 5890998"/>
                  <a:gd name="connsiteX12" fmla="*/ 4890977 w 5338934"/>
                  <a:gd name="connsiteY12" fmla="*/ 3519938 h 5890998"/>
                  <a:gd name="connsiteX13" fmla="*/ 3030279 w 5338934"/>
                  <a:gd name="connsiteY13" fmla="*/ 561 h 5890998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75 h 5890612"/>
                  <a:gd name="connsiteX1" fmla="*/ 765544 w 5381346"/>
                  <a:gd name="connsiteY1" fmla="*/ 1935301 h 5890612"/>
                  <a:gd name="connsiteX2" fmla="*/ 0 w 5381346"/>
                  <a:gd name="connsiteY2" fmla="*/ 3051719 h 5890612"/>
                  <a:gd name="connsiteX3" fmla="*/ 510363 w 5381346"/>
                  <a:gd name="connsiteY3" fmla="*/ 3328166 h 5890612"/>
                  <a:gd name="connsiteX4" fmla="*/ 297711 w 5381346"/>
                  <a:gd name="connsiteY4" fmla="*/ 3657775 h 5890612"/>
                  <a:gd name="connsiteX5" fmla="*/ 489097 w 5381346"/>
                  <a:gd name="connsiteY5" fmla="*/ 3870426 h 5890612"/>
                  <a:gd name="connsiteX6" fmla="*/ 372139 w 5381346"/>
                  <a:gd name="connsiteY6" fmla="*/ 4061812 h 5890612"/>
                  <a:gd name="connsiteX7" fmla="*/ 563525 w 5381346"/>
                  <a:gd name="connsiteY7" fmla="*/ 4316994 h 5890612"/>
                  <a:gd name="connsiteX8" fmla="*/ 499730 w 5381346"/>
                  <a:gd name="connsiteY8" fmla="*/ 4976212 h 5890612"/>
                  <a:gd name="connsiteX9" fmla="*/ 1754372 w 5381346"/>
                  <a:gd name="connsiteY9" fmla="*/ 5199496 h 5890612"/>
                  <a:gd name="connsiteX10" fmla="*/ 1945758 w 5381346"/>
                  <a:gd name="connsiteY10" fmla="*/ 5890612 h 5890612"/>
                  <a:gd name="connsiteX11" fmla="*/ 4784651 w 5381346"/>
                  <a:gd name="connsiteY11" fmla="*/ 5858715 h 5890612"/>
                  <a:gd name="connsiteX12" fmla="*/ 4890977 w 5381346"/>
                  <a:gd name="connsiteY12" fmla="*/ 3519552 h 5890612"/>
                  <a:gd name="connsiteX13" fmla="*/ 3030279 w 5381346"/>
                  <a:gd name="connsiteY13" fmla="*/ 175 h 5890612"/>
                  <a:gd name="connsiteX0" fmla="*/ 3030279 w 5381346"/>
                  <a:gd name="connsiteY0" fmla="*/ 1733 h 5892170"/>
                  <a:gd name="connsiteX1" fmla="*/ 0 w 5381346"/>
                  <a:gd name="connsiteY1" fmla="*/ 3053277 h 5892170"/>
                  <a:gd name="connsiteX2" fmla="*/ 510363 w 5381346"/>
                  <a:gd name="connsiteY2" fmla="*/ 3329724 h 5892170"/>
                  <a:gd name="connsiteX3" fmla="*/ 297711 w 5381346"/>
                  <a:gd name="connsiteY3" fmla="*/ 3659333 h 5892170"/>
                  <a:gd name="connsiteX4" fmla="*/ 489097 w 5381346"/>
                  <a:gd name="connsiteY4" fmla="*/ 3871984 h 5892170"/>
                  <a:gd name="connsiteX5" fmla="*/ 372139 w 5381346"/>
                  <a:gd name="connsiteY5" fmla="*/ 4063370 h 5892170"/>
                  <a:gd name="connsiteX6" fmla="*/ 563525 w 5381346"/>
                  <a:gd name="connsiteY6" fmla="*/ 4318552 h 5892170"/>
                  <a:gd name="connsiteX7" fmla="*/ 499730 w 5381346"/>
                  <a:gd name="connsiteY7" fmla="*/ 4977770 h 5892170"/>
                  <a:gd name="connsiteX8" fmla="*/ 1754372 w 5381346"/>
                  <a:gd name="connsiteY8" fmla="*/ 5201054 h 5892170"/>
                  <a:gd name="connsiteX9" fmla="*/ 1945758 w 5381346"/>
                  <a:gd name="connsiteY9" fmla="*/ 5892170 h 5892170"/>
                  <a:gd name="connsiteX10" fmla="*/ 4784651 w 5381346"/>
                  <a:gd name="connsiteY10" fmla="*/ 5860273 h 5892170"/>
                  <a:gd name="connsiteX11" fmla="*/ 4890977 w 5381346"/>
                  <a:gd name="connsiteY11" fmla="*/ 3521110 h 5892170"/>
                  <a:gd name="connsiteX12" fmla="*/ 3030279 w 5381346"/>
                  <a:gd name="connsiteY12" fmla="*/ 1733 h 5892170"/>
                  <a:gd name="connsiteX0" fmla="*/ 3030279 w 5381346"/>
                  <a:gd name="connsiteY0" fmla="*/ 4 h 5890441"/>
                  <a:gd name="connsiteX1" fmla="*/ 0 w 5381346"/>
                  <a:gd name="connsiteY1" fmla="*/ 3051548 h 5890441"/>
                  <a:gd name="connsiteX2" fmla="*/ 510363 w 5381346"/>
                  <a:gd name="connsiteY2" fmla="*/ 3327995 h 5890441"/>
                  <a:gd name="connsiteX3" fmla="*/ 297711 w 5381346"/>
                  <a:gd name="connsiteY3" fmla="*/ 3657604 h 5890441"/>
                  <a:gd name="connsiteX4" fmla="*/ 489097 w 5381346"/>
                  <a:gd name="connsiteY4" fmla="*/ 3870255 h 5890441"/>
                  <a:gd name="connsiteX5" fmla="*/ 372139 w 5381346"/>
                  <a:gd name="connsiteY5" fmla="*/ 4061641 h 5890441"/>
                  <a:gd name="connsiteX6" fmla="*/ 563525 w 5381346"/>
                  <a:gd name="connsiteY6" fmla="*/ 4316823 h 5890441"/>
                  <a:gd name="connsiteX7" fmla="*/ 499730 w 5381346"/>
                  <a:gd name="connsiteY7" fmla="*/ 4976041 h 5890441"/>
                  <a:gd name="connsiteX8" fmla="*/ 1754372 w 5381346"/>
                  <a:gd name="connsiteY8" fmla="*/ 5199325 h 5890441"/>
                  <a:gd name="connsiteX9" fmla="*/ 1945758 w 5381346"/>
                  <a:gd name="connsiteY9" fmla="*/ 5890441 h 5890441"/>
                  <a:gd name="connsiteX10" fmla="*/ 4784651 w 5381346"/>
                  <a:gd name="connsiteY10" fmla="*/ 5858544 h 5890441"/>
                  <a:gd name="connsiteX11" fmla="*/ 4890977 w 5381346"/>
                  <a:gd name="connsiteY11" fmla="*/ 3519381 h 5890441"/>
                  <a:gd name="connsiteX12" fmla="*/ 3030279 w 5381346"/>
                  <a:gd name="connsiteY12" fmla="*/ 4 h 5890441"/>
                  <a:gd name="connsiteX0" fmla="*/ 3040277 w 5391344"/>
                  <a:gd name="connsiteY0" fmla="*/ 4 h 5890441"/>
                  <a:gd name="connsiteX1" fmla="*/ 9998 w 5391344"/>
                  <a:gd name="connsiteY1" fmla="*/ 3051548 h 5890441"/>
                  <a:gd name="connsiteX2" fmla="*/ 520361 w 5391344"/>
                  <a:gd name="connsiteY2" fmla="*/ 3327995 h 5890441"/>
                  <a:gd name="connsiteX3" fmla="*/ 307709 w 5391344"/>
                  <a:gd name="connsiteY3" fmla="*/ 3657604 h 5890441"/>
                  <a:gd name="connsiteX4" fmla="*/ 499095 w 5391344"/>
                  <a:gd name="connsiteY4" fmla="*/ 3870255 h 5890441"/>
                  <a:gd name="connsiteX5" fmla="*/ 382137 w 5391344"/>
                  <a:gd name="connsiteY5" fmla="*/ 4061641 h 5890441"/>
                  <a:gd name="connsiteX6" fmla="*/ 573523 w 5391344"/>
                  <a:gd name="connsiteY6" fmla="*/ 4316823 h 5890441"/>
                  <a:gd name="connsiteX7" fmla="*/ 509728 w 5391344"/>
                  <a:gd name="connsiteY7" fmla="*/ 4976041 h 5890441"/>
                  <a:gd name="connsiteX8" fmla="*/ 1764370 w 5391344"/>
                  <a:gd name="connsiteY8" fmla="*/ 5199325 h 5890441"/>
                  <a:gd name="connsiteX9" fmla="*/ 1955756 w 5391344"/>
                  <a:gd name="connsiteY9" fmla="*/ 5890441 h 5890441"/>
                  <a:gd name="connsiteX10" fmla="*/ 4794649 w 5391344"/>
                  <a:gd name="connsiteY10" fmla="*/ 5858544 h 5890441"/>
                  <a:gd name="connsiteX11" fmla="*/ 4900975 w 5391344"/>
                  <a:gd name="connsiteY11" fmla="*/ 3519381 h 5890441"/>
                  <a:gd name="connsiteX12" fmla="*/ 3040277 w 5391344"/>
                  <a:gd name="connsiteY12" fmla="*/ 4 h 5890441"/>
                  <a:gd name="connsiteX0" fmla="*/ 3040277 w 5391344"/>
                  <a:gd name="connsiteY0" fmla="*/ 4 h 5890441"/>
                  <a:gd name="connsiteX1" fmla="*/ 9998 w 5391344"/>
                  <a:gd name="connsiteY1" fmla="*/ 3051548 h 5890441"/>
                  <a:gd name="connsiteX2" fmla="*/ 520361 w 5391344"/>
                  <a:gd name="connsiteY2" fmla="*/ 3327995 h 5890441"/>
                  <a:gd name="connsiteX3" fmla="*/ 307709 w 5391344"/>
                  <a:gd name="connsiteY3" fmla="*/ 3657604 h 5890441"/>
                  <a:gd name="connsiteX4" fmla="*/ 499095 w 5391344"/>
                  <a:gd name="connsiteY4" fmla="*/ 3870255 h 5890441"/>
                  <a:gd name="connsiteX5" fmla="*/ 382137 w 5391344"/>
                  <a:gd name="connsiteY5" fmla="*/ 4061641 h 5890441"/>
                  <a:gd name="connsiteX6" fmla="*/ 573523 w 5391344"/>
                  <a:gd name="connsiteY6" fmla="*/ 4316823 h 5890441"/>
                  <a:gd name="connsiteX7" fmla="*/ 509728 w 5391344"/>
                  <a:gd name="connsiteY7" fmla="*/ 4976041 h 5890441"/>
                  <a:gd name="connsiteX8" fmla="*/ 1764370 w 5391344"/>
                  <a:gd name="connsiteY8" fmla="*/ 5199325 h 5890441"/>
                  <a:gd name="connsiteX9" fmla="*/ 1955756 w 5391344"/>
                  <a:gd name="connsiteY9" fmla="*/ 5890441 h 5890441"/>
                  <a:gd name="connsiteX10" fmla="*/ 4794649 w 5391344"/>
                  <a:gd name="connsiteY10" fmla="*/ 5858544 h 5890441"/>
                  <a:gd name="connsiteX11" fmla="*/ 4900975 w 5391344"/>
                  <a:gd name="connsiteY11" fmla="*/ 3519381 h 5890441"/>
                  <a:gd name="connsiteX12" fmla="*/ 3040277 w 5391344"/>
                  <a:gd name="connsiteY12" fmla="*/ 4 h 5890441"/>
                  <a:gd name="connsiteX0" fmla="*/ 3030279 w 5381346"/>
                  <a:gd name="connsiteY0" fmla="*/ 92120 h 5982557"/>
                  <a:gd name="connsiteX1" fmla="*/ 914399 w 5381346"/>
                  <a:gd name="connsiteY1" fmla="*/ 1187274 h 5982557"/>
                  <a:gd name="connsiteX2" fmla="*/ 0 w 5381346"/>
                  <a:gd name="connsiteY2" fmla="*/ 3143664 h 5982557"/>
                  <a:gd name="connsiteX3" fmla="*/ 510363 w 5381346"/>
                  <a:gd name="connsiteY3" fmla="*/ 3420111 h 5982557"/>
                  <a:gd name="connsiteX4" fmla="*/ 297711 w 5381346"/>
                  <a:gd name="connsiteY4" fmla="*/ 3749720 h 5982557"/>
                  <a:gd name="connsiteX5" fmla="*/ 489097 w 5381346"/>
                  <a:gd name="connsiteY5" fmla="*/ 3962371 h 5982557"/>
                  <a:gd name="connsiteX6" fmla="*/ 372139 w 5381346"/>
                  <a:gd name="connsiteY6" fmla="*/ 4153757 h 5982557"/>
                  <a:gd name="connsiteX7" fmla="*/ 563525 w 5381346"/>
                  <a:gd name="connsiteY7" fmla="*/ 4408939 h 5982557"/>
                  <a:gd name="connsiteX8" fmla="*/ 499730 w 5381346"/>
                  <a:gd name="connsiteY8" fmla="*/ 5068157 h 5982557"/>
                  <a:gd name="connsiteX9" fmla="*/ 1754372 w 5381346"/>
                  <a:gd name="connsiteY9" fmla="*/ 5291441 h 5982557"/>
                  <a:gd name="connsiteX10" fmla="*/ 1945758 w 5381346"/>
                  <a:gd name="connsiteY10" fmla="*/ 5982557 h 5982557"/>
                  <a:gd name="connsiteX11" fmla="*/ 4784651 w 5381346"/>
                  <a:gd name="connsiteY11" fmla="*/ 5950660 h 5982557"/>
                  <a:gd name="connsiteX12" fmla="*/ 4890977 w 5381346"/>
                  <a:gd name="connsiteY12" fmla="*/ 3611497 h 5982557"/>
                  <a:gd name="connsiteX13" fmla="*/ 3030279 w 5381346"/>
                  <a:gd name="connsiteY13" fmla="*/ 92120 h 5982557"/>
                  <a:gd name="connsiteX0" fmla="*/ 3030279 w 5381346"/>
                  <a:gd name="connsiteY0" fmla="*/ 94250 h 5984687"/>
                  <a:gd name="connsiteX1" fmla="*/ 914399 w 5381346"/>
                  <a:gd name="connsiteY1" fmla="*/ 1189404 h 5984687"/>
                  <a:gd name="connsiteX2" fmla="*/ 0 w 5381346"/>
                  <a:gd name="connsiteY2" fmla="*/ 3145794 h 5984687"/>
                  <a:gd name="connsiteX3" fmla="*/ 510363 w 5381346"/>
                  <a:gd name="connsiteY3" fmla="*/ 3422241 h 5984687"/>
                  <a:gd name="connsiteX4" fmla="*/ 297711 w 5381346"/>
                  <a:gd name="connsiteY4" fmla="*/ 3751850 h 5984687"/>
                  <a:gd name="connsiteX5" fmla="*/ 489097 w 5381346"/>
                  <a:gd name="connsiteY5" fmla="*/ 3964501 h 5984687"/>
                  <a:gd name="connsiteX6" fmla="*/ 372139 w 5381346"/>
                  <a:gd name="connsiteY6" fmla="*/ 4155887 h 5984687"/>
                  <a:gd name="connsiteX7" fmla="*/ 563525 w 5381346"/>
                  <a:gd name="connsiteY7" fmla="*/ 4411069 h 5984687"/>
                  <a:gd name="connsiteX8" fmla="*/ 499730 w 5381346"/>
                  <a:gd name="connsiteY8" fmla="*/ 5070287 h 5984687"/>
                  <a:gd name="connsiteX9" fmla="*/ 1754372 w 5381346"/>
                  <a:gd name="connsiteY9" fmla="*/ 5293571 h 5984687"/>
                  <a:gd name="connsiteX10" fmla="*/ 1945758 w 5381346"/>
                  <a:gd name="connsiteY10" fmla="*/ 5984687 h 5984687"/>
                  <a:gd name="connsiteX11" fmla="*/ 4784651 w 5381346"/>
                  <a:gd name="connsiteY11" fmla="*/ 5952790 h 5984687"/>
                  <a:gd name="connsiteX12" fmla="*/ 4890977 w 5381346"/>
                  <a:gd name="connsiteY12" fmla="*/ 3613627 h 5984687"/>
                  <a:gd name="connsiteX13" fmla="*/ 3030279 w 5381346"/>
                  <a:gd name="connsiteY13" fmla="*/ 94250 h 5984687"/>
                  <a:gd name="connsiteX0" fmla="*/ 3030279 w 5381346"/>
                  <a:gd name="connsiteY0" fmla="*/ 0 h 5890437"/>
                  <a:gd name="connsiteX1" fmla="*/ 914399 w 5381346"/>
                  <a:gd name="connsiteY1" fmla="*/ 1095154 h 5890437"/>
                  <a:gd name="connsiteX2" fmla="*/ 0 w 5381346"/>
                  <a:gd name="connsiteY2" fmla="*/ 3051544 h 5890437"/>
                  <a:gd name="connsiteX3" fmla="*/ 510363 w 5381346"/>
                  <a:gd name="connsiteY3" fmla="*/ 3327991 h 5890437"/>
                  <a:gd name="connsiteX4" fmla="*/ 297711 w 5381346"/>
                  <a:gd name="connsiteY4" fmla="*/ 3657600 h 5890437"/>
                  <a:gd name="connsiteX5" fmla="*/ 489097 w 5381346"/>
                  <a:gd name="connsiteY5" fmla="*/ 3870251 h 5890437"/>
                  <a:gd name="connsiteX6" fmla="*/ 372139 w 5381346"/>
                  <a:gd name="connsiteY6" fmla="*/ 4061637 h 5890437"/>
                  <a:gd name="connsiteX7" fmla="*/ 563525 w 5381346"/>
                  <a:gd name="connsiteY7" fmla="*/ 4316819 h 5890437"/>
                  <a:gd name="connsiteX8" fmla="*/ 499730 w 5381346"/>
                  <a:gd name="connsiteY8" fmla="*/ 4976037 h 5890437"/>
                  <a:gd name="connsiteX9" fmla="*/ 1754372 w 5381346"/>
                  <a:gd name="connsiteY9" fmla="*/ 5199321 h 5890437"/>
                  <a:gd name="connsiteX10" fmla="*/ 1945758 w 5381346"/>
                  <a:gd name="connsiteY10" fmla="*/ 5890437 h 5890437"/>
                  <a:gd name="connsiteX11" fmla="*/ 4784651 w 5381346"/>
                  <a:gd name="connsiteY11" fmla="*/ 5858540 h 5890437"/>
                  <a:gd name="connsiteX12" fmla="*/ 4890977 w 5381346"/>
                  <a:gd name="connsiteY12" fmla="*/ 3519377 h 5890437"/>
                  <a:gd name="connsiteX13" fmla="*/ 3030279 w 5381346"/>
                  <a:gd name="connsiteY13" fmla="*/ 0 h 5890437"/>
                  <a:gd name="connsiteX0" fmla="*/ 3030279 w 5381346"/>
                  <a:gd name="connsiteY0" fmla="*/ 0 h 5890437"/>
                  <a:gd name="connsiteX1" fmla="*/ 914399 w 5381346"/>
                  <a:gd name="connsiteY1" fmla="*/ 1095154 h 5890437"/>
                  <a:gd name="connsiteX2" fmla="*/ 0 w 5381346"/>
                  <a:gd name="connsiteY2" fmla="*/ 3051544 h 5890437"/>
                  <a:gd name="connsiteX3" fmla="*/ 510363 w 5381346"/>
                  <a:gd name="connsiteY3" fmla="*/ 3327991 h 5890437"/>
                  <a:gd name="connsiteX4" fmla="*/ 297711 w 5381346"/>
                  <a:gd name="connsiteY4" fmla="*/ 3657600 h 5890437"/>
                  <a:gd name="connsiteX5" fmla="*/ 489097 w 5381346"/>
                  <a:gd name="connsiteY5" fmla="*/ 3870251 h 5890437"/>
                  <a:gd name="connsiteX6" fmla="*/ 372139 w 5381346"/>
                  <a:gd name="connsiteY6" fmla="*/ 4061637 h 5890437"/>
                  <a:gd name="connsiteX7" fmla="*/ 563525 w 5381346"/>
                  <a:gd name="connsiteY7" fmla="*/ 4316819 h 5890437"/>
                  <a:gd name="connsiteX8" fmla="*/ 499730 w 5381346"/>
                  <a:gd name="connsiteY8" fmla="*/ 4976037 h 5890437"/>
                  <a:gd name="connsiteX9" fmla="*/ 1754372 w 5381346"/>
                  <a:gd name="connsiteY9" fmla="*/ 5199321 h 5890437"/>
                  <a:gd name="connsiteX10" fmla="*/ 1945758 w 5381346"/>
                  <a:gd name="connsiteY10" fmla="*/ 5890437 h 5890437"/>
                  <a:gd name="connsiteX11" fmla="*/ 4784651 w 5381346"/>
                  <a:gd name="connsiteY11" fmla="*/ 5858540 h 5890437"/>
                  <a:gd name="connsiteX12" fmla="*/ 4890977 w 5381346"/>
                  <a:gd name="connsiteY12" fmla="*/ 3519377 h 5890437"/>
                  <a:gd name="connsiteX13" fmla="*/ 3030279 w 5381346"/>
                  <a:gd name="connsiteY13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90128 w 5381793"/>
                  <a:gd name="connsiteY1" fmla="*/ 1098883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90128 w 5381793"/>
                  <a:gd name="connsiteY1" fmla="*/ 1098883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64 w 5381831"/>
                  <a:gd name="connsiteY0" fmla="*/ 0 h 5890437"/>
                  <a:gd name="connsiteX1" fmla="*/ 890166 w 5381831"/>
                  <a:gd name="connsiteY1" fmla="*/ 1098883 h 5890437"/>
                  <a:gd name="connsiteX2" fmla="*/ 607506 w 5381831"/>
                  <a:gd name="connsiteY2" fmla="*/ 2172770 h 5890437"/>
                  <a:gd name="connsiteX3" fmla="*/ 485 w 5381831"/>
                  <a:gd name="connsiteY3" fmla="*/ 3051544 h 5890437"/>
                  <a:gd name="connsiteX4" fmla="*/ 510848 w 5381831"/>
                  <a:gd name="connsiteY4" fmla="*/ 3327991 h 5890437"/>
                  <a:gd name="connsiteX5" fmla="*/ 298196 w 5381831"/>
                  <a:gd name="connsiteY5" fmla="*/ 3657600 h 5890437"/>
                  <a:gd name="connsiteX6" fmla="*/ 489582 w 5381831"/>
                  <a:gd name="connsiteY6" fmla="*/ 3870251 h 5890437"/>
                  <a:gd name="connsiteX7" fmla="*/ 372624 w 5381831"/>
                  <a:gd name="connsiteY7" fmla="*/ 4061637 h 5890437"/>
                  <a:gd name="connsiteX8" fmla="*/ 564010 w 5381831"/>
                  <a:gd name="connsiteY8" fmla="*/ 4316819 h 5890437"/>
                  <a:gd name="connsiteX9" fmla="*/ 500215 w 5381831"/>
                  <a:gd name="connsiteY9" fmla="*/ 4976037 h 5890437"/>
                  <a:gd name="connsiteX10" fmla="*/ 1754857 w 5381831"/>
                  <a:gd name="connsiteY10" fmla="*/ 5199321 h 5890437"/>
                  <a:gd name="connsiteX11" fmla="*/ 1946243 w 5381831"/>
                  <a:gd name="connsiteY11" fmla="*/ 5890437 h 5890437"/>
                  <a:gd name="connsiteX12" fmla="*/ 4785136 w 5381831"/>
                  <a:gd name="connsiteY12" fmla="*/ 5858540 h 5890437"/>
                  <a:gd name="connsiteX13" fmla="*/ 4891462 w 5381831"/>
                  <a:gd name="connsiteY13" fmla="*/ 3519377 h 5890437"/>
                  <a:gd name="connsiteX14" fmla="*/ 3030764 w 5381831"/>
                  <a:gd name="connsiteY14" fmla="*/ 0 h 5890437"/>
                  <a:gd name="connsiteX0" fmla="*/ 3030764 w 5381831"/>
                  <a:gd name="connsiteY0" fmla="*/ 0 h 5890437"/>
                  <a:gd name="connsiteX1" fmla="*/ 890166 w 5381831"/>
                  <a:gd name="connsiteY1" fmla="*/ 1098883 h 5890437"/>
                  <a:gd name="connsiteX2" fmla="*/ 607506 w 5381831"/>
                  <a:gd name="connsiteY2" fmla="*/ 2172770 h 5890437"/>
                  <a:gd name="connsiteX3" fmla="*/ 485 w 5381831"/>
                  <a:gd name="connsiteY3" fmla="*/ 3051544 h 5890437"/>
                  <a:gd name="connsiteX4" fmla="*/ 510848 w 5381831"/>
                  <a:gd name="connsiteY4" fmla="*/ 3327991 h 5890437"/>
                  <a:gd name="connsiteX5" fmla="*/ 298196 w 5381831"/>
                  <a:gd name="connsiteY5" fmla="*/ 3657600 h 5890437"/>
                  <a:gd name="connsiteX6" fmla="*/ 489582 w 5381831"/>
                  <a:gd name="connsiteY6" fmla="*/ 3870251 h 5890437"/>
                  <a:gd name="connsiteX7" fmla="*/ 372624 w 5381831"/>
                  <a:gd name="connsiteY7" fmla="*/ 4061637 h 5890437"/>
                  <a:gd name="connsiteX8" fmla="*/ 564010 w 5381831"/>
                  <a:gd name="connsiteY8" fmla="*/ 4316819 h 5890437"/>
                  <a:gd name="connsiteX9" fmla="*/ 500215 w 5381831"/>
                  <a:gd name="connsiteY9" fmla="*/ 4976037 h 5890437"/>
                  <a:gd name="connsiteX10" fmla="*/ 1754857 w 5381831"/>
                  <a:gd name="connsiteY10" fmla="*/ 5199321 h 5890437"/>
                  <a:gd name="connsiteX11" fmla="*/ 1946243 w 5381831"/>
                  <a:gd name="connsiteY11" fmla="*/ 5890437 h 5890437"/>
                  <a:gd name="connsiteX12" fmla="*/ 4785136 w 5381831"/>
                  <a:gd name="connsiteY12" fmla="*/ 5858540 h 5890437"/>
                  <a:gd name="connsiteX13" fmla="*/ 4891462 w 5381831"/>
                  <a:gd name="connsiteY13" fmla="*/ 3519377 h 5890437"/>
                  <a:gd name="connsiteX14" fmla="*/ 3030764 w 5381831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765 w 5381832"/>
                  <a:gd name="connsiteY0" fmla="*/ 0 h 5890437"/>
                  <a:gd name="connsiteX1" fmla="*/ 890167 w 5381832"/>
                  <a:gd name="connsiteY1" fmla="*/ 1098883 h 5890437"/>
                  <a:gd name="connsiteX2" fmla="*/ 672821 w 5381832"/>
                  <a:gd name="connsiteY2" fmla="*/ 2220272 h 5890437"/>
                  <a:gd name="connsiteX3" fmla="*/ 486 w 5381832"/>
                  <a:gd name="connsiteY3" fmla="*/ 3051544 h 5890437"/>
                  <a:gd name="connsiteX4" fmla="*/ 510849 w 5381832"/>
                  <a:gd name="connsiteY4" fmla="*/ 3327991 h 5890437"/>
                  <a:gd name="connsiteX5" fmla="*/ 339761 w 5381832"/>
                  <a:gd name="connsiteY5" fmla="*/ 3734790 h 5890437"/>
                  <a:gd name="connsiteX6" fmla="*/ 531147 w 5381832"/>
                  <a:gd name="connsiteY6" fmla="*/ 3870251 h 5890437"/>
                  <a:gd name="connsiteX7" fmla="*/ 372625 w 5381832"/>
                  <a:gd name="connsiteY7" fmla="*/ 4061637 h 5890437"/>
                  <a:gd name="connsiteX8" fmla="*/ 564011 w 5381832"/>
                  <a:gd name="connsiteY8" fmla="*/ 4316819 h 5890437"/>
                  <a:gd name="connsiteX9" fmla="*/ 500216 w 5381832"/>
                  <a:gd name="connsiteY9" fmla="*/ 4976037 h 5890437"/>
                  <a:gd name="connsiteX10" fmla="*/ 1754858 w 5381832"/>
                  <a:gd name="connsiteY10" fmla="*/ 5039004 h 5890437"/>
                  <a:gd name="connsiteX11" fmla="*/ 1946244 w 5381832"/>
                  <a:gd name="connsiteY11" fmla="*/ 5890437 h 5890437"/>
                  <a:gd name="connsiteX12" fmla="*/ 4785137 w 5381832"/>
                  <a:gd name="connsiteY12" fmla="*/ 5858540 h 5890437"/>
                  <a:gd name="connsiteX13" fmla="*/ 4891463 w 5381832"/>
                  <a:gd name="connsiteY13" fmla="*/ 3519377 h 5890437"/>
                  <a:gd name="connsiteX14" fmla="*/ 3030765 w 5381832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72451 w 5381929"/>
                  <a:gd name="connsiteY1" fmla="*/ 1057320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72451 w 5381929"/>
                  <a:gd name="connsiteY1" fmla="*/ 1057320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81633 w 5381929"/>
                  <a:gd name="connsiteY1" fmla="*/ 920842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81633 w 5381929"/>
                  <a:gd name="connsiteY1" fmla="*/ 920842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1751 h 5892188"/>
                  <a:gd name="connsiteX1" fmla="*/ 927042 w 5381929"/>
                  <a:gd name="connsiteY1" fmla="*/ 868002 h 5892188"/>
                  <a:gd name="connsiteX2" fmla="*/ 672918 w 5381929"/>
                  <a:gd name="connsiteY2" fmla="*/ 2222023 h 5892188"/>
                  <a:gd name="connsiteX3" fmla="*/ 583 w 5381929"/>
                  <a:gd name="connsiteY3" fmla="*/ 3053295 h 5892188"/>
                  <a:gd name="connsiteX4" fmla="*/ 510946 w 5381929"/>
                  <a:gd name="connsiteY4" fmla="*/ 3329742 h 5892188"/>
                  <a:gd name="connsiteX5" fmla="*/ 339858 w 5381929"/>
                  <a:gd name="connsiteY5" fmla="*/ 3736541 h 5892188"/>
                  <a:gd name="connsiteX6" fmla="*/ 531244 w 5381929"/>
                  <a:gd name="connsiteY6" fmla="*/ 3872002 h 5892188"/>
                  <a:gd name="connsiteX7" fmla="*/ 372722 w 5381929"/>
                  <a:gd name="connsiteY7" fmla="*/ 4063388 h 5892188"/>
                  <a:gd name="connsiteX8" fmla="*/ 564108 w 5381929"/>
                  <a:gd name="connsiteY8" fmla="*/ 4318570 h 5892188"/>
                  <a:gd name="connsiteX9" fmla="*/ 500313 w 5381929"/>
                  <a:gd name="connsiteY9" fmla="*/ 4977788 h 5892188"/>
                  <a:gd name="connsiteX10" fmla="*/ 1754955 w 5381929"/>
                  <a:gd name="connsiteY10" fmla="*/ 5040755 h 5892188"/>
                  <a:gd name="connsiteX11" fmla="*/ 1946341 w 5381929"/>
                  <a:gd name="connsiteY11" fmla="*/ 5892188 h 5892188"/>
                  <a:gd name="connsiteX12" fmla="*/ 4785234 w 5381929"/>
                  <a:gd name="connsiteY12" fmla="*/ 5860291 h 5892188"/>
                  <a:gd name="connsiteX13" fmla="*/ 4891560 w 5381929"/>
                  <a:gd name="connsiteY13" fmla="*/ 3521128 h 5892188"/>
                  <a:gd name="connsiteX14" fmla="*/ 3030862 w 5381929"/>
                  <a:gd name="connsiteY14" fmla="*/ 1751 h 5892188"/>
                  <a:gd name="connsiteX0" fmla="*/ 3031042 w 5382109"/>
                  <a:gd name="connsiteY0" fmla="*/ 1751 h 5892188"/>
                  <a:gd name="connsiteX1" fmla="*/ 927222 w 5382109"/>
                  <a:gd name="connsiteY1" fmla="*/ 868002 h 5892188"/>
                  <a:gd name="connsiteX2" fmla="*/ 577563 w 5382109"/>
                  <a:gd name="connsiteY2" fmla="*/ 2303910 h 5892188"/>
                  <a:gd name="connsiteX3" fmla="*/ 763 w 5382109"/>
                  <a:gd name="connsiteY3" fmla="*/ 3053295 h 5892188"/>
                  <a:gd name="connsiteX4" fmla="*/ 511126 w 5382109"/>
                  <a:gd name="connsiteY4" fmla="*/ 3329742 h 5892188"/>
                  <a:gd name="connsiteX5" fmla="*/ 340038 w 5382109"/>
                  <a:gd name="connsiteY5" fmla="*/ 3736541 h 5892188"/>
                  <a:gd name="connsiteX6" fmla="*/ 531424 w 5382109"/>
                  <a:gd name="connsiteY6" fmla="*/ 3872002 h 5892188"/>
                  <a:gd name="connsiteX7" fmla="*/ 372902 w 5382109"/>
                  <a:gd name="connsiteY7" fmla="*/ 4063388 h 5892188"/>
                  <a:gd name="connsiteX8" fmla="*/ 564288 w 5382109"/>
                  <a:gd name="connsiteY8" fmla="*/ 4318570 h 5892188"/>
                  <a:gd name="connsiteX9" fmla="*/ 500493 w 5382109"/>
                  <a:gd name="connsiteY9" fmla="*/ 4977788 h 5892188"/>
                  <a:gd name="connsiteX10" fmla="*/ 1755135 w 5382109"/>
                  <a:gd name="connsiteY10" fmla="*/ 5040755 h 5892188"/>
                  <a:gd name="connsiteX11" fmla="*/ 1946521 w 5382109"/>
                  <a:gd name="connsiteY11" fmla="*/ 5892188 h 5892188"/>
                  <a:gd name="connsiteX12" fmla="*/ 4785414 w 5382109"/>
                  <a:gd name="connsiteY12" fmla="*/ 5860291 h 5892188"/>
                  <a:gd name="connsiteX13" fmla="*/ 4891740 w 5382109"/>
                  <a:gd name="connsiteY13" fmla="*/ 3521128 h 5892188"/>
                  <a:gd name="connsiteX14" fmla="*/ 3031042 w 5382109"/>
                  <a:gd name="connsiteY14" fmla="*/ 1751 h 5892188"/>
                  <a:gd name="connsiteX0" fmla="*/ 3031042 w 5382109"/>
                  <a:gd name="connsiteY0" fmla="*/ 2101 h 5892538"/>
                  <a:gd name="connsiteX1" fmla="*/ 913575 w 5382109"/>
                  <a:gd name="connsiteY1" fmla="*/ 827408 h 5892538"/>
                  <a:gd name="connsiteX2" fmla="*/ 577563 w 5382109"/>
                  <a:gd name="connsiteY2" fmla="*/ 2304260 h 5892538"/>
                  <a:gd name="connsiteX3" fmla="*/ 763 w 5382109"/>
                  <a:gd name="connsiteY3" fmla="*/ 3053645 h 5892538"/>
                  <a:gd name="connsiteX4" fmla="*/ 511126 w 5382109"/>
                  <a:gd name="connsiteY4" fmla="*/ 3330092 h 5892538"/>
                  <a:gd name="connsiteX5" fmla="*/ 340038 w 5382109"/>
                  <a:gd name="connsiteY5" fmla="*/ 3736891 h 5892538"/>
                  <a:gd name="connsiteX6" fmla="*/ 531424 w 5382109"/>
                  <a:gd name="connsiteY6" fmla="*/ 3872352 h 5892538"/>
                  <a:gd name="connsiteX7" fmla="*/ 372902 w 5382109"/>
                  <a:gd name="connsiteY7" fmla="*/ 4063738 h 5892538"/>
                  <a:gd name="connsiteX8" fmla="*/ 564288 w 5382109"/>
                  <a:gd name="connsiteY8" fmla="*/ 4318920 h 5892538"/>
                  <a:gd name="connsiteX9" fmla="*/ 500493 w 5382109"/>
                  <a:gd name="connsiteY9" fmla="*/ 4978138 h 5892538"/>
                  <a:gd name="connsiteX10" fmla="*/ 1755135 w 5382109"/>
                  <a:gd name="connsiteY10" fmla="*/ 5041105 h 5892538"/>
                  <a:gd name="connsiteX11" fmla="*/ 1946521 w 5382109"/>
                  <a:gd name="connsiteY11" fmla="*/ 5892538 h 5892538"/>
                  <a:gd name="connsiteX12" fmla="*/ 4785414 w 5382109"/>
                  <a:gd name="connsiteY12" fmla="*/ 5860641 h 5892538"/>
                  <a:gd name="connsiteX13" fmla="*/ 4891740 w 5382109"/>
                  <a:gd name="connsiteY13" fmla="*/ 3521478 h 5892538"/>
                  <a:gd name="connsiteX14" fmla="*/ 3031042 w 5382109"/>
                  <a:gd name="connsiteY14" fmla="*/ 2101 h 5892538"/>
                  <a:gd name="connsiteX0" fmla="*/ 3031042 w 5382109"/>
                  <a:gd name="connsiteY0" fmla="*/ 941 h 5891378"/>
                  <a:gd name="connsiteX1" fmla="*/ 886280 w 5382109"/>
                  <a:gd name="connsiteY1" fmla="*/ 1071908 h 5891378"/>
                  <a:gd name="connsiteX2" fmla="*/ 577563 w 5382109"/>
                  <a:gd name="connsiteY2" fmla="*/ 2303100 h 5891378"/>
                  <a:gd name="connsiteX3" fmla="*/ 763 w 5382109"/>
                  <a:gd name="connsiteY3" fmla="*/ 3052485 h 5891378"/>
                  <a:gd name="connsiteX4" fmla="*/ 511126 w 5382109"/>
                  <a:gd name="connsiteY4" fmla="*/ 3328932 h 5891378"/>
                  <a:gd name="connsiteX5" fmla="*/ 340038 w 5382109"/>
                  <a:gd name="connsiteY5" fmla="*/ 3735731 h 5891378"/>
                  <a:gd name="connsiteX6" fmla="*/ 531424 w 5382109"/>
                  <a:gd name="connsiteY6" fmla="*/ 3871192 h 5891378"/>
                  <a:gd name="connsiteX7" fmla="*/ 372902 w 5382109"/>
                  <a:gd name="connsiteY7" fmla="*/ 4062578 h 5891378"/>
                  <a:gd name="connsiteX8" fmla="*/ 564288 w 5382109"/>
                  <a:gd name="connsiteY8" fmla="*/ 4317760 h 5891378"/>
                  <a:gd name="connsiteX9" fmla="*/ 500493 w 5382109"/>
                  <a:gd name="connsiteY9" fmla="*/ 4976978 h 5891378"/>
                  <a:gd name="connsiteX10" fmla="*/ 1755135 w 5382109"/>
                  <a:gd name="connsiteY10" fmla="*/ 5039945 h 5891378"/>
                  <a:gd name="connsiteX11" fmla="*/ 1946521 w 5382109"/>
                  <a:gd name="connsiteY11" fmla="*/ 5891378 h 5891378"/>
                  <a:gd name="connsiteX12" fmla="*/ 4785414 w 5382109"/>
                  <a:gd name="connsiteY12" fmla="*/ 5859481 h 5891378"/>
                  <a:gd name="connsiteX13" fmla="*/ 4891740 w 5382109"/>
                  <a:gd name="connsiteY13" fmla="*/ 3520318 h 5891378"/>
                  <a:gd name="connsiteX14" fmla="*/ 3031042 w 5382109"/>
                  <a:gd name="connsiteY14" fmla="*/ 941 h 5891378"/>
                  <a:gd name="connsiteX0" fmla="*/ 3031042 w 5382109"/>
                  <a:gd name="connsiteY0" fmla="*/ 753 h 5891190"/>
                  <a:gd name="connsiteX1" fmla="*/ 886280 w 5382109"/>
                  <a:gd name="connsiteY1" fmla="*/ 1071720 h 5891190"/>
                  <a:gd name="connsiteX2" fmla="*/ 577563 w 5382109"/>
                  <a:gd name="connsiteY2" fmla="*/ 2302912 h 5891190"/>
                  <a:gd name="connsiteX3" fmla="*/ 763 w 5382109"/>
                  <a:gd name="connsiteY3" fmla="*/ 3052297 h 5891190"/>
                  <a:gd name="connsiteX4" fmla="*/ 511126 w 5382109"/>
                  <a:gd name="connsiteY4" fmla="*/ 3328744 h 5891190"/>
                  <a:gd name="connsiteX5" fmla="*/ 340038 w 5382109"/>
                  <a:gd name="connsiteY5" fmla="*/ 3735543 h 5891190"/>
                  <a:gd name="connsiteX6" fmla="*/ 531424 w 5382109"/>
                  <a:gd name="connsiteY6" fmla="*/ 3871004 h 5891190"/>
                  <a:gd name="connsiteX7" fmla="*/ 372902 w 5382109"/>
                  <a:gd name="connsiteY7" fmla="*/ 4062390 h 5891190"/>
                  <a:gd name="connsiteX8" fmla="*/ 564288 w 5382109"/>
                  <a:gd name="connsiteY8" fmla="*/ 4317572 h 5891190"/>
                  <a:gd name="connsiteX9" fmla="*/ 500493 w 5382109"/>
                  <a:gd name="connsiteY9" fmla="*/ 4976790 h 5891190"/>
                  <a:gd name="connsiteX10" fmla="*/ 1755135 w 5382109"/>
                  <a:gd name="connsiteY10" fmla="*/ 5039757 h 5891190"/>
                  <a:gd name="connsiteX11" fmla="*/ 1946521 w 5382109"/>
                  <a:gd name="connsiteY11" fmla="*/ 5891190 h 5891190"/>
                  <a:gd name="connsiteX12" fmla="*/ 4785414 w 5382109"/>
                  <a:gd name="connsiteY12" fmla="*/ 5859293 h 5891190"/>
                  <a:gd name="connsiteX13" fmla="*/ 4891740 w 5382109"/>
                  <a:gd name="connsiteY13" fmla="*/ 3520130 h 5891190"/>
                  <a:gd name="connsiteX14" fmla="*/ 3031042 w 5382109"/>
                  <a:gd name="connsiteY14" fmla="*/ 753 h 5891190"/>
                  <a:gd name="connsiteX0" fmla="*/ 3031042 w 5382109"/>
                  <a:gd name="connsiteY0" fmla="*/ 753 h 5891190"/>
                  <a:gd name="connsiteX1" fmla="*/ 886280 w 5382109"/>
                  <a:gd name="connsiteY1" fmla="*/ 1071720 h 5891190"/>
                  <a:gd name="connsiteX2" fmla="*/ 577563 w 5382109"/>
                  <a:gd name="connsiteY2" fmla="*/ 2302912 h 5891190"/>
                  <a:gd name="connsiteX3" fmla="*/ 763 w 5382109"/>
                  <a:gd name="connsiteY3" fmla="*/ 3052297 h 5891190"/>
                  <a:gd name="connsiteX4" fmla="*/ 511126 w 5382109"/>
                  <a:gd name="connsiteY4" fmla="*/ 3328744 h 5891190"/>
                  <a:gd name="connsiteX5" fmla="*/ 340038 w 5382109"/>
                  <a:gd name="connsiteY5" fmla="*/ 3735543 h 5891190"/>
                  <a:gd name="connsiteX6" fmla="*/ 531424 w 5382109"/>
                  <a:gd name="connsiteY6" fmla="*/ 3871004 h 5891190"/>
                  <a:gd name="connsiteX7" fmla="*/ 372902 w 5382109"/>
                  <a:gd name="connsiteY7" fmla="*/ 4062390 h 5891190"/>
                  <a:gd name="connsiteX8" fmla="*/ 564288 w 5382109"/>
                  <a:gd name="connsiteY8" fmla="*/ 4317572 h 5891190"/>
                  <a:gd name="connsiteX9" fmla="*/ 500493 w 5382109"/>
                  <a:gd name="connsiteY9" fmla="*/ 4976790 h 5891190"/>
                  <a:gd name="connsiteX10" fmla="*/ 1755135 w 5382109"/>
                  <a:gd name="connsiteY10" fmla="*/ 5039757 h 5891190"/>
                  <a:gd name="connsiteX11" fmla="*/ 1946521 w 5382109"/>
                  <a:gd name="connsiteY11" fmla="*/ 5891190 h 5891190"/>
                  <a:gd name="connsiteX12" fmla="*/ 4785414 w 5382109"/>
                  <a:gd name="connsiteY12" fmla="*/ 5859293 h 5891190"/>
                  <a:gd name="connsiteX13" fmla="*/ 4891740 w 5382109"/>
                  <a:gd name="connsiteY13" fmla="*/ 3520130 h 5891190"/>
                  <a:gd name="connsiteX14" fmla="*/ 3031042 w 5382109"/>
                  <a:gd name="connsiteY14" fmla="*/ 753 h 5891190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627 h 5891064"/>
                  <a:gd name="connsiteX1" fmla="*/ 777098 w 5382109"/>
                  <a:gd name="connsiteY1" fmla="*/ 1180776 h 5891064"/>
                  <a:gd name="connsiteX2" fmla="*/ 577563 w 5382109"/>
                  <a:gd name="connsiteY2" fmla="*/ 2302786 h 5891064"/>
                  <a:gd name="connsiteX3" fmla="*/ 763 w 5382109"/>
                  <a:gd name="connsiteY3" fmla="*/ 3052171 h 5891064"/>
                  <a:gd name="connsiteX4" fmla="*/ 511126 w 5382109"/>
                  <a:gd name="connsiteY4" fmla="*/ 3328618 h 5891064"/>
                  <a:gd name="connsiteX5" fmla="*/ 340038 w 5382109"/>
                  <a:gd name="connsiteY5" fmla="*/ 3735417 h 5891064"/>
                  <a:gd name="connsiteX6" fmla="*/ 531424 w 5382109"/>
                  <a:gd name="connsiteY6" fmla="*/ 3870878 h 5891064"/>
                  <a:gd name="connsiteX7" fmla="*/ 372902 w 5382109"/>
                  <a:gd name="connsiteY7" fmla="*/ 4062264 h 5891064"/>
                  <a:gd name="connsiteX8" fmla="*/ 564288 w 5382109"/>
                  <a:gd name="connsiteY8" fmla="*/ 4317446 h 5891064"/>
                  <a:gd name="connsiteX9" fmla="*/ 500493 w 5382109"/>
                  <a:gd name="connsiteY9" fmla="*/ 4976664 h 5891064"/>
                  <a:gd name="connsiteX10" fmla="*/ 1755135 w 5382109"/>
                  <a:gd name="connsiteY10" fmla="*/ 5039631 h 5891064"/>
                  <a:gd name="connsiteX11" fmla="*/ 1946521 w 5382109"/>
                  <a:gd name="connsiteY11" fmla="*/ 5891064 h 5891064"/>
                  <a:gd name="connsiteX12" fmla="*/ 4785414 w 5382109"/>
                  <a:gd name="connsiteY12" fmla="*/ 5859167 h 5891064"/>
                  <a:gd name="connsiteX13" fmla="*/ 4891740 w 5382109"/>
                  <a:gd name="connsiteY13" fmla="*/ 3520004 h 5891064"/>
                  <a:gd name="connsiteX14" fmla="*/ 3031042 w 5382109"/>
                  <a:gd name="connsiteY14" fmla="*/ 627 h 5891064"/>
                  <a:gd name="connsiteX0" fmla="*/ 3031042 w 5382109"/>
                  <a:gd name="connsiteY0" fmla="*/ 968 h 5891405"/>
                  <a:gd name="connsiteX1" fmla="*/ 777098 w 5382109"/>
                  <a:gd name="connsiteY1" fmla="*/ 1181117 h 5891405"/>
                  <a:gd name="connsiteX2" fmla="*/ 577563 w 5382109"/>
                  <a:gd name="connsiteY2" fmla="*/ 2303127 h 5891405"/>
                  <a:gd name="connsiteX3" fmla="*/ 763 w 5382109"/>
                  <a:gd name="connsiteY3" fmla="*/ 3052512 h 5891405"/>
                  <a:gd name="connsiteX4" fmla="*/ 511126 w 5382109"/>
                  <a:gd name="connsiteY4" fmla="*/ 3328959 h 5891405"/>
                  <a:gd name="connsiteX5" fmla="*/ 340038 w 5382109"/>
                  <a:gd name="connsiteY5" fmla="*/ 3735758 h 5891405"/>
                  <a:gd name="connsiteX6" fmla="*/ 531424 w 5382109"/>
                  <a:gd name="connsiteY6" fmla="*/ 3871219 h 5891405"/>
                  <a:gd name="connsiteX7" fmla="*/ 372902 w 5382109"/>
                  <a:gd name="connsiteY7" fmla="*/ 4062605 h 5891405"/>
                  <a:gd name="connsiteX8" fmla="*/ 564288 w 5382109"/>
                  <a:gd name="connsiteY8" fmla="*/ 4317787 h 5891405"/>
                  <a:gd name="connsiteX9" fmla="*/ 500493 w 5382109"/>
                  <a:gd name="connsiteY9" fmla="*/ 4977005 h 5891405"/>
                  <a:gd name="connsiteX10" fmla="*/ 1755135 w 5382109"/>
                  <a:gd name="connsiteY10" fmla="*/ 5039972 h 5891405"/>
                  <a:gd name="connsiteX11" fmla="*/ 1946521 w 5382109"/>
                  <a:gd name="connsiteY11" fmla="*/ 5891405 h 5891405"/>
                  <a:gd name="connsiteX12" fmla="*/ 4785414 w 5382109"/>
                  <a:gd name="connsiteY12" fmla="*/ 5859508 h 5891405"/>
                  <a:gd name="connsiteX13" fmla="*/ 4891740 w 5382109"/>
                  <a:gd name="connsiteY13" fmla="*/ 3520345 h 5891405"/>
                  <a:gd name="connsiteX14" fmla="*/ 3031042 w 5382109"/>
                  <a:gd name="connsiteY14" fmla="*/ 968 h 5891405"/>
                  <a:gd name="connsiteX0" fmla="*/ 3031042 w 5382109"/>
                  <a:gd name="connsiteY0" fmla="*/ 968 h 5891405"/>
                  <a:gd name="connsiteX1" fmla="*/ 777098 w 5382109"/>
                  <a:gd name="connsiteY1" fmla="*/ 1181117 h 5891405"/>
                  <a:gd name="connsiteX2" fmla="*/ 577563 w 5382109"/>
                  <a:gd name="connsiteY2" fmla="*/ 2303127 h 5891405"/>
                  <a:gd name="connsiteX3" fmla="*/ 763 w 5382109"/>
                  <a:gd name="connsiteY3" fmla="*/ 3052512 h 5891405"/>
                  <a:gd name="connsiteX4" fmla="*/ 511126 w 5382109"/>
                  <a:gd name="connsiteY4" fmla="*/ 3328959 h 5891405"/>
                  <a:gd name="connsiteX5" fmla="*/ 340038 w 5382109"/>
                  <a:gd name="connsiteY5" fmla="*/ 3735758 h 5891405"/>
                  <a:gd name="connsiteX6" fmla="*/ 531424 w 5382109"/>
                  <a:gd name="connsiteY6" fmla="*/ 3871219 h 5891405"/>
                  <a:gd name="connsiteX7" fmla="*/ 372902 w 5382109"/>
                  <a:gd name="connsiteY7" fmla="*/ 4062605 h 5891405"/>
                  <a:gd name="connsiteX8" fmla="*/ 564288 w 5382109"/>
                  <a:gd name="connsiteY8" fmla="*/ 4317787 h 5891405"/>
                  <a:gd name="connsiteX9" fmla="*/ 500493 w 5382109"/>
                  <a:gd name="connsiteY9" fmla="*/ 4977005 h 5891405"/>
                  <a:gd name="connsiteX10" fmla="*/ 1755135 w 5382109"/>
                  <a:gd name="connsiteY10" fmla="*/ 5039972 h 5891405"/>
                  <a:gd name="connsiteX11" fmla="*/ 1946521 w 5382109"/>
                  <a:gd name="connsiteY11" fmla="*/ 5891405 h 5891405"/>
                  <a:gd name="connsiteX12" fmla="*/ 4785414 w 5382109"/>
                  <a:gd name="connsiteY12" fmla="*/ 5859508 h 5891405"/>
                  <a:gd name="connsiteX13" fmla="*/ 4891740 w 5382109"/>
                  <a:gd name="connsiteY13" fmla="*/ 3520345 h 5891405"/>
                  <a:gd name="connsiteX14" fmla="*/ 3031042 w 5382109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8119 w 5389186"/>
                  <a:gd name="connsiteY0" fmla="*/ 968 h 5891405"/>
                  <a:gd name="connsiteX1" fmla="*/ 784175 w 5389186"/>
                  <a:gd name="connsiteY1" fmla="*/ 1181117 h 5891405"/>
                  <a:gd name="connsiteX2" fmla="*/ 530049 w 5389186"/>
                  <a:gd name="connsiteY2" fmla="*/ 2303127 h 5891405"/>
                  <a:gd name="connsiteX3" fmla="*/ 7840 w 5389186"/>
                  <a:gd name="connsiteY3" fmla="*/ 3052512 h 5891405"/>
                  <a:gd name="connsiteX4" fmla="*/ 518203 w 5389186"/>
                  <a:gd name="connsiteY4" fmla="*/ 3328959 h 5891405"/>
                  <a:gd name="connsiteX5" fmla="*/ 347115 w 5389186"/>
                  <a:gd name="connsiteY5" fmla="*/ 3735758 h 5891405"/>
                  <a:gd name="connsiteX6" fmla="*/ 538501 w 5389186"/>
                  <a:gd name="connsiteY6" fmla="*/ 3871219 h 5891405"/>
                  <a:gd name="connsiteX7" fmla="*/ 379979 w 5389186"/>
                  <a:gd name="connsiteY7" fmla="*/ 4062605 h 5891405"/>
                  <a:gd name="connsiteX8" fmla="*/ 571365 w 5389186"/>
                  <a:gd name="connsiteY8" fmla="*/ 4317787 h 5891405"/>
                  <a:gd name="connsiteX9" fmla="*/ 507570 w 5389186"/>
                  <a:gd name="connsiteY9" fmla="*/ 4977005 h 5891405"/>
                  <a:gd name="connsiteX10" fmla="*/ 1762212 w 5389186"/>
                  <a:gd name="connsiteY10" fmla="*/ 5039972 h 5891405"/>
                  <a:gd name="connsiteX11" fmla="*/ 1953598 w 5389186"/>
                  <a:gd name="connsiteY11" fmla="*/ 5891405 h 5891405"/>
                  <a:gd name="connsiteX12" fmla="*/ 4792491 w 5389186"/>
                  <a:gd name="connsiteY12" fmla="*/ 5859508 h 5891405"/>
                  <a:gd name="connsiteX13" fmla="*/ 4898817 w 5389186"/>
                  <a:gd name="connsiteY13" fmla="*/ 3520345 h 5891405"/>
                  <a:gd name="connsiteX14" fmla="*/ 3038119 w 5389186"/>
                  <a:gd name="connsiteY14" fmla="*/ 968 h 5891405"/>
                  <a:gd name="connsiteX0" fmla="*/ 3037057 w 5388124"/>
                  <a:gd name="connsiteY0" fmla="*/ 968 h 5891405"/>
                  <a:gd name="connsiteX1" fmla="*/ 783113 w 5388124"/>
                  <a:gd name="connsiteY1" fmla="*/ 1181117 h 5891405"/>
                  <a:gd name="connsiteX2" fmla="*/ 528987 w 5388124"/>
                  <a:gd name="connsiteY2" fmla="*/ 2303127 h 5891405"/>
                  <a:gd name="connsiteX3" fmla="*/ 6778 w 5388124"/>
                  <a:gd name="connsiteY3" fmla="*/ 3052512 h 5891405"/>
                  <a:gd name="connsiteX4" fmla="*/ 517141 w 5388124"/>
                  <a:gd name="connsiteY4" fmla="*/ 3328959 h 5891405"/>
                  <a:gd name="connsiteX5" fmla="*/ 346053 w 5388124"/>
                  <a:gd name="connsiteY5" fmla="*/ 3735758 h 5891405"/>
                  <a:gd name="connsiteX6" fmla="*/ 537439 w 5388124"/>
                  <a:gd name="connsiteY6" fmla="*/ 3871219 h 5891405"/>
                  <a:gd name="connsiteX7" fmla="*/ 378917 w 5388124"/>
                  <a:gd name="connsiteY7" fmla="*/ 4062605 h 5891405"/>
                  <a:gd name="connsiteX8" fmla="*/ 570303 w 5388124"/>
                  <a:gd name="connsiteY8" fmla="*/ 4317787 h 5891405"/>
                  <a:gd name="connsiteX9" fmla="*/ 506508 w 5388124"/>
                  <a:gd name="connsiteY9" fmla="*/ 4977005 h 5891405"/>
                  <a:gd name="connsiteX10" fmla="*/ 1761150 w 5388124"/>
                  <a:gd name="connsiteY10" fmla="*/ 5039972 h 5891405"/>
                  <a:gd name="connsiteX11" fmla="*/ 1952536 w 5388124"/>
                  <a:gd name="connsiteY11" fmla="*/ 5891405 h 5891405"/>
                  <a:gd name="connsiteX12" fmla="*/ 4791429 w 5388124"/>
                  <a:gd name="connsiteY12" fmla="*/ 5859508 h 5891405"/>
                  <a:gd name="connsiteX13" fmla="*/ 4897755 w 5388124"/>
                  <a:gd name="connsiteY13" fmla="*/ 3520345 h 5891405"/>
                  <a:gd name="connsiteX14" fmla="*/ 3037057 w 5388124"/>
                  <a:gd name="connsiteY14" fmla="*/ 968 h 5891405"/>
                  <a:gd name="connsiteX0" fmla="*/ 3034541 w 5385608"/>
                  <a:gd name="connsiteY0" fmla="*/ 968 h 5891405"/>
                  <a:gd name="connsiteX1" fmla="*/ 780597 w 5385608"/>
                  <a:gd name="connsiteY1" fmla="*/ 1181117 h 5891405"/>
                  <a:gd name="connsiteX2" fmla="*/ 526471 w 5385608"/>
                  <a:gd name="connsiteY2" fmla="*/ 2303127 h 5891405"/>
                  <a:gd name="connsiteX3" fmla="*/ 4262 w 5385608"/>
                  <a:gd name="connsiteY3" fmla="*/ 3052512 h 5891405"/>
                  <a:gd name="connsiteX4" fmla="*/ 514625 w 5385608"/>
                  <a:gd name="connsiteY4" fmla="*/ 3328959 h 5891405"/>
                  <a:gd name="connsiteX5" fmla="*/ 343537 w 5385608"/>
                  <a:gd name="connsiteY5" fmla="*/ 3735758 h 5891405"/>
                  <a:gd name="connsiteX6" fmla="*/ 534923 w 5385608"/>
                  <a:gd name="connsiteY6" fmla="*/ 3871219 h 5891405"/>
                  <a:gd name="connsiteX7" fmla="*/ 376401 w 5385608"/>
                  <a:gd name="connsiteY7" fmla="*/ 4062605 h 5891405"/>
                  <a:gd name="connsiteX8" fmla="*/ 567787 w 5385608"/>
                  <a:gd name="connsiteY8" fmla="*/ 4317787 h 5891405"/>
                  <a:gd name="connsiteX9" fmla="*/ 503992 w 5385608"/>
                  <a:gd name="connsiteY9" fmla="*/ 4977005 h 5891405"/>
                  <a:gd name="connsiteX10" fmla="*/ 1758634 w 5385608"/>
                  <a:gd name="connsiteY10" fmla="*/ 5039972 h 5891405"/>
                  <a:gd name="connsiteX11" fmla="*/ 1950020 w 5385608"/>
                  <a:gd name="connsiteY11" fmla="*/ 5891405 h 5891405"/>
                  <a:gd name="connsiteX12" fmla="*/ 4788913 w 5385608"/>
                  <a:gd name="connsiteY12" fmla="*/ 5859508 h 5891405"/>
                  <a:gd name="connsiteX13" fmla="*/ 4895239 w 5385608"/>
                  <a:gd name="connsiteY13" fmla="*/ 3520345 h 5891405"/>
                  <a:gd name="connsiteX14" fmla="*/ 3034541 w 5385608"/>
                  <a:gd name="connsiteY14" fmla="*/ 968 h 5891405"/>
                  <a:gd name="connsiteX0" fmla="*/ 3034541 w 5385608"/>
                  <a:gd name="connsiteY0" fmla="*/ 968 h 5891405"/>
                  <a:gd name="connsiteX1" fmla="*/ 780597 w 5385608"/>
                  <a:gd name="connsiteY1" fmla="*/ 1181117 h 5891405"/>
                  <a:gd name="connsiteX2" fmla="*/ 526471 w 5385608"/>
                  <a:gd name="connsiteY2" fmla="*/ 2303127 h 5891405"/>
                  <a:gd name="connsiteX3" fmla="*/ 4262 w 5385608"/>
                  <a:gd name="connsiteY3" fmla="*/ 3052512 h 5891405"/>
                  <a:gd name="connsiteX4" fmla="*/ 514625 w 5385608"/>
                  <a:gd name="connsiteY4" fmla="*/ 3328959 h 5891405"/>
                  <a:gd name="connsiteX5" fmla="*/ 343537 w 5385608"/>
                  <a:gd name="connsiteY5" fmla="*/ 3735758 h 5891405"/>
                  <a:gd name="connsiteX6" fmla="*/ 534923 w 5385608"/>
                  <a:gd name="connsiteY6" fmla="*/ 3871219 h 5891405"/>
                  <a:gd name="connsiteX7" fmla="*/ 376401 w 5385608"/>
                  <a:gd name="connsiteY7" fmla="*/ 4062605 h 5891405"/>
                  <a:gd name="connsiteX8" fmla="*/ 567787 w 5385608"/>
                  <a:gd name="connsiteY8" fmla="*/ 4317787 h 5891405"/>
                  <a:gd name="connsiteX9" fmla="*/ 503992 w 5385608"/>
                  <a:gd name="connsiteY9" fmla="*/ 4977005 h 5891405"/>
                  <a:gd name="connsiteX10" fmla="*/ 1758634 w 5385608"/>
                  <a:gd name="connsiteY10" fmla="*/ 5039972 h 5891405"/>
                  <a:gd name="connsiteX11" fmla="*/ 1950020 w 5385608"/>
                  <a:gd name="connsiteY11" fmla="*/ 5891405 h 5891405"/>
                  <a:gd name="connsiteX12" fmla="*/ 4788913 w 5385608"/>
                  <a:gd name="connsiteY12" fmla="*/ 5859508 h 5891405"/>
                  <a:gd name="connsiteX13" fmla="*/ 4895239 w 5385608"/>
                  <a:gd name="connsiteY13" fmla="*/ 3520345 h 5891405"/>
                  <a:gd name="connsiteX14" fmla="*/ 3034541 w 5385608"/>
                  <a:gd name="connsiteY14" fmla="*/ 968 h 5891405"/>
                  <a:gd name="connsiteX0" fmla="*/ 2980702 w 5331769"/>
                  <a:gd name="connsiteY0" fmla="*/ 968 h 5891405"/>
                  <a:gd name="connsiteX1" fmla="*/ 726758 w 5331769"/>
                  <a:gd name="connsiteY1" fmla="*/ 1181117 h 5891405"/>
                  <a:gd name="connsiteX2" fmla="*/ 472632 w 5331769"/>
                  <a:gd name="connsiteY2" fmla="*/ 2303127 h 5891405"/>
                  <a:gd name="connsiteX3" fmla="*/ 5014 w 5331769"/>
                  <a:gd name="connsiteY3" fmla="*/ 3079808 h 5891405"/>
                  <a:gd name="connsiteX4" fmla="*/ 460786 w 5331769"/>
                  <a:gd name="connsiteY4" fmla="*/ 3328959 h 5891405"/>
                  <a:gd name="connsiteX5" fmla="*/ 289698 w 5331769"/>
                  <a:gd name="connsiteY5" fmla="*/ 3735758 h 5891405"/>
                  <a:gd name="connsiteX6" fmla="*/ 481084 w 5331769"/>
                  <a:gd name="connsiteY6" fmla="*/ 3871219 h 5891405"/>
                  <a:gd name="connsiteX7" fmla="*/ 322562 w 5331769"/>
                  <a:gd name="connsiteY7" fmla="*/ 4062605 h 5891405"/>
                  <a:gd name="connsiteX8" fmla="*/ 513948 w 5331769"/>
                  <a:gd name="connsiteY8" fmla="*/ 4317787 h 5891405"/>
                  <a:gd name="connsiteX9" fmla="*/ 450153 w 5331769"/>
                  <a:gd name="connsiteY9" fmla="*/ 4977005 h 5891405"/>
                  <a:gd name="connsiteX10" fmla="*/ 1704795 w 5331769"/>
                  <a:gd name="connsiteY10" fmla="*/ 5039972 h 5891405"/>
                  <a:gd name="connsiteX11" fmla="*/ 1896181 w 5331769"/>
                  <a:gd name="connsiteY11" fmla="*/ 5891405 h 5891405"/>
                  <a:gd name="connsiteX12" fmla="*/ 4735074 w 5331769"/>
                  <a:gd name="connsiteY12" fmla="*/ 5859508 h 5891405"/>
                  <a:gd name="connsiteX13" fmla="*/ 4841400 w 5331769"/>
                  <a:gd name="connsiteY13" fmla="*/ 3520345 h 5891405"/>
                  <a:gd name="connsiteX14" fmla="*/ 2980702 w 5331769"/>
                  <a:gd name="connsiteY14" fmla="*/ 968 h 5891405"/>
                  <a:gd name="connsiteX0" fmla="*/ 2980491 w 5331558"/>
                  <a:gd name="connsiteY0" fmla="*/ 968 h 5891405"/>
                  <a:gd name="connsiteX1" fmla="*/ 726547 w 5331558"/>
                  <a:gd name="connsiteY1" fmla="*/ 1181117 h 5891405"/>
                  <a:gd name="connsiteX2" fmla="*/ 486068 w 5331558"/>
                  <a:gd name="connsiteY2" fmla="*/ 2371366 h 5891405"/>
                  <a:gd name="connsiteX3" fmla="*/ 4803 w 5331558"/>
                  <a:gd name="connsiteY3" fmla="*/ 3079808 h 5891405"/>
                  <a:gd name="connsiteX4" fmla="*/ 460575 w 5331558"/>
                  <a:gd name="connsiteY4" fmla="*/ 3328959 h 5891405"/>
                  <a:gd name="connsiteX5" fmla="*/ 289487 w 5331558"/>
                  <a:gd name="connsiteY5" fmla="*/ 3735758 h 5891405"/>
                  <a:gd name="connsiteX6" fmla="*/ 480873 w 5331558"/>
                  <a:gd name="connsiteY6" fmla="*/ 3871219 h 5891405"/>
                  <a:gd name="connsiteX7" fmla="*/ 322351 w 5331558"/>
                  <a:gd name="connsiteY7" fmla="*/ 4062605 h 5891405"/>
                  <a:gd name="connsiteX8" fmla="*/ 513737 w 5331558"/>
                  <a:gd name="connsiteY8" fmla="*/ 4317787 h 5891405"/>
                  <a:gd name="connsiteX9" fmla="*/ 449942 w 5331558"/>
                  <a:gd name="connsiteY9" fmla="*/ 4977005 h 5891405"/>
                  <a:gd name="connsiteX10" fmla="*/ 1704584 w 5331558"/>
                  <a:gd name="connsiteY10" fmla="*/ 5039972 h 5891405"/>
                  <a:gd name="connsiteX11" fmla="*/ 1895970 w 5331558"/>
                  <a:gd name="connsiteY11" fmla="*/ 5891405 h 5891405"/>
                  <a:gd name="connsiteX12" fmla="*/ 4734863 w 5331558"/>
                  <a:gd name="connsiteY12" fmla="*/ 5859508 h 5891405"/>
                  <a:gd name="connsiteX13" fmla="*/ 4841189 w 5331558"/>
                  <a:gd name="connsiteY13" fmla="*/ 3520345 h 5891405"/>
                  <a:gd name="connsiteX14" fmla="*/ 2980491 w 5331558"/>
                  <a:gd name="connsiteY14" fmla="*/ 968 h 589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1558" h="5891405">
                    <a:moveTo>
                      <a:pt x="2980491" y="968"/>
                    </a:moveTo>
                    <a:cubicBezTo>
                      <a:pt x="1784302" y="-22254"/>
                      <a:pt x="1040642" y="372305"/>
                      <a:pt x="726547" y="1181117"/>
                    </a:cubicBezTo>
                    <a:cubicBezTo>
                      <a:pt x="528785" y="1834793"/>
                      <a:pt x="744238" y="2066938"/>
                      <a:pt x="486068" y="2371366"/>
                    </a:cubicBezTo>
                    <a:cubicBezTo>
                      <a:pt x="239818" y="2677225"/>
                      <a:pt x="-40213" y="2911644"/>
                      <a:pt x="4803" y="3079808"/>
                    </a:cubicBezTo>
                    <a:cubicBezTo>
                      <a:pt x="109541" y="3181162"/>
                      <a:pt x="260766" y="3266498"/>
                      <a:pt x="460575" y="3328959"/>
                    </a:cubicBezTo>
                    <a:cubicBezTo>
                      <a:pt x="403546" y="3464559"/>
                      <a:pt x="198074" y="3641722"/>
                      <a:pt x="289487" y="3735758"/>
                    </a:cubicBezTo>
                    <a:lnTo>
                      <a:pt x="480873" y="3871219"/>
                    </a:lnTo>
                    <a:cubicBezTo>
                      <a:pt x="428032" y="3935014"/>
                      <a:pt x="303940" y="3939433"/>
                      <a:pt x="322351" y="4062605"/>
                    </a:cubicBezTo>
                    <a:cubicBezTo>
                      <a:pt x="362395" y="4195168"/>
                      <a:pt x="550882" y="4226788"/>
                      <a:pt x="513737" y="4317787"/>
                    </a:cubicBezTo>
                    <a:cubicBezTo>
                      <a:pt x="397470" y="4561276"/>
                      <a:pt x="358392" y="4876020"/>
                      <a:pt x="449942" y="4977005"/>
                    </a:cubicBezTo>
                    <a:cubicBezTo>
                      <a:pt x="636587" y="5158310"/>
                      <a:pt x="1197305" y="5208988"/>
                      <a:pt x="1704584" y="5039972"/>
                    </a:cubicBezTo>
                    <a:lnTo>
                      <a:pt x="1895970" y="5891405"/>
                    </a:lnTo>
                    <a:lnTo>
                      <a:pt x="4734863" y="5859508"/>
                    </a:lnTo>
                    <a:cubicBezTo>
                      <a:pt x="4366268" y="4516262"/>
                      <a:pt x="4422975" y="3927926"/>
                      <a:pt x="4841189" y="3520345"/>
                    </a:cubicBezTo>
                    <a:cubicBezTo>
                      <a:pt x="6117095" y="1964448"/>
                      <a:pt x="4692333" y="36409"/>
                      <a:pt x="2980491" y="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3" name="Oval 37">
                <a:extLst>
                  <a:ext uri="{FF2B5EF4-FFF2-40B4-BE49-F238E27FC236}">
                    <a16:creationId xmlns:a16="http://schemas.microsoft.com/office/drawing/2014/main" id="{BEFDC274-EBAD-EF36-EDF4-586B300C3E94}"/>
                  </a:ext>
                </a:extLst>
              </p:cNvPr>
              <p:cNvSpPr/>
              <p:nvPr/>
            </p:nvSpPr>
            <p:spPr>
              <a:xfrm rot="18100542">
                <a:off x="5907878" y="-58593"/>
                <a:ext cx="1436045" cy="2141152"/>
              </a:xfrm>
              <a:custGeom>
                <a:avLst/>
                <a:gdLst/>
                <a:ahLst/>
                <a:cxnLst/>
                <a:rect l="l" t="t" r="r" b="b"/>
                <a:pathLst>
                  <a:path w="1170491" h="1745209">
                    <a:moveTo>
                      <a:pt x="429221" y="671495"/>
                    </a:moveTo>
                    <a:cubicBezTo>
                      <a:pt x="415869" y="670322"/>
                      <a:pt x="402356" y="670624"/>
                      <a:pt x="388917" y="672439"/>
                    </a:cubicBezTo>
                    <a:cubicBezTo>
                      <a:pt x="370997" y="674859"/>
                      <a:pt x="353207" y="679968"/>
                      <a:pt x="336101" y="687858"/>
                    </a:cubicBezTo>
                    <a:lnTo>
                      <a:pt x="344770" y="708640"/>
                    </a:lnTo>
                    <a:cubicBezTo>
                      <a:pt x="405276" y="680369"/>
                      <a:pt x="475531" y="691805"/>
                      <a:pt x="523918" y="737799"/>
                    </a:cubicBezTo>
                    <a:cubicBezTo>
                      <a:pt x="569388" y="781022"/>
                      <a:pt x="587723" y="847396"/>
                      <a:pt x="571504" y="910067"/>
                    </a:cubicBezTo>
                    <a:lnTo>
                      <a:pt x="593243" y="915886"/>
                    </a:lnTo>
                    <a:cubicBezTo>
                      <a:pt x="611678" y="844923"/>
                      <a:pt x="590662" y="769719"/>
                      <a:pt x="538740" y="720849"/>
                    </a:cubicBezTo>
                    <a:cubicBezTo>
                      <a:pt x="507886" y="691808"/>
                      <a:pt x="469277" y="675014"/>
                      <a:pt x="429221" y="671495"/>
                    </a:cubicBezTo>
                    <a:close/>
                    <a:moveTo>
                      <a:pt x="588421" y="580980"/>
                    </a:moveTo>
                    <a:cubicBezTo>
                      <a:pt x="534186" y="581239"/>
                      <a:pt x="482134" y="605639"/>
                      <a:pt x="446738" y="649695"/>
                    </a:cubicBezTo>
                    <a:lnTo>
                      <a:pt x="463760" y="664437"/>
                    </a:lnTo>
                    <a:cubicBezTo>
                      <a:pt x="505329" y="612166"/>
                      <a:pt x="573320" y="591099"/>
                      <a:pt x="637132" y="610714"/>
                    </a:cubicBezTo>
                    <a:cubicBezTo>
                      <a:pt x="697098" y="629147"/>
                      <a:pt x="743088" y="680397"/>
                      <a:pt x="756495" y="743730"/>
                    </a:cubicBezTo>
                    <a:lnTo>
                      <a:pt x="778549" y="739251"/>
                    </a:lnTo>
                    <a:cubicBezTo>
                      <a:pt x="763432" y="667508"/>
                      <a:pt x="711108" y="609548"/>
                      <a:pt x="642848" y="588934"/>
                    </a:cubicBezTo>
                    <a:cubicBezTo>
                      <a:pt x="624821" y="583490"/>
                      <a:pt x="606500" y="580894"/>
                      <a:pt x="588421" y="580980"/>
                    </a:cubicBezTo>
                    <a:close/>
                    <a:moveTo>
                      <a:pt x="533817" y="0"/>
                    </a:moveTo>
                    <a:cubicBezTo>
                      <a:pt x="617807" y="1"/>
                      <a:pt x="687626" y="60667"/>
                      <a:pt x="697680" y="141081"/>
                    </a:cubicBezTo>
                    <a:cubicBezTo>
                      <a:pt x="603869" y="182843"/>
                      <a:pt x="547102" y="268997"/>
                      <a:pt x="562024" y="352718"/>
                    </a:cubicBezTo>
                    <a:lnTo>
                      <a:pt x="584367" y="347971"/>
                    </a:lnTo>
                    <a:cubicBezTo>
                      <a:pt x="570422" y="267354"/>
                      <a:pt x="633895" y="183716"/>
                      <a:pt x="732836" y="150639"/>
                    </a:cubicBezTo>
                    <a:cubicBezTo>
                      <a:pt x="738208" y="147500"/>
                      <a:pt x="743991" y="147205"/>
                      <a:pt x="749842" y="147205"/>
                    </a:cubicBezTo>
                    <a:cubicBezTo>
                      <a:pt x="844103" y="147205"/>
                      <a:pt x="920515" y="223618"/>
                      <a:pt x="920515" y="317877"/>
                    </a:cubicBezTo>
                    <a:lnTo>
                      <a:pt x="910716" y="366417"/>
                    </a:lnTo>
                    <a:lnTo>
                      <a:pt x="920515" y="366418"/>
                    </a:lnTo>
                    <a:lnTo>
                      <a:pt x="920515" y="371433"/>
                    </a:lnTo>
                    <a:cubicBezTo>
                      <a:pt x="997755" y="379016"/>
                      <a:pt x="1056877" y="445155"/>
                      <a:pt x="1056877" y="525101"/>
                    </a:cubicBezTo>
                    <a:lnTo>
                      <a:pt x="1047351" y="572282"/>
                    </a:lnTo>
                    <a:cubicBezTo>
                      <a:pt x="1119671" y="602218"/>
                      <a:pt x="1170491" y="673500"/>
                      <a:pt x="1170491" y="756650"/>
                    </a:cubicBezTo>
                    <a:cubicBezTo>
                      <a:pt x="1170490" y="802863"/>
                      <a:pt x="1154794" y="845409"/>
                      <a:pt x="1127569" y="878235"/>
                    </a:cubicBezTo>
                    <a:cubicBezTo>
                      <a:pt x="1080615" y="934488"/>
                      <a:pt x="1014142" y="959925"/>
                      <a:pt x="954678" y="939840"/>
                    </a:cubicBezTo>
                    <a:lnTo>
                      <a:pt x="947373" y="961469"/>
                    </a:lnTo>
                    <a:cubicBezTo>
                      <a:pt x="1000817" y="979520"/>
                      <a:pt x="1058949" y="966083"/>
                      <a:pt x="1106746" y="928282"/>
                    </a:cubicBezTo>
                    <a:cubicBezTo>
                      <a:pt x="1128548" y="955588"/>
                      <a:pt x="1138907" y="990708"/>
                      <a:pt x="1138907" y="1028247"/>
                    </a:cubicBezTo>
                    <a:cubicBezTo>
                      <a:pt x="1138907" y="1124134"/>
                      <a:pt x="1071328" y="1204237"/>
                      <a:pt x="981133" y="1223220"/>
                    </a:cubicBezTo>
                    <a:cubicBezTo>
                      <a:pt x="889088" y="1236998"/>
                      <a:pt x="805358" y="1200898"/>
                      <a:pt x="777272" y="1134408"/>
                    </a:cubicBezTo>
                    <a:cubicBezTo>
                      <a:pt x="791057" y="1124903"/>
                      <a:pt x="802061" y="1111678"/>
                      <a:pt x="810210" y="1096167"/>
                    </a:cubicBezTo>
                    <a:cubicBezTo>
                      <a:pt x="831546" y="1055553"/>
                      <a:pt x="830022" y="1005443"/>
                      <a:pt x="806195" y="964175"/>
                    </a:cubicBezTo>
                    <a:lnTo>
                      <a:pt x="787267" y="975103"/>
                    </a:lnTo>
                    <a:cubicBezTo>
                      <a:pt x="807161" y="1009560"/>
                      <a:pt x="808703" y="1051275"/>
                      <a:pt x="791333" y="1085110"/>
                    </a:cubicBezTo>
                    <a:cubicBezTo>
                      <a:pt x="784855" y="1097727"/>
                      <a:pt x="776117" y="1108536"/>
                      <a:pt x="763385" y="1114320"/>
                    </a:cubicBezTo>
                    <a:lnTo>
                      <a:pt x="744063" y="1119497"/>
                    </a:lnTo>
                    <a:lnTo>
                      <a:pt x="747716" y="1128718"/>
                    </a:lnTo>
                    <a:cubicBezTo>
                      <a:pt x="731558" y="1137628"/>
                      <a:pt x="712804" y="1141697"/>
                      <a:pt x="693327" y="1140344"/>
                    </a:cubicBezTo>
                    <a:cubicBezTo>
                      <a:pt x="655409" y="1137711"/>
                      <a:pt x="620494" y="1114908"/>
                      <a:pt x="601213" y="1080185"/>
                    </a:cubicBezTo>
                    <a:lnTo>
                      <a:pt x="582082" y="1090754"/>
                    </a:lnTo>
                    <a:cubicBezTo>
                      <a:pt x="605167" y="1132362"/>
                      <a:pt x="647281" y="1159482"/>
                      <a:pt x="693051" y="1162221"/>
                    </a:cubicBezTo>
                    <a:cubicBezTo>
                      <a:pt x="715413" y="1163558"/>
                      <a:pt x="736989" y="1158982"/>
                      <a:pt x="755684" y="1148835"/>
                    </a:cubicBezTo>
                    <a:cubicBezTo>
                      <a:pt x="792539" y="1222022"/>
                      <a:pt x="887119" y="1262260"/>
                      <a:pt x="989751" y="1247587"/>
                    </a:cubicBezTo>
                    <a:cubicBezTo>
                      <a:pt x="1000157" y="1267987"/>
                      <a:pt x="1004489" y="1291252"/>
                      <a:pt x="1004488" y="1315531"/>
                    </a:cubicBezTo>
                    <a:cubicBezTo>
                      <a:pt x="1004488" y="1381750"/>
                      <a:pt x="972258" y="1440443"/>
                      <a:pt x="920375" y="1473506"/>
                    </a:cubicBezTo>
                    <a:lnTo>
                      <a:pt x="913116" y="1474079"/>
                    </a:lnTo>
                    <a:cubicBezTo>
                      <a:pt x="850536" y="1469665"/>
                      <a:pt x="794159" y="1430126"/>
                      <a:pt x="766796" y="1371458"/>
                    </a:cubicBezTo>
                    <a:lnTo>
                      <a:pt x="746323" y="1380801"/>
                    </a:lnTo>
                    <a:cubicBezTo>
                      <a:pt x="776874" y="1446464"/>
                      <a:pt x="839753" y="1490827"/>
                      <a:pt x="909888" y="1496052"/>
                    </a:cubicBezTo>
                    <a:cubicBezTo>
                      <a:pt x="891948" y="1561049"/>
                      <a:pt x="840393" y="1611456"/>
                      <a:pt x="774838" y="1628054"/>
                    </a:cubicBezTo>
                    <a:cubicBezTo>
                      <a:pt x="686646" y="1642970"/>
                      <a:pt x="605133" y="1612285"/>
                      <a:pt x="571751" y="1552195"/>
                    </a:cubicBezTo>
                    <a:lnTo>
                      <a:pt x="550649" y="1566422"/>
                    </a:lnTo>
                    <a:cubicBezTo>
                      <a:pt x="577499" y="1609979"/>
                      <a:pt x="626419" y="1639383"/>
                      <a:pt x="685031" y="1648114"/>
                    </a:cubicBezTo>
                    <a:cubicBezTo>
                      <a:pt x="659684" y="1706013"/>
                      <a:pt x="601329" y="1745210"/>
                      <a:pt x="533818" y="1745209"/>
                    </a:cubicBezTo>
                    <a:cubicBezTo>
                      <a:pt x="455549" y="1745210"/>
                      <a:pt x="416747" y="1692524"/>
                      <a:pt x="372301" y="1619888"/>
                    </a:cubicBezTo>
                    <a:lnTo>
                      <a:pt x="366380" y="1592106"/>
                    </a:lnTo>
                    <a:cubicBezTo>
                      <a:pt x="305091" y="1567105"/>
                      <a:pt x="259811" y="1511085"/>
                      <a:pt x="250590" y="1443452"/>
                    </a:cubicBezTo>
                    <a:cubicBezTo>
                      <a:pt x="203712" y="1453117"/>
                      <a:pt x="158965" y="1444975"/>
                      <a:pt x="117260" y="1407178"/>
                    </a:cubicBezTo>
                    <a:cubicBezTo>
                      <a:pt x="55030" y="1350772"/>
                      <a:pt x="44039" y="1258933"/>
                      <a:pt x="90593" y="1192598"/>
                    </a:cubicBezTo>
                    <a:cubicBezTo>
                      <a:pt x="186799" y="1224213"/>
                      <a:pt x="285304" y="1199642"/>
                      <a:pt x="330760" y="1129474"/>
                    </a:cubicBezTo>
                    <a:lnTo>
                      <a:pt x="344999" y="1132822"/>
                    </a:lnTo>
                    <a:cubicBezTo>
                      <a:pt x="420009" y="1139731"/>
                      <a:pt x="490500" y="1101048"/>
                      <a:pt x="524987" y="1034051"/>
                    </a:cubicBezTo>
                    <a:lnTo>
                      <a:pt x="505360" y="1023014"/>
                    </a:lnTo>
                    <a:cubicBezTo>
                      <a:pt x="475089" y="1082544"/>
                      <a:pt x="412689" y="1116790"/>
                      <a:pt x="346243" y="1110339"/>
                    </a:cubicBezTo>
                    <a:cubicBezTo>
                      <a:pt x="283801" y="1104277"/>
                      <a:pt x="228486" y="1063265"/>
                      <a:pt x="202679" y="1003895"/>
                    </a:cubicBezTo>
                    <a:lnTo>
                      <a:pt x="181967" y="1012696"/>
                    </a:lnTo>
                    <a:cubicBezTo>
                      <a:pt x="205492" y="1066954"/>
                      <a:pt x="250941" y="1107583"/>
                      <a:pt x="305288" y="1123484"/>
                    </a:cubicBezTo>
                    <a:cubicBezTo>
                      <a:pt x="260051" y="1186174"/>
                      <a:pt x="162021" y="1201884"/>
                      <a:pt x="70961" y="1161909"/>
                    </a:cubicBezTo>
                    <a:cubicBezTo>
                      <a:pt x="64874" y="1160625"/>
                      <a:pt x="60391" y="1156961"/>
                      <a:pt x="56055" y="1153032"/>
                    </a:cubicBezTo>
                    <a:cubicBezTo>
                      <a:pt x="-13786" y="1089729"/>
                      <a:pt x="-19088" y="981796"/>
                      <a:pt x="44214" y="911953"/>
                    </a:cubicBezTo>
                    <a:lnTo>
                      <a:pt x="84073" y="882569"/>
                    </a:lnTo>
                    <a:lnTo>
                      <a:pt x="76811" y="875989"/>
                    </a:lnTo>
                    <a:lnTo>
                      <a:pt x="80179" y="872273"/>
                    </a:lnTo>
                    <a:cubicBezTo>
                      <a:pt x="28040" y="814783"/>
                      <a:pt x="28651" y="726072"/>
                      <a:pt x="82340" y="666836"/>
                    </a:cubicBezTo>
                    <a:lnTo>
                      <a:pt x="121082" y="638275"/>
                    </a:lnTo>
                    <a:cubicBezTo>
                      <a:pt x="89526" y="571593"/>
                      <a:pt x="96788" y="490523"/>
                      <a:pt x="145805" y="430894"/>
                    </a:cubicBezTo>
                    <a:cubicBezTo>
                      <a:pt x="198586" y="400645"/>
                      <a:pt x="259015" y="385179"/>
                      <a:pt x="321878" y="383347"/>
                    </a:cubicBezTo>
                    <a:lnTo>
                      <a:pt x="321111" y="357014"/>
                    </a:lnTo>
                    <a:cubicBezTo>
                      <a:pt x="257723" y="358862"/>
                      <a:pt x="196668" y="373772"/>
                      <a:pt x="141180" y="399723"/>
                    </a:cubicBezTo>
                    <a:cubicBezTo>
                      <a:pt x="117813" y="370058"/>
                      <a:pt x="106816" y="332072"/>
                      <a:pt x="106816" y="291518"/>
                    </a:cubicBezTo>
                    <a:cubicBezTo>
                      <a:pt x="106816" y="170286"/>
                      <a:pt x="205094" y="72008"/>
                      <a:pt x="326327" y="72008"/>
                    </a:cubicBezTo>
                    <a:cubicBezTo>
                      <a:pt x="350305" y="72008"/>
                      <a:pt x="373385" y="75853"/>
                      <a:pt x="394659" y="83948"/>
                    </a:cubicBezTo>
                    <a:cubicBezTo>
                      <a:pt x="425371" y="33609"/>
                      <a:pt x="467237" y="0"/>
                      <a:pt x="5338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14" name="Freeform 111">
              <a:extLst>
                <a:ext uri="{FF2B5EF4-FFF2-40B4-BE49-F238E27FC236}">
                  <a16:creationId xmlns:a16="http://schemas.microsoft.com/office/drawing/2014/main" id="{8A1AC03D-5BD7-62DD-77F0-A72058A95542}"/>
                </a:ext>
              </a:extLst>
            </p:cNvPr>
            <p:cNvSpPr/>
            <p:nvPr/>
          </p:nvSpPr>
          <p:spPr>
            <a:xfrm flipH="1">
              <a:off x="7338067" y="2826996"/>
              <a:ext cx="250929" cy="277160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5" name="Chord 14">
              <a:extLst>
                <a:ext uri="{FF2B5EF4-FFF2-40B4-BE49-F238E27FC236}">
                  <a16:creationId xmlns:a16="http://schemas.microsoft.com/office/drawing/2014/main" id="{F4493A30-E7B2-16BF-A0E8-EABE6FAA107D}"/>
                </a:ext>
              </a:extLst>
            </p:cNvPr>
            <p:cNvSpPr/>
            <p:nvPr/>
          </p:nvSpPr>
          <p:spPr>
            <a:xfrm>
              <a:off x="6245842" y="2844652"/>
              <a:ext cx="288093" cy="271837"/>
            </a:xfrm>
            <a:custGeom>
              <a:avLst/>
              <a:gdLst/>
              <a:ahLst/>
              <a:cxnLst/>
              <a:rect l="l" t="t" r="r" b="b"/>
              <a:pathLst>
                <a:path w="2120980" h="2676504">
                  <a:moveTo>
                    <a:pt x="824057" y="2198115"/>
                  </a:moveTo>
                  <a:lnTo>
                    <a:pt x="824057" y="2229022"/>
                  </a:lnTo>
                  <a:lnTo>
                    <a:pt x="751177" y="2229022"/>
                  </a:lnTo>
                  <a:lnTo>
                    <a:pt x="751177" y="2510330"/>
                  </a:lnTo>
                  <a:lnTo>
                    <a:pt x="824057" y="2510330"/>
                  </a:lnTo>
                  <a:lnTo>
                    <a:pt x="824057" y="2541237"/>
                  </a:lnTo>
                  <a:lnTo>
                    <a:pt x="1298129" y="2541237"/>
                  </a:lnTo>
                  <a:lnTo>
                    <a:pt x="1298129" y="2510330"/>
                  </a:lnTo>
                  <a:lnTo>
                    <a:pt x="1371008" y="2510330"/>
                  </a:lnTo>
                  <a:lnTo>
                    <a:pt x="1371008" y="2229022"/>
                  </a:lnTo>
                  <a:lnTo>
                    <a:pt x="1298129" y="2229022"/>
                  </a:lnTo>
                  <a:lnTo>
                    <a:pt x="1298129" y="2198115"/>
                  </a:lnTo>
                  <a:close/>
                  <a:moveTo>
                    <a:pt x="1933495" y="134375"/>
                  </a:moveTo>
                  <a:cubicBezTo>
                    <a:pt x="1872496" y="128267"/>
                    <a:pt x="1778964" y="206162"/>
                    <a:pt x="1655092" y="316398"/>
                  </a:cubicBezTo>
                  <a:lnTo>
                    <a:pt x="1655092" y="762581"/>
                  </a:lnTo>
                  <a:lnTo>
                    <a:pt x="1651862" y="762581"/>
                  </a:lnTo>
                  <a:cubicBezTo>
                    <a:pt x="1647824" y="843406"/>
                    <a:pt x="1633793" y="920606"/>
                    <a:pt x="1611266" y="992211"/>
                  </a:cubicBezTo>
                  <a:cubicBezTo>
                    <a:pt x="1739269" y="1047184"/>
                    <a:pt x="1828260" y="986425"/>
                    <a:pt x="1895778" y="900656"/>
                  </a:cubicBezTo>
                  <a:cubicBezTo>
                    <a:pt x="1964561" y="813279"/>
                    <a:pt x="2016746" y="624382"/>
                    <a:pt x="2016490" y="465292"/>
                  </a:cubicBezTo>
                  <a:cubicBezTo>
                    <a:pt x="2023696" y="232949"/>
                    <a:pt x="1995287" y="140561"/>
                    <a:pt x="1933495" y="134375"/>
                  </a:cubicBezTo>
                  <a:close/>
                  <a:moveTo>
                    <a:pt x="187485" y="134375"/>
                  </a:moveTo>
                  <a:cubicBezTo>
                    <a:pt x="125693" y="140561"/>
                    <a:pt x="97284" y="232949"/>
                    <a:pt x="104490" y="465292"/>
                  </a:cubicBezTo>
                  <a:cubicBezTo>
                    <a:pt x="104234" y="624382"/>
                    <a:pt x="156419" y="813279"/>
                    <a:pt x="225202" y="900656"/>
                  </a:cubicBezTo>
                  <a:cubicBezTo>
                    <a:pt x="292944" y="986710"/>
                    <a:pt x="382303" y="1047587"/>
                    <a:pt x="511026" y="991745"/>
                  </a:cubicBezTo>
                  <a:cubicBezTo>
                    <a:pt x="488627" y="920189"/>
                    <a:pt x="474740" y="843131"/>
                    <a:pt x="470841" y="762581"/>
                  </a:cubicBezTo>
                  <a:lnTo>
                    <a:pt x="467092" y="762581"/>
                  </a:lnTo>
                  <a:lnTo>
                    <a:pt x="467092" y="317447"/>
                  </a:lnTo>
                  <a:cubicBezTo>
                    <a:pt x="342616" y="206663"/>
                    <a:pt x="248680" y="128248"/>
                    <a:pt x="187485" y="134375"/>
                  </a:cubicBezTo>
                  <a:close/>
                  <a:moveTo>
                    <a:pt x="171293" y="338"/>
                  </a:moveTo>
                  <a:cubicBezTo>
                    <a:pt x="267101" y="7324"/>
                    <a:pt x="383647" y="121035"/>
                    <a:pt x="467092" y="183917"/>
                  </a:cubicBezTo>
                  <a:lnTo>
                    <a:pt x="467092" y="127304"/>
                  </a:lnTo>
                  <a:cubicBezTo>
                    <a:pt x="446033" y="120339"/>
                    <a:pt x="431092" y="100383"/>
                    <a:pt x="431092" y="76938"/>
                  </a:cubicBezTo>
                  <a:cubicBezTo>
                    <a:pt x="431092" y="47115"/>
                    <a:pt x="455269" y="22938"/>
                    <a:pt x="485092" y="22938"/>
                  </a:cubicBezTo>
                  <a:lnTo>
                    <a:pt x="1637092" y="22938"/>
                  </a:lnTo>
                  <a:cubicBezTo>
                    <a:pt x="1666915" y="22938"/>
                    <a:pt x="1691092" y="47115"/>
                    <a:pt x="1691092" y="76938"/>
                  </a:cubicBezTo>
                  <a:cubicBezTo>
                    <a:pt x="1691092" y="100383"/>
                    <a:pt x="1676151" y="120339"/>
                    <a:pt x="1655092" y="127304"/>
                  </a:cubicBezTo>
                  <a:lnTo>
                    <a:pt x="1655092" y="182958"/>
                  </a:lnTo>
                  <a:cubicBezTo>
                    <a:pt x="1738474" y="119924"/>
                    <a:pt x="1854348" y="7289"/>
                    <a:pt x="1949687" y="338"/>
                  </a:cubicBezTo>
                  <a:cubicBezTo>
                    <a:pt x="2046947" y="-6754"/>
                    <a:pt x="2122836" y="96139"/>
                    <a:pt x="2120946" y="473736"/>
                  </a:cubicBezTo>
                  <a:cubicBezTo>
                    <a:pt x="2117166" y="673942"/>
                    <a:pt x="2058714" y="872497"/>
                    <a:pt x="1966316" y="974360"/>
                  </a:cubicBezTo>
                  <a:cubicBezTo>
                    <a:pt x="1875288" y="1074712"/>
                    <a:pt x="1740706" y="1159472"/>
                    <a:pt x="1574365" y="1087619"/>
                  </a:cubicBezTo>
                  <a:cubicBezTo>
                    <a:pt x="1498402" y="1256706"/>
                    <a:pt x="1371540" y="1383225"/>
                    <a:pt x="1220432" y="1434843"/>
                  </a:cubicBezTo>
                  <a:lnTo>
                    <a:pt x="1220432" y="1524098"/>
                  </a:lnTo>
                  <a:cubicBezTo>
                    <a:pt x="1242816" y="1529237"/>
                    <a:pt x="1259092" y="1549488"/>
                    <a:pt x="1259092" y="1573540"/>
                  </a:cubicBezTo>
                  <a:lnTo>
                    <a:pt x="1259092" y="1782216"/>
                  </a:lnTo>
                  <a:cubicBezTo>
                    <a:pt x="1259092" y="1806269"/>
                    <a:pt x="1242816" y="1826519"/>
                    <a:pt x="1220432" y="1831659"/>
                  </a:cubicBezTo>
                  <a:lnTo>
                    <a:pt x="1220432" y="1899972"/>
                  </a:lnTo>
                  <a:cubicBezTo>
                    <a:pt x="1220432" y="1908643"/>
                    <a:pt x="1218317" y="1916820"/>
                    <a:pt x="1214011" y="1923722"/>
                  </a:cubicBezTo>
                  <a:cubicBezTo>
                    <a:pt x="1480406" y="1939701"/>
                    <a:pt x="1673079" y="1996147"/>
                    <a:pt x="1682229" y="2062848"/>
                  </a:cubicBezTo>
                  <a:lnTo>
                    <a:pt x="1925188" y="2062848"/>
                  </a:lnTo>
                  <a:lnTo>
                    <a:pt x="1925188" y="2676504"/>
                  </a:lnTo>
                  <a:lnTo>
                    <a:pt x="196996" y="2676504"/>
                  </a:lnTo>
                  <a:lnTo>
                    <a:pt x="196996" y="2062848"/>
                  </a:lnTo>
                  <a:lnTo>
                    <a:pt x="427501" y="2062848"/>
                  </a:lnTo>
                  <a:cubicBezTo>
                    <a:pt x="436455" y="1995236"/>
                    <a:pt x="634470" y="1937990"/>
                    <a:pt x="907722" y="1923052"/>
                  </a:cubicBezTo>
                  <a:cubicBezTo>
                    <a:pt x="903729" y="1916275"/>
                    <a:pt x="901752" y="1908354"/>
                    <a:pt x="901752" y="1899972"/>
                  </a:cubicBezTo>
                  <a:lnTo>
                    <a:pt x="901752" y="1831659"/>
                  </a:lnTo>
                  <a:cubicBezTo>
                    <a:pt x="879369" y="1826519"/>
                    <a:pt x="863092" y="1806269"/>
                    <a:pt x="863092" y="1782216"/>
                  </a:cubicBezTo>
                  <a:lnTo>
                    <a:pt x="863092" y="1573540"/>
                  </a:lnTo>
                  <a:cubicBezTo>
                    <a:pt x="863092" y="1549488"/>
                    <a:pt x="879369" y="1529237"/>
                    <a:pt x="901752" y="1524098"/>
                  </a:cubicBezTo>
                  <a:lnTo>
                    <a:pt x="901752" y="1435225"/>
                  </a:lnTo>
                  <a:cubicBezTo>
                    <a:pt x="750211" y="1383280"/>
                    <a:pt x="623484" y="1256276"/>
                    <a:pt x="547795" y="1087211"/>
                  </a:cubicBezTo>
                  <a:cubicBezTo>
                    <a:pt x="380891" y="1159861"/>
                    <a:pt x="245901" y="1074942"/>
                    <a:pt x="154664" y="974360"/>
                  </a:cubicBezTo>
                  <a:cubicBezTo>
                    <a:pt x="62266" y="872497"/>
                    <a:pt x="3814" y="673942"/>
                    <a:pt x="34" y="473736"/>
                  </a:cubicBezTo>
                  <a:cubicBezTo>
                    <a:pt x="-1856" y="96139"/>
                    <a:pt x="74033" y="-6754"/>
                    <a:pt x="171293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6" name="Oval 35">
              <a:extLst>
                <a:ext uri="{FF2B5EF4-FFF2-40B4-BE49-F238E27FC236}">
                  <a16:creationId xmlns:a16="http://schemas.microsoft.com/office/drawing/2014/main" id="{FD0D5574-1B80-35A2-EAA6-CED986EFAF62}"/>
                </a:ext>
              </a:extLst>
            </p:cNvPr>
            <p:cNvSpPr/>
            <p:nvPr/>
          </p:nvSpPr>
          <p:spPr>
            <a:xfrm>
              <a:off x="3847905" y="2811979"/>
              <a:ext cx="255953" cy="309130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18" name="Group 1115">
            <a:extLst>
              <a:ext uri="{FF2B5EF4-FFF2-40B4-BE49-F238E27FC236}">
                <a16:creationId xmlns:a16="http://schemas.microsoft.com/office/drawing/2014/main" id="{DD6D2490-89C2-E398-065C-C2BFFB24C031}"/>
              </a:ext>
            </a:extLst>
          </p:cNvPr>
          <p:cNvGrpSpPr/>
          <p:nvPr/>
        </p:nvGrpSpPr>
        <p:grpSpPr>
          <a:xfrm>
            <a:off x="639598" y="1405029"/>
            <a:ext cx="1805302" cy="577081"/>
            <a:chOff x="668087" y="4221088"/>
            <a:chExt cx="1549271" cy="769440"/>
          </a:xfrm>
        </p:grpSpPr>
        <p:sp>
          <p:nvSpPr>
            <p:cNvPr id="719" name="TextBox 1116">
              <a:extLst>
                <a:ext uri="{FF2B5EF4-FFF2-40B4-BE49-F238E27FC236}">
                  <a16:creationId xmlns:a16="http://schemas.microsoft.com/office/drawing/2014/main" id="{B0654A86-FFE4-E09C-A43F-E32412F25F20}"/>
                </a:ext>
              </a:extLst>
            </p:cNvPr>
            <p:cNvSpPr txBox="1"/>
            <p:nvPr/>
          </p:nvSpPr>
          <p:spPr>
            <a:xfrm>
              <a:off x="672237" y="4498086"/>
              <a:ext cx="154096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Randomización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Ganador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y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Perdedor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como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Jugador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1 y 2</a:t>
              </a:r>
            </a:p>
          </p:txBody>
        </p:sp>
        <p:sp>
          <p:nvSpPr>
            <p:cNvPr id="720" name="TextBox 1117">
              <a:extLst>
                <a:ext uri="{FF2B5EF4-FFF2-40B4-BE49-F238E27FC236}">
                  <a16:creationId xmlns:a16="http://schemas.microsoft.com/office/drawing/2014/main" id="{DEE705EE-1864-6D69-89EB-5A716B04E882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Creación</a:t>
              </a:r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 de Target</a:t>
              </a:r>
              <a:endParaRPr lang="ko-KR" altLang="en-US" sz="900" b="1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</p:grpSp>
      <p:grpSp>
        <p:nvGrpSpPr>
          <p:cNvPr id="721" name="Group 1118">
            <a:extLst>
              <a:ext uri="{FF2B5EF4-FFF2-40B4-BE49-F238E27FC236}">
                <a16:creationId xmlns:a16="http://schemas.microsoft.com/office/drawing/2014/main" id="{D814808F-44D8-3F22-DAC3-32DC59F75354}"/>
              </a:ext>
            </a:extLst>
          </p:cNvPr>
          <p:cNvGrpSpPr/>
          <p:nvPr/>
        </p:nvGrpSpPr>
        <p:grpSpPr>
          <a:xfrm>
            <a:off x="3162315" y="1278071"/>
            <a:ext cx="1635314" cy="715580"/>
            <a:chOff x="668087" y="4221088"/>
            <a:chExt cx="1549271" cy="954105"/>
          </a:xfrm>
        </p:grpSpPr>
        <p:sp>
          <p:nvSpPr>
            <p:cNvPr id="722" name="TextBox 1119">
              <a:extLst>
                <a:ext uri="{FF2B5EF4-FFF2-40B4-BE49-F238E27FC236}">
                  <a16:creationId xmlns:a16="http://schemas.microsoft.com/office/drawing/2014/main" id="{47816A74-54A5-E3C9-991B-DE4F190DA39D}"/>
                </a:ext>
              </a:extLst>
            </p:cNvPr>
            <p:cNvSpPr txBox="1"/>
            <p:nvPr/>
          </p:nvSpPr>
          <p:spPr>
            <a:xfrm>
              <a:off x="672237" y="4498086"/>
              <a:ext cx="154096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%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partidos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ganados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en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la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superficie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del Partido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previo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al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registro</a:t>
              </a:r>
              <a:endParaRPr lang="en-US" altLang="ko-KR" sz="900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  <p:sp>
          <p:nvSpPr>
            <p:cNvPr id="723" name="TextBox 1120">
              <a:extLst>
                <a:ext uri="{FF2B5EF4-FFF2-40B4-BE49-F238E27FC236}">
                  <a16:creationId xmlns:a16="http://schemas.microsoft.com/office/drawing/2014/main" id="{68D5CFAE-11C7-8FB1-F2B1-BED235FA9281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Win Rate -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Superficie</a:t>
              </a:r>
              <a:endParaRPr lang="ko-KR" altLang="en-US" sz="900" b="1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</p:grpSp>
      <p:grpSp>
        <p:nvGrpSpPr>
          <p:cNvPr id="724" name="Group 1121">
            <a:extLst>
              <a:ext uri="{FF2B5EF4-FFF2-40B4-BE49-F238E27FC236}">
                <a16:creationId xmlns:a16="http://schemas.microsoft.com/office/drawing/2014/main" id="{C8AF3CD7-AB2D-A03B-2801-AFAE8572F0EB}"/>
              </a:ext>
            </a:extLst>
          </p:cNvPr>
          <p:cNvGrpSpPr/>
          <p:nvPr/>
        </p:nvGrpSpPr>
        <p:grpSpPr>
          <a:xfrm>
            <a:off x="5490182" y="1324283"/>
            <a:ext cx="1765833" cy="715580"/>
            <a:chOff x="668087" y="4221088"/>
            <a:chExt cx="1549271" cy="954105"/>
          </a:xfrm>
        </p:grpSpPr>
        <p:sp>
          <p:nvSpPr>
            <p:cNvPr id="725" name="TextBox 1122">
              <a:extLst>
                <a:ext uri="{FF2B5EF4-FFF2-40B4-BE49-F238E27FC236}">
                  <a16:creationId xmlns:a16="http://schemas.microsoft.com/office/drawing/2014/main" id="{399C2252-6948-5FBD-5CC6-9F89EB547878}"/>
                </a:ext>
              </a:extLst>
            </p:cNvPr>
            <p:cNvSpPr txBox="1"/>
            <p:nvPr/>
          </p:nvSpPr>
          <p:spPr>
            <a:xfrm>
              <a:off x="672237" y="4498086"/>
              <a:ext cx="154096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%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partidos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ganados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en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el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mismo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tipo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torneo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previo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al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registro</a:t>
              </a:r>
              <a:endParaRPr lang="en-US" altLang="ko-KR" sz="900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  <p:sp>
          <p:nvSpPr>
            <p:cNvPr id="726" name="TextBox 1123">
              <a:extLst>
                <a:ext uri="{FF2B5EF4-FFF2-40B4-BE49-F238E27FC236}">
                  <a16:creationId xmlns:a16="http://schemas.microsoft.com/office/drawing/2014/main" id="{EA4D03C9-7E2D-19B2-CD2A-5D8449CD381C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Win Rate – Nivel del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Torneo</a:t>
              </a:r>
              <a:endParaRPr lang="ko-KR" altLang="en-US" sz="900" b="1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</p:grpSp>
      <p:grpSp>
        <p:nvGrpSpPr>
          <p:cNvPr id="727" name="Group 1124">
            <a:extLst>
              <a:ext uri="{FF2B5EF4-FFF2-40B4-BE49-F238E27FC236}">
                <a16:creationId xmlns:a16="http://schemas.microsoft.com/office/drawing/2014/main" id="{E1E17B6E-3A58-0783-EB3C-2DADB315494E}"/>
              </a:ext>
            </a:extLst>
          </p:cNvPr>
          <p:cNvGrpSpPr/>
          <p:nvPr/>
        </p:nvGrpSpPr>
        <p:grpSpPr>
          <a:xfrm>
            <a:off x="1659249" y="3894342"/>
            <a:ext cx="2082892" cy="1126879"/>
            <a:chOff x="672236" y="4137802"/>
            <a:chExt cx="1635146" cy="844861"/>
          </a:xfrm>
        </p:grpSpPr>
        <p:sp>
          <p:nvSpPr>
            <p:cNvPr id="728" name="TextBox 1125">
              <a:extLst>
                <a:ext uri="{FF2B5EF4-FFF2-40B4-BE49-F238E27FC236}">
                  <a16:creationId xmlns:a16="http://schemas.microsoft.com/office/drawing/2014/main" id="{B4F3D174-9125-D714-434E-E09D46F01448}"/>
                </a:ext>
              </a:extLst>
            </p:cNvPr>
            <p:cNvSpPr txBox="1"/>
            <p:nvPr/>
          </p:nvSpPr>
          <p:spPr>
            <a:xfrm>
              <a:off x="672236" y="4498086"/>
              <a:ext cx="1540970" cy="48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Estadísticas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los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jugadores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en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partidos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previo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al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registro</a:t>
              </a:r>
              <a:endParaRPr lang="en-US" altLang="ko-KR" sz="900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  <p:sp>
          <p:nvSpPr>
            <p:cNvPr id="729" name="TextBox 1126">
              <a:extLst>
                <a:ext uri="{FF2B5EF4-FFF2-40B4-BE49-F238E27FC236}">
                  <a16:creationId xmlns:a16="http://schemas.microsoft.com/office/drawing/2014/main" id="{D7333C2E-FCC0-C76F-3070-22F152ECA2F0}"/>
                </a:ext>
              </a:extLst>
            </p:cNvPr>
            <p:cNvSpPr txBox="1"/>
            <p:nvPr/>
          </p:nvSpPr>
          <p:spPr>
            <a:xfrm>
              <a:off x="758110" y="4137802"/>
              <a:ext cx="1549272" cy="38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Estadísticas</a:t>
              </a:r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 de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los</a:t>
              </a:r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últimos</a:t>
              </a:r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 5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partidos</a:t>
              </a:r>
              <a:endParaRPr lang="ko-KR" altLang="en-US" sz="900" b="1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</p:grpSp>
      <p:grpSp>
        <p:nvGrpSpPr>
          <p:cNvPr id="730" name="Group 1127">
            <a:extLst>
              <a:ext uri="{FF2B5EF4-FFF2-40B4-BE49-F238E27FC236}">
                <a16:creationId xmlns:a16="http://schemas.microsoft.com/office/drawing/2014/main" id="{B10DB340-C800-4385-1835-A8AFBE3B1C24}"/>
              </a:ext>
            </a:extLst>
          </p:cNvPr>
          <p:cNvGrpSpPr/>
          <p:nvPr/>
        </p:nvGrpSpPr>
        <p:grpSpPr>
          <a:xfrm>
            <a:off x="4323013" y="4045849"/>
            <a:ext cx="1635314" cy="715580"/>
            <a:chOff x="668087" y="4221088"/>
            <a:chExt cx="1549271" cy="954105"/>
          </a:xfrm>
        </p:grpSpPr>
        <p:sp>
          <p:nvSpPr>
            <p:cNvPr id="731" name="TextBox 1128">
              <a:extLst>
                <a:ext uri="{FF2B5EF4-FFF2-40B4-BE49-F238E27FC236}">
                  <a16:creationId xmlns:a16="http://schemas.microsoft.com/office/drawing/2014/main" id="{4417087B-F817-8AEA-3966-AF419093B8DE}"/>
                </a:ext>
              </a:extLst>
            </p:cNvPr>
            <p:cNvSpPr txBox="1"/>
            <p:nvPr/>
          </p:nvSpPr>
          <p:spPr>
            <a:xfrm>
              <a:off x="672237" y="4498086"/>
              <a:ext cx="154096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%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partidos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ganados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en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el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mismo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torneo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previo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al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registro</a:t>
              </a:r>
              <a:endParaRPr lang="en-US" altLang="ko-KR" sz="900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  <p:sp>
          <p:nvSpPr>
            <p:cNvPr id="732" name="TextBox 1129">
              <a:extLst>
                <a:ext uri="{FF2B5EF4-FFF2-40B4-BE49-F238E27FC236}">
                  <a16:creationId xmlns:a16="http://schemas.microsoft.com/office/drawing/2014/main" id="{B05164ED-E149-91E2-7B7A-49EE27F3A1CD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Win Rate -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Torneo</a:t>
              </a:r>
              <a:endParaRPr lang="ko-KR" altLang="en-US" sz="900" b="1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</p:grpSp>
      <p:grpSp>
        <p:nvGrpSpPr>
          <p:cNvPr id="733" name="Group 1130">
            <a:extLst>
              <a:ext uri="{FF2B5EF4-FFF2-40B4-BE49-F238E27FC236}">
                <a16:creationId xmlns:a16="http://schemas.microsoft.com/office/drawing/2014/main" id="{FAF811C8-DD3C-7B8B-274D-0528253447C7}"/>
              </a:ext>
            </a:extLst>
          </p:cNvPr>
          <p:cNvGrpSpPr/>
          <p:nvPr/>
        </p:nvGrpSpPr>
        <p:grpSpPr>
          <a:xfrm>
            <a:off x="6825145" y="3963457"/>
            <a:ext cx="1635314" cy="715580"/>
            <a:chOff x="668087" y="4221088"/>
            <a:chExt cx="1549271" cy="954105"/>
          </a:xfrm>
        </p:grpSpPr>
        <p:sp>
          <p:nvSpPr>
            <p:cNvPr id="734" name="TextBox 1131">
              <a:extLst>
                <a:ext uri="{FF2B5EF4-FFF2-40B4-BE49-F238E27FC236}">
                  <a16:creationId xmlns:a16="http://schemas.microsoft.com/office/drawing/2014/main" id="{D6BDFB5D-66E1-567C-B9B1-F20AEA02BD23}"/>
                </a:ext>
              </a:extLst>
            </p:cNvPr>
            <p:cNvSpPr txBox="1"/>
            <p:nvPr/>
          </p:nvSpPr>
          <p:spPr>
            <a:xfrm>
              <a:off x="672237" y="4498086"/>
              <a:ext cx="154096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% de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partidos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ganados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por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el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jugador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1 vs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el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jugador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2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previo</a:t>
              </a:r>
              <a:r>
                <a:rPr lang="en-US" altLang="ko-KR" sz="900" dirty="0">
                  <a:solidFill>
                    <a:srgbClr val="0F4C81"/>
                  </a:solidFill>
                  <a:cs typeface="Arial" pitchFamily="34" charset="0"/>
                </a:rPr>
                <a:t> al </a:t>
              </a:r>
              <a:r>
                <a:rPr lang="en-US" altLang="ko-KR" sz="900" dirty="0" err="1">
                  <a:solidFill>
                    <a:srgbClr val="0F4C81"/>
                  </a:solidFill>
                  <a:cs typeface="Arial" pitchFamily="34" charset="0"/>
                </a:rPr>
                <a:t>registro</a:t>
              </a:r>
              <a:endParaRPr lang="en-US" altLang="ko-KR" sz="900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  <p:sp>
          <p:nvSpPr>
            <p:cNvPr id="735" name="TextBox 1132">
              <a:extLst>
                <a:ext uri="{FF2B5EF4-FFF2-40B4-BE49-F238E27FC236}">
                  <a16:creationId xmlns:a16="http://schemas.microsoft.com/office/drawing/2014/main" id="{918BDBA8-ADCB-DFA0-B4FA-0DD9D4EF26D6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Histórico</a:t>
              </a:r>
              <a:r>
                <a:rPr lang="en-US" altLang="ko-KR" sz="900" b="1" dirty="0">
                  <a:solidFill>
                    <a:srgbClr val="0F4C81"/>
                  </a:solidFill>
                  <a:cs typeface="Arial" pitchFamily="34" charset="0"/>
                </a:rPr>
                <a:t> entre </a:t>
              </a:r>
              <a:r>
                <a:rPr lang="en-US" altLang="ko-KR" sz="900" b="1" dirty="0" err="1">
                  <a:solidFill>
                    <a:srgbClr val="0F4C81"/>
                  </a:solidFill>
                  <a:cs typeface="Arial" pitchFamily="34" charset="0"/>
                </a:rPr>
                <a:t>Jugadores</a:t>
              </a:r>
              <a:endParaRPr lang="ko-KR" altLang="en-US" sz="900" b="1" dirty="0">
                <a:solidFill>
                  <a:srgbClr val="0F4C81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raphic Design Project Proposal XL by Slidesgo">
  <a:themeElements>
    <a:clrScheme name="Simple Light">
      <a:dk1>
        <a:srgbClr val="F3F3F3"/>
      </a:dk1>
      <a:lt1>
        <a:srgbClr val="434343"/>
      </a:lt1>
      <a:dk2>
        <a:srgbClr val="0F4C81"/>
      </a:dk2>
      <a:lt2>
        <a:srgbClr val="98BEE0"/>
      </a:lt2>
      <a:accent1>
        <a:srgbClr val="C5D8E9"/>
      </a:accent1>
      <a:accent2>
        <a:srgbClr val="F3F3F3"/>
      </a:accent2>
      <a:accent3>
        <a:srgbClr val="434343"/>
      </a:accent3>
      <a:accent4>
        <a:srgbClr val="0F4C81"/>
      </a:accent4>
      <a:accent5>
        <a:srgbClr val="98BEE0"/>
      </a:accent5>
      <a:accent6>
        <a:srgbClr val="C5D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802</Words>
  <Application>Microsoft Office PowerPoint</Application>
  <PresentationFormat>Presentación en pantalla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Anaheim</vt:lpstr>
      <vt:lpstr>Anton</vt:lpstr>
      <vt:lpstr>Arial</vt:lpstr>
      <vt:lpstr>Calibri</vt:lpstr>
      <vt:lpstr>DM Sans</vt:lpstr>
      <vt:lpstr>Roboto Slab</vt:lpstr>
      <vt:lpstr>Graphic Design Project Proposal XL by Slidesgo</vt:lpstr>
      <vt:lpstr>Data Analytics para la toma de decisiones</vt:lpstr>
      <vt:lpstr>OBJETIVO DEL PROYECTO</vt:lpstr>
      <vt:lpstr>OBJETIVO DEL PROYECTO</vt:lpstr>
      <vt:lpstr>DESAFÍOS</vt:lpstr>
      <vt:lpstr>TRABAJOS ANTERIORES RELACIONADOS</vt:lpstr>
      <vt:lpstr>RECOLECCIÓN DE DATOS</vt:lpstr>
      <vt:lpstr>PREPROCESAMIENTO DE DATA</vt:lpstr>
      <vt:lpstr>CREACIÓN DEL TARGET</vt:lpstr>
      <vt:lpstr>FEATURE ENGINEERING</vt:lpstr>
      <vt:lpstr>MODELAMIENTO Y EVALUACIÓN</vt:lpstr>
      <vt:lpstr>IMPACTO</vt:lpstr>
      <vt:lpstr>IMPACTO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Fernando Díaz Loo</cp:lastModifiedBy>
  <cp:revision>4</cp:revision>
  <dcterms:modified xsi:type="dcterms:W3CDTF">2024-07-16T20:40:55Z</dcterms:modified>
</cp:coreProperties>
</file>