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  <p:sldMasterId id="2147483744" r:id="rId6"/>
  </p:sldMasterIdLst>
  <p:notesMasterIdLst>
    <p:notesMasterId r:id="rId52"/>
  </p:notesMasterIdLst>
  <p:sldIdLst>
    <p:sldId id="256" r:id="rId7"/>
    <p:sldId id="257" r:id="rId8"/>
    <p:sldId id="624" r:id="rId9"/>
    <p:sldId id="625" r:id="rId10"/>
    <p:sldId id="626" r:id="rId11"/>
    <p:sldId id="627" r:id="rId12"/>
    <p:sldId id="628" r:id="rId13"/>
    <p:sldId id="629" r:id="rId14"/>
    <p:sldId id="630" r:id="rId15"/>
    <p:sldId id="631" r:id="rId16"/>
    <p:sldId id="599" r:id="rId17"/>
    <p:sldId id="600" r:id="rId18"/>
    <p:sldId id="601" r:id="rId19"/>
    <p:sldId id="602" r:id="rId20"/>
    <p:sldId id="604" r:id="rId21"/>
    <p:sldId id="634" r:id="rId22"/>
    <p:sldId id="632" r:id="rId23"/>
    <p:sldId id="635" r:id="rId24"/>
    <p:sldId id="636" r:id="rId25"/>
    <p:sldId id="606" r:id="rId26"/>
    <p:sldId id="611" r:id="rId27"/>
    <p:sldId id="653" r:id="rId28"/>
    <p:sldId id="612" r:id="rId29"/>
    <p:sldId id="613" r:id="rId30"/>
    <p:sldId id="614" r:id="rId31"/>
    <p:sldId id="615" r:id="rId32"/>
    <p:sldId id="616" r:id="rId33"/>
    <p:sldId id="617" r:id="rId34"/>
    <p:sldId id="618" r:id="rId35"/>
    <p:sldId id="619" r:id="rId36"/>
    <p:sldId id="620" r:id="rId37"/>
    <p:sldId id="621" r:id="rId38"/>
    <p:sldId id="622" r:id="rId39"/>
    <p:sldId id="623" r:id="rId40"/>
    <p:sldId id="641" r:id="rId41"/>
    <p:sldId id="642" r:id="rId42"/>
    <p:sldId id="644" r:id="rId43"/>
    <p:sldId id="645" r:id="rId44"/>
    <p:sldId id="646" r:id="rId45"/>
    <p:sldId id="647" r:id="rId46"/>
    <p:sldId id="651" r:id="rId47"/>
    <p:sldId id="648" r:id="rId48"/>
    <p:sldId id="649" r:id="rId49"/>
    <p:sldId id="650" r:id="rId50"/>
    <p:sldId id="654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1" autoAdjust="0"/>
    <p:restoredTop sz="94660"/>
  </p:normalViewPr>
  <p:slideViewPr>
    <p:cSldViewPr>
      <p:cViewPr varScale="1">
        <p:scale>
          <a:sx n="105" d="100"/>
          <a:sy n="105" d="100"/>
        </p:scale>
        <p:origin x="18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766C11-F198-4F21-8C89-EC0C720FE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43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304F-615F-40B9-A7FF-F1AF32DA0F5F}" type="slidenum">
              <a:rPr lang="en-US" altLang="ro-RO" smtClean="0"/>
              <a:pPr/>
              <a:t>1</a:t>
            </a:fld>
            <a:endParaRPr lang="en-US" altLang="ro-RO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2</a:t>
            </a:fld>
            <a:endParaRPr lang="en-US" altLang="ro-RO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21e9f272c_0_163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21</a:t>
            </a:fld>
            <a:endParaRPr sz="1700"/>
          </a:p>
        </p:txBody>
      </p:sp>
      <p:sp>
        <p:nvSpPr>
          <p:cNvPr id="644" name="Google Shape;644;g621e9f272c_0_163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21</a:t>
            </a:fld>
            <a:endParaRPr sz="1700"/>
          </a:p>
        </p:txBody>
      </p:sp>
      <p:sp>
        <p:nvSpPr>
          <p:cNvPr id="645" name="Google Shape;645;g621e9f272c_0_163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6" name="Google Shape;646;g621e9f272c_0_163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7" name="Google Shape;647;g621e9f272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21e9f272c_0_163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22</a:t>
            </a:fld>
            <a:endParaRPr sz="1700"/>
          </a:p>
        </p:txBody>
      </p:sp>
      <p:sp>
        <p:nvSpPr>
          <p:cNvPr id="644" name="Google Shape;644;g621e9f272c_0_163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22</a:t>
            </a:fld>
            <a:endParaRPr sz="1700"/>
          </a:p>
        </p:txBody>
      </p:sp>
      <p:sp>
        <p:nvSpPr>
          <p:cNvPr id="645" name="Google Shape;645;g621e9f272c_0_163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6" name="Google Shape;646;g621e9f272c_0_163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7" name="Google Shape;647;g621e9f272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21e9f272c_0_17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sz="1700"/>
          </a:p>
        </p:txBody>
      </p:sp>
      <p:sp>
        <p:nvSpPr>
          <p:cNvPr id="657" name="Google Shape;657;g621e9f272c_0_17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sz="1700"/>
          </a:p>
        </p:txBody>
      </p:sp>
      <p:sp>
        <p:nvSpPr>
          <p:cNvPr id="658" name="Google Shape;658;g621e9f272c_0_17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59" name="Google Shape;659;g621e9f272c_0_17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60" name="Google Shape;660;g621e9f272c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621e9f272c_0_187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24</a:t>
            </a:fld>
            <a:endParaRPr sz="1700"/>
          </a:p>
        </p:txBody>
      </p:sp>
      <p:sp>
        <p:nvSpPr>
          <p:cNvPr id="670" name="Google Shape;670;g621e9f272c_0_187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24</a:t>
            </a:fld>
            <a:endParaRPr sz="1700"/>
          </a:p>
        </p:txBody>
      </p:sp>
      <p:sp>
        <p:nvSpPr>
          <p:cNvPr id="671" name="Google Shape;671;g621e9f272c_0_187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72" name="Google Shape;672;g621e9f272c_0_187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73" name="Google Shape;673;g621e9f272c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21e9f272c_0_199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25</a:t>
            </a:fld>
            <a:endParaRPr sz="1700"/>
          </a:p>
        </p:txBody>
      </p:sp>
      <p:sp>
        <p:nvSpPr>
          <p:cNvPr id="683" name="Google Shape;683;g621e9f272c_0_199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25</a:t>
            </a:fld>
            <a:endParaRPr sz="1700"/>
          </a:p>
        </p:txBody>
      </p:sp>
      <p:sp>
        <p:nvSpPr>
          <p:cNvPr id="684" name="Google Shape;684;g621e9f272c_0_199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85" name="Google Shape;685;g621e9f272c_0_199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86" name="Google Shape;686;g621e9f272c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21e9f272c_0_21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26</a:t>
            </a:fld>
            <a:endParaRPr sz="1700"/>
          </a:p>
        </p:txBody>
      </p:sp>
      <p:sp>
        <p:nvSpPr>
          <p:cNvPr id="697" name="Google Shape;697;g621e9f272c_0_21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26</a:t>
            </a:fld>
            <a:endParaRPr sz="1700"/>
          </a:p>
        </p:txBody>
      </p:sp>
      <p:sp>
        <p:nvSpPr>
          <p:cNvPr id="698" name="Google Shape;698;g621e9f272c_0_21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99" name="Google Shape;699;g621e9f272c_0_21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00" name="Google Shape;700;g621e9f272c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21e9f272c_0_22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27</a:t>
            </a:fld>
            <a:endParaRPr sz="1700"/>
          </a:p>
        </p:txBody>
      </p:sp>
      <p:sp>
        <p:nvSpPr>
          <p:cNvPr id="711" name="Google Shape;711;g621e9f272c_0_22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27</a:t>
            </a:fld>
            <a:endParaRPr sz="1700"/>
          </a:p>
        </p:txBody>
      </p:sp>
      <p:sp>
        <p:nvSpPr>
          <p:cNvPr id="712" name="Google Shape;712;g621e9f272c_0_22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13" name="Google Shape;713;g621e9f272c_0_22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14" name="Google Shape;714;g621e9f272c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621e9f272c_0_23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28</a:t>
            </a:fld>
            <a:endParaRPr sz="1700"/>
          </a:p>
        </p:txBody>
      </p:sp>
      <p:sp>
        <p:nvSpPr>
          <p:cNvPr id="725" name="Google Shape;725;g621e9f272c_0_23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28</a:t>
            </a:fld>
            <a:endParaRPr sz="1700"/>
          </a:p>
        </p:txBody>
      </p:sp>
      <p:sp>
        <p:nvSpPr>
          <p:cNvPr id="726" name="Google Shape;726;g621e9f272c_0_23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27" name="Google Shape;727;g621e9f272c_0_23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28" name="Google Shape;728;g621e9f272c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621e9f272c_0_25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29</a:t>
            </a:fld>
            <a:endParaRPr sz="1700"/>
          </a:p>
        </p:txBody>
      </p:sp>
      <p:sp>
        <p:nvSpPr>
          <p:cNvPr id="740" name="Google Shape;740;g621e9f272c_0_25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29</a:t>
            </a:fld>
            <a:endParaRPr sz="1700"/>
          </a:p>
        </p:txBody>
      </p:sp>
      <p:sp>
        <p:nvSpPr>
          <p:cNvPr id="741" name="Google Shape;741;g621e9f272c_0_25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42" name="Google Shape;742;g621e9f272c_0_25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43" name="Google Shape;743;g621e9f272c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21e9f272c_0_26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30</a:t>
            </a:fld>
            <a:endParaRPr sz="1700"/>
          </a:p>
        </p:txBody>
      </p:sp>
      <p:sp>
        <p:nvSpPr>
          <p:cNvPr id="757" name="Google Shape;757;g621e9f272c_0_26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30</a:t>
            </a:fld>
            <a:endParaRPr sz="1700"/>
          </a:p>
        </p:txBody>
      </p:sp>
      <p:sp>
        <p:nvSpPr>
          <p:cNvPr id="758" name="Google Shape;758;g621e9f272c_0_26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59" name="Google Shape;759;g621e9f272c_0_26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60" name="Google Shape;760;g621e9f272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621e9f272c_0_28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sz="1700"/>
          </a:p>
        </p:txBody>
      </p:sp>
      <p:sp>
        <p:nvSpPr>
          <p:cNvPr id="772" name="Google Shape;772;g621e9f272c_0_28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sz="1700"/>
          </a:p>
        </p:txBody>
      </p:sp>
      <p:sp>
        <p:nvSpPr>
          <p:cNvPr id="773" name="Google Shape;773;g621e9f272c_0_28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74" name="Google Shape;774;g621e9f272c_0_28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75" name="Google Shape;775;g621e9f272c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621e9f272c_0_29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32</a:t>
            </a:fld>
            <a:endParaRPr sz="1700"/>
          </a:p>
        </p:txBody>
      </p:sp>
      <p:sp>
        <p:nvSpPr>
          <p:cNvPr id="786" name="Google Shape;786;g621e9f272c_0_29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32</a:t>
            </a:fld>
            <a:endParaRPr sz="1700"/>
          </a:p>
        </p:txBody>
      </p:sp>
      <p:sp>
        <p:nvSpPr>
          <p:cNvPr id="787" name="Google Shape;787;g621e9f272c_0_29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88" name="Google Shape;788;g621e9f272c_0_29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89" name="Google Shape;789;g621e9f272c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621e9f272c_0_30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 sz="1700"/>
          </a:p>
        </p:txBody>
      </p:sp>
      <p:sp>
        <p:nvSpPr>
          <p:cNvPr id="800" name="Google Shape;800;g621e9f272c_0_30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 sz="1700"/>
          </a:p>
        </p:txBody>
      </p:sp>
      <p:sp>
        <p:nvSpPr>
          <p:cNvPr id="801" name="Google Shape;801;g621e9f272c_0_30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02" name="Google Shape;802;g621e9f272c_0_30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03" name="Google Shape;803;g621e9f272c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621e9f272c_0_321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sz="1700"/>
          </a:p>
        </p:txBody>
      </p:sp>
      <p:sp>
        <p:nvSpPr>
          <p:cNvPr id="815" name="Google Shape;815;g621e9f272c_0_321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sz="1700"/>
          </a:p>
        </p:txBody>
      </p:sp>
      <p:sp>
        <p:nvSpPr>
          <p:cNvPr id="816" name="Google Shape;816;g621e9f272c_0_321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17" name="Google Shape;817;g621e9f272c_0_321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18" name="Google Shape;818;g621e9f272c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623d46fcc4_1_11:notes"/>
          <p:cNvSpPr/>
          <p:nvPr/>
        </p:nvSpPr>
        <p:spPr>
          <a:xfrm>
            <a:off x="3881392" y="8685833"/>
            <a:ext cx="2951936" cy="43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41</a:t>
            </a:fld>
            <a:endParaRPr sz="1700"/>
          </a:p>
        </p:txBody>
      </p:sp>
      <p:sp>
        <p:nvSpPr>
          <p:cNvPr id="582" name="Google Shape;582;g623d46fcc4_1_11:notes"/>
          <p:cNvSpPr/>
          <p:nvPr/>
        </p:nvSpPr>
        <p:spPr>
          <a:xfrm>
            <a:off x="3881392" y="8685833"/>
            <a:ext cx="2954834" cy="436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41</a:t>
            </a:fld>
            <a:endParaRPr sz="1700"/>
          </a:p>
        </p:txBody>
      </p:sp>
      <p:sp>
        <p:nvSpPr>
          <p:cNvPr id="583" name="Google Shape;583;g623d46fcc4_1_11:notes"/>
          <p:cNvSpPr/>
          <p:nvPr/>
        </p:nvSpPr>
        <p:spPr>
          <a:xfrm>
            <a:off x="687181" y="4343077"/>
            <a:ext cx="5473224" cy="410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84" name="Google Shape;584;g623d46fcc4_1_11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313" cy="4089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85" name="Google Shape;585;g623d46fcc4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45</a:t>
            </a:fld>
            <a:endParaRPr lang="en-US" altLang="ro-RO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0AB-2209-4B46-924F-015E9094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3615-03F5-42CF-AD01-1F1453E0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7BEB-E9E5-4700-8D3F-C58B022B9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7175-9614-4C92-A845-203EF3D7D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FBFE-6778-45E0-8AF5-8D5064AB0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01B7-B903-45D9-9504-9847B1CC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D362C-D6C3-4B97-8FCA-A7FAFE76B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9B85-FBF0-4993-AC9C-0D9934FFD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2B86-D25D-4C13-88B2-9C8C884B3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BBC7-DCD6-4DE5-80FC-E95E15725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2F12-F6A3-45BC-AB39-BF6EBF49A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9B40-6FE9-444A-9E25-FE3981E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DF69-A062-496B-9A3A-F19F8FF7C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23FE-5C52-4A23-90AA-F1A17B80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C9FF-1B84-466A-935B-13B412C6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10B8-03B3-478D-A371-3ED2FA122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04E0-3FA8-41D7-8C1B-8287817E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F5E2-5DC2-40E6-A5C0-F3088CF9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48C4-B94F-4AA5-B84F-CD0E1FB87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E608-7D43-4761-966E-3997C2138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8F5C-460E-4232-9967-0E6D9B8C8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15DF-9CE8-4FF6-94F3-8763F6818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63B7F-6C93-48CD-99C9-782215DD3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9435BB-6A18-4EB2-9E0C-A522F8891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28;p27"/>
          <p:cNvSpPr/>
          <p:nvPr/>
        </p:nvSpPr>
        <p:spPr>
          <a:xfrm>
            <a:off x="258763" y="11318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defRPr/>
            </a:pP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Programare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orientat</a:t>
            </a:r>
            <a:r>
              <a:rPr lang="ro-RO" altLang="ro-RO" sz="4000" b="1" dirty="0">
                <a:latin typeface="Arial" pitchFamily="34" charset="0"/>
                <a:cs typeface="Arial" pitchFamily="34" charset="0"/>
              </a:rPr>
              <a:t>ă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obiecte</a:t>
            </a:r>
            <a:endParaRPr sz="18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- </a:t>
            </a:r>
            <a:r>
              <a:rPr lang="en-US" sz="26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suport</a:t>
            </a: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curs -</a:t>
            </a:r>
            <a:endParaRPr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Google Shape;53;p3"/>
          <p:cNvSpPr txBox="1"/>
          <p:nvPr/>
        </p:nvSpPr>
        <p:spPr>
          <a:xfrm>
            <a:off x="2114550" y="42672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2024 – 2025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13, 14, 15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/>
          </a:p>
        </p:txBody>
      </p:sp>
      <p:sp>
        <p:nvSpPr>
          <p:cNvPr id="13" name="CustomShape 5"/>
          <p:cNvSpPr/>
          <p:nvPr/>
        </p:nvSpPr>
        <p:spPr>
          <a:xfrm>
            <a:off x="5059440" y="2895600"/>
            <a:ext cx="405396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91440">
              <a:lnSpc>
                <a:spcPct val="104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Andrei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Păun</a:t>
            </a:r>
            <a:endParaRPr lang="en-US" sz="2800" b="0" strike="noStrike" spc="-1" dirty="0">
              <a:latin typeface="Arial"/>
            </a:endParaRPr>
          </a:p>
          <a:p>
            <a:pPr marL="91440">
              <a:lnSpc>
                <a:spcPct val="104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Anca</a:t>
            </a: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Dobrovăț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Union </a:t>
            </a:r>
            <a:r>
              <a:rPr lang="en-US" altLang="ro-RO" dirty="0" err="1"/>
              <a:t>anonime</a:t>
            </a:r>
            <a:endParaRPr lang="en-US" altLang="ro-RO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nu poate avea functii</a:t>
            </a:r>
          </a:p>
          <a:p>
            <a:pPr eaLnBrk="1" hangingPunct="1"/>
            <a:r>
              <a:rPr lang="en-US" altLang="ro-RO"/>
              <a:t>nu poate avea private sau protected (fara functii nu avem acces la altceva)</a:t>
            </a:r>
          </a:p>
          <a:p>
            <a:pPr eaLnBrk="1" hangingPunct="1"/>
            <a:r>
              <a:rPr lang="en-US" altLang="ro-RO"/>
              <a:t>union-uri anonime globale trebuiesc precizate ca statice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Functii</a:t>
            </a:r>
            <a:r>
              <a:rPr lang="en-US" altLang="ro-RO" dirty="0"/>
              <a:t> </a:t>
            </a:r>
            <a:r>
              <a:rPr lang="en-US" altLang="ro-RO" dirty="0" err="1"/>
              <a:t>prieten</a:t>
            </a:r>
            <a:endParaRPr lang="en-US" altLang="ro-RO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Cuvantul cheie: </a:t>
            </a:r>
            <a:r>
              <a:rPr lang="en-US" altLang="ro-RO" b="1"/>
              <a:t>friend</a:t>
            </a:r>
          </a:p>
          <a:p>
            <a:pPr eaLnBrk="1" hangingPunct="1"/>
            <a:r>
              <a:rPr lang="en-US" altLang="ro-RO"/>
              <a:t>pentru accesarea campurilor protected, private din alta clasa</a:t>
            </a:r>
          </a:p>
          <a:p>
            <a:pPr eaLnBrk="1" hangingPunct="1"/>
            <a:r>
              <a:rPr lang="en-US" altLang="ro-RO"/>
              <a:t>folositoare la overload-area operatorilor, pentru unele functii de I/O, si portiuni interconectate (exemplu urmeaza)</a:t>
            </a:r>
          </a:p>
          <a:p>
            <a:pPr eaLnBrk="1" hangingPunct="1"/>
            <a:r>
              <a:rPr lang="en-US" altLang="ro-RO"/>
              <a:t>in rest nu se prea folosesc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1000" y="1381065"/>
            <a:ext cx="7467600" cy="5324535"/>
            <a:chOff x="381000" y="1011039"/>
            <a:chExt cx="7467600" cy="5324535"/>
          </a:xfrm>
        </p:grpSpPr>
        <p:sp>
          <p:nvSpPr>
            <p:cNvPr id="35842" name="Rectangle 4"/>
            <p:cNvSpPr>
              <a:spLocks noChangeArrowheads="1"/>
            </p:cNvSpPr>
            <p:nvPr/>
          </p:nvSpPr>
          <p:spPr bwMode="auto">
            <a:xfrm>
              <a:off x="381000" y="1011039"/>
              <a:ext cx="7467600" cy="5324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o-RO" sz="2000" dirty="0">
                  <a:solidFill>
                    <a:srgbClr val="004A43"/>
                  </a:solidFill>
                </a:rPr>
                <a:t>#include </a:t>
              </a:r>
              <a:r>
                <a:rPr lang="ro-RO" sz="2000" dirty="0">
                  <a:solidFill>
                    <a:srgbClr val="800000"/>
                  </a:solidFill>
                </a:rPr>
                <a:t>&lt;</a:t>
              </a:r>
              <a:r>
                <a:rPr lang="ro-RO" sz="2000" dirty="0">
                  <a:solidFill>
                    <a:srgbClr val="40015A"/>
                  </a:solidFill>
                </a:rPr>
                <a:t>iostream</a:t>
              </a:r>
              <a:r>
                <a:rPr lang="ro-RO" sz="2000" dirty="0">
                  <a:solidFill>
                    <a:srgbClr val="800000"/>
                  </a:solidFill>
                </a:rPr>
                <a:t>&gt;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b="1" dirty="0">
                  <a:solidFill>
                    <a:srgbClr val="800000"/>
                  </a:solidFill>
                </a:rPr>
                <a:t>using</a:t>
              </a:r>
              <a:r>
                <a:rPr lang="ro-RO" sz="2000" dirty="0"/>
                <a:t> </a:t>
              </a:r>
              <a:r>
                <a:rPr lang="ro-RO" sz="2000" b="1" dirty="0">
                  <a:solidFill>
                    <a:srgbClr val="800000"/>
                  </a:solidFill>
                </a:rPr>
                <a:t>namespace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666616"/>
                  </a:solidFill>
                </a:rPr>
                <a:t>std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b="1" dirty="0">
                  <a:solidFill>
                    <a:srgbClr val="800000"/>
                  </a:solidFill>
                </a:rPr>
                <a:t>class</a:t>
              </a:r>
              <a:r>
                <a:rPr lang="ro-RO" sz="2000" dirty="0"/>
                <a:t> myclass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a</a:t>
              </a:r>
              <a:r>
                <a:rPr lang="ro-RO" sz="2000" dirty="0">
                  <a:solidFill>
                    <a:srgbClr val="808030"/>
                  </a:solidFill>
                </a:rPr>
                <a:t>,</a:t>
              </a:r>
              <a:r>
                <a:rPr lang="ro-RO" sz="2000" dirty="0"/>
                <a:t> b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b="1" dirty="0">
                  <a:solidFill>
                    <a:srgbClr val="800000"/>
                  </a:solidFill>
                </a:rPr>
                <a:t>public</a:t>
              </a:r>
              <a:r>
                <a:rPr lang="ro-RO" sz="2000" dirty="0">
                  <a:solidFill>
                    <a:srgbClr val="E34ADC"/>
                  </a:solidFill>
                </a:rPr>
                <a:t>: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friend</a:t>
              </a:r>
              <a:r>
                <a:rPr lang="ro-RO" sz="2000" dirty="0"/>
                <a:t> 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sum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/>
                <a:t>myclass x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r>
                <a:rPr lang="en-US" sz="2000" dirty="0"/>
                <a:t> // </a:t>
              </a:r>
              <a:r>
                <a:rPr lang="en-US" sz="2000" dirty="0" err="1"/>
                <a:t>poate</a:t>
              </a:r>
              <a:r>
                <a:rPr lang="en-US" sz="2000" dirty="0"/>
                <a:t> </a:t>
              </a:r>
              <a:r>
                <a:rPr lang="en-US" sz="2000" dirty="0" err="1"/>
                <a:t>accesa</a:t>
              </a:r>
              <a:r>
                <a:rPr lang="en-US" sz="2000" dirty="0"/>
                <a:t> direct a </a:t>
              </a:r>
              <a:r>
                <a:rPr lang="en-US" sz="2000" dirty="0" err="1"/>
                <a:t>si</a:t>
              </a:r>
              <a:r>
                <a:rPr lang="en-US" sz="2000" dirty="0"/>
                <a:t> b private</a:t>
              </a:r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void</a:t>
              </a:r>
              <a:r>
                <a:rPr lang="ro-RO" sz="2000" dirty="0"/>
                <a:t> set_ab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i</a:t>
              </a:r>
              <a:r>
                <a:rPr lang="ro-RO" sz="2000" dirty="0">
                  <a:solidFill>
                    <a:srgbClr val="808030"/>
                  </a:solidFill>
                </a:rPr>
                <a:t>,</a:t>
              </a:r>
              <a:r>
                <a:rPr lang="ro-RO" sz="2000" dirty="0"/>
                <a:t> 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j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</a:rPr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a </a:t>
              </a:r>
              <a:r>
                <a:rPr lang="ro-RO" sz="2000" dirty="0">
                  <a:solidFill>
                    <a:srgbClr val="808030"/>
                  </a:solidFill>
                </a:rPr>
                <a:t>=</a:t>
              </a:r>
              <a:r>
                <a:rPr lang="ro-RO" sz="2000" dirty="0"/>
                <a:t> i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b </a:t>
              </a:r>
              <a:r>
                <a:rPr lang="ro-RO" sz="2000" dirty="0">
                  <a:solidFill>
                    <a:srgbClr val="808030"/>
                  </a:solidFill>
                </a:rPr>
                <a:t>=</a:t>
              </a:r>
              <a:r>
                <a:rPr lang="ro-RO" sz="2000" dirty="0"/>
                <a:t> j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}</a:t>
              </a:r>
              <a:endParaRPr lang="en-US" sz="2000" dirty="0"/>
            </a:p>
            <a:p>
              <a:r>
                <a:rPr lang="ro-RO" sz="2000" dirty="0">
                  <a:solidFill>
                    <a:srgbClr val="800080"/>
                  </a:solidFill>
                </a:rPr>
                <a:t>};</a:t>
              </a:r>
              <a:r>
                <a:rPr lang="ro-RO" sz="2000" dirty="0"/>
                <a:t> </a:t>
              </a:r>
              <a:endParaRPr lang="en-US" sz="2000" dirty="0"/>
            </a:p>
            <a:p>
              <a:endParaRPr lang="en-US" sz="2000" b="1" dirty="0">
                <a:solidFill>
                  <a:srgbClr val="800000"/>
                </a:solidFill>
              </a:endParaRPr>
            </a:p>
            <a:p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sum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/>
                <a:t>myclass x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</a:t>
              </a:r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return</a:t>
              </a:r>
              <a:r>
                <a:rPr lang="ro-RO" sz="2000" dirty="0"/>
                <a:t> x</a:t>
              </a:r>
              <a:r>
                <a:rPr lang="ro-RO" sz="2000" dirty="0">
                  <a:solidFill>
                    <a:srgbClr val="808030"/>
                  </a:solidFill>
                </a:rPr>
                <a:t>.</a:t>
              </a:r>
              <a:r>
                <a:rPr lang="ro-RO" sz="2000" dirty="0"/>
                <a:t>a </a:t>
              </a:r>
              <a:r>
                <a:rPr lang="ro-RO" sz="2000" dirty="0">
                  <a:solidFill>
                    <a:srgbClr val="808030"/>
                  </a:solidFill>
                </a:rPr>
                <a:t>+</a:t>
              </a:r>
              <a:r>
                <a:rPr lang="ro-RO" sz="2000" dirty="0"/>
                <a:t> x</a:t>
              </a:r>
              <a:r>
                <a:rPr lang="ro-RO" sz="2000" dirty="0">
                  <a:solidFill>
                    <a:srgbClr val="808030"/>
                  </a:solidFill>
                </a:rPr>
                <a:t>.</a:t>
              </a:r>
              <a:r>
                <a:rPr lang="ro-RO" sz="2000" dirty="0"/>
                <a:t>b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}</a:t>
              </a:r>
              <a:r>
                <a:rPr lang="ro-RO" sz="2000" dirty="0"/>
                <a:t> </a:t>
              </a:r>
              <a:endParaRPr lang="en-US" sz="2000" dirty="0"/>
            </a:p>
            <a:p>
              <a:endParaRPr lang="en-US" sz="2000" b="1" dirty="0">
                <a:solidFill>
                  <a:srgbClr val="800000"/>
                </a:solidFill>
              </a:endParaRPr>
            </a:p>
            <a:p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400000"/>
                  </a:solidFill>
                </a:rPr>
                <a:t>main</a:t>
              </a:r>
              <a:r>
                <a:rPr lang="ro-RO" sz="2000" dirty="0">
                  <a:solidFill>
                    <a:srgbClr val="808030"/>
                  </a:solidFill>
                </a:rPr>
                <a:t>()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dirty="0"/>
                <a:t>	</a:t>
              </a:r>
              <a:r>
                <a:rPr lang="ro-RO" sz="2000" dirty="0"/>
                <a:t>myclass n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dirty="0"/>
                <a:t>	</a:t>
              </a:r>
              <a:r>
                <a:rPr lang="ro-RO" sz="2000" dirty="0"/>
                <a:t>n</a:t>
              </a:r>
              <a:r>
                <a:rPr lang="ro-RO" sz="2000" dirty="0">
                  <a:solidFill>
                    <a:srgbClr val="808030"/>
                  </a:solidFill>
                </a:rPr>
                <a:t>.</a:t>
              </a:r>
              <a:r>
                <a:rPr lang="ro-RO" sz="2000" dirty="0"/>
                <a:t>set_ab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>
                  <a:solidFill>
                    <a:srgbClr val="008C00"/>
                  </a:solidFill>
                </a:rPr>
                <a:t>3</a:t>
              </a:r>
              <a:r>
                <a:rPr lang="ro-RO" sz="2000" dirty="0">
                  <a:solidFill>
                    <a:srgbClr val="808030"/>
                  </a:solidFill>
                </a:rPr>
                <a:t>,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008C00"/>
                  </a:solidFill>
                </a:rPr>
                <a:t>4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dirty="0">
                  <a:solidFill>
                    <a:srgbClr val="603000"/>
                  </a:solidFill>
                </a:rPr>
                <a:t>	</a:t>
              </a:r>
              <a:r>
                <a:rPr lang="ro-RO" sz="2000" dirty="0">
                  <a:solidFill>
                    <a:srgbClr val="603000"/>
                  </a:solidFill>
                </a:rPr>
                <a:t>cout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8030"/>
                  </a:solidFill>
                </a:rPr>
                <a:t>&lt;&lt;</a:t>
              </a:r>
              <a:r>
                <a:rPr lang="ro-RO" sz="2000" dirty="0"/>
                <a:t> sum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/>
                <a:t>n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return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008C00"/>
                  </a:solidFill>
                </a:rPr>
                <a:t>0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dirty="0">
                  <a:solidFill>
                    <a:srgbClr val="800080"/>
                  </a:solidFill>
                </a:rPr>
                <a:t>}</a:t>
              </a:r>
              <a:endParaRPr lang="en-US" altLang="ro-RO" sz="2000" b="1" dirty="0"/>
            </a:p>
          </p:txBody>
        </p:sp>
        <p:sp>
          <p:nvSpPr>
            <p:cNvPr id="35843" name="TextBox 2"/>
            <p:cNvSpPr txBox="1">
              <a:spLocks noChangeArrowheads="1"/>
            </p:cNvSpPr>
            <p:nvPr/>
          </p:nvSpPr>
          <p:spPr bwMode="auto">
            <a:xfrm>
              <a:off x="1371600" y="2509837"/>
              <a:ext cx="28956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  <p:sp>
          <p:nvSpPr>
            <p:cNvPr id="6" name="TextBox 2"/>
            <p:cNvSpPr txBox="1">
              <a:spLocks noChangeArrowheads="1"/>
            </p:cNvSpPr>
            <p:nvPr/>
          </p:nvSpPr>
          <p:spPr bwMode="auto">
            <a:xfrm>
              <a:off x="381000" y="3657600"/>
              <a:ext cx="48006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 err="1"/>
              <a:t>Functii</a:t>
            </a:r>
            <a:r>
              <a:rPr lang="en-US" altLang="ro-RO" dirty="0"/>
              <a:t> </a:t>
            </a:r>
            <a:r>
              <a:rPr lang="en-US" altLang="ro-RO" dirty="0" err="1"/>
              <a:t>prieten</a:t>
            </a:r>
            <a:r>
              <a:rPr lang="en-US" altLang="ro-RO" dirty="0"/>
              <a:t> </a:t>
            </a:r>
            <a:r>
              <a:rPr lang="en-US" altLang="ro-RO" dirty="0" err="1"/>
              <a:t>pentru</a:t>
            </a:r>
            <a:r>
              <a:rPr lang="en-US" altLang="ro-RO" dirty="0"/>
              <a:t> o </a:t>
            </a:r>
            <a:r>
              <a:rPr lang="en-US" altLang="ro-RO" dirty="0" err="1"/>
              <a:t>clasa</a:t>
            </a:r>
            <a:endParaRPr lang="en-US" altLang="ro-RO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81000" y="1483578"/>
            <a:ext cx="3657600" cy="5047536"/>
            <a:chOff x="381000" y="1483578"/>
            <a:chExt cx="3657600" cy="5047536"/>
          </a:xfrm>
        </p:grpSpPr>
        <p:sp>
          <p:nvSpPr>
            <p:cNvPr id="3" name="Rectangle 2"/>
            <p:cNvSpPr/>
            <p:nvPr/>
          </p:nvSpPr>
          <p:spPr>
            <a:xfrm>
              <a:off x="381000" y="1483578"/>
              <a:ext cx="3657600" cy="5047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4A43"/>
                  </a:solidFill>
                  <a:latin typeface="+mj-lt"/>
                  <a:ea typeface="Times New Roman"/>
                  <a:cs typeface="Times New Roman"/>
                </a:rPr>
                <a:t>#include 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&lt;</a:t>
              </a:r>
              <a:r>
                <a:rPr lang="en-US" sz="2000" dirty="0" err="1">
                  <a:solidFill>
                    <a:srgbClr val="40015A"/>
                  </a:solidFill>
                  <a:latin typeface="+mj-lt"/>
                  <a:ea typeface="Times New Roman"/>
                  <a:cs typeface="Times New Roman"/>
                </a:rPr>
                <a:t>iostream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&gt;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using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namespace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66616"/>
                  </a:solidFill>
                  <a:latin typeface="+mj-lt"/>
                  <a:ea typeface="Times New Roman"/>
                  <a:cs typeface="Times New Roman"/>
                </a:rPr>
                <a:t>std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C1 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f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 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 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y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y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f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</p:txBody>
        </p:sp>
        <p:sp>
          <p:nvSpPr>
            <p:cNvPr id="36868" name="TextBox 3"/>
            <p:cNvSpPr txBox="1">
              <a:spLocks noChangeArrowheads="1"/>
            </p:cNvSpPr>
            <p:nvPr/>
          </p:nvSpPr>
          <p:spPr bwMode="auto">
            <a:xfrm>
              <a:off x="533400" y="3576637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  <p:sp>
          <p:nvSpPr>
            <p:cNvPr id="36869" name="TextBox 4"/>
            <p:cNvSpPr txBox="1">
              <a:spLocks noChangeArrowheads="1"/>
            </p:cNvSpPr>
            <p:nvPr/>
          </p:nvSpPr>
          <p:spPr bwMode="auto">
            <a:xfrm>
              <a:off x="609600" y="5715000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sz="3600" dirty="0" err="1"/>
              <a:t>Functii</a:t>
            </a:r>
            <a:r>
              <a:rPr lang="en-US" altLang="ro-RO" sz="3600" dirty="0"/>
              <a:t> </a:t>
            </a:r>
            <a:r>
              <a:rPr lang="en-US" altLang="ro-RO" sz="3600" dirty="0" err="1"/>
              <a:t>prieten</a:t>
            </a:r>
            <a:r>
              <a:rPr lang="en-US" altLang="ro-RO" sz="3600" dirty="0"/>
              <a:t> </a:t>
            </a:r>
            <a:r>
              <a:rPr lang="en-US" altLang="ro-RO" sz="3600" dirty="0" err="1"/>
              <a:t>pentru</a:t>
            </a:r>
            <a:r>
              <a:rPr lang="en-US" altLang="ro-RO" sz="3600" dirty="0"/>
              <a:t> </a:t>
            </a:r>
            <a:r>
              <a:rPr lang="en-US" altLang="ro-RO" sz="3600" dirty="0" err="1"/>
              <a:t>mai</a:t>
            </a:r>
            <a:r>
              <a:rPr lang="en-US" altLang="ro-RO" sz="3600" dirty="0"/>
              <a:t> </a:t>
            </a:r>
            <a:r>
              <a:rPr lang="en-US" altLang="ro-RO" sz="3600" dirty="0" err="1"/>
              <a:t>multe</a:t>
            </a:r>
            <a:r>
              <a:rPr lang="en-US" altLang="ro-RO" sz="3600" dirty="0"/>
              <a:t> </a:t>
            </a:r>
            <a:r>
              <a:rPr lang="en-US" altLang="ro-RO" sz="3600" dirty="0" err="1"/>
              <a:t>clase</a:t>
            </a:r>
            <a:endParaRPr lang="en-US" altLang="ro-RO" sz="3600" dirty="0"/>
          </a:p>
        </p:txBody>
      </p:sp>
      <p:grpSp>
        <p:nvGrpSpPr>
          <p:cNvPr id="6" name="Group 5"/>
          <p:cNvGrpSpPr/>
          <p:nvPr/>
        </p:nvGrpSpPr>
        <p:grpSpPr>
          <a:xfrm>
            <a:off x="4258234" y="1878717"/>
            <a:ext cx="4580966" cy="4293483"/>
            <a:chOff x="4258234" y="1878717"/>
            <a:chExt cx="4580966" cy="4293483"/>
          </a:xfrm>
        </p:grpSpPr>
        <p:sp>
          <p:nvSpPr>
            <p:cNvPr id="4" name="Rectangle 3"/>
            <p:cNvSpPr/>
            <p:nvPr/>
          </p:nvSpPr>
          <p:spPr>
            <a:xfrm>
              <a:off x="4267200" y="1878717"/>
              <a:ext cx="4572000" cy="42934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f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C1 ob1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C2 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   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ea typeface="Times New Roman"/>
                  <a:cs typeface="Times New Roman"/>
                </a:rPr>
                <a:t>cout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ob1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+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0F69FF"/>
                  </a:solidFill>
                  <a:ea typeface="Times New Roman"/>
                  <a:cs typeface="Times New Roman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;}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 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err="1">
                  <a:solidFill>
                    <a:srgbClr val="800000"/>
                  </a:solidFill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ea typeface="Times New Roman"/>
                  <a:cs typeface="Times New Roman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()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C1 A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C2 B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A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10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20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f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A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r>
                <a:rPr lang="en-US" sz="2000" dirty="0">
                  <a:solidFill>
                    <a:srgbClr val="800080"/>
                  </a:solidFill>
                  <a:ea typeface="Times New Roman"/>
                </a:rPr>
                <a:t>}</a:t>
              </a:r>
              <a:endParaRPr lang="en-US" sz="2000" dirty="0"/>
            </a:p>
          </p:txBody>
        </p:sp>
        <p:sp>
          <p:nvSpPr>
            <p:cNvPr id="12" name="TextBox 3"/>
            <p:cNvSpPr txBox="1">
              <a:spLocks noChangeArrowheads="1"/>
            </p:cNvSpPr>
            <p:nvPr/>
          </p:nvSpPr>
          <p:spPr bwMode="auto">
            <a:xfrm>
              <a:off x="4258234" y="2286000"/>
              <a:ext cx="3895165" cy="762000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6858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ro-RO" dirty="0" err="1"/>
              <a:t>Functii</a:t>
            </a:r>
            <a:r>
              <a:rPr lang="en-US" altLang="ro-RO" dirty="0"/>
              <a:t> </a:t>
            </a:r>
            <a:r>
              <a:rPr lang="en-US" altLang="ro-RO" dirty="0" err="1"/>
              <a:t>prieten</a:t>
            </a:r>
            <a:r>
              <a:rPr lang="en-US" altLang="ro-RO" dirty="0"/>
              <a:t> din </a:t>
            </a:r>
            <a:r>
              <a:rPr lang="en-US" altLang="ro-RO" dirty="0" err="1"/>
              <a:t>alte</a:t>
            </a:r>
            <a:r>
              <a:rPr lang="en-US" altLang="ro-RO" dirty="0"/>
              <a:t> </a:t>
            </a:r>
            <a:r>
              <a:rPr lang="en-US" altLang="ro-RO" dirty="0" err="1"/>
              <a:t>obiecte</a:t>
            </a:r>
            <a:endParaRPr lang="en-US" altLang="ro-RO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1483578"/>
            <a:ext cx="3657600" cy="5047536"/>
            <a:chOff x="381000" y="1483578"/>
            <a:chExt cx="3657600" cy="5047536"/>
          </a:xfrm>
        </p:grpSpPr>
        <p:sp>
          <p:nvSpPr>
            <p:cNvPr id="6" name="Rectangle 5"/>
            <p:cNvSpPr/>
            <p:nvPr/>
          </p:nvSpPr>
          <p:spPr>
            <a:xfrm>
              <a:off x="381000" y="1483578"/>
              <a:ext cx="3657600" cy="5047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4A43"/>
                  </a:solidFill>
                  <a:latin typeface="+mj-lt"/>
                  <a:ea typeface="Times New Roman"/>
                  <a:cs typeface="Times New Roman"/>
                </a:rPr>
                <a:t>#include 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&lt;</a:t>
              </a:r>
              <a:r>
                <a:rPr lang="en-US" sz="2000" dirty="0" err="1">
                  <a:solidFill>
                    <a:srgbClr val="40015A"/>
                  </a:solidFill>
                  <a:latin typeface="+mj-lt"/>
                  <a:ea typeface="Times New Roman"/>
                  <a:cs typeface="Times New Roman"/>
                </a:rPr>
                <a:t>iostream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&gt;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using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namespace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66616"/>
                  </a:solidFill>
                  <a:latin typeface="+mj-lt"/>
                  <a:ea typeface="Times New Roman"/>
                  <a:cs typeface="Times New Roman"/>
                </a:rPr>
                <a:t>std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C1 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f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 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 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y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y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C1::f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</p:txBody>
        </p:sp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533400" y="3576637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  <p:sp>
          <p:nvSpPr>
            <p:cNvPr id="8" name="TextBox 4"/>
            <p:cNvSpPr txBox="1">
              <a:spLocks noChangeArrowheads="1"/>
            </p:cNvSpPr>
            <p:nvPr/>
          </p:nvSpPr>
          <p:spPr bwMode="auto">
            <a:xfrm>
              <a:off x="609600" y="5715000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58234" y="1878717"/>
            <a:ext cx="4580966" cy="4293483"/>
            <a:chOff x="4258234" y="1878717"/>
            <a:chExt cx="4580966" cy="4293483"/>
          </a:xfrm>
        </p:grpSpPr>
        <p:sp>
          <p:nvSpPr>
            <p:cNvPr id="10" name="Rectangle 9"/>
            <p:cNvSpPr/>
            <p:nvPr/>
          </p:nvSpPr>
          <p:spPr>
            <a:xfrm>
              <a:off x="4267200" y="1878717"/>
              <a:ext cx="4572000" cy="42934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C1::f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C2 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   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ea typeface="Times New Roman"/>
                  <a:cs typeface="Times New Roman"/>
                </a:rPr>
                <a:t>cout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this-&gt;x 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+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0F69FF"/>
                  </a:solidFill>
                  <a:ea typeface="Times New Roman"/>
                  <a:cs typeface="Times New Roman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;}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 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err="1">
                  <a:solidFill>
                    <a:srgbClr val="800000"/>
                  </a:solidFill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ea typeface="Times New Roman"/>
                  <a:cs typeface="Times New Roman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()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C1 A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C2 B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A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10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20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A.f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r>
                <a:rPr lang="en-US" sz="2000" dirty="0">
                  <a:solidFill>
                    <a:srgbClr val="800080"/>
                  </a:solidFill>
                  <a:ea typeface="Times New Roman"/>
                </a:rPr>
                <a:t>}</a:t>
              </a:r>
              <a:endParaRPr lang="en-US" sz="2000" dirty="0"/>
            </a:p>
          </p:txBody>
        </p:sp>
        <p:sp>
          <p:nvSpPr>
            <p:cNvPr id="11" name="TextBox 3"/>
            <p:cNvSpPr txBox="1">
              <a:spLocks noChangeArrowheads="1"/>
            </p:cNvSpPr>
            <p:nvPr/>
          </p:nvSpPr>
          <p:spPr bwMode="auto">
            <a:xfrm>
              <a:off x="4258234" y="2286000"/>
              <a:ext cx="3895165" cy="762000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 err="1"/>
              <a:t>Clase</a:t>
            </a:r>
            <a:r>
              <a:rPr lang="en-US" altLang="ro-RO" dirty="0"/>
              <a:t> </a:t>
            </a:r>
            <a:r>
              <a:rPr lang="en-US" altLang="ro-RO" dirty="0" err="1"/>
              <a:t>prieten</a:t>
            </a:r>
            <a:endParaRPr lang="en-US" altLang="ro-RO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sz="2400" dirty="0" err="1"/>
              <a:t>Declararea</a:t>
            </a:r>
            <a:r>
              <a:rPr lang="en-US" altLang="ro-RO" sz="2400" dirty="0"/>
              <a:t> </a:t>
            </a:r>
            <a:r>
              <a:rPr lang="en-US" altLang="ro-RO" sz="2400" dirty="0" err="1"/>
              <a:t>unei</a:t>
            </a:r>
            <a:r>
              <a:rPr lang="en-US" altLang="ro-RO" sz="2400" dirty="0"/>
              <a:t> </a:t>
            </a:r>
            <a:r>
              <a:rPr lang="en-US" altLang="ro-RO" sz="2400" dirty="0" err="1"/>
              <a:t>clase</a:t>
            </a:r>
            <a:r>
              <a:rPr lang="en-US" altLang="ro-RO" sz="2400" dirty="0"/>
              <a:t> Y ca </a:t>
            </a:r>
            <a:r>
              <a:rPr lang="en-US" altLang="ro-RO" sz="2400" dirty="0" err="1"/>
              <a:t>prieten</a:t>
            </a:r>
            <a:r>
              <a:rPr lang="en-US" altLang="ro-RO" sz="2400" dirty="0"/>
              <a:t> al </a:t>
            </a:r>
            <a:r>
              <a:rPr lang="en-US" altLang="ro-RO" sz="2400" dirty="0" err="1"/>
              <a:t>unei</a:t>
            </a:r>
            <a:r>
              <a:rPr lang="en-US" altLang="ro-RO" sz="2400" dirty="0"/>
              <a:t> </a:t>
            </a:r>
            <a:r>
              <a:rPr lang="en-US" altLang="ro-RO" sz="2400" dirty="0" err="1"/>
              <a:t>clase</a:t>
            </a:r>
            <a:r>
              <a:rPr lang="en-US" altLang="ro-RO" sz="2400" dirty="0"/>
              <a:t> X, are ca </a:t>
            </a:r>
            <a:r>
              <a:rPr lang="en-US" altLang="ro-RO" sz="2400" dirty="0" err="1"/>
              <a:t>efect</a:t>
            </a:r>
            <a:r>
              <a:rPr lang="en-US" altLang="ro-RO" sz="2400" dirty="0"/>
              <a:t> ca </a:t>
            </a:r>
            <a:r>
              <a:rPr lang="en-US" altLang="ro-RO" sz="2400" dirty="0" err="1"/>
              <a:t>toate</a:t>
            </a:r>
            <a:r>
              <a:rPr lang="en-US" altLang="ro-RO" sz="2400" dirty="0"/>
              <a:t> </a:t>
            </a:r>
            <a:r>
              <a:rPr lang="en-US" altLang="ro-RO" sz="2400" dirty="0" err="1"/>
              <a:t>functiile</a:t>
            </a:r>
            <a:r>
              <a:rPr lang="en-US" altLang="ro-RO" sz="2400" dirty="0"/>
              <a:t> </a:t>
            </a:r>
            <a:r>
              <a:rPr lang="en-US" altLang="ro-RO" sz="2400" dirty="0" err="1"/>
              <a:t>membre</a:t>
            </a:r>
            <a:r>
              <a:rPr lang="en-US" altLang="ro-RO" sz="2400" dirty="0"/>
              <a:t> ale </a:t>
            </a:r>
            <a:r>
              <a:rPr lang="en-US" altLang="ro-RO" sz="2400" dirty="0" err="1"/>
              <a:t>clasei</a:t>
            </a:r>
            <a:r>
              <a:rPr lang="en-US" altLang="ro-RO" sz="2400" dirty="0"/>
              <a:t> Y au </a:t>
            </a:r>
            <a:r>
              <a:rPr lang="en-US" altLang="ro-RO" sz="2400" dirty="0" err="1"/>
              <a:t>acces</a:t>
            </a:r>
            <a:r>
              <a:rPr lang="en-US" altLang="ro-RO" sz="2400" dirty="0"/>
              <a:t> la </a:t>
            </a:r>
            <a:r>
              <a:rPr lang="en-US" altLang="ro-RO" sz="2400" dirty="0" err="1"/>
              <a:t>membrii</a:t>
            </a:r>
            <a:r>
              <a:rPr lang="en-US" altLang="ro-RO" sz="2400" dirty="0"/>
              <a:t> </a:t>
            </a:r>
            <a:r>
              <a:rPr lang="en-US" altLang="ro-RO" sz="2400" dirty="0" err="1"/>
              <a:t>privati</a:t>
            </a:r>
            <a:r>
              <a:rPr lang="en-US" altLang="ro-RO" sz="2400" dirty="0"/>
              <a:t> </a:t>
            </a:r>
            <a:r>
              <a:rPr lang="en-US" altLang="ro-RO" sz="2400" dirty="0" err="1"/>
              <a:t>ai</a:t>
            </a:r>
            <a:r>
              <a:rPr lang="en-US" altLang="ro-RO" sz="2400" dirty="0"/>
              <a:t> </a:t>
            </a:r>
            <a:r>
              <a:rPr lang="en-US" altLang="ro-RO" sz="2400" dirty="0" err="1"/>
              <a:t>clasei</a:t>
            </a:r>
            <a:r>
              <a:rPr lang="en-US" altLang="ro-RO" sz="2400" dirty="0"/>
              <a:t> X.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81000" y="2894587"/>
            <a:ext cx="4743450" cy="3631763"/>
            <a:chOff x="381000" y="2442150"/>
            <a:chExt cx="3657600" cy="3631763"/>
          </a:xfrm>
        </p:grpSpPr>
        <p:sp>
          <p:nvSpPr>
            <p:cNvPr id="7" name="Rectangle 6"/>
            <p:cNvSpPr/>
            <p:nvPr/>
          </p:nvSpPr>
          <p:spPr>
            <a:xfrm>
              <a:off x="381000" y="2442150"/>
              <a:ext cx="3657600" cy="36317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4A43"/>
                  </a:solidFill>
                  <a:latin typeface="+mj-lt"/>
                  <a:ea typeface="Times New Roman"/>
                  <a:cs typeface="Times New Roman"/>
                </a:rPr>
                <a:t>#include 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&lt;</a:t>
              </a:r>
              <a:r>
                <a:rPr lang="en-US" sz="2000" dirty="0" err="1">
                  <a:solidFill>
                    <a:srgbClr val="40015A"/>
                  </a:solidFill>
                  <a:latin typeface="+mj-lt"/>
                  <a:ea typeface="Times New Roman"/>
                  <a:cs typeface="Times New Roman"/>
                </a:rPr>
                <a:t>iostream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&gt;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C1 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 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 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a, C1&amp;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ob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ob.x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get_x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ob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 {return </a:t>
              </a:r>
              <a:r>
                <a:rPr lang="en-US" sz="2000" dirty="0" err="1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ob.x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</p:txBody>
        </p:sp>
        <p:sp>
          <p:nvSpPr>
            <p:cNvPr id="8" name="TextBox 3"/>
            <p:cNvSpPr txBox="1">
              <a:spLocks noChangeArrowheads="1"/>
            </p:cNvSpPr>
            <p:nvPr/>
          </p:nvSpPr>
          <p:spPr bwMode="auto">
            <a:xfrm>
              <a:off x="533400" y="3576637"/>
              <a:ext cx="1561947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5791200" y="3048000"/>
            <a:ext cx="3048000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 err="1">
                <a:solidFill>
                  <a:srgbClr val="800000"/>
                </a:solidFill>
                <a:ea typeface="Times New Roman"/>
                <a:cs typeface="Times New Roman"/>
              </a:rPr>
              <a:t>int</a:t>
            </a: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400000"/>
                </a:solidFill>
                <a:ea typeface="Times New Roman"/>
                <a:cs typeface="Times New Roman"/>
              </a:rPr>
              <a:t>main</a:t>
            </a:r>
            <a:r>
              <a:rPr lang="en-US" sz="2000" dirty="0">
                <a:solidFill>
                  <a:srgbClr val="808030"/>
                </a:solidFill>
                <a:ea typeface="Times New Roman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{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C1 A</a:t>
            </a: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C2 B</a:t>
            </a: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a typeface="Times New Roman"/>
                <a:cs typeface="Times New Roman"/>
              </a:rPr>
              <a:t>B</a:t>
            </a:r>
            <a:r>
              <a:rPr lang="en-US" sz="2000" dirty="0" err="1">
                <a:solidFill>
                  <a:srgbClr val="808030"/>
                </a:solidFill>
                <a:ea typeface="Times New Roman"/>
                <a:cs typeface="Times New Roman"/>
              </a:rPr>
              <a:t>.</a:t>
            </a:r>
            <a:r>
              <a:rPr lang="en-US" sz="2000" dirty="0" err="1">
                <a:solidFill>
                  <a:srgbClr val="000000"/>
                </a:solidFill>
                <a:ea typeface="Times New Roman"/>
                <a:cs typeface="Times New Roman"/>
              </a:rPr>
              <a:t>set_x</a:t>
            </a:r>
            <a:r>
              <a:rPr lang="en-US" sz="2000" dirty="0">
                <a:solidFill>
                  <a:srgbClr val="808030"/>
                </a:solidFill>
                <a:ea typeface="Times New Roman"/>
                <a:cs typeface="Times New Roman"/>
              </a:rPr>
              <a:t>(</a:t>
            </a:r>
            <a:r>
              <a:rPr lang="en-US" sz="2000" dirty="0">
                <a:solidFill>
                  <a:srgbClr val="008C00"/>
                </a:solidFill>
                <a:ea typeface="Times New Roman"/>
                <a:cs typeface="Times New Roman"/>
              </a:rPr>
              <a:t>10,A</a:t>
            </a:r>
            <a:r>
              <a:rPr lang="en-US" sz="2000" dirty="0">
                <a:solidFill>
                  <a:srgbClr val="808030"/>
                </a:solidFill>
                <a:ea typeface="Times New Roman"/>
                <a:cs typeface="Times New Roman"/>
              </a:rPr>
              <a:t>)</a:t>
            </a: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a typeface="Times New Roman"/>
                <a:cs typeface="Times New Roman"/>
              </a:rPr>
              <a:t>std</a:t>
            </a: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::</a:t>
            </a:r>
            <a:r>
              <a:rPr lang="en-US" sz="2000" dirty="0" err="1">
                <a:solidFill>
                  <a:srgbClr val="000000"/>
                </a:solidFill>
                <a:ea typeface="Times New Roman"/>
                <a:cs typeface="Times New Roman"/>
              </a:rPr>
              <a:t>cout</a:t>
            </a: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&lt;&lt;</a:t>
            </a:r>
            <a:r>
              <a:rPr lang="en-US" sz="2000" dirty="0" err="1">
                <a:solidFill>
                  <a:srgbClr val="000000"/>
                </a:solidFill>
                <a:ea typeface="Times New Roman"/>
                <a:cs typeface="Times New Roman"/>
              </a:rPr>
              <a:t>B</a:t>
            </a:r>
            <a:r>
              <a:rPr lang="en-US" sz="2000" dirty="0" err="1">
                <a:solidFill>
                  <a:srgbClr val="808030"/>
                </a:solidFill>
                <a:ea typeface="Times New Roman"/>
                <a:cs typeface="Times New Roman"/>
              </a:rPr>
              <a:t>.get_x</a:t>
            </a:r>
            <a:r>
              <a:rPr lang="en-US" sz="2000" dirty="0">
                <a:solidFill>
                  <a:srgbClr val="808030"/>
                </a:solidFill>
                <a:ea typeface="Times New Roman"/>
                <a:cs typeface="Times New Roman"/>
              </a:rPr>
              <a:t>(</a:t>
            </a:r>
            <a:r>
              <a:rPr lang="en-US" sz="2000" dirty="0">
                <a:solidFill>
                  <a:srgbClr val="008C00"/>
                </a:solidFill>
                <a:ea typeface="Times New Roman"/>
                <a:cs typeface="Times New Roman"/>
              </a:rPr>
              <a:t>A</a:t>
            </a:r>
            <a:r>
              <a:rPr lang="en-US" sz="2000" dirty="0">
                <a:solidFill>
                  <a:srgbClr val="808030"/>
                </a:solidFill>
                <a:ea typeface="Times New Roman"/>
                <a:cs typeface="Times New Roman"/>
              </a:rPr>
              <a:t>)</a:t>
            </a: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r>
              <a:rPr lang="en-US" sz="2000" dirty="0">
                <a:solidFill>
                  <a:srgbClr val="800080"/>
                </a:solidFill>
                <a:ea typeface="Times New Roman"/>
              </a:rPr>
              <a:t>}</a:t>
            </a: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Functii</a:t>
            </a:r>
            <a:r>
              <a:rPr lang="en-US" altLang="ro-RO" dirty="0"/>
              <a:t> inline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executie rapida</a:t>
            </a:r>
          </a:p>
          <a:p>
            <a:pPr eaLnBrk="1" hangingPunct="1"/>
            <a:r>
              <a:rPr lang="en-US" altLang="ro-RO"/>
              <a:t>este o sugestie/cerere pentru compilator</a:t>
            </a:r>
          </a:p>
          <a:p>
            <a:pPr eaLnBrk="1" hangingPunct="1"/>
            <a:r>
              <a:rPr lang="en-US" altLang="ro-RO"/>
              <a:t>pentru functii foarte mici</a:t>
            </a:r>
          </a:p>
          <a:p>
            <a:pPr eaLnBrk="1" hangingPunct="1"/>
            <a:r>
              <a:rPr lang="en-US" altLang="ro-RO"/>
              <a:t>pot fi si membri ai unei clase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5800" y="46482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ro-RO" kern="0" dirty="0" err="1"/>
              <a:t>foarte</a:t>
            </a:r>
            <a:r>
              <a:rPr lang="en-US" altLang="ro-RO" kern="0" dirty="0"/>
              <a:t> </a:t>
            </a:r>
            <a:r>
              <a:rPr lang="en-US" altLang="ro-RO" kern="0" dirty="0" err="1"/>
              <a:t>comune</a:t>
            </a:r>
            <a:r>
              <a:rPr lang="en-US" altLang="ro-RO" kern="0" dirty="0"/>
              <a:t> in </a:t>
            </a:r>
            <a:r>
              <a:rPr lang="en-US" altLang="ro-RO" kern="0" dirty="0" err="1"/>
              <a:t>clase</a:t>
            </a:r>
            <a:endParaRPr lang="en-US" altLang="ro-RO" kern="0" dirty="0"/>
          </a:p>
          <a:p>
            <a:pPr eaLnBrk="1" hangingPunct="1"/>
            <a:r>
              <a:rPr lang="en-US" altLang="ro-RO" kern="0" dirty="0" err="1"/>
              <a:t>doua</a:t>
            </a:r>
            <a:r>
              <a:rPr lang="en-US" altLang="ro-RO" kern="0" dirty="0"/>
              <a:t> </a:t>
            </a:r>
            <a:r>
              <a:rPr lang="en-US" altLang="ro-RO" kern="0" dirty="0" err="1"/>
              <a:t>tipuri</a:t>
            </a:r>
            <a:r>
              <a:rPr lang="en-US" altLang="ro-RO" kern="0" dirty="0"/>
              <a:t>: explicit (</a:t>
            </a:r>
            <a:r>
              <a:rPr lang="en-US" altLang="ro-RO" kern="0" dirty="0">
                <a:solidFill>
                  <a:srgbClr val="FF0000"/>
                </a:solidFill>
              </a:rPr>
              <a:t>inline</a:t>
            </a:r>
            <a:r>
              <a:rPr lang="en-US" altLang="ro-RO" kern="0" dirty="0"/>
              <a:t>) </a:t>
            </a:r>
            <a:r>
              <a:rPr lang="en-US" altLang="ro-RO" kern="0" dirty="0" err="1"/>
              <a:t>si</a:t>
            </a:r>
            <a:r>
              <a:rPr lang="en-US" altLang="ro-RO" kern="0" dirty="0"/>
              <a:t> implicit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Explicit inline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1565275"/>
            <a:ext cx="4572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inline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max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&gt;</a:t>
            </a:r>
            <a:r>
              <a:rPr lang="ro-RO" sz="2000" dirty="0"/>
              <a:t>b </a:t>
            </a:r>
            <a:r>
              <a:rPr lang="ro-RO" sz="2000" dirty="0">
                <a:solidFill>
                  <a:srgbClr val="800080"/>
                </a:solidFill>
              </a:rPr>
              <a:t>?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0080"/>
                </a:solidFill>
              </a:rPr>
              <a:t>: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400000"/>
                </a:solidFill>
              </a:rPr>
              <a:t>main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max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>
                <a:solidFill>
                  <a:srgbClr val="008C00"/>
                </a:solidFill>
              </a:rPr>
              <a:t>10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20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000E6"/>
                </a:solidFill>
              </a:rPr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max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>
                <a:solidFill>
                  <a:srgbClr val="008C00"/>
                </a:solidFill>
              </a:rPr>
              <a:t>99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88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0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</a:t>
            </a:r>
            <a:endParaRPr lang="en-US" altLang="ro-RO" sz="2000" b="1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419600" y="1565275"/>
            <a:ext cx="4572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4A43"/>
                </a:solidFill>
              </a:rPr>
              <a:t>#include </a:t>
            </a:r>
            <a:r>
              <a:rPr lang="en-US" sz="2000" dirty="0">
                <a:solidFill>
                  <a:srgbClr val="800000"/>
                </a:solidFill>
              </a:rPr>
              <a:t>&lt;</a:t>
            </a:r>
            <a:r>
              <a:rPr lang="en-US" sz="2000" dirty="0" err="1">
                <a:solidFill>
                  <a:srgbClr val="40015A"/>
                </a:solidFill>
              </a:rPr>
              <a:t>iostream</a:t>
            </a:r>
            <a:r>
              <a:rPr lang="en-US" sz="2000" dirty="0">
                <a:solidFill>
                  <a:srgbClr val="800000"/>
                </a:solidFill>
              </a:rPr>
              <a:t>&gt;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using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800000"/>
                </a:solidFill>
              </a:rPr>
              <a:t>namespace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666616"/>
                </a:solidFill>
              </a:rPr>
              <a:t>std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400000"/>
                </a:solidFill>
              </a:rPr>
              <a:t>main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dirty="0">
                <a:solidFill>
                  <a:srgbClr val="008C00"/>
                </a:solidFill>
              </a:rPr>
              <a:t>10</a:t>
            </a:r>
            <a:r>
              <a:rPr lang="en-US" sz="2000" dirty="0">
                <a:solidFill>
                  <a:srgbClr val="808030"/>
                </a:solidFill>
              </a:rPr>
              <a:t>&gt;</a:t>
            </a:r>
            <a:r>
              <a:rPr lang="en-US" sz="2000" dirty="0">
                <a:solidFill>
                  <a:srgbClr val="008C00"/>
                </a:solidFill>
              </a:rPr>
              <a:t>20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?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10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20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000E6"/>
                </a:solidFill>
              </a:rPr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dirty="0">
                <a:solidFill>
                  <a:srgbClr val="008C00"/>
                </a:solidFill>
              </a:rPr>
              <a:t>99</a:t>
            </a:r>
            <a:r>
              <a:rPr lang="en-US" sz="2000" dirty="0">
                <a:solidFill>
                  <a:srgbClr val="808030"/>
                </a:solidFill>
              </a:rPr>
              <a:t>&gt;</a:t>
            </a:r>
            <a:r>
              <a:rPr lang="en-US" sz="2000" dirty="0">
                <a:solidFill>
                  <a:srgbClr val="008C00"/>
                </a:solidFill>
              </a:rPr>
              <a:t>88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?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99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88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return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0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</a:t>
            </a:r>
            <a:endParaRPr lang="en-US" altLang="ro-RO" sz="20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533400" y="1768019"/>
            <a:ext cx="4572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class</a:t>
            </a:r>
            <a:r>
              <a:rPr lang="ro-RO" sz="2000" dirty="0"/>
              <a:t> myclass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public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init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dirty="0">
              <a:solidFill>
                <a:srgbClr val="696969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inline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myclass</a:t>
            </a:r>
            <a:r>
              <a:rPr lang="ro-RO" sz="2000" dirty="0">
                <a:solidFill>
                  <a:srgbClr val="800080"/>
                </a:solidFill>
              </a:rPr>
              <a:t>::</a:t>
            </a:r>
            <a:r>
              <a:rPr lang="ro-RO" sz="2000" dirty="0"/>
              <a:t>init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b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dirty="0">
              <a:solidFill>
                <a:srgbClr val="696969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inline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myclass</a:t>
            </a:r>
            <a:r>
              <a:rPr lang="ro-RO" sz="2000" dirty="0">
                <a:solidFill>
                  <a:srgbClr val="800080"/>
                </a:solidFill>
              </a:rPr>
              <a:t>::</a:t>
            </a:r>
            <a:r>
              <a:rPr lang="ro-RO" sz="2000" dirty="0"/>
              <a:t>show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000E6"/>
                </a:solidFill>
              </a:rPr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b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F69FF"/>
                </a:solidFill>
              </a:rPr>
              <a:t>\n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/>
              <a:t>Explicit inline in </a:t>
            </a:r>
            <a:r>
              <a:rPr lang="en-US" altLang="ro-RO" dirty="0" err="1"/>
              <a:t>clase</a:t>
            </a:r>
            <a:endParaRPr lang="en-US" altLang="ro-RO" dirty="0"/>
          </a:p>
        </p:txBody>
      </p:sp>
      <p:sp>
        <p:nvSpPr>
          <p:cNvPr id="2" name="Rectangle 1"/>
          <p:cNvSpPr/>
          <p:nvPr/>
        </p:nvSpPr>
        <p:spPr>
          <a:xfrm>
            <a:off x="5638800" y="2274838"/>
            <a:ext cx="2971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800000"/>
                </a:solidFill>
              </a:rPr>
              <a:t>int</a:t>
            </a:r>
            <a:r>
              <a:rPr lang="ro-RO" dirty="0"/>
              <a:t> </a:t>
            </a:r>
            <a:r>
              <a:rPr lang="ro-RO" dirty="0">
                <a:solidFill>
                  <a:srgbClr val="400000"/>
                </a:solidFill>
              </a:rPr>
              <a:t>main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/>
              <a:t> </a:t>
            </a:r>
            <a:r>
              <a:rPr lang="ro-RO" dirty="0">
                <a:solidFill>
                  <a:srgbClr val="800080"/>
                </a:solidFill>
              </a:rPr>
              <a:t>{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myclass x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init</a:t>
            </a:r>
            <a:r>
              <a:rPr lang="ro-RO" dirty="0">
                <a:solidFill>
                  <a:srgbClr val="808030"/>
                </a:solidFill>
              </a:rPr>
              <a:t>(</a:t>
            </a:r>
            <a:r>
              <a:rPr lang="ro-RO" dirty="0">
                <a:solidFill>
                  <a:srgbClr val="008C00"/>
                </a:solidFill>
              </a:rPr>
              <a:t>10</a:t>
            </a:r>
            <a:r>
              <a:rPr lang="ro-RO" dirty="0">
                <a:solidFill>
                  <a:srgbClr val="808030"/>
                </a:solidFill>
              </a:rPr>
              <a:t>,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20</a:t>
            </a:r>
            <a:r>
              <a:rPr lang="ro-RO" dirty="0">
                <a:solidFill>
                  <a:srgbClr val="808030"/>
                </a:solidFill>
              </a:rPr>
              <a:t>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show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b="1" dirty="0">
                <a:solidFill>
                  <a:srgbClr val="800000"/>
                </a:solidFill>
              </a:rPr>
              <a:t>	</a:t>
            </a:r>
            <a:r>
              <a:rPr lang="ro-RO" b="1" dirty="0">
                <a:solidFill>
                  <a:srgbClr val="800000"/>
                </a:solidFill>
              </a:rPr>
              <a:t>return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0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ro-RO" dirty="0">
                <a:solidFill>
                  <a:srgbClr val="800080"/>
                </a:solidFill>
              </a:rPr>
              <a:t>}</a:t>
            </a:r>
            <a:endParaRPr lang="en-US" altLang="ro-RO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z="4000"/>
              <a:t>Definirea functiilor inline implicit (in clase)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381000" y="1800225"/>
            <a:ext cx="66294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class</a:t>
            </a:r>
            <a:r>
              <a:rPr lang="ro-RO" sz="2000" dirty="0"/>
              <a:t> myclass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public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696969"/>
                </a:solidFill>
              </a:rPr>
              <a:t>// automatic inline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init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800080"/>
                </a:solidFill>
              </a:rPr>
              <a:t>	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	</a:t>
            </a:r>
            <a:r>
              <a:rPr lang="ro-RO" sz="2000" dirty="0"/>
              <a:t>a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	</a:t>
            </a:r>
            <a:r>
              <a:rPr lang="ro-RO" sz="2000" dirty="0"/>
              <a:t>b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800080"/>
                </a:solidFill>
              </a:rPr>
              <a:t>	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000E6"/>
                </a:solidFill>
              </a:rPr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b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F69FF"/>
                </a:solidFill>
              </a:rPr>
              <a:t>\n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en-US" sz="2000" dirty="0">
                <a:solidFill>
                  <a:srgbClr val="800080"/>
                </a:solidFill>
              </a:rPr>
              <a:t>	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};</a:t>
            </a:r>
            <a:endParaRPr lang="en-US" altLang="ro-RO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5638800" y="2274838"/>
            <a:ext cx="2971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800000"/>
                </a:solidFill>
              </a:rPr>
              <a:t>int</a:t>
            </a:r>
            <a:r>
              <a:rPr lang="ro-RO" dirty="0"/>
              <a:t> </a:t>
            </a:r>
            <a:r>
              <a:rPr lang="ro-RO" dirty="0">
                <a:solidFill>
                  <a:srgbClr val="400000"/>
                </a:solidFill>
              </a:rPr>
              <a:t>main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/>
              <a:t> </a:t>
            </a:r>
            <a:r>
              <a:rPr lang="ro-RO" dirty="0">
                <a:solidFill>
                  <a:srgbClr val="800080"/>
                </a:solidFill>
              </a:rPr>
              <a:t>{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myclass x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init</a:t>
            </a:r>
            <a:r>
              <a:rPr lang="ro-RO" dirty="0">
                <a:solidFill>
                  <a:srgbClr val="808030"/>
                </a:solidFill>
              </a:rPr>
              <a:t>(</a:t>
            </a:r>
            <a:r>
              <a:rPr lang="ro-RO" dirty="0">
                <a:solidFill>
                  <a:srgbClr val="008C00"/>
                </a:solidFill>
              </a:rPr>
              <a:t>10</a:t>
            </a:r>
            <a:r>
              <a:rPr lang="ro-RO" dirty="0">
                <a:solidFill>
                  <a:srgbClr val="808030"/>
                </a:solidFill>
              </a:rPr>
              <a:t>,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20</a:t>
            </a:r>
            <a:r>
              <a:rPr lang="ro-RO" dirty="0">
                <a:solidFill>
                  <a:srgbClr val="808030"/>
                </a:solidFill>
              </a:rPr>
              <a:t>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show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b="1" dirty="0">
                <a:solidFill>
                  <a:srgbClr val="800000"/>
                </a:solidFill>
              </a:rPr>
              <a:t>	</a:t>
            </a:r>
            <a:r>
              <a:rPr lang="ro-RO" b="1" dirty="0">
                <a:solidFill>
                  <a:srgbClr val="800000"/>
                </a:solidFill>
              </a:rPr>
              <a:t>return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0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ro-RO" dirty="0">
                <a:solidFill>
                  <a:srgbClr val="800080"/>
                </a:solidFill>
              </a:rPr>
              <a:t>}</a:t>
            </a:r>
            <a:endParaRPr lang="en-US" altLang="ro-RO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838200"/>
            <a:ext cx="8686800" cy="1143000"/>
          </a:xfrm>
        </p:spPr>
        <p:txBody>
          <a:bodyPr/>
          <a:lstStyle/>
          <a:p>
            <a:pPr eaLnBrk="1" hangingPunct="1"/>
            <a:r>
              <a:rPr lang="ro-RO" altLang="ro-RO" sz="4000" dirty="0"/>
              <a:t>Cuprinsul cursului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34290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Class, </a:t>
            </a:r>
            <a:r>
              <a:rPr lang="en-US" sz="28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struct</a:t>
            </a:r>
            <a:r>
              <a:rPr lang="en-US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union</a:t>
            </a:r>
          </a:p>
          <a:p>
            <a:pPr>
              <a:defRPr/>
            </a:pPr>
            <a:r>
              <a:rPr lang="en-US" altLang="ro-RO" sz="2800" dirty="0" err="1">
                <a:solidFill>
                  <a:srgbClr val="000000"/>
                </a:solidFill>
                <a:cs typeface="Arial"/>
                <a:sym typeface="Arial"/>
              </a:rPr>
              <a:t>F</a:t>
            </a:r>
            <a:r>
              <a:rPr lang="en-US" altLang="ro-RO" sz="2800" dirty="0" err="1"/>
              <a:t>unctii</a:t>
            </a:r>
            <a:r>
              <a:rPr lang="en-US" altLang="ro-RO" sz="2800" dirty="0"/>
              <a:t> </a:t>
            </a:r>
            <a:r>
              <a:rPr lang="en-US" altLang="ro-RO" sz="2800" dirty="0" err="1"/>
              <a:t>si</a:t>
            </a:r>
            <a:r>
              <a:rPr lang="en-US" altLang="ro-RO" sz="2800" dirty="0"/>
              <a:t> </a:t>
            </a:r>
            <a:r>
              <a:rPr lang="en-US" altLang="ro-RO" sz="2800" dirty="0" err="1"/>
              <a:t>clase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prieten</a:t>
            </a:r>
            <a:endParaRPr lang="en-US" altLang="ro-RO" sz="2800" dirty="0"/>
          </a:p>
          <a:p>
            <a:pPr>
              <a:defRPr/>
            </a:pPr>
            <a:r>
              <a:rPr lang="en-US" altLang="ro-RO" sz="2800" dirty="0" err="1"/>
              <a:t>Functii</a:t>
            </a:r>
            <a:r>
              <a:rPr lang="en-US" altLang="ro-RO" sz="2800" dirty="0"/>
              <a:t> inline</a:t>
            </a:r>
          </a:p>
          <a:p>
            <a:pPr>
              <a:defRPr/>
            </a:pPr>
            <a:r>
              <a:rPr lang="en-US" altLang="ro-RO" sz="2800" dirty="0" err="1"/>
              <a:t>Constructori</a:t>
            </a:r>
            <a:r>
              <a:rPr lang="en-US" altLang="ro-RO" sz="2800" dirty="0"/>
              <a:t> / destructor</a:t>
            </a:r>
            <a:endParaRPr lang="ro-RO" altLang="ro-RO" sz="2800" dirty="0"/>
          </a:p>
          <a:p>
            <a:pPr marL="0" indent="0" eaLnBrk="1" hangingPunct="1">
              <a:buFontTx/>
              <a:buNone/>
              <a:defRPr/>
            </a:pPr>
            <a:endParaRPr lang="ro-RO" altLang="ro-RO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Constructori</a:t>
            </a:r>
            <a:r>
              <a:rPr lang="en-US" altLang="ro-RO" dirty="0"/>
              <a:t>/</a:t>
            </a:r>
            <a:r>
              <a:rPr lang="en-US" altLang="ro-RO" dirty="0" err="1"/>
              <a:t>Destructori</a:t>
            </a:r>
            <a:endParaRPr lang="en-US" altLang="ro-RO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o-RO" altLang="ro-RO" dirty="0">
                <a:latin typeface="+mj-lt"/>
              </a:rPr>
              <a:t>inițializare automat</a:t>
            </a:r>
            <a:r>
              <a:rPr lang="vi-VN" altLang="ro-RO" dirty="0">
                <a:latin typeface="+mj-lt"/>
              </a:rPr>
              <a:t>ă</a:t>
            </a:r>
            <a:endParaRPr lang="en-US" altLang="ro-RO" dirty="0">
              <a:latin typeface="+mj-lt"/>
            </a:endParaRPr>
          </a:p>
          <a:p>
            <a:pPr eaLnBrk="1" hangingPunct="1"/>
            <a:r>
              <a:rPr lang="en-US" dirty="0" err="1">
                <a:latin typeface="+mj-lt"/>
                <a:ea typeface="Arial"/>
                <a:cs typeface="Arial"/>
                <a:sym typeface="Arial"/>
              </a:rPr>
              <a:t>efectueaza</a:t>
            </a:r>
            <a:r>
              <a:rPr lang="en-US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+mj-lt"/>
                <a:ea typeface="Arial"/>
                <a:cs typeface="Arial"/>
                <a:sym typeface="Arial"/>
              </a:rPr>
              <a:t>operatii</a:t>
            </a:r>
            <a:r>
              <a:rPr lang="en-US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+mj-lt"/>
                <a:ea typeface="Arial"/>
                <a:cs typeface="Arial"/>
                <a:sym typeface="Arial"/>
              </a:rPr>
              <a:t>prealabile</a:t>
            </a:r>
            <a:r>
              <a:rPr lang="en-US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+mj-lt"/>
                <a:ea typeface="Arial"/>
                <a:cs typeface="Arial"/>
                <a:sym typeface="Arial"/>
              </a:rPr>
              <a:t>utilizarii</a:t>
            </a:r>
            <a:r>
              <a:rPr lang="en-US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+mj-lt"/>
                <a:ea typeface="Arial"/>
                <a:cs typeface="Arial"/>
                <a:sym typeface="Arial"/>
              </a:rPr>
              <a:t>obiectelor</a:t>
            </a:r>
            <a:r>
              <a:rPr lang="en-US" dirty="0">
                <a:latin typeface="+mj-lt"/>
                <a:ea typeface="Arial"/>
                <a:cs typeface="Arial"/>
                <a:sym typeface="Arial"/>
              </a:rPr>
              <a:t> create</a:t>
            </a:r>
            <a:endParaRPr lang="ro-RO" altLang="ro-RO" dirty="0">
              <a:latin typeface="+mj-lt"/>
            </a:endParaRPr>
          </a:p>
          <a:p>
            <a:pPr eaLnBrk="1" hangingPunct="1"/>
            <a:r>
              <a:rPr lang="ro-RO" altLang="ro-RO" dirty="0">
                <a:latin typeface="+mj-lt"/>
              </a:rPr>
              <a:t>obiectele nu sunt statice</a:t>
            </a:r>
          </a:p>
          <a:p>
            <a:pPr eaLnBrk="1" hangingPunct="1"/>
            <a:r>
              <a:rPr lang="ro-RO" altLang="ro-RO" dirty="0">
                <a:latin typeface="+mj-lt"/>
              </a:rPr>
              <a:t>constructor: funcție special</a:t>
            </a:r>
            <a:r>
              <a:rPr lang="vi-VN" altLang="ro-RO" dirty="0">
                <a:latin typeface="+mj-lt"/>
              </a:rPr>
              <a:t>ă</a:t>
            </a:r>
            <a:r>
              <a:rPr lang="ro-RO" altLang="ro-RO" dirty="0">
                <a:latin typeface="+mj-lt"/>
              </a:rPr>
              <a:t>, numele clasei</a:t>
            </a:r>
          </a:p>
          <a:p>
            <a:pPr eaLnBrk="1" hangingPunct="1"/>
            <a:r>
              <a:rPr lang="ro-RO" altLang="ro-RO" dirty="0">
                <a:latin typeface="+mj-lt"/>
              </a:rPr>
              <a:t>constructorii nu pot întoarce valori (nu au tip de întoarcere)</a:t>
            </a:r>
          </a:p>
          <a:p>
            <a:pPr eaLnBrk="1" hangingPunct="1"/>
            <a:endParaRPr lang="ro-RO" altLang="ro-RO" dirty="0">
              <a:latin typeface="+mj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8"/>
          <p:cNvSpPr txBox="1"/>
          <p:nvPr/>
        </p:nvSpPr>
        <p:spPr>
          <a:xfrm>
            <a:off x="381000" y="1576101"/>
            <a:ext cx="8458200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Caracteristici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speciale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>
              <a:latin typeface="+mj-lt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=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(~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destructori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la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declarare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nu se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specifica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tipul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returnat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nu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mosteniti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dar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apelati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derivate;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nu se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utiliza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pointeri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către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functiile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constructor / destructor;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constructorii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avea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parametri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inclusiv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impliciti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și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se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supradefini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Destructorul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este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unic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și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fără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parametri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  <a:endParaRPr sz="2800">
              <a:latin typeface="+mj-l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8"/>
          <p:cNvSpPr txBox="1"/>
          <p:nvPr/>
        </p:nvSpPr>
        <p:spPr>
          <a:xfrm>
            <a:off x="381000" y="1576101"/>
            <a:ext cx="8458200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Constructorii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copiere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discuții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mai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ample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mai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tarziu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creaza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un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preluand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valorile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corespunzatoare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altui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>
              <a:latin typeface="+mj-lt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exista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implicit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copiaza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bit-cu-bit,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trebuie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redefinit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la date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alocate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dinamic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).</a:t>
            </a:r>
            <a:endParaRPr sz="2800">
              <a:latin typeface="+mj-l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9"/>
          <p:cNvSpPr txBox="1"/>
          <p:nvPr/>
        </p:nvSpPr>
        <p:spPr>
          <a:xfrm>
            <a:off x="746496" y="1576101"/>
            <a:ext cx="7298963" cy="398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 err="1">
                <a:solidFill>
                  <a:srgbClr val="0000FF"/>
                </a:solidFill>
              </a:rPr>
              <a:t>Orice</a:t>
            </a:r>
            <a:r>
              <a:rPr lang="en-US" sz="1800" b="1" i="1" dirty="0">
                <a:solidFill>
                  <a:srgbClr val="0000FF"/>
                </a:solidFill>
              </a:rPr>
              <a:t> </a:t>
            </a:r>
            <a:r>
              <a:rPr lang="en-US" sz="1800" b="1" i="1" dirty="0" err="1">
                <a:solidFill>
                  <a:srgbClr val="0000FF"/>
                </a:solidFill>
              </a:rPr>
              <a:t>clasa</a:t>
            </a:r>
            <a:r>
              <a:rPr lang="en-US" sz="1800" b="1" i="1" dirty="0">
                <a:solidFill>
                  <a:srgbClr val="0000FF"/>
                </a:solidFill>
              </a:rPr>
              <a:t>, are by default:</a:t>
            </a:r>
            <a:endParaRPr sz="1600" b="1" i="1" dirty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initializare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destructor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operator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atribuire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parametrizati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argumente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defini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variante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numere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parametri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overload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variante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cu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numar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mare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și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parametri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).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66950"/>
            <a:ext cx="792480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66858" y="1447800"/>
            <a:ext cx="3610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i="1" dirty="0" err="1">
                <a:solidFill>
                  <a:srgbClr val="0000FF"/>
                </a:solidFill>
              </a:rPr>
              <a:t>Orice</a:t>
            </a:r>
            <a:r>
              <a:rPr lang="en-US" b="1" i="1" dirty="0">
                <a:solidFill>
                  <a:srgbClr val="0000FF"/>
                </a:solidFill>
              </a:rPr>
              <a:t> </a:t>
            </a:r>
            <a:r>
              <a:rPr lang="en-US" b="1" i="1" dirty="0" err="1">
                <a:solidFill>
                  <a:srgbClr val="0000FF"/>
                </a:solidFill>
              </a:rPr>
              <a:t>clasa</a:t>
            </a:r>
            <a:r>
              <a:rPr lang="en-US" b="1" i="1" dirty="0">
                <a:solidFill>
                  <a:srgbClr val="0000FF"/>
                </a:solidFill>
              </a:rPr>
              <a:t>, are by default:</a:t>
            </a:r>
            <a:endParaRPr lang="en-US" sz="2000"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1"/>
          <p:cNvSpPr txBox="1"/>
          <p:nvPr/>
        </p:nvSpPr>
        <p:spPr>
          <a:xfrm>
            <a:off x="387616" y="1327244"/>
            <a:ext cx="7800328" cy="34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necesitate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rescriere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16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1970088"/>
            <a:ext cx="7313612" cy="389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2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parametrizati</a:t>
            </a:r>
            <a:endParaRPr sz="1600"/>
          </a:p>
        </p:txBody>
      </p:sp>
      <p:sp>
        <p:nvSpPr>
          <p:cNvPr id="708" name="Google Shape;708;p72"/>
          <p:cNvSpPr txBox="1"/>
          <p:nvPr/>
        </p:nvSpPr>
        <p:spPr>
          <a:xfrm>
            <a:off x="829440" y="1775645"/>
            <a:ext cx="7713683" cy="477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A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float y;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string z;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A(){x = -45;}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x) {this-&gt;x = x; this-&gt;y = 5.67; z = 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Seria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/>
              <a:t>25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";}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this -&gt; camp e </a:t>
            </a:r>
            <a:r>
              <a:rPr lang="en-US" sz="18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echivalent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cu camp </a:t>
            </a:r>
            <a:r>
              <a:rPr lang="en-US" sz="18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simplu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 this -&gt;z </a:t>
            </a:r>
            <a:r>
              <a:rPr lang="en-US" sz="18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echivalent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cu z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x, float y) {this-&gt;x = x; this-&gt;y = y; z = 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Seria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25";}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x, float y, string z) {this-&gt;x = x; this-&gt;y = y; z = z;}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 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b(34);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return 0;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73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parametrizati</a:t>
            </a:r>
            <a:endParaRPr sz="1600"/>
          </a:p>
        </p:txBody>
      </p:sp>
      <p:sp>
        <p:nvSpPr>
          <p:cNvPr id="722" name="Google Shape;722;p73"/>
          <p:cNvSpPr txBox="1"/>
          <p:nvPr/>
        </p:nvSpPr>
        <p:spPr>
          <a:xfrm>
            <a:off x="829440" y="1762255"/>
            <a:ext cx="8045677" cy="45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A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float y;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string z;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 = -45, float y = 5.67, string z = 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Seria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ym typeface="Arial"/>
              </a:rPr>
              <a:t>13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") //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implicite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pt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{this-&gt;x = x; this-&gt;y = y; z = z;}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b(34);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return 0;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74"/>
          <p:cNvSpPr txBox="1"/>
          <p:nvPr/>
        </p:nvSpPr>
        <p:spPr>
          <a:xfrm>
            <a:off x="746496" y="1410196"/>
            <a:ext cx="78796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Functiile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constructor cu un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caz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special (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sursa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H.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Schildt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600"/>
          </a:p>
        </p:txBody>
      </p:sp>
      <p:sp>
        <p:nvSpPr>
          <p:cNvPr id="736" name="Google Shape;736;p74"/>
          <p:cNvSpPr txBox="1"/>
          <p:nvPr/>
        </p:nvSpPr>
        <p:spPr>
          <a:xfrm>
            <a:off x="580608" y="1907912"/>
            <a:ext cx="8128403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#include 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&gt;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X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X(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j) { a = j;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geta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() { return a;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ob = 99;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// passes 99 to j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&lt;&lt;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ob.geta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(); // outputs 99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return 0;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737" name="Google Shape;737;p74"/>
          <p:cNvSpPr txBox="1"/>
          <p:nvPr/>
        </p:nvSpPr>
        <p:spPr>
          <a:xfrm>
            <a:off x="5225472" y="2820392"/>
            <a:ext cx="2986038" cy="60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conversie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explicita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de date!</a:t>
            </a:r>
            <a:endParaRPr sz="160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75"/>
          <p:cNvSpPr txBox="1"/>
          <p:nvPr/>
        </p:nvSpPr>
        <p:spPr>
          <a:xfrm>
            <a:off x="746496" y="1410196"/>
            <a:ext cx="78796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Tablouri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1600"/>
          </a:p>
        </p:txBody>
      </p:sp>
      <p:sp>
        <p:nvSpPr>
          <p:cNvPr id="751" name="Google Shape;751;p75"/>
          <p:cNvSpPr txBox="1"/>
          <p:nvPr/>
        </p:nvSpPr>
        <p:spPr>
          <a:xfrm>
            <a:off x="497664" y="3690416"/>
            <a:ext cx="8460397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un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singur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valoarea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</p:txBody>
      </p:sp>
      <p:sp>
        <p:nvSpPr>
          <p:cNvPr id="752" name="Google Shape;752;p75"/>
          <p:cNvSpPr txBox="1"/>
          <p:nvPr/>
        </p:nvSpPr>
        <p:spPr>
          <a:xfrm>
            <a:off x="310223" y="2135216"/>
            <a:ext cx="8647620" cy="602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parametrizati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diferit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vector.</a:t>
            </a:r>
            <a:endParaRPr sz="1600"/>
          </a:p>
        </p:txBody>
      </p:sp>
      <p:sp>
        <p:nvSpPr>
          <p:cNvPr id="753" name="Google Shape;753;p75"/>
          <p:cNvSpPr txBox="1"/>
          <p:nvPr/>
        </p:nvSpPr>
        <p:spPr>
          <a:xfrm>
            <a:off x="2654208" y="2788060"/>
            <a:ext cx="4064202" cy="60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X{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a,b,c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… 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v[3] = {X(10,20) , X (1,2,3), X(0) };</a:t>
            </a:r>
            <a:endParaRPr sz="1600"/>
          </a:p>
        </p:txBody>
      </p:sp>
      <p:sp>
        <p:nvSpPr>
          <p:cNvPr id="754" name="Google Shape;754;p75"/>
          <p:cNvSpPr txBox="1"/>
          <p:nvPr/>
        </p:nvSpPr>
        <p:spPr>
          <a:xfrm>
            <a:off x="2322432" y="4105179"/>
            <a:ext cx="4064202" cy="1901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X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X(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j) {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j;} 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v[3] = {10,15,20 };</a:t>
            </a:r>
            <a:endParaRPr sz="160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Struct si class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o-RO" dirty="0" err="1">
                <a:solidFill>
                  <a:srgbClr val="FF0000"/>
                </a:solidFill>
              </a:rPr>
              <a:t>singura</a:t>
            </a:r>
            <a:r>
              <a:rPr lang="en-US" altLang="ro-RO" dirty="0">
                <a:solidFill>
                  <a:srgbClr val="FF0000"/>
                </a:solidFill>
              </a:rPr>
              <a:t> </a:t>
            </a:r>
            <a:r>
              <a:rPr lang="en-US" altLang="ro-RO" dirty="0" err="1">
                <a:solidFill>
                  <a:srgbClr val="FF0000"/>
                </a:solidFill>
              </a:rPr>
              <a:t>diferenta</a:t>
            </a:r>
            <a:r>
              <a:rPr lang="en-US" altLang="ro-RO" dirty="0">
                <a:solidFill>
                  <a:srgbClr val="FF0000"/>
                </a:solidFill>
              </a:rPr>
              <a:t>: </a:t>
            </a:r>
            <a:r>
              <a:rPr lang="en-US" altLang="ro-RO" dirty="0" err="1">
                <a:solidFill>
                  <a:srgbClr val="FF0000"/>
                </a:solidFill>
              </a:rPr>
              <a:t>struct</a:t>
            </a:r>
            <a:r>
              <a:rPr lang="en-US" altLang="ro-RO" dirty="0">
                <a:solidFill>
                  <a:srgbClr val="FF0000"/>
                </a:solidFill>
              </a:rPr>
              <a:t> are default </a:t>
            </a:r>
            <a:r>
              <a:rPr lang="en-US" altLang="ro-RO" dirty="0" err="1">
                <a:solidFill>
                  <a:srgbClr val="FF0000"/>
                </a:solidFill>
              </a:rPr>
              <a:t>membri</a:t>
            </a:r>
            <a:r>
              <a:rPr lang="en-US" altLang="ro-RO" dirty="0">
                <a:solidFill>
                  <a:srgbClr val="FF0000"/>
                </a:solidFill>
              </a:rPr>
              <a:t> ca public </a:t>
            </a:r>
            <a:r>
              <a:rPr lang="en-US" altLang="ro-RO" dirty="0" err="1">
                <a:solidFill>
                  <a:srgbClr val="FF0000"/>
                </a:solidFill>
              </a:rPr>
              <a:t>iar</a:t>
            </a:r>
            <a:r>
              <a:rPr lang="en-US" altLang="ro-RO" dirty="0">
                <a:solidFill>
                  <a:srgbClr val="FF0000"/>
                </a:solidFill>
              </a:rPr>
              <a:t> class ca private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dirty="0" err="1"/>
              <a:t>struct</a:t>
            </a:r>
            <a:r>
              <a:rPr lang="en-US" altLang="ro-RO" dirty="0"/>
              <a:t> </a:t>
            </a:r>
            <a:r>
              <a:rPr lang="en-US" altLang="ro-RO" dirty="0" err="1"/>
              <a:t>defineste</a:t>
            </a:r>
            <a:r>
              <a:rPr lang="en-US" altLang="ro-RO" dirty="0"/>
              <a:t> o </a:t>
            </a:r>
            <a:r>
              <a:rPr lang="en-US" altLang="ro-RO" dirty="0" err="1"/>
              <a:t>clasa</a:t>
            </a:r>
            <a:r>
              <a:rPr lang="en-US" altLang="ro-RO" dirty="0"/>
              <a:t> (tip de date)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dirty="0" err="1"/>
              <a:t>putem</a:t>
            </a:r>
            <a:r>
              <a:rPr lang="en-US" altLang="ro-RO" dirty="0"/>
              <a:t> </a:t>
            </a:r>
            <a:r>
              <a:rPr lang="en-US" altLang="ro-RO" dirty="0" err="1"/>
              <a:t>avea</a:t>
            </a:r>
            <a:r>
              <a:rPr lang="en-US" altLang="ro-RO" dirty="0"/>
              <a:t> in </a:t>
            </a:r>
            <a:r>
              <a:rPr lang="en-US" altLang="ro-RO" dirty="0" err="1"/>
              <a:t>struct</a:t>
            </a:r>
            <a:r>
              <a:rPr lang="en-US" altLang="ro-RO" dirty="0"/>
              <a:t> </a:t>
            </a:r>
            <a:r>
              <a:rPr lang="en-US" altLang="ro-RO" dirty="0" err="1"/>
              <a:t>si</a:t>
            </a:r>
            <a:r>
              <a:rPr lang="en-US" altLang="ro-RO" dirty="0"/>
              <a:t> </a:t>
            </a:r>
            <a:r>
              <a:rPr lang="en-US" altLang="ro-RO" dirty="0" err="1"/>
              <a:t>functii</a:t>
            </a:r>
            <a:endParaRPr lang="en-US" altLang="ro-RO" dirty="0"/>
          </a:p>
          <a:p>
            <a:pPr eaLnBrk="1" hangingPunct="1">
              <a:lnSpc>
                <a:spcPct val="90000"/>
              </a:lnSpc>
            </a:pPr>
            <a:r>
              <a:rPr lang="en-US" altLang="ro-RO" dirty="0" err="1"/>
              <a:t>pentru</a:t>
            </a:r>
            <a:r>
              <a:rPr lang="en-US" altLang="ro-RO" dirty="0"/>
              <a:t> </a:t>
            </a:r>
            <a:r>
              <a:rPr lang="en-US" altLang="ro-RO" dirty="0" err="1"/>
              <a:t>compatibilitate</a:t>
            </a:r>
            <a:r>
              <a:rPr lang="en-US" altLang="ro-RO" dirty="0"/>
              <a:t> cu cod </a:t>
            </a:r>
            <a:r>
              <a:rPr lang="en-US" altLang="ro-RO" dirty="0" err="1"/>
              <a:t>vechi</a:t>
            </a:r>
            <a:endParaRPr lang="en-US" altLang="ro-RO" dirty="0"/>
          </a:p>
          <a:p>
            <a:pPr eaLnBrk="1" hangingPunct="1">
              <a:lnSpc>
                <a:spcPct val="90000"/>
              </a:lnSpc>
            </a:pPr>
            <a:r>
              <a:rPr lang="en-US" altLang="ro-RO" dirty="0" err="1"/>
              <a:t>extensibilitate</a:t>
            </a:r>
            <a:endParaRPr lang="en-US" altLang="ro-RO" dirty="0"/>
          </a:p>
          <a:p>
            <a:pPr eaLnBrk="1" hangingPunct="1">
              <a:lnSpc>
                <a:spcPct val="90000"/>
              </a:lnSpc>
            </a:pPr>
            <a:r>
              <a:rPr lang="en-US" altLang="ro-RO" b="1" dirty="0">
                <a:solidFill>
                  <a:srgbClr val="FF0000"/>
                </a:solidFill>
              </a:rPr>
              <a:t>a nu se </a:t>
            </a:r>
            <a:r>
              <a:rPr lang="en-US" altLang="ro-RO" b="1" dirty="0" err="1">
                <a:solidFill>
                  <a:srgbClr val="FF0000"/>
                </a:solidFill>
              </a:rPr>
              <a:t>folosi</a:t>
            </a:r>
            <a:r>
              <a:rPr lang="en-US" altLang="ro-RO" b="1" dirty="0">
                <a:solidFill>
                  <a:srgbClr val="FF0000"/>
                </a:solidFill>
              </a:rPr>
              <a:t> </a:t>
            </a:r>
            <a:r>
              <a:rPr lang="en-US" altLang="ro-RO" b="1" dirty="0" err="1">
                <a:solidFill>
                  <a:srgbClr val="FF0000"/>
                </a:solidFill>
              </a:rPr>
              <a:t>struct</a:t>
            </a:r>
            <a:r>
              <a:rPr lang="en-US" altLang="ro-RO" b="1" dirty="0">
                <a:solidFill>
                  <a:srgbClr val="FF0000"/>
                </a:solidFill>
              </a:rPr>
              <a:t> </a:t>
            </a:r>
            <a:r>
              <a:rPr lang="en-US" altLang="ro-RO" b="1" dirty="0" err="1">
                <a:solidFill>
                  <a:srgbClr val="FF0000"/>
                </a:solidFill>
              </a:rPr>
              <a:t>pentru</a:t>
            </a:r>
            <a:r>
              <a:rPr lang="en-US" altLang="ro-RO" b="1" dirty="0">
                <a:solidFill>
                  <a:srgbClr val="FF0000"/>
                </a:solidFill>
              </a:rPr>
              <a:t> </a:t>
            </a:r>
            <a:r>
              <a:rPr lang="en-US" altLang="ro-RO" b="1" dirty="0" err="1">
                <a:solidFill>
                  <a:srgbClr val="FF0000"/>
                </a:solidFill>
              </a:rPr>
              <a:t>clase</a:t>
            </a:r>
            <a:endParaRPr lang="en-US" altLang="ro-RO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76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768" name="Google Shape;768;p76"/>
          <p:cNvSpPr txBox="1"/>
          <p:nvPr/>
        </p:nvSpPr>
        <p:spPr>
          <a:xfrm>
            <a:off x="502889" y="1762255"/>
            <a:ext cx="5059638" cy="45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 = 0)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x = x;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&lt;&lt;"Constructor "&lt;&lt;x&lt;&lt;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~A()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&lt;&lt;"Destructor "&lt;&lt;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A(const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A&amp;o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x =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o.x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"&lt;&lt;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void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f_cu_referinta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(A&amp; ob3) 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A ob4(456);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void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f_fara_referinta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(A ob6) 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A ob7(123);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 ob;</a:t>
            </a:r>
            <a:endParaRPr sz="1600"/>
          </a:p>
        </p:txBody>
      </p:sp>
      <p:sp>
        <p:nvSpPr>
          <p:cNvPr id="769" name="Google Shape;769;p76"/>
          <p:cNvSpPr txBox="1"/>
          <p:nvPr/>
        </p:nvSpPr>
        <p:spPr>
          <a:xfrm>
            <a:off x="5725748" y="2537569"/>
            <a:ext cx="3151763" cy="2438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 ob1(20), ob2(55);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ob2.f_cu_referinta(ob1);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ob1.f_fara_referinta(</a:t>
            </a: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ob2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 ob5;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return 0;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77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783" name="Google Shape;783;p77"/>
          <p:cNvSpPr txBox="1"/>
          <p:nvPr/>
        </p:nvSpPr>
        <p:spPr>
          <a:xfrm>
            <a:off x="580608" y="1907912"/>
            <a:ext cx="8128403" cy="434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1) 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acelasi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domeniu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vizibilitate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apeleaza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ordinea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declararii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obiectelor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iar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destructorii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sens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invers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Variabilele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globale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declara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inaintea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celor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locale,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lor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declara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primii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are ca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care nu 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transmis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referinta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activeaza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si,implicit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la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iesirea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distruge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apeleaza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destructor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///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1. Constructor ob;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2. Constructor ob1;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3. Constructor ob2;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4. Constructor ob4; - ob3 e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/alias-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ul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ob1, nu se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nou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5. Destructor ob4;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6. Constructor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ob6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7. Constructor ob7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8. Destructor ob7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9. Destructor ob6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10. Constructor ob5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11. Destructor ob5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12. Destructor ob2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13. Destructor ob1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14. Destructor ob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78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797" name="Google Shape;797;p78"/>
          <p:cNvSpPr txBox="1"/>
          <p:nvPr/>
        </p:nvSpPr>
        <p:spPr>
          <a:xfrm>
            <a:off x="502889" y="1762255"/>
            <a:ext cx="7045070" cy="45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A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A(){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A"&lt;&lt;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B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B() {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B"&lt;&lt;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private: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 ob;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B ob2;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///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constructor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apoi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propriu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79"/>
          <p:cNvSpPr txBox="1"/>
          <p:nvPr/>
        </p:nvSpPr>
        <p:spPr>
          <a:xfrm>
            <a:off x="5376443" y="1768143"/>
            <a:ext cx="35430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afiseaza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600"/>
          </a:p>
        </p:txBody>
      </p:sp>
      <p:sp>
        <p:nvSpPr>
          <p:cNvPr id="811" name="Google Shape;811;p79"/>
          <p:cNvSpPr txBox="1"/>
          <p:nvPr/>
        </p:nvSpPr>
        <p:spPr>
          <a:xfrm>
            <a:off x="291742" y="1396879"/>
            <a:ext cx="5084674" cy="489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class A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x;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A(</a:t>
            </a:r>
            <a:r>
              <a:rPr lang="en-US" sz="1600" dirty="0" err="1"/>
              <a:t>int</a:t>
            </a:r>
            <a:r>
              <a:rPr lang="en-US" sz="1600" dirty="0"/>
              <a:t> x = 7){this-&gt;x = x; </a:t>
            </a:r>
            <a:r>
              <a:rPr lang="en-US" sz="1600" dirty="0" err="1"/>
              <a:t>cout</a:t>
            </a:r>
            <a:r>
              <a:rPr lang="en-US" sz="1600" dirty="0"/>
              <a:t>&lt;&lt;"Const "&lt;&lt;x&lt;&lt;</a:t>
            </a:r>
            <a:r>
              <a:rPr lang="en-US" sz="1600" dirty="0" err="1"/>
              <a:t>endl</a:t>
            </a:r>
            <a:r>
              <a:rPr lang="en-US" sz="1600" dirty="0"/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void </a:t>
            </a:r>
            <a:r>
              <a:rPr lang="en-US" sz="1600" dirty="0" err="1"/>
              <a:t>set_x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x){this-&gt;x = x;}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get_x</a:t>
            </a:r>
            <a:r>
              <a:rPr lang="en-US" sz="1600" dirty="0"/>
              <a:t>(){ return x;}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~A(){</a:t>
            </a:r>
            <a:r>
              <a:rPr lang="en-US" sz="1600" dirty="0" err="1"/>
              <a:t>cout</a:t>
            </a:r>
            <a:r>
              <a:rPr lang="en-US" sz="1600" dirty="0"/>
              <a:t>&lt;&lt;"</a:t>
            </a:r>
            <a:r>
              <a:rPr lang="en-US" sz="1600" dirty="0" err="1"/>
              <a:t>Dest</a:t>
            </a:r>
            <a:r>
              <a:rPr lang="en-US" sz="1600" dirty="0"/>
              <a:t> "&lt;&lt;x&lt;&lt;</a:t>
            </a:r>
            <a:r>
              <a:rPr lang="en-US" sz="1600" dirty="0" err="1"/>
              <a:t>endl</a:t>
            </a:r>
            <a:r>
              <a:rPr lang="en-US" sz="1600" dirty="0"/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void </a:t>
            </a:r>
            <a:r>
              <a:rPr lang="en-US" sz="1600" dirty="0" err="1"/>
              <a:t>afisare</a:t>
            </a:r>
            <a:r>
              <a:rPr lang="en-US" sz="1600" dirty="0"/>
              <a:t>(A ob)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ob.set_x</a:t>
            </a:r>
            <a:r>
              <a:rPr lang="en-US" sz="1600" dirty="0"/>
              <a:t>(10);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&lt;&lt;</a:t>
            </a:r>
            <a:r>
              <a:rPr lang="en-US" sz="1600" dirty="0" err="1"/>
              <a:t>ob.get_x</a:t>
            </a:r>
            <a:r>
              <a:rPr lang="en-US" sz="1600" dirty="0"/>
              <a:t>()&lt;&lt;</a:t>
            </a:r>
            <a:r>
              <a:rPr lang="en-US" sz="1600" dirty="0" err="1"/>
              <a:t>endl</a:t>
            </a:r>
            <a:r>
              <a:rPr lang="en-US" sz="1600" dirty="0"/>
              <a:t>;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int</a:t>
            </a:r>
            <a:r>
              <a:rPr lang="en-US" sz="1600" dirty="0"/>
              <a:t> main ( )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A o1;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&lt;&lt;o1.get_x()&lt;&lt;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afisare</a:t>
            </a:r>
            <a:r>
              <a:rPr lang="en-US" sz="1600" dirty="0"/>
              <a:t>(o1);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return 0;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}</a:t>
            </a:r>
            <a:endParaRPr sz="1600"/>
          </a:p>
        </p:txBody>
      </p:sp>
      <p:sp>
        <p:nvSpPr>
          <p:cNvPr id="812" name="Google Shape;812;p79"/>
          <p:cNvSpPr txBox="1"/>
          <p:nvPr/>
        </p:nvSpPr>
        <p:spPr>
          <a:xfrm>
            <a:off x="5439912" y="3039014"/>
            <a:ext cx="2541112" cy="147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Const 7 // </a:t>
            </a:r>
            <a:r>
              <a:rPr lang="en-US" sz="1600" dirty="0" err="1"/>
              <a:t>obiect</a:t>
            </a:r>
            <a:r>
              <a:rPr lang="en-US" sz="1600" dirty="0"/>
              <a:t> o1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7 // o1.get_x()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10 // in </a:t>
            </a:r>
            <a:r>
              <a:rPr lang="en-US" sz="1600" dirty="0" err="1"/>
              <a:t>functie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dk1"/>
                </a:solidFill>
              </a:rPr>
              <a:t>ob.get_x</a:t>
            </a:r>
            <a:r>
              <a:rPr lang="en-US" sz="1600" dirty="0">
                <a:solidFill>
                  <a:schemeClr val="dk1"/>
                </a:solidFill>
              </a:rPr>
              <a:t>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Dest</a:t>
            </a:r>
            <a:r>
              <a:rPr lang="en-US" sz="1600" dirty="0"/>
              <a:t> 10 // ob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Dest</a:t>
            </a:r>
            <a:r>
              <a:rPr lang="en-US" sz="1600" dirty="0"/>
              <a:t> 7 // o1</a:t>
            </a:r>
            <a:endParaRPr sz="160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80"/>
          <p:cNvSpPr txBox="1"/>
          <p:nvPr/>
        </p:nvSpPr>
        <p:spPr>
          <a:xfrm>
            <a:off x="5788919" y="2864290"/>
            <a:ext cx="3130809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afiseaza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600"/>
          </a:p>
        </p:txBody>
      </p:sp>
      <p:sp>
        <p:nvSpPr>
          <p:cNvPr id="826" name="Google Shape;826;p80"/>
          <p:cNvSpPr txBox="1"/>
          <p:nvPr/>
        </p:nvSpPr>
        <p:spPr>
          <a:xfrm>
            <a:off x="523502" y="1435071"/>
            <a:ext cx="4941808" cy="4972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cls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{ 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cls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() {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&lt;&lt; "Inside constructor 1" &lt;&lt;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;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   ~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cls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500" b="1" dirty="0"/>
              <a:t> 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{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&lt;&lt; "Inside destructor 1" &lt;&lt;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; }</a:t>
            </a:r>
            <a:r>
              <a:rPr lang="en-US" sz="1600" dirty="0"/>
              <a:t> 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500" b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class </a:t>
            </a:r>
            <a:r>
              <a:rPr lang="en-US" sz="1500" b="1" dirty="0" err="1">
                <a:solidFill>
                  <a:schemeClr val="dk1"/>
                </a:solidFill>
              </a:rPr>
              <a:t>clss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500" b="1" dirty="0">
                <a:solidFill>
                  <a:schemeClr val="dk1"/>
                </a:solidFill>
              </a:rPr>
              <a:t>{ </a:t>
            </a: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1500" b="1" dirty="0">
                <a:solidFill>
                  <a:schemeClr val="dk1"/>
                </a:solidFill>
              </a:rPr>
              <a:t>   </a:t>
            </a:r>
            <a:r>
              <a:rPr lang="en-US" sz="1500" b="1" dirty="0" err="1">
                <a:solidFill>
                  <a:schemeClr val="dk1"/>
                </a:solidFill>
              </a:rPr>
              <a:t>cls</a:t>
            </a:r>
            <a:r>
              <a:rPr lang="en-US" sz="1500" b="1" dirty="0">
                <a:solidFill>
                  <a:schemeClr val="dk1"/>
                </a:solidFill>
              </a:rPr>
              <a:t> xx;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1500" b="1" dirty="0">
                <a:solidFill>
                  <a:schemeClr val="dk1"/>
                </a:solidFill>
              </a:rPr>
              <a:t>public: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1500" b="1" dirty="0">
                <a:solidFill>
                  <a:schemeClr val="dk1"/>
                </a:solidFill>
              </a:rPr>
              <a:t>    </a:t>
            </a:r>
            <a:r>
              <a:rPr lang="en-US" sz="1500" b="1" dirty="0" err="1">
                <a:solidFill>
                  <a:schemeClr val="dk1"/>
                </a:solidFill>
              </a:rPr>
              <a:t>clss</a:t>
            </a:r>
            <a:r>
              <a:rPr lang="en-US" sz="1500" b="1" dirty="0">
                <a:solidFill>
                  <a:schemeClr val="dk1"/>
                </a:solidFill>
              </a:rPr>
              <a:t>() { </a:t>
            </a:r>
            <a:r>
              <a:rPr lang="en-US" sz="1500" b="1" dirty="0" err="1">
                <a:solidFill>
                  <a:schemeClr val="dk1"/>
                </a:solidFill>
              </a:rPr>
              <a:t>cout</a:t>
            </a:r>
            <a:r>
              <a:rPr lang="en-US" sz="1500" b="1" dirty="0">
                <a:solidFill>
                  <a:schemeClr val="dk1"/>
                </a:solidFill>
              </a:rPr>
              <a:t> &lt;&lt; "Inside constructor 2" &lt;&lt; </a:t>
            </a:r>
            <a:r>
              <a:rPr lang="en-US" sz="1500" b="1" dirty="0" err="1">
                <a:solidFill>
                  <a:schemeClr val="dk1"/>
                </a:solidFill>
              </a:rPr>
              <a:t>endl</a:t>
            </a:r>
            <a:r>
              <a:rPr lang="en-US" sz="1500" b="1" dirty="0">
                <a:solidFill>
                  <a:schemeClr val="dk1"/>
                </a:solidFill>
              </a:rPr>
              <a:t>; }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~</a:t>
            </a:r>
            <a:r>
              <a:rPr lang="en-US" sz="1500" b="1" dirty="0" err="1">
                <a:solidFill>
                  <a:schemeClr val="dk1"/>
                </a:solidFill>
              </a:rPr>
              <a:t>clss</a:t>
            </a:r>
            <a:r>
              <a:rPr lang="en-US" sz="1500" b="1" dirty="0">
                <a:solidFill>
                  <a:schemeClr val="dk1"/>
                </a:solidFill>
              </a:rPr>
              <a:t>() { </a:t>
            </a:r>
            <a:r>
              <a:rPr lang="en-US" sz="1500" b="1" dirty="0" err="1">
                <a:solidFill>
                  <a:schemeClr val="dk1"/>
                </a:solidFill>
              </a:rPr>
              <a:t>cout</a:t>
            </a:r>
            <a:r>
              <a:rPr lang="en-US" sz="1500" b="1" dirty="0">
                <a:solidFill>
                  <a:schemeClr val="dk1"/>
                </a:solidFill>
              </a:rPr>
              <a:t> &lt;&lt; "Inside destructor 2" &lt;&lt; </a:t>
            </a:r>
            <a:r>
              <a:rPr lang="en-US" sz="1500" b="1" dirty="0" err="1">
                <a:solidFill>
                  <a:schemeClr val="dk1"/>
                </a:solidFill>
              </a:rPr>
              <a:t>endl</a:t>
            </a:r>
            <a:r>
              <a:rPr lang="en-US" sz="1500" b="1" dirty="0">
                <a:solidFill>
                  <a:schemeClr val="dk1"/>
                </a:solidFill>
              </a:rPr>
              <a:t>; }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500" b="1" dirty="0">
                <a:solidFill>
                  <a:schemeClr val="dk1"/>
                </a:solidFill>
              </a:rPr>
              <a:t>};</a:t>
            </a: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class clss2 { </a:t>
            </a: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</a:t>
            </a:r>
            <a:r>
              <a:rPr lang="en-US" sz="1500" b="1" dirty="0" err="1">
                <a:solidFill>
                  <a:schemeClr val="dk1"/>
                </a:solidFill>
              </a:rPr>
              <a:t>clss</a:t>
            </a:r>
            <a:r>
              <a:rPr lang="en-US" sz="1500" b="1" dirty="0">
                <a:solidFill>
                  <a:schemeClr val="dk1"/>
                </a:solidFill>
              </a:rPr>
              <a:t> xx;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</a:t>
            </a:r>
            <a:r>
              <a:rPr lang="en-US" sz="1500" b="1" dirty="0" err="1">
                <a:solidFill>
                  <a:schemeClr val="dk1"/>
                </a:solidFill>
              </a:rPr>
              <a:t>cls</a:t>
            </a:r>
            <a:r>
              <a:rPr lang="en-US" sz="1500" b="1" dirty="0">
                <a:solidFill>
                  <a:schemeClr val="dk1"/>
                </a:solidFill>
              </a:rPr>
              <a:t> xxx;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public: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clss2() { </a:t>
            </a:r>
            <a:r>
              <a:rPr lang="en-US" sz="1500" b="1" dirty="0" err="1">
                <a:solidFill>
                  <a:schemeClr val="dk1"/>
                </a:solidFill>
              </a:rPr>
              <a:t>cout</a:t>
            </a:r>
            <a:r>
              <a:rPr lang="en-US" sz="1500" b="1" dirty="0">
                <a:solidFill>
                  <a:schemeClr val="dk1"/>
                </a:solidFill>
              </a:rPr>
              <a:t> &lt;&lt; "Inside constructor 3" &lt;&lt; </a:t>
            </a:r>
            <a:r>
              <a:rPr lang="en-US" sz="1500" b="1" dirty="0" err="1">
                <a:solidFill>
                  <a:schemeClr val="dk1"/>
                </a:solidFill>
              </a:rPr>
              <a:t>endl</a:t>
            </a:r>
            <a:r>
              <a:rPr lang="en-US" sz="1500" b="1" dirty="0">
                <a:solidFill>
                  <a:schemeClr val="dk1"/>
                </a:solidFill>
              </a:rPr>
              <a:t>; }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~clss2() { </a:t>
            </a:r>
            <a:r>
              <a:rPr lang="en-US" sz="1500" b="1" dirty="0" err="1">
                <a:solidFill>
                  <a:schemeClr val="dk1"/>
                </a:solidFill>
              </a:rPr>
              <a:t>cout</a:t>
            </a:r>
            <a:r>
              <a:rPr lang="en-US" sz="1500" b="1" dirty="0">
                <a:solidFill>
                  <a:schemeClr val="dk1"/>
                </a:solidFill>
              </a:rPr>
              <a:t> &lt;&lt; "Inside destructor 3" &lt;&lt; </a:t>
            </a:r>
            <a:r>
              <a:rPr lang="en-US" sz="1500" b="1" dirty="0" err="1">
                <a:solidFill>
                  <a:schemeClr val="dk1"/>
                </a:solidFill>
              </a:rPr>
              <a:t>endl</a:t>
            </a:r>
            <a:r>
              <a:rPr lang="en-US" sz="1500" b="1" dirty="0">
                <a:solidFill>
                  <a:schemeClr val="dk1"/>
                </a:solidFill>
              </a:rPr>
              <a:t>; }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500" b="1" dirty="0">
                <a:solidFill>
                  <a:schemeClr val="dk1"/>
                </a:solidFill>
              </a:rPr>
              <a:t>};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 err="1">
                <a:solidFill>
                  <a:schemeClr val="dk1"/>
                </a:solidFill>
              </a:rPr>
              <a:t>int</a:t>
            </a:r>
            <a:r>
              <a:rPr lang="en-US" sz="1500" b="1" dirty="0">
                <a:solidFill>
                  <a:schemeClr val="dk1"/>
                </a:solidFill>
              </a:rPr>
              <a:t> main()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500" b="1" dirty="0">
                <a:solidFill>
                  <a:schemeClr val="dk1"/>
                </a:solidFill>
              </a:rPr>
              <a:t>{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clss2 s;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}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500" b="1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Polimorfism pe constructori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foarte comun sa fie supraincarcati</a:t>
            </a:r>
          </a:p>
          <a:p>
            <a:r>
              <a:rPr lang="en-US" altLang="en-US"/>
              <a:t>de ce?</a:t>
            </a:r>
          </a:p>
          <a:p>
            <a:pPr lvl="1"/>
            <a:r>
              <a:rPr lang="en-US" altLang="en-US"/>
              <a:t>flexibilitate</a:t>
            </a:r>
          </a:p>
          <a:p>
            <a:pPr lvl="1"/>
            <a:r>
              <a:rPr lang="en-US" altLang="en-US"/>
              <a:t>pentru a putea defini obiecte initializate si neinitializate</a:t>
            </a:r>
          </a:p>
          <a:p>
            <a:pPr lvl="1"/>
            <a:r>
              <a:rPr lang="en-US" altLang="en-US"/>
              <a:t>constructori de copiere: copy constructors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overload pe constructori: flexibilitate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putem avea mai multe posibilitati pentru initializarea/construirea unui obiect</a:t>
            </a:r>
          </a:p>
          <a:p>
            <a:r>
              <a:rPr lang="en-US" altLang="en-US"/>
              <a:t>definim constructori pentru toate modurile de initializare</a:t>
            </a:r>
          </a:p>
          <a:p>
            <a:r>
              <a:rPr lang="en-US" altLang="en-US"/>
              <a:t>daca se incearca initializarea intr-un alt fel (decat cele definite): eroare la compilare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/>
              <a:t>polimorfism de constructori: obiecte initializate si ne-initializate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important pentru array-uri dinamice de obiecte</a:t>
            </a:r>
          </a:p>
          <a:p>
            <a:pPr>
              <a:lnSpc>
                <a:spcPct val="90000"/>
              </a:lnSpc>
            </a:pPr>
            <a:r>
              <a:rPr lang="en-US" altLang="en-US"/>
              <a:t>nu se pot initializa obiectele dintr-o lista alocata dinamic</a:t>
            </a:r>
          </a:p>
          <a:p>
            <a:pPr>
              <a:lnSpc>
                <a:spcPct val="90000"/>
              </a:lnSpc>
            </a:pPr>
            <a:r>
              <a:rPr lang="en-US" altLang="en-US"/>
              <a:t>asadar avem nevoie de posibilitatea de a crea obiecte neinitializate (din lista dinamica) si obiecte initializate (definite normal)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0" y="703263"/>
            <a:ext cx="4572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new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powers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en-US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	</a:t>
            </a:r>
            <a:r>
              <a:rPr lang="ro-RO" sz="1600">
                <a:solidFill>
                  <a:srgbClr val="696969"/>
                </a:solidFill>
              </a:rPr>
              <a:t>// overload constructor two ways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powers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no initializer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powers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n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n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initializer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ofTwo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8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16</a:t>
            </a: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initialized</a:t>
            </a:r>
            <a:r>
              <a:rPr lang="ro-RO" sz="1600"/>
              <a:t> </a:t>
            </a:r>
            <a:r>
              <a:rPr lang="en-US" sz="1600"/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uninitialized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show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two: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ofTwo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32771" name="Rectangle 6"/>
          <p:cNvSpPr>
            <a:spLocks noChangeArrowheads="1"/>
          </p:cNvSpPr>
          <p:nvPr/>
        </p:nvSpPr>
        <p:spPr bwMode="auto">
          <a:xfrm>
            <a:off x="4267200" y="0"/>
            <a:ext cx="4876800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set powers of three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/>
              <a:t>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9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27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81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show powers of three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three: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;}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dynamically allocate an array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powers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no initialization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initialize dynamic array with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ofTwo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())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show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two: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delete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 b="1" i="1">
                <a:solidFill>
                  <a:srgbClr val="FFFFFF"/>
                </a:solidFill>
              </a:rPr>
              <a:t>}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1710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2438400"/>
            <a:ext cx="7772400" cy="1295400"/>
          </a:xfrm>
          <a:solidFill>
            <a:schemeClr val="bg1"/>
          </a:solidFill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ofThree si lista p au nevoie de constructorul fara parametri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5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/>
              <a:t>polimorfism de constructori: constructorul de copiere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pot aparea probleme cand un obiect initializeaza un alt obiect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80000"/>
              </a:lnSpc>
            </a:pPr>
            <a:r>
              <a:rPr lang="en-US" altLang="en-US" sz="2800"/>
              <a:t>aici se copiaza toate campurile (starea) obiectului A in obiectul B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problema apare la alocare dinamica de memorie: A si B folosesc aceeasi zona de memorie pentru ca pointerii arata in acelasi loc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destructorul lui MyClass elibereaza aceeasi zona de memorie de doua ori (distruge A si B)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971800" y="2743200"/>
            <a:ext cx="2176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MyClass B = A;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228600" y="1000304"/>
            <a:ext cx="82296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1600" dirty="0">
                <a:solidFill>
                  <a:srgbClr val="696969"/>
                </a:solidFill>
              </a:rPr>
              <a:t>// </a:t>
            </a:r>
            <a:r>
              <a:rPr lang="en-US" sz="1600" dirty="0" err="1">
                <a:solidFill>
                  <a:srgbClr val="696969"/>
                </a:solidFill>
              </a:rPr>
              <a:t>Utilizarea</a:t>
            </a:r>
            <a:r>
              <a:rPr lang="en-US" sz="1600" dirty="0">
                <a:solidFill>
                  <a:srgbClr val="696969"/>
                </a:solidFill>
              </a:rPr>
              <a:t> </a:t>
            </a:r>
            <a:r>
              <a:rPr lang="en-US" sz="1600" dirty="0" err="1">
                <a:solidFill>
                  <a:srgbClr val="696969"/>
                </a:solidFill>
              </a:rPr>
              <a:t>unei</a:t>
            </a:r>
            <a:r>
              <a:rPr lang="en-US" sz="1600" dirty="0">
                <a:solidFill>
                  <a:srgbClr val="696969"/>
                </a:solidFill>
              </a:rPr>
              <a:t> </a:t>
            </a:r>
            <a:r>
              <a:rPr lang="en-US" sz="1600" dirty="0" err="1">
                <a:solidFill>
                  <a:srgbClr val="696969"/>
                </a:solidFill>
              </a:rPr>
              <a:t>structuri</a:t>
            </a:r>
            <a:r>
              <a:rPr lang="en-US" sz="1600" dirty="0">
                <a:solidFill>
                  <a:srgbClr val="696969"/>
                </a:solidFill>
              </a:rPr>
              <a:t> </a:t>
            </a:r>
            <a:r>
              <a:rPr lang="en-US" sz="1600" dirty="0" err="1">
                <a:solidFill>
                  <a:srgbClr val="696969"/>
                </a:solidFill>
              </a:rPr>
              <a:t>pentru</a:t>
            </a:r>
            <a:r>
              <a:rPr lang="en-US" sz="1600" dirty="0">
                <a:solidFill>
                  <a:srgbClr val="696969"/>
                </a:solidFill>
              </a:rPr>
              <a:t> a </a:t>
            </a:r>
            <a:r>
              <a:rPr lang="en-US" sz="1600" dirty="0" err="1">
                <a:solidFill>
                  <a:srgbClr val="696969"/>
                </a:solidFill>
              </a:rPr>
              <a:t>defini</a:t>
            </a:r>
            <a:r>
              <a:rPr lang="en-US" sz="1600" dirty="0">
                <a:solidFill>
                  <a:srgbClr val="696969"/>
                </a:solidFill>
              </a:rPr>
              <a:t> o </a:t>
            </a:r>
            <a:r>
              <a:rPr lang="en-US" sz="1600" dirty="0" err="1">
                <a:solidFill>
                  <a:srgbClr val="696969"/>
                </a:solidFill>
              </a:rPr>
              <a:t>clasa</a:t>
            </a:r>
            <a:r>
              <a:rPr lang="ro-RO" sz="1600" dirty="0">
                <a:solidFill>
                  <a:srgbClr val="696969"/>
                </a:solidFill>
              </a:rPr>
              <a:t>.</a:t>
            </a:r>
            <a:r>
              <a:rPr lang="ro-RO" sz="1600" dirty="0"/>
              <a:t> </a:t>
            </a:r>
            <a:endParaRPr lang="en-US" sz="1600" dirty="0"/>
          </a:p>
          <a:p>
            <a:endParaRPr lang="en-US" sz="1600" dirty="0"/>
          </a:p>
          <a:p>
            <a:r>
              <a:rPr lang="ro-RO" sz="1600" dirty="0">
                <a:solidFill>
                  <a:srgbClr val="004A43"/>
                </a:solidFill>
              </a:rPr>
              <a:t>#include </a:t>
            </a:r>
            <a:r>
              <a:rPr lang="ro-RO" sz="1600" dirty="0">
                <a:solidFill>
                  <a:srgbClr val="800000"/>
                </a:solidFill>
              </a:rPr>
              <a:t>&lt;</a:t>
            </a:r>
            <a:r>
              <a:rPr lang="ro-RO" sz="1600" dirty="0">
                <a:solidFill>
                  <a:srgbClr val="40015A"/>
                </a:solidFill>
              </a:rPr>
              <a:t>iostream</a:t>
            </a:r>
            <a:r>
              <a:rPr lang="ro-RO" sz="1600" dirty="0">
                <a:solidFill>
                  <a:srgbClr val="800000"/>
                </a:solidFill>
              </a:rPr>
              <a:t>&gt;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dirty="0">
                <a:solidFill>
                  <a:srgbClr val="004A43"/>
                </a:solidFill>
              </a:rPr>
              <a:t>#include </a:t>
            </a:r>
            <a:r>
              <a:rPr lang="ro-RO" sz="1600" dirty="0">
                <a:solidFill>
                  <a:srgbClr val="800000"/>
                </a:solidFill>
              </a:rPr>
              <a:t>&lt;</a:t>
            </a:r>
            <a:r>
              <a:rPr lang="ro-RO" sz="1600" dirty="0">
                <a:solidFill>
                  <a:srgbClr val="40015A"/>
                </a:solidFill>
              </a:rPr>
              <a:t>cstring</a:t>
            </a:r>
            <a:r>
              <a:rPr lang="ro-RO" sz="1600" dirty="0">
                <a:solidFill>
                  <a:srgbClr val="800000"/>
                </a:solidFill>
              </a:rPr>
              <a:t>&gt;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b="1" dirty="0">
                <a:solidFill>
                  <a:srgbClr val="800000"/>
                </a:solidFill>
              </a:rPr>
              <a:t>using</a:t>
            </a:r>
            <a:r>
              <a:rPr lang="ro-RO" sz="1600" dirty="0"/>
              <a:t> </a:t>
            </a:r>
            <a:r>
              <a:rPr lang="ro-RO" sz="1600" b="1" dirty="0">
                <a:solidFill>
                  <a:srgbClr val="800000"/>
                </a:solidFill>
              </a:rPr>
              <a:t>namespace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66616"/>
                </a:solidFill>
              </a:rPr>
              <a:t>std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endParaRPr lang="en-US" sz="16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struct</a:t>
            </a:r>
            <a:r>
              <a:rPr lang="ro-RO" sz="2000" dirty="0"/>
              <a:t> mystr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buildstr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*</a:t>
            </a:r>
            <a:r>
              <a:rPr lang="ro-RO" sz="2000" dirty="0"/>
              <a:t>s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                 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en-US" sz="2000" b="1" dirty="0">
                <a:solidFill>
                  <a:srgbClr val="800000"/>
                </a:solidFill>
              </a:rPr>
              <a:t>if</a:t>
            </a:r>
            <a:r>
              <a:rPr lang="ro-RO" sz="2000" dirty="0">
                <a:solidFill>
                  <a:srgbClr val="808030"/>
                </a:solidFill>
              </a:rPr>
              <a:t>(!*</a:t>
            </a:r>
            <a:r>
              <a:rPr lang="ro-RO" sz="2000" dirty="0"/>
              <a:t>s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*</a:t>
            </a:r>
            <a:r>
              <a:rPr lang="ro-RO" sz="2000" dirty="0"/>
              <a:t>str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00E6"/>
                </a:solidFill>
              </a:rPr>
              <a:t>'\0'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           </a:t>
            </a:r>
            <a:r>
              <a:rPr lang="ro-RO" sz="2000" b="1" dirty="0">
                <a:solidFill>
                  <a:srgbClr val="800000"/>
                </a:solidFill>
              </a:rPr>
              <a:t>else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strcat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/>
              <a:t>str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s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;}</a:t>
            </a:r>
            <a:endParaRPr lang="en-US" sz="2000" dirty="0">
              <a:solidFill>
                <a:srgbClr val="800080"/>
              </a:solidFill>
            </a:endParaRP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showstr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str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F69FF"/>
                </a:solidFill>
              </a:rPr>
              <a:t>\n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private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str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255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1600" dirty="0">
                <a:solidFill>
                  <a:srgbClr val="800080"/>
                </a:solidFill>
              </a:rPr>
              <a:t>}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4495800" y="4306431"/>
            <a:ext cx="3886200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mystr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char</a:t>
            </a:r>
            <a:r>
              <a:rPr lang="en-US" sz="2000" dirty="0"/>
              <a:t> </a:t>
            </a:r>
            <a:r>
              <a:rPr lang="en-US" sz="2000" dirty="0" err="1"/>
              <a:t>str</a:t>
            </a:r>
            <a:r>
              <a:rPr lang="en-US" sz="2000" dirty="0">
                <a:solidFill>
                  <a:srgbClr val="808030"/>
                </a:solidFill>
              </a:rPr>
              <a:t>[</a:t>
            </a:r>
            <a:r>
              <a:rPr lang="en-US" sz="2000" dirty="0">
                <a:solidFill>
                  <a:srgbClr val="008C00"/>
                </a:solidFill>
              </a:rPr>
              <a:t>255</a:t>
            </a:r>
            <a:r>
              <a:rPr lang="en-US" sz="2000" dirty="0">
                <a:solidFill>
                  <a:srgbClr val="808030"/>
                </a:solidFill>
              </a:rPr>
              <a:t>]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>
                <a:solidFill>
                  <a:srgbClr val="E34ADC"/>
                </a:solidFill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buildstr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>
                <a:solidFill>
                  <a:srgbClr val="800000"/>
                </a:solidFill>
              </a:rPr>
              <a:t>char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*</a:t>
            </a:r>
            <a:r>
              <a:rPr lang="en-US" sz="2000" dirty="0"/>
              <a:t>s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96969"/>
                </a:solidFill>
              </a:rPr>
              <a:t>// public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showstr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endParaRPr lang="en-US" altLang="ro-RO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constructorul</a:t>
            </a:r>
            <a:r>
              <a:rPr lang="en-US" altLang="en-US" dirty="0"/>
              <a:t> de </a:t>
            </a:r>
            <a:r>
              <a:rPr lang="en-US" altLang="en-US" dirty="0" err="1"/>
              <a:t>copiere</a:t>
            </a:r>
            <a:endParaRPr lang="en-US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aceeasi problema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apel de functie cu obiect ca parametru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apel de functie cu obiect ca variabila de intoarcere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in aceste cazuri un obiect temporar este creat, se copiaza prin constructorul de copiere in obiectul temporar, si apoi se continua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deci vor fi din nou doua distrugeri de obiecte din clasa respectiva (una pentru parametru, una pentru obiectul temporar)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0"/>
          <p:cNvSpPr/>
          <p:nvPr/>
        </p:nvSpPr>
        <p:spPr>
          <a:xfrm>
            <a:off x="260969" y="1837724"/>
            <a:ext cx="8459853" cy="39884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Cazuri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utilizare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Initializare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explicita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B = A;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B (A);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void f(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X) {…}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variabila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intoarcere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f() {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… return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;}.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 = f();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face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și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operatorul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= (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detalii</a:t>
            </a: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târziu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constructorul de copiere</a:t>
            </a:r>
            <a:endParaRPr kumimoji="0" lang="en-US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putem redefini constructorul de copiere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429000"/>
            <a:ext cx="77724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o este obiectul din dreapta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putem avea mai multi parametri (dar trebuie sa definim valori implicite pentru ei)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&amp; este apel prin referinta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putem avea si atribuire (o1=o2;)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redefinim operatorii mai tarziu, putem redefini =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= diferit de initializare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914400" y="2057400"/>
            <a:ext cx="4800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classname (</a:t>
            </a:r>
            <a:r>
              <a:rPr lang="en-US" altLang="en-US" sz="2400">
                <a:solidFill>
                  <a:srgbClr val="FF0000"/>
                </a:solidFill>
              </a:rPr>
              <a:t>const</a:t>
            </a:r>
            <a:r>
              <a:rPr lang="en-US" altLang="en-US" sz="2400"/>
              <a:t> </a:t>
            </a:r>
            <a:r>
              <a:rPr lang="en-US" altLang="en-US" sz="2400" i="1"/>
              <a:t>classname </a:t>
            </a:r>
            <a:r>
              <a:rPr lang="en-US" altLang="en-US" sz="2400">
                <a:solidFill>
                  <a:srgbClr val="FF0000"/>
                </a:solidFill>
              </a:rPr>
              <a:t>&amp;</a:t>
            </a:r>
            <a:r>
              <a:rPr lang="en-US" altLang="en-US" sz="2400" i="1"/>
              <a:t>o</a:t>
            </a:r>
            <a:r>
              <a:rPr lang="en-US" altLang="en-US" sz="2400"/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// body of constructor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0" y="609600"/>
            <a:ext cx="4572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new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cstdlib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size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sz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sz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  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exit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EXIT_FAILURE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size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sz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8030"/>
                </a:solidFill>
              </a:rPr>
              <a:t>  </a:t>
            </a:r>
            <a:r>
              <a:rPr lang="ro-RO" sz="1600">
                <a:solidFill>
                  <a:srgbClr val="808030"/>
                </a:solidFill>
              </a:rPr>
              <a:t>~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delete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  </a:t>
            </a:r>
            <a:r>
              <a:rPr lang="ro-RO" sz="1600">
                <a:solidFill>
                  <a:srgbClr val="696969"/>
                </a:solidFill>
              </a:rPr>
              <a:t>// copy constructor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put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&gt;=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&amp;&amp;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/>
              <a:t>size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j</a:t>
            </a:r>
            <a:r>
              <a:rPr lang="ro-RO" sz="1600">
                <a:solidFill>
                  <a:srgbClr val="800080"/>
                </a:solidFill>
              </a:rPr>
              <a:t>;}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4572000" y="0"/>
            <a:ext cx="45720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Copy Constructor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 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size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  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exit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EXIT_FAILURE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size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9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&gt;=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--)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create another array and initialize with num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num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invokes copy constructor</a:t>
            </a: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	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4495800" y="0"/>
            <a:ext cx="4191000" cy="2947988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ro-RO"/>
          </a:p>
        </p:txBody>
      </p:sp>
      <p:sp>
        <p:nvSpPr>
          <p:cNvPr id="36869" name="TextBox 5"/>
          <p:cNvSpPr txBox="1">
            <a:spLocks noChangeArrowheads="1"/>
          </p:cNvSpPr>
          <p:nvPr/>
        </p:nvSpPr>
        <p:spPr bwMode="auto">
          <a:xfrm>
            <a:off x="5181600" y="4800600"/>
            <a:ext cx="2590800" cy="461963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486400"/>
          </a:xfrm>
        </p:spPr>
        <p:txBody>
          <a:bodyPr/>
          <a:lstStyle/>
          <a:p>
            <a:r>
              <a:rPr lang="en-US" altLang="en-US"/>
              <a:t>Observatie: constructorul de copiere este folosit doar la initializari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daca avem </a:t>
            </a:r>
          </a:p>
          <a:p>
            <a:pPr>
              <a:buFontTx/>
              <a:buNone/>
            </a:pPr>
            <a:r>
              <a:rPr lang="en-US" altLang="en-US"/>
              <a:t>		array a(10); </a:t>
            </a:r>
          </a:p>
          <a:p>
            <a:pPr>
              <a:buFontTx/>
              <a:buNone/>
            </a:pPr>
            <a:r>
              <a:rPr lang="en-US" altLang="en-US"/>
              <a:t>		array b(10); </a:t>
            </a:r>
          </a:p>
          <a:p>
            <a:pPr>
              <a:buFontTx/>
              <a:buNone/>
            </a:pPr>
            <a:r>
              <a:rPr lang="en-US" altLang="en-US"/>
              <a:t>		b=a;</a:t>
            </a:r>
          </a:p>
          <a:p>
            <a:pPr lvl="1"/>
            <a:r>
              <a:rPr lang="en-US" altLang="en-US"/>
              <a:t>nu este initializare, este copiere de stare</a:t>
            </a:r>
          </a:p>
          <a:p>
            <a:pPr lvl="1"/>
            <a:r>
              <a:rPr lang="en-US" altLang="en-US"/>
              <a:t>este posibil sa trebuiasca redefinit si operatorul = (mai tarziu)</a:t>
            </a:r>
          </a:p>
        </p:txBody>
      </p:sp>
      <p:sp>
        <p:nvSpPr>
          <p:cNvPr id="37893" name="TextBox 5"/>
          <p:cNvSpPr txBox="1">
            <a:spLocks noChangeArrowheads="1"/>
          </p:cNvSpPr>
          <p:nvPr/>
        </p:nvSpPr>
        <p:spPr bwMode="auto">
          <a:xfrm>
            <a:off x="1524000" y="4902200"/>
            <a:ext cx="5715000" cy="584200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144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ro-RO" sz="4000" dirty="0"/>
              <a:t>Perspective</a:t>
            </a:r>
            <a:endParaRPr lang="ro-RO" altLang="ro-RO" sz="40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Curs</a:t>
            </a:r>
            <a:r>
              <a:rPr kumimoji="0" lang="en-US" altLang="en-US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4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en-US" sz="3200" kern="0" dirty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Static, </a:t>
            </a: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clase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locale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Operatorul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supraincarcarea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functiilor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C++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supraincarcarea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operatorilor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C++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Union </a:t>
            </a:r>
            <a:r>
              <a:rPr lang="en-US" altLang="ro-RO" dirty="0" err="1"/>
              <a:t>si</a:t>
            </a:r>
            <a:r>
              <a:rPr lang="en-US" altLang="ro-RO" dirty="0"/>
              <a:t> class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la fel ca struct</a:t>
            </a:r>
          </a:p>
          <a:p>
            <a:pPr eaLnBrk="1" hangingPunct="1"/>
            <a:r>
              <a:rPr lang="en-US" altLang="ro-RO"/>
              <a:t>toate elementele de tip data folosesc aceeasi locatie de memorie</a:t>
            </a:r>
          </a:p>
          <a:p>
            <a:pPr eaLnBrk="1" hangingPunct="1"/>
            <a:r>
              <a:rPr lang="en-US" altLang="ro-RO"/>
              <a:t>membrii sunt publici (by default)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381000" y="1398925"/>
            <a:ext cx="78486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union</a:t>
            </a:r>
            <a:r>
              <a:rPr lang="ro-RO" sz="2000" dirty="0"/>
              <a:t> swap_byte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swap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en-US" sz="2000" b="1" dirty="0">
                <a:solidFill>
                  <a:srgbClr val="800000"/>
                </a:solidFill>
              </a:rPr>
              <a:t>un</a:t>
            </a:r>
            <a:r>
              <a:rPr lang="ro-RO" sz="2000" b="1" dirty="0">
                <a:solidFill>
                  <a:srgbClr val="800000"/>
                </a:solidFill>
              </a:rPr>
              <a:t>signed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t</a:t>
            </a:r>
            <a:r>
              <a:rPr lang="en-US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0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en-US" sz="2000" dirty="0">
                <a:solidFill>
                  <a:srgbClr val="800080"/>
                </a:solidFill>
              </a:rPr>
              <a:t>  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0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1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en-US" sz="2000" dirty="0">
                <a:solidFill>
                  <a:srgbClr val="800080"/>
                </a:solidFill>
              </a:rPr>
              <a:t>  </a:t>
            </a:r>
            <a:r>
              <a:rPr lang="ro-RO" sz="2000" dirty="0"/>
              <a:t>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1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t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set_byte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unsigned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short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en-US" sz="2000" dirty="0"/>
              <a:t> </a:t>
            </a:r>
            <a:r>
              <a:rPr lang="ro-RO" sz="2000" dirty="0"/>
              <a:t>u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altLang="ro-RO" sz="2000" b="1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show_word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u</a:t>
            </a:r>
            <a:r>
              <a:rPr lang="ro-RO" sz="2000" dirty="0">
                <a:solidFill>
                  <a:srgbClr val="800080"/>
                </a:solidFill>
              </a:rPr>
              <a:t>;}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unsigned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short</a:t>
            </a:r>
            <a:r>
              <a:rPr lang="ro-RO" sz="2000" dirty="0"/>
              <a:t> u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unsigned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2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};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29699" name="Rectangle 6"/>
          <p:cNvSpPr>
            <a:spLocks noChangeArrowheads="1"/>
          </p:cNvSpPr>
          <p:nvPr/>
        </p:nvSpPr>
        <p:spPr bwMode="auto">
          <a:xfrm>
            <a:off x="4267200" y="4306431"/>
            <a:ext cx="4572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400000"/>
                </a:solidFill>
              </a:rPr>
              <a:t>main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swap_byte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b</a:t>
            </a:r>
            <a:r>
              <a:rPr lang="ro-RO" sz="2000" dirty="0">
                <a:solidFill>
                  <a:srgbClr val="808030"/>
                </a:solidFill>
              </a:rPr>
              <a:t>.</a:t>
            </a:r>
            <a:r>
              <a:rPr lang="ro-RO" sz="2000" dirty="0"/>
              <a:t>set_byte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>
                <a:solidFill>
                  <a:srgbClr val="008C00"/>
                </a:solidFill>
              </a:rPr>
              <a:t>49034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b</a:t>
            </a:r>
            <a:r>
              <a:rPr lang="ro-RO" sz="2000" dirty="0">
                <a:solidFill>
                  <a:srgbClr val="808030"/>
                </a:solidFill>
              </a:rPr>
              <a:t>.</a:t>
            </a:r>
            <a:r>
              <a:rPr lang="ro-RO" sz="2000" dirty="0">
                <a:solidFill>
                  <a:srgbClr val="603000"/>
                </a:solidFill>
              </a:rPr>
              <a:t>swap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b</a:t>
            </a:r>
            <a:r>
              <a:rPr lang="ro-RO" sz="2000" dirty="0">
                <a:solidFill>
                  <a:srgbClr val="808030"/>
                </a:solidFill>
              </a:rPr>
              <a:t>.</a:t>
            </a:r>
            <a:r>
              <a:rPr lang="ro-RO" sz="2000" dirty="0"/>
              <a:t>show_word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0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r>
              <a:rPr lang="en-US" altLang="ro-RO" sz="2000" b="1" dirty="0"/>
              <a:t>                                                  35519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/>
              <a:t>Union </a:t>
            </a:r>
            <a:r>
              <a:rPr lang="en-US" altLang="ro-RO" dirty="0" err="1"/>
              <a:t>si</a:t>
            </a:r>
            <a:r>
              <a:rPr lang="en-US" altLang="ro-RO" dirty="0"/>
              <a:t> class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Union ca o </a:t>
            </a:r>
            <a:r>
              <a:rPr lang="en-US" altLang="ro-RO" dirty="0" err="1"/>
              <a:t>clasa</a:t>
            </a:r>
            <a:endParaRPr lang="en-US" altLang="ro-RO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z="2800"/>
              <a:t>union nu poate mosteni</a:t>
            </a:r>
          </a:p>
          <a:p>
            <a:pPr eaLnBrk="1" hangingPunct="1"/>
            <a:r>
              <a:rPr lang="en-US" altLang="ro-RO" sz="2800"/>
              <a:t>nu se poate mosteni din union</a:t>
            </a:r>
          </a:p>
          <a:p>
            <a:pPr eaLnBrk="1" hangingPunct="1"/>
            <a:r>
              <a:rPr lang="en-US" altLang="ro-RO" sz="2800"/>
              <a:t>nu poate avea functii virtuale (nu avem mostenire)</a:t>
            </a:r>
          </a:p>
          <a:p>
            <a:pPr eaLnBrk="1" hangingPunct="1"/>
            <a:r>
              <a:rPr lang="en-US" altLang="ro-RO" sz="2800"/>
              <a:t>nu avem variabile de instanta statice</a:t>
            </a:r>
          </a:p>
          <a:p>
            <a:pPr eaLnBrk="1" hangingPunct="1"/>
            <a:r>
              <a:rPr lang="en-US" altLang="ro-RO" sz="2800"/>
              <a:t>nu avem referinte in union</a:t>
            </a:r>
          </a:p>
          <a:p>
            <a:pPr eaLnBrk="1" hangingPunct="1"/>
            <a:r>
              <a:rPr lang="en-US" altLang="ro-RO" sz="2800"/>
              <a:t>nu avem obiecte care fac overload pe =</a:t>
            </a:r>
          </a:p>
          <a:p>
            <a:pPr eaLnBrk="1" hangingPunct="1"/>
            <a:r>
              <a:rPr lang="en-US" altLang="ro-RO" sz="2800"/>
              <a:t>obiecte cu (con/de)structor definiti nu pot fi membri in union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Union </a:t>
            </a:r>
            <a:r>
              <a:rPr lang="en-US" altLang="ro-RO" dirty="0" err="1"/>
              <a:t>anonime</a:t>
            </a:r>
            <a:endParaRPr lang="en-US" altLang="ro-RO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nu au nume pentru tip</a:t>
            </a:r>
          </a:p>
          <a:p>
            <a:pPr eaLnBrk="1" hangingPunct="1"/>
            <a:r>
              <a:rPr lang="en-US" altLang="ro-RO"/>
              <a:t>nu se pot declara obiecte de tipul respectiv</a:t>
            </a:r>
          </a:p>
          <a:p>
            <a:pPr eaLnBrk="1" hangingPunct="1"/>
            <a:r>
              <a:rPr lang="en-US" altLang="ro-RO"/>
              <a:t>folosite pentru a spune compilatorului cum se aloc/procesez variabilele respective in memorie</a:t>
            </a:r>
          </a:p>
          <a:p>
            <a:pPr lvl="1" eaLnBrk="1" hangingPunct="1"/>
            <a:r>
              <a:rPr lang="en-US" altLang="ro-RO"/>
              <a:t>folosesc aceeasi locatie de memorie</a:t>
            </a:r>
          </a:p>
          <a:p>
            <a:pPr eaLnBrk="1" hangingPunct="1"/>
            <a:r>
              <a:rPr lang="en-US" altLang="ro-RO"/>
              <a:t>variabilele din union sunt accesibile ca si cum ar fi declarate in blocul respectiv</a:t>
            </a:r>
          </a:p>
          <a:p>
            <a:pPr eaLnBrk="1" hangingPunct="1"/>
            <a:endParaRPr lang="en-US" altLang="ro-RO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38400" y="1676400"/>
            <a:ext cx="4572000" cy="4770537"/>
            <a:chOff x="838200" y="909638"/>
            <a:chExt cx="4572000" cy="4770537"/>
          </a:xfrm>
        </p:grpSpPr>
        <p:sp>
          <p:nvSpPr>
            <p:cNvPr id="32770" name="Rectangle 4"/>
            <p:cNvSpPr>
              <a:spLocks noChangeArrowheads="1"/>
            </p:cNvSpPr>
            <p:nvPr/>
          </p:nvSpPr>
          <p:spPr bwMode="auto">
            <a:xfrm>
              <a:off x="838200" y="909638"/>
              <a:ext cx="4572000" cy="4770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solidFill>
                    <a:srgbClr val="004A43"/>
                  </a:solidFill>
                </a:rPr>
                <a:t>#include </a:t>
              </a:r>
              <a:r>
                <a:rPr lang="en-US" sz="1600" dirty="0">
                  <a:solidFill>
                    <a:srgbClr val="800000"/>
                  </a:solidFill>
                </a:rPr>
                <a:t>&lt;</a:t>
              </a:r>
              <a:r>
                <a:rPr lang="en-US" sz="1600" dirty="0" err="1">
                  <a:solidFill>
                    <a:srgbClr val="40015A"/>
                  </a:solidFill>
                </a:rPr>
                <a:t>iostream</a:t>
              </a:r>
              <a:r>
                <a:rPr lang="en-US" sz="1600" dirty="0">
                  <a:solidFill>
                    <a:srgbClr val="800000"/>
                  </a:solidFill>
                </a:rPr>
                <a:t>&gt;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004A43"/>
                  </a:solidFill>
                </a:rPr>
                <a:t>#include </a:t>
              </a:r>
              <a:r>
                <a:rPr lang="en-US" sz="1600" dirty="0">
                  <a:solidFill>
                    <a:srgbClr val="800000"/>
                  </a:solidFill>
                </a:rPr>
                <a:t>&lt;</a:t>
              </a:r>
              <a:r>
                <a:rPr lang="en-US" sz="1600" dirty="0" err="1">
                  <a:solidFill>
                    <a:srgbClr val="40015A"/>
                  </a:solidFill>
                </a:rPr>
                <a:t>cstring</a:t>
              </a:r>
              <a:r>
                <a:rPr lang="en-US" sz="1600" dirty="0">
                  <a:solidFill>
                    <a:srgbClr val="800000"/>
                  </a:solidFill>
                </a:rPr>
                <a:t>&gt;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using</a:t>
              </a:r>
              <a:r>
                <a:rPr lang="en-US" sz="1600" dirty="0"/>
                <a:t> </a:t>
              </a:r>
              <a:r>
                <a:rPr lang="en-US" sz="1600" b="1" dirty="0">
                  <a:solidFill>
                    <a:srgbClr val="800000"/>
                  </a:solidFill>
                </a:rPr>
                <a:t>namespace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666616"/>
                  </a:solidFill>
                </a:rPr>
                <a:t>std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endParaRPr lang="en-US" sz="1600" b="1" dirty="0">
                <a:solidFill>
                  <a:srgbClr val="800000"/>
                </a:solidFill>
              </a:endParaRPr>
            </a:p>
            <a:p>
              <a:r>
                <a:rPr lang="en-US" sz="1600" b="1" dirty="0" err="1">
                  <a:solidFill>
                    <a:srgbClr val="800000"/>
                  </a:solidFill>
                </a:rPr>
                <a:t>int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400000"/>
                  </a:solidFill>
                </a:rPr>
                <a:t>main</a:t>
              </a:r>
              <a:r>
                <a:rPr lang="en-US" sz="1600" dirty="0">
                  <a:solidFill>
                    <a:srgbClr val="808030"/>
                  </a:solidFill>
                </a:rPr>
                <a:t>()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800080"/>
                  </a:solidFill>
                </a:rPr>
                <a:t>{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union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80"/>
                  </a:solidFill>
                </a:rPr>
                <a:t>{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	long</a:t>
              </a:r>
              <a:r>
                <a:rPr lang="en-US" sz="1600" dirty="0"/>
                <a:t> l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	double</a:t>
              </a:r>
              <a:r>
                <a:rPr lang="en-US" sz="1600" dirty="0"/>
                <a:t> d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	char</a:t>
              </a:r>
              <a:r>
                <a:rPr lang="en-US" sz="1600" dirty="0"/>
                <a:t> s</a:t>
              </a:r>
              <a:r>
                <a:rPr lang="en-US" sz="1600" dirty="0">
                  <a:solidFill>
                    <a:srgbClr val="808030"/>
                  </a:solidFill>
                </a:rPr>
                <a:t>[</a:t>
              </a:r>
              <a:r>
                <a:rPr lang="en-US" sz="1600" dirty="0">
                  <a:solidFill>
                    <a:srgbClr val="008C00"/>
                  </a:solidFill>
                </a:rPr>
                <a:t>4</a:t>
              </a:r>
              <a:r>
                <a:rPr lang="en-US" sz="1600" dirty="0">
                  <a:solidFill>
                    <a:srgbClr val="808030"/>
                  </a:solidFill>
                </a:rPr>
                <a:t>]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800080"/>
                  </a:solidFill>
                </a:rPr>
                <a:t>	}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/>
                <a:t>	l </a:t>
              </a:r>
              <a:r>
                <a:rPr lang="en-US" sz="1600" dirty="0">
                  <a:solidFill>
                    <a:srgbClr val="808030"/>
                  </a:solidFill>
                </a:rPr>
                <a:t>=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008C00"/>
                  </a:solidFill>
                </a:rPr>
                <a:t>100000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cout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l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0000E6"/>
                  </a:solidFill>
                </a:rPr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/>
                <a:t>	d </a:t>
              </a:r>
              <a:r>
                <a:rPr lang="en-US" sz="1600" dirty="0">
                  <a:solidFill>
                    <a:srgbClr val="808030"/>
                  </a:solidFill>
                </a:rPr>
                <a:t>=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008000"/>
                  </a:solidFill>
                </a:rPr>
                <a:t>123.2342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cout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d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0000E6"/>
                  </a:solidFill>
                </a:rPr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strcpy</a:t>
              </a:r>
              <a:r>
                <a:rPr lang="en-US" sz="1600" dirty="0">
                  <a:solidFill>
                    <a:srgbClr val="808030"/>
                  </a:solidFill>
                </a:rPr>
                <a:t>(</a:t>
              </a:r>
              <a:r>
                <a:rPr lang="en-US" sz="1600" dirty="0"/>
                <a:t>s</a:t>
              </a:r>
              <a:r>
                <a:rPr lang="en-US" sz="1600" dirty="0">
                  <a:solidFill>
                    <a:srgbClr val="808030"/>
                  </a:solidFill>
                </a:rPr>
                <a:t>,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0000E6"/>
                  </a:solidFill>
                </a:rPr>
                <a:t>hi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808030"/>
                  </a:solidFill>
                </a:rPr>
                <a:t>)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cout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s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return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008C00"/>
                  </a:solidFill>
                </a:rPr>
                <a:t>0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800080"/>
                  </a:solidFill>
                </a:rPr>
                <a:t>}</a:t>
              </a:r>
              <a:endParaRPr lang="en-US" altLang="ro-RO" sz="1600" b="1" dirty="0"/>
            </a:p>
          </p:txBody>
        </p:sp>
        <p:sp>
          <p:nvSpPr>
            <p:cNvPr id="32771" name="TextBox 2"/>
            <p:cNvSpPr txBox="1">
              <a:spLocks noChangeArrowheads="1"/>
            </p:cNvSpPr>
            <p:nvPr/>
          </p:nvSpPr>
          <p:spPr bwMode="auto">
            <a:xfrm>
              <a:off x="1676400" y="2438400"/>
              <a:ext cx="2438400" cy="1200329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  <a:p>
              <a:endParaRPr lang="en-US"/>
            </a:p>
            <a:p>
              <a:endParaRPr lang="ro-RO"/>
            </a:p>
          </p:txBody>
        </p:sp>
      </p:grp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/>
              <a:t>Union </a:t>
            </a:r>
            <a:r>
              <a:rPr lang="en-US" altLang="ro-RO" dirty="0" err="1"/>
              <a:t>anonime</a:t>
            </a:r>
            <a:endParaRPr lang="en-US" altLang="ro-RO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B85EB886EA54594788F86F9D0A61B" ma:contentTypeVersion="11" ma:contentTypeDescription="Create a new document." ma:contentTypeScope="" ma:versionID="7d829a521a87e0fec7748db25e5b2e7f">
  <xsd:schema xmlns:xsd="http://www.w3.org/2001/XMLSchema" xmlns:xs="http://www.w3.org/2001/XMLSchema" xmlns:p="http://schemas.microsoft.com/office/2006/metadata/properties" xmlns:ns2="71c24be4-710d-4a8d-9a13-a79588c1dd38" xmlns:ns3="2a144226-266b-435e-ae44-b91654f0bcb4" targetNamespace="http://schemas.microsoft.com/office/2006/metadata/properties" ma:root="true" ma:fieldsID="b2bc1cc85a70aae97af7c654f57b5f0b" ns2:_="" ns3:_="">
    <xsd:import namespace="71c24be4-710d-4a8d-9a13-a79588c1dd38"/>
    <xsd:import namespace="2a144226-266b-435e-ae44-b91654f0bc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24be4-710d-4a8d-9a13-a79588c1dd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44226-266b-435e-ae44-b91654f0bcb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9749db0-81c0-46c2-8e66-a64a601d16bc}" ma:internalName="TaxCatchAll" ma:showField="CatchAllData" ma:web="2a144226-266b-435e-ae44-b91654f0bc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a144226-266b-435e-ae44-b91654f0bcb4" xsi:nil="true"/>
    <lcf76f155ced4ddcb4097134ff3c332f xmlns="71c24be4-710d-4a8d-9a13-a79588c1dd3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3B0EF28-D7BB-444C-A5BA-2CF8741081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176ECD-10C4-45EA-B1AE-BAA69E0CA3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24be4-710d-4a8d-9a13-a79588c1dd38"/>
    <ds:schemaRef ds:uri="2a144226-266b-435e-ae44-b91654f0bc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4521F5-2C59-43FF-8446-0C6DA4EEE619}">
  <ds:schemaRefs>
    <ds:schemaRef ds:uri="http://schemas.microsoft.com/office/2006/metadata/properties"/>
    <ds:schemaRef ds:uri="http://schemas.microsoft.com/office/infopath/2007/PartnerControls"/>
    <ds:schemaRef ds:uri="2a144226-266b-435e-ae44-b91654f0bcb4"/>
    <ds:schemaRef ds:uri="71c24be4-710d-4a8d-9a13-a79588c1dd3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4472</TotalTime>
  <Words>4101</Words>
  <Application>Microsoft Office PowerPoint</Application>
  <PresentationFormat>On-screen Show (4:3)</PresentationFormat>
  <Paragraphs>704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Comic Sans MS</vt:lpstr>
      <vt:lpstr>Courier New</vt:lpstr>
      <vt:lpstr>Garamond</vt:lpstr>
      <vt:lpstr>Times New Roman</vt:lpstr>
      <vt:lpstr>Default Design</vt:lpstr>
      <vt:lpstr>1_Default Design</vt:lpstr>
      <vt:lpstr>3_ipc</vt:lpstr>
      <vt:lpstr>PowerPoint Presentation</vt:lpstr>
      <vt:lpstr>Cuprinsul cursului</vt:lpstr>
      <vt:lpstr>Struct si class</vt:lpstr>
      <vt:lpstr>PowerPoint Presentation</vt:lpstr>
      <vt:lpstr>Union si class</vt:lpstr>
      <vt:lpstr>Union si class</vt:lpstr>
      <vt:lpstr>Union ca o clasa</vt:lpstr>
      <vt:lpstr>Union anonime</vt:lpstr>
      <vt:lpstr>Union anonime</vt:lpstr>
      <vt:lpstr>Union anonime</vt:lpstr>
      <vt:lpstr>Functii prieten</vt:lpstr>
      <vt:lpstr>Functii prieten pentru o clasa</vt:lpstr>
      <vt:lpstr>Functii prieten pentru mai multe clase</vt:lpstr>
      <vt:lpstr>PowerPoint Presentation</vt:lpstr>
      <vt:lpstr>Clase prieten</vt:lpstr>
      <vt:lpstr>Functii inline</vt:lpstr>
      <vt:lpstr>Explicit inline</vt:lpstr>
      <vt:lpstr>Explicit inline in clase</vt:lpstr>
      <vt:lpstr>Definirea functiilor inline implicit (in clase)</vt:lpstr>
      <vt:lpstr>Constructori/Destructori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Polimorfism pe constructori</vt:lpstr>
      <vt:lpstr>overload pe constructori: flexibilitate</vt:lpstr>
      <vt:lpstr>polimorfism de constructori: obiecte initializate si ne-initializate</vt:lpstr>
      <vt:lpstr>PowerPoint Presentation</vt:lpstr>
      <vt:lpstr>polimorfism de constructori: constructorul de copiere</vt:lpstr>
      <vt:lpstr>constructorul de copiere</vt:lpstr>
      <vt:lpstr>PowerPoint Presentation</vt:lpstr>
      <vt:lpstr>putem redefini constructorul de copiere</vt:lpstr>
      <vt:lpstr>PowerPoint Presentation</vt:lpstr>
      <vt:lpstr>PowerPoint Presentation</vt:lpstr>
      <vt:lpstr>Perspective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ANCA MADALINA DOBROVAT</cp:lastModifiedBy>
  <cp:revision>272</cp:revision>
  <dcterms:created xsi:type="dcterms:W3CDTF">1601-01-01T00:00:00Z</dcterms:created>
  <dcterms:modified xsi:type="dcterms:W3CDTF">2025-03-05T11:18:49Z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0x0101002D6B85EB886EA54594788F86F9D0A61B</vt:lpwstr>
  </property>
</Properties>
</file>