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44" r:id="rId5"/>
  </p:sldMasterIdLst>
  <p:notesMasterIdLst>
    <p:notesMasterId r:id="rId59"/>
  </p:notesMasterIdLst>
  <p:sldIdLst>
    <p:sldId id="256" r:id="rId6"/>
    <p:sldId id="656" r:id="rId7"/>
    <p:sldId id="727" r:id="rId8"/>
    <p:sldId id="657" r:id="rId9"/>
    <p:sldId id="658" r:id="rId10"/>
    <p:sldId id="659" r:id="rId11"/>
    <p:sldId id="728" r:id="rId12"/>
    <p:sldId id="729" r:id="rId13"/>
    <p:sldId id="730" r:id="rId14"/>
    <p:sldId id="731" r:id="rId15"/>
    <p:sldId id="732" r:id="rId16"/>
    <p:sldId id="660" r:id="rId17"/>
    <p:sldId id="661" r:id="rId18"/>
    <p:sldId id="662" r:id="rId19"/>
    <p:sldId id="663" r:id="rId20"/>
    <p:sldId id="664" r:id="rId21"/>
    <p:sldId id="665" r:id="rId22"/>
    <p:sldId id="685" r:id="rId23"/>
    <p:sldId id="720" r:id="rId24"/>
    <p:sldId id="686" r:id="rId25"/>
    <p:sldId id="687" r:id="rId26"/>
    <p:sldId id="721" r:id="rId27"/>
    <p:sldId id="689" r:id="rId28"/>
    <p:sldId id="690" r:id="rId29"/>
    <p:sldId id="691" r:id="rId30"/>
    <p:sldId id="692" r:id="rId31"/>
    <p:sldId id="694" r:id="rId32"/>
    <p:sldId id="722" r:id="rId33"/>
    <p:sldId id="696" r:id="rId34"/>
    <p:sldId id="697" r:id="rId35"/>
    <p:sldId id="698" r:id="rId36"/>
    <p:sldId id="699" r:id="rId37"/>
    <p:sldId id="700" r:id="rId38"/>
    <p:sldId id="723" r:id="rId39"/>
    <p:sldId id="724" r:id="rId40"/>
    <p:sldId id="702" r:id="rId41"/>
    <p:sldId id="703" r:id="rId42"/>
    <p:sldId id="704" r:id="rId43"/>
    <p:sldId id="705" r:id="rId44"/>
    <p:sldId id="706" r:id="rId45"/>
    <p:sldId id="707" r:id="rId46"/>
    <p:sldId id="708" r:id="rId47"/>
    <p:sldId id="709" r:id="rId48"/>
    <p:sldId id="710" r:id="rId49"/>
    <p:sldId id="712" r:id="rId50"/>
    <p:sldId id="713" r:id="rId51"/>
    <p:sldId id="714" r:id="rId52"/>
    <p:sldId id="715" r:id="rId53"/>
    <p:sldId id="716" r:id="rId54"/>
    <p:sldId id="717" r:id="rId55"/>
    <p:sldId id="718" r:id="rId56"/>
    <p:sldId id="719" r:id="rId57"/>
    <p:sldId id="725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4CA3F6-10B3-4CB1-800A-2BB888B53527}" v="9" dt="2023-03-19T19:03:07.753"/>
    <p1510:client id="{BD87E137-8563-4DDB-8A26-5150B157B5A6}" v="7" dt="2023-03-20T17:27:46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1" autoAdjust="0"/>
    <p:restoredTop sz="94660"/>
  </p:normalViewPr>
  <p:slideViewPr>
    <p:cSldViewPr>
      <p:cViewPr>
        <p:scale>
          <a:sx n="63" d="100"/>
          <a:sy n="63" d="100"/>
        </p:scale>
        <p:origin x="-13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microsoft.com/office/2016/11/relationships/changesInfo" Target="changesInfos/changesInfo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CA MADALINA DOBROVAT" userId="S::anca.dobrovat@unibuc.ro::418a3c67-18b7-4c53-a114-ddac729b7caa" providerId="AD" clId="Web-{8B4CA3F6-10B3-4CB1-800A-2BB888B53527}"/>
    <pc:docChg chg="modSld">
      <pc:chgData name="ANCA MADALINA DOBROVAT" userId="S::anca.dobrovat@unibuc.ro::418a3c67-18b7-4c53-a114-ddac729b7caa" providerId="AD" clId="Web-{8B4CA3F6-10B3-4CB1-800A-2BB888B53527}" dt="2023-03-19T19:03:07.550" v="7" actId="14100"/>
      <pc:docMkLst>
        <pc:docMk/>
      </pc:docMkLst>
      <pc:sldChg chg="delSp modSp">
        <pc:chgData name="ANCA MADALINA DOBROVAT" userId="S::anca.dobrovat@unibuc.ro::418a3c67-18b7-4c53-a114-ddac729b7caa" providerId="AD" clId="Web-{8B4CA3F6-10B3-4CB1-800A-2BB888B53527}" dt="2023-03-19T19:03:07.550" v="7" actId="14100"/>
        <pc:sldMkLst>
          <pc:docMk/>
          <pc:sldMk cId="0" sldId="655"/>
        </pc:sldMkLst>
        <pc:spChg chg="del">
          <ac:chgData name="ANCA MADALINA DOBROVAT" userId="S::anca.dobrovat@unibuc.ro::418a3c67-18b7-4c53-a114-ddac729b7caa" providerId="AD" clId="Web-{8B4CA3F6-10B3-4CB1-800A-2BB888B53527}" dt="2023-03-19T19:02:22.314" v="0"/>
          <ac:spMkLst>
            <pc:docMk/>
            <pc:sldMk cId="0" sldId="655"/>
            <ac:spMk id="6" creationId="{00000000-0000-0000-0000-000000000000}"/>
          </ac:spMkLst>
        </pc:spChg>
        <pc:spChg chg="mod">
          <ac:chgData name="ANCA MADALINA DOBROVAT" userId="S::anca.dobrovat@unibuc.ro::418a3c67-18b7-4c53-a114-ddac729b7caa" providerId="AD" clId="Web-{8B4CA3F6-10B3-4CB1-800A-2BB888B53527}" dt="2023-03-19T19:02:30.299" v="1" actId="1076"/>
          <ac:spMkLst>
            <pc:docMk/>
            <pc:sldMk cId="0" sldId="655"/>
            <ac:spMk id="6146" creationId="{00000000-0000-0000-0000-000000000000}"/>
          </ac:spMkLst>
        </pc:spChg>
        <pc:spChg chg="mod">
          <ac:chgData name="ANCA MADALINA DOBROVAT" userId="S::anca.dobrovat@unibuc.ro::418a3c67-18b7-4c53-a114-ddac729b7caa" providerId="AD" clId="Web-{8B4CA3F6-10B3-4CB1-800A-2BB888B53527}" dt="2023-03-19T19:03:07.550" v="7" actId="14100"/>
          <ac:spMkLst>
            <pc:docMk/>
            <pc:sldMk cId="0" sldId="655"/>
            <ac:spMk id="6147" creationId="{00000000-0000-0000-0000-000000000000}"/>
          </ac:spMkLst>
        </pc:spChg>
      </pc:sldChg>
    </pc:docChg>
  </pc:docChgLst>
  <pc:docChgLst>
    <pc:chgData name="ANCA MADALINA DOBROVAT" userId="S::anca.dobrovat@unibuc.ro::418a3c67-18b7-4c53-a114-ddac729b7caa" providerId="AD" clId="Web-{BD87E137-8563-4DDB-8A26-5150B157B5A6}"/>
    <pc:docChg chg="modSld">
      <pc:chgData name="ANCA MADALINA DOBROVAT" userId="S::anca.dobrovat@unibuc.ro::418a3c67-18b7-4c53-a114-ddac729b7caa" providerId="AD" clId="Web-{BD87E137-8563-4DDB-8A26-5150B157B5A6}" dt="2023-03-20T17:27:46.265" v="2" actId="20577"/>
      <pc:docMkLst>
        <pc:docMk/>
      </pc:docMkLst>
      <pc:sldChg chg="modSp">
        <pc:chgData name="ANCA MADALINA DOBROVAT" userId="S::anca.dobrovat@unibuc.ro::418a3c67-18b7-4c53-a114-ddac729b7caa" providerId="AD" clId="Web-{BD87E137-8563-4DDB-8A26-5150B157B5A6}" dt="2023-03-20T17:27:46.265" v="2" actId="20577"/>
        <pc:sldMkLst>
          <pc:docMk/>
          <pc:sldMk cId="0" sldId="655"/>
        </pc:sldMkLst>
        <pc:spChg chg="mod">
          <ac:chgData name="ANCA MADALINA DOBROVAT" userId="S::anca.dobrovat@unibuc.ro::418a3c67-18b7-4c53-a114-ddac729b7caa" providerId="AD" clId="Web-{BD87E137-8563-4DDB-8A26-5150B157B5A6}" dt="2023-03-20T17:27:46.265" v="2" actId="20577"/>
          <ac:spMkLst>
            <pc:docMk/>
            <pc:sldMk cId="0" sldId="655"/>
            <ac:spMk id="6147" creationId="{00000000-0000-0000-0000-000000000000}"/>
          </ac:spMkLst>
        </pc:spChg>
      </pc:sldChg>
    </pc:docChg>
  </pc:docChgLst>
  <pc:docChgLst>
    <pc:chgData clId="Web-{BD87E137-8563-4DDB-8A26-5150B157B5A6}"/>
    <pc:docChg chg="modSld">
      <pc:chgData name="" userId="" providerId="" clId="Web-{BD87E137-8563-4DDB-8A26-5150B157B5A6}" dt="2023-03-20T17:27:36.296" v="2" actId="20577"/>
      <pc:docMkLst>
        <pc:docMk/>
      </pc:docMkLst>
      <pc:sldChg chg="modSp">
        <pc:chgData name="" userId="" providerId="" clId="Web-{BD87E137-8563-4DDB-8A26-5150B157B5A6}" dt="2023-03-20T17:27:36.296" v="2" actId="20577"/>
        <pc:sldMkLst>
          <pc:docMk/>
          <pc:sldMk cId="0" sldId="256"/>
        </pc:sldMkLst>
        <pc:spChg chg="mod">
          <ac:chgData name="" userId="" providerId="" clId="Web-{BD87E137-8563-4DDB-8A26-5150B157B5A6}" dt="2023-03-20T17:27:36.296" v="2" actId="20577"/>
          <ac:spMkLst>
            <pc:docMk/>
            <pc:sldMk cId="0" sldId="256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9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CAF9E-A240-4908-862D-E6AA7C60A228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53</a:t>
            </a:fld>
            <a:endParaRPr lang="en-US" altLang="ro-RO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421706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4421706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1318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defRPr/>
            </a:pP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Programare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orientat</a:t>
            </a:r>
            <a:r>
              <a:rPr lang="ro-RO" altLang="ro-RO" sz="4000" b="1" dirty="0">
                <a:latin typeface="+mn-lt"/>
              </a:rPr>
              <a:t>ă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obiecte</a:t>
            </a: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- </a:t>
            </a:r>
            <a:r>
              <a:rPr lang="en-US" sz="26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suport</a:t>
            </a: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curs -</a:t>
            </a:r>
            <a:endParaRPr sz="1800" dirty="0">
              <a:latin typeface="+mn-lt"/>
            </a:endParaRPr>
          </a:p>
        </p:txBody>
      </p:sp>
      <p:sp>
        <p:nvSpPr>
          <p:cNvPr id="9" name="Google Shape;53;p3"/>
          <p:cNvSpPr txBox="1"/>
          <p:nvPr/>
        </p:nvSpPr>
        <p:spPr>
          <a:xfrm>
            <a:off x="2114550" y="42672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2023 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2024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13, 14, 15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</a:t>
            </a:r>
            <a:r>
              <a:rPr lang="en-US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dirty="0"/>
          </a:p>
        </p:txBody>
      </p:sp>
      <p:sp>
        <p:nvSpPr>
          <p:cNvPr id="11" name="CustomShape 5"/>
          <p:cNvSpPr/>
          <p:nvPr/>
        </p:nvSpPr>
        <p:spPr>
          <a:xfrm>
            <a:off x="5059440" y="2895600"/>
            <a:ext cx="405396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91440">
              <a:lnSpc>
                <a:spcPct val="104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Andrei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Păun</a:t>
            </a:r>
            <a:endParaRPr lang="en-US" sz="2800" b="0" strike="noStrike" spc="-1" dirty="0">
              <a:latin typeface="Arial"/>
            </a:endParaRPr>
          </a:p>
          <a:p>
            <a:pPr marL="91440">
              <a:lnSpc>
                <a:spcPct val="104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Anca</a:t>
            </a: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Dobrovăț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389" y="457200"/>
            <a:ext cx="7865011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 dirty="0" err="1" smtClean="0"/>
              <a:t>Obiecte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statice</a:t>
            </a:r>
            <a:r>
              <a:rPr lang="en-US" altLang="ro-RO" dirty="0" smtClean="0"/>
              <a:t> locale (in </a:t>
            </a:r>
            <a:r>
              <a:rPr lang="en-US" altLang="ro-RO" dirty="0" err="1" smtClean="0"/>
              <a:t>functii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membru</a:t>
            </a:r>
            <a:r>
              <a:rPr lang="en-US" altLang="ro-RO" dirty="0" smtClean="0"/>
              <a:t>)</a:t>
            </a:r>
            <a:endParaRPr lang="en-US" altLang="ro-RO" dirty="0"/>
          </a:p>
        </p:txBody>
      </p:sp>
      <p:sp>
        <p:nvSpPr>
          <p:cNvPr id="6" name="Rectangle 5"/>
          <p:cNvSpPr/>
          <p:nvPr/>
        </p:nvSpPr>
        <p:spPr>
          <a:xfrm>
            <a:off x="381000" y="5943600"/>
            <a:ext cx="853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o-RO" kern="0" dirty="0" smtClean="0"/>
              <a:t>De cate </a:t>
            </a:r>
            <a:r>
              <a:rPr lang="en-US" altLang="ro-RO" kern="0" dirty="0" err="1" smtClean="0"/>
              <a:t>ori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este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creat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si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distrus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obiectul</a:t>
            </a:r>
            <a:r>
              <a:rPr lang="en-US" altLang="ro-RO" kern="0" dirty="0" smtClean="0"/>
              <a:t> static local? </a:t>
            </a:r>
            <a:r>
              <a:rPr lang="en-US" altLang="ro-RO" kern="0" dirty="0" err="1" smtClean="0"/>
              <a:t>Raspuns</a:t>
            </a:r>
            <a:r>
              <a:rPr lang="en-US" altLang="ro-RO" kern="0" dirty="0" smtClean="0"/>
              <a:t>: o </a:t>
            </a:r>
            <a:r>
              <a:rPr lang="en-US" altLang="ro-RO" kern="0" dirty="0" err="1" smtClean="0"/>
              <a:t>singura</a:t>
            </a:r>
            <a:r>
              <a:rPr lang="en-US" altLang="ro-RO" kern="0" dirty="0" smtClean="0"/>
              <a:t> data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43100" y="1219200"/>
            <a:ext cx="5410200" cy="4419600"/>
            <a:chOff x="990600" y="1219200"/>
            <a:chExt cx="5000625" cy="4268826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1219200"/>
              <a:ext cx="5000625" cy="4268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875" y="3353613"/>
              <a:ext cx="1022350" cy="1774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4121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389" y="457200"/>
            <a:ext cx="7865011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 dirty="0" err="1" smtClean="0"/>
              <a:t>Obiecte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statice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globale</a:t>
            </a:r>
            <a:r>
              <a:rPr lang="en-US" altLang="ro-RO" dirty="0" smtClean="0"/>
              <a:t> (</a:t>
            </a:r>
            <a:r>
              <a:rPr lang="en-US" altLang="ro-RO" dirty="0" err="1" smtClean="0"/>
              <a:t>sunt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distruse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ultimele</a:t>
            </a:r>
            <a:r>
              <a:rPr lang="en-US" altLang="ro-RO" dirty="0" smtClean="0"/>
              <a:t>)</a:t>
            </a:r>
            <a:endParaRPr lang="en-US" altLang="ro-RO" dirty="0"/>
          </a:p>
        </p:txBody>
      </p:sp>
      <p:grpSp>
        <p:nvGrpSpPr>
          <p:cNvPr id="2" name="Group 1"/>
          <p:cNvGrpSpPr/>
          <p:nvPr/>
        </p:nvGrpSpPr>
        <p:grpSpPr>
          <a:xfrm>
            <a:off x="1143001" y="1324556"/>
            <a:ext cx="7396568" cy="5025526"/>
            <a:chOff x="1143001" y="1324556"/>
            <a:chExt cx="7396568" cy="5025526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1" y="1324556"/>
              <a:ext cx="7396568" cy="45428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3124200"/>
              <a:ext cx="1403350" cy="3225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87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Operatorul de rezolutie de scop ::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152400" y="1933575"/>
            <a:ext cx="36576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b="1" dirty="0">
                <a:solidFill>
                  <a:srgbClr val="800000"/>
                </a:solidFill>
              </a:rPr>
              <a:t>int</a:t>
            </a:r>
            <a:r>
              <a:rPr lang="ro-RO" sz="2400" dirty="0">
                <a:solidFill>
                  <a:srgbClr val="000000"/>
                </a:solidFill>
              </a:rPr>
              <a:t> i</a:t>
            </a:r>
            <a:r>
              <a:rPr lang="ro-RO" sz="2400" dirty="0">
                <a:solidFill>
                  <a:srgbClr val="800080"/>
                </a:solidFill>
              </a:rPr>
              <a:t>;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696969"/>
                </a:solidFill>
              </a:rPr>
              <a:t>// global i</a:t>
            </a:r>
            <a:endParaRPr lang="en-US" sz="2400" dirty="0">
              <a:solidFill>
                <a:srgbClr val="696969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b="1" dirty="0">
                <a:solidFill>
                  <a:srgbClr val="800000"/>
                </a:solidFill>
              </a:rPr>
              <a:t>void</a:t>
            </a:r>
            <a:r>
              <a:rPr lang="ro-RO" sz="2400" dirty="0">
                <a:solidFill>
                  <a:srgbClr val="000000"/>
                </a:solidFill>
              </a:rPr>
              <a:t> f</a:t>
            </a:r>
            <a:r>
              <a:rPr lang="ro-RO" sz="2400" dirty="0">
                <a:solidFill>
                  <a:srgbClr val="808030"/>
                </a:solidFill>
              </a:rPr>
              <a:t>()</a:t>
            </a:r>
            <a:endParaRPr lang="en-US" sz="2400" dirty="0">
              <a:solidFill>
                <a:srgbClr val="80803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dirty="0">
                <a:solidFill>
                  <a:srgbClr val="800080"/>
                </a:solidFill>
              </a:rPr>
              <a:t>{</a:t>
            </a:r>
            <a:r>
              <a:rPr lang="ro-RO" sz="2400" dirty="0">
                <a:solidFill>
                  <a:srgbClr val="000000"/>
                </a:solidFill>
              </a:rPr>
              <a:t>    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sz="2400" b="1" dirty="0">
                <a:solidFill>
                  <a:srgbClr val="000000"/>
                </a:solidFill>
              </a:rPr>
              <a:t>	</a:t>
            </a:r>
            <a:r>
              <a:rPr lang="ro-RO" sz="2400" b="1" dirty="0">
                <a:solidFill>
                  <a:srgbClr val="800000"/>
                </a:solidFill>
              </a:rPr>
              <a:t>int</a:t>
            </a:r>
            <a:r>
              <a:rPr lang="ro-RO" sz="2400" dirty="0">
                <a:solidFill>
                  <a:srgbClr val="000000"/>
                </a:solidFill>
              </a:rPr>
              <a:t> i</a:t>
            </a:r>
            <a:r>
              <a:rPr lang="ro-RO" sz="2400" dirty="0">
                <a:solidFill>
                  <a:srgbClr val="800080"/>
                </a:solidFill>
              </a:rPr>
              <a:t>;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696969"/>
                </a:solidFill>
              </a:rPr>
              <a:t>// local i</a:t>
            </a:r>
            <a:r>
              <a:rPr lang="ro-RO" sz="2400" dirty="0">
                <a:solidFill>
                  <a:srgbClr val="000000"/>
                </a:solidFill>
              </a:rPr>
              <a:t>    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ro-RO" sz="2400" dirty="0">
                <a:solidFill>
                  <a:srgbClr val="000000"/>
                </a:solidFill>
              </a:rPr>
              <a:t>i </a:t>
            </a:r>
            <a:r>
              <a:rPr lang="ro-RO" sz="2400" dirty="0">
                <a:solidFill>
                  <a:srgbClr val="808030"/>
                </a:solidFill>
              </a:rPr>
              <a:t>=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008C00"/>
                </a:solidFill>
              </a:rPr>
              <a:t>10</a:t>
            </a:r>
            <a:r>
              <a:rPr lang="ro-RO" sz="2400" dirty="0">
                <a:solidFill>
                  <a:srgbClr val="800080"/>
                </a:solidFill>
              </a:rPr>
              <a:t>;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696969"/>
                </a:solidFill>
              </a:rPr>
              <a:t>// uses local i</a:t>
            </a:r>
            <a:r>
              <a:rPr lang="ro-RO" sz="2400" dirty="0">
                <a:solidFill>
                  <a:srgbClr val="808030"/>
                </a:solidFill>
              </a:rPr>
              <a:t>.</a:t>
            </a:r>
            <a:endParaRPr lang="en-US" sz="2400" dirty="0">
              <a:solidFill>
                <a:srgbClr val="80803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dirty="0">
                <a:solidFill>
                  <a:srgbClr val="800080"/>
                </a:solidFill>
              </a:rPr>
              <a:t>}</a:t>
            </a:r>
            <a:endParaRPr lang="en-US" altLang="ro-RO" sz="2400" b="1" dirty="0"/>
          </a:p>
        </p:txBody>
      </p:sp>
      <p:sp>
        <p:nvSpPr>
          <p:cNvPr id="12292" name="TextBox 5"/>
          <p:cNvSpPr txBox="1">
            <a:spLocks noChangeArrowheads="1"/>
          </p:cNvSpPr>
          <p:nvPr/>
        </p:nvSpPr>
        <p:spPr bwMode="auto">
          <a:xfrm>
            <a:off x="762000" y="4800600"/>
            <a:ext cx="3286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o-RO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962400" y="1905000"/>
            <a:ext cx="5029200" cy="3046988"/>
            <a:chOff x="4038600" y="1906012"/>
            <a:chExt cx="5029200" cy="3048275"/>
          </a:xfrm>
        </p:grpSpPr>
        <p:sp>
          <p:nvSpPr>
            <p:cNvPr id="12296" name="Rectangle 5"/>
            <p:cNvSpPr>
              <a:spLocks noChangeArrowheads="1"/>
            </p:cNvSpPr>
            <p:nvPr/>
          </p:nvSpPr>
          <p:spPr bwMode="auto">
            <a:xfrm>
              <a:off x="4038600" y="1906012"/>
              <a:ext cx="5029200" cy="304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ro-RO" sz="2400" b="1" dirty="0">
                  <a:solidFill>
                    <a:srgbClr val="800000"/>
                  </a:solidFill>
                </a:rPr>
                <a:t>int</a:t>
              </a:r>
              <a:r>
                <a:rPr lang="ro-RO" sz="2400" dirty="0"/>
                <a:t> i</a:t>
              </a:r>
              <a:r>
                <a:rPr lang="ro-RO" sz="2400" dirty="0">
                  <a:solidFill>
                    <a:srgbClr val="800080"/>
                  </a:solidFill>
                </a:rPr>
                <a:t>;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696969"/>
                  </a:solidFill>
                </a:rPr>
                <a:t>// global i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ro-RO" sz="2400" b="1" dirty="0">
                  <a:solidFill>
                    <a:srgbClr val="800000"/>
                  </a:solidFill>
                </a:rPr>
                <a:t>void</a:t>
              </a:r>
              <a:r>
                <a:rPr lang="ro-RO" sz="2400" dirty="0"/>
                <a:t> f</a:t>
              </a:r>
              <a:r>
                <a:rPr lang="ro-RO" sz="2400" dirty="0">
                  <a:solidFill>
                    <a:srgbClr val="808030"/>
                  </a:solidFill>
                </a:rPr>
                <a:t>()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ro-RO" sz="2400" dirty="0">
                  <a:solidFill>
                    <a:srgbClr val="800080"/>
                  </a:solidFill>
                </a:rPr>
                <a:t>{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en-US" sz="2400" b="1" dirty="0">
                  <a:solidFill>
                    <a:srgbClr val="800000"/>
                  </a:solidFill>
                </a:rPr>
                <a:t>	</a:t>
              </a:r>
              <a:r>
                <a:rPr lang="ro-RO" sz="2400" b="1" dirty="0">
                  <a:solidFill>
                    <a:srgbClr val="800000"/>
                  </a:solidFill>
                </a:rPr>
                <a:t>int</a:t>
              </a:r>
              <a:r>
                <a:rPr lang="ro-RO" sz="2400" dirty="0"/>
                <a:t> I</a:t>
              </a:r>
              <a:r>
                <a:rPr lang="en-US" sz="2400" dirty="0"/>
                <a:t> = 7</a:t>
              </a:r>
              <a:r>
                <a:rPr lang="ro-RO" sz="2400" dirty="0">
                  <a:solidFill>
                    <a:srgbClr val="800080"/>
                  </a:solidFill>
                </a:rPr>
                <a:t>;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696969"/>
                  </a:solidFill>
                </a:rPr>
                <a:t>// local i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en-US" sz="2400" dirty="0">
                  <a:solidFill>
                    <a:srgbClr val="800080"/>
                  </a:solidFill>
                </a:rPr>
                <a:t>	</a:t>
              </a:r>
              <a:r>
                <a:rPr lang="ro-RO" sz="2400" dirty="0">
                  <a:solidFill>
                    <a:srgbClr val="800080"/>
                  </a:solidFill>
                </a:rPr>
                <a:t>::</a:t>
              </a:r>
              <a:r>
                <a:rPr lang="ro-RO" sz="2400" dirty="0"/>
                <a:t>i </a:t>
              </a:r>
              <a:r>
                <a:rPr lang="ro-RO" sz="2400" dirty="0">
                  <a:solidFill>
                    <a:srgbClr val="808030"/>
                  </a:solidFill>
                </a:rPr>
                <a:t>=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008C00"/>
                  </a:solidFill>
                </a:rPr>
                <a:t>10</a:t>
              </a:r>
              <a:r>
                <a:rPr lang="ro-RO" sz="2400" dirty="0">
                  <a:solidFill>
                    <a:srgbClr val="800080"/>
                  </a:solidFill>
                </a:rPr>
                <a:t>;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696969"/>
                  </a:solidFill>
                </a:rPr>
                <a:t>// now refers to global i</a:t>
              </a:r>
              <a:endParaRPr lang="en-US" sz="2400" dirty="0">
                <a:solidFill>
                  <a:srgbClr val="696969"/>
                </a:solidFill>
              </a:endParaRPr>
            </a:p>
            <a:p>
              <a:pPr>
                <a:buFontTx/>
                <a:buNone/>
              </a:pPr>
              <a:r>
                <a:rPr lang="en-US" dirty="0" err="1">
                  <a:solidFill>
                    <a:srgbClr val="696969"/>
                  </a:solidFill>
                </a:rPr>
                <a:t>Cout</a:t>
              </a:r>
              <a:r>
                <a:rPr lang="en-US" dirty="0">
                  <a:solidFill>
                    <a:srgbClr val="696969"/>
                  </a:solidFill>
                </a:rPr>
                <a:t>&lt;&lt;::I;</a:t>
              </a:r>
            </a:p>
            <a:p>
              <a:pPr>
                <a:buFontTx/>
                <a:buNone/>
              </a:pP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ro-RO" sz="2400" dirty="0">
                  <a:solidFill>
                    <a:srgbClr val="800080"/>
                  </a:solidFill>
                </a:rPr>
                <a:t>}</a:t>
              </a:r>
              <a:endParaRPr lang="en-US" altLang="ro-RO" sz="2400" b="1" dirty="0"/>
            </a:p>
          </p:txBody>
        </p:sp>
        <p:sp>
          <p:nvSpPr>
            <p:cNvPr id="12297" name="TextBox 5"/>
            <p:cNvSpPr txBox="1">
              <a:spLocks noChangeArrowheads="1"/>
            </p:cNvSpPr>
            <p:nvPr/>
          </p:nvSpPr>
          <p:spPr bwMode="auto">
            <a:xfrm>
              <a:off x="4953000" y="3430656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Clase locale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 altLang="ro-RO"/>
              <a:t>putem defini clase in clase sau functii</a:t>
            </a:r>
          </a:p>
          <a:p>
            <a:r>
              <a:rPr lang="en-US" altLang="ro-RO" b="1"/>
              <a:t>class</a:t>
            </a:r>
            <a:r>
              <a:rPr lang="en-US" altLang="ro-RO"/>
              <a:t> este o declaratie, deci defineste un scop</a:t>
            </a:r>
          </a:p>
          <a:p>
            <a:r>
              <a:rPr lang="en-US" altLang="ro-RO"/>
              <a:t>operatorul de rezolutie de scop ajuta in aceste cazuri</a:t>
            </a:r>
          </a:p>
          <a:p>
            <a:r>
              <a:rPr lang="en-US" altLang="ro-RO"/>
              <a:t>rar utilizate clase in clase</a:t>
            </a:r>
          </a:p>
          <a:p>
            <a:endParaRPr lang="en-US" altLang="ro-RO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990600"/>
            <a:ext cx="4267200" cy="4114800"/>
          </a:xfrm>
        </p:spPr>
        <p:txBody>
          <a:bodyPr/>
          <a:lstStyle/>
          <a:p>
            <a:r>
              <a:rPr lang="en-US" altLang="ro-RO" sz="2400" dirty="0" err="1"/>
              <a:t>exemplu</a:t>
            </a:r>
            <a:r>
              <a:rPr lang="en-US" altLang="ro-RO" sz="2400" dirty="0"/>
              <a:t> de </a:t>
            </a:r>
            <a:r>
              <a:rPr lang="en-US" altLang="ro-RO" sz="2400" dirty="0" err="1"/>
              <a:t>clasa</a:t>
            </a:r>
            <a:r>
              <a:rPr lang="en-US" altLang="ro-RO" sz="2400" dirty="0"/>
              <a:t> in </a:t>
            </a:r>
            <a:r>
              <a:rPr lang="en-US" altLang="ro-RO" sz="2400" dirty="0" err="1"/>
              <a:t>functia</a:t>
            </a:r>
            <a:r>
              <a:rPr lang="en-US" altLang="ro-RO" sz="2400" dirty="0"/>
              <a:t> f()</a:t>
            </a:r>
          </a:p>
          <a:p>
            <a:r>
              <a:rPr lang="en-US" altLang="ro-RO" sz="2400" dirty="0" err="1"/>
              <a:t>restrictii</a:t>
            </a:r>
            <a:r>
              <a:rPr lang="en-US" altLang="ro-RO" sz="2400" dirty="0"/>
              <a:t>: </a:t>
            </a:r>
            <a:r>
              <a:rPr lang="en-US" altLang="ro-RO" sz="2400" dirty="0" err="1"/>
              <a:t>functii</a:t>
            </a:r>
            <a:r>
              <a:rPr lang="en-US" altLang="ro-RO" sz="2400" dirty="0"/>
              <a:t> definite in </a:t>
            </a:r>
            <a:r>
              <a:rPr lang="en-US" altLang="ro-RO" sz="2400" dirty="0" err="1"/>
              <a:t>clasa</a:t>
            </a:r>
            <a:endParaRPr lang="en-US" altLang="ro-RO" sz="2400" dirty="0"/>
          </a:p>
          <a:p>
            <a:r>
              <a:rPr lang="en-US" altLang="ro-RO" sz="2400" dirty="0"/>
              <a:t>nu </a:t>
            </a:r>
            <a:r>
              <a:rPr lang="en-US" altLang="ro-RO" sz="2400" dirty="0" err="1"/>
              <a:t>acceseaza</a:t>
            </a:r>
            <a:r>
              <a:rPr lang="en-US" altLang="ro-RO" sz="2400" dirty="0"/>
              <a:t> </a:t>
            </a:r>
            <a:r>
              <a:rPr lang="en-US" altLang="ro-RO" sz="2400" dirty="0" err="1"/>
              <a:t>variabilele</a:t>
            </a:r>
            <a:r>
              <a:rPr lang="en-US" altLang="ro-RO" sz="2400" dirty="0"/>
              <a:t> locale ale </a:t>
            </a:r>
            <a:r>
              <a:rPr lang="en-US" altLang="ro-RO" sz="2400" dirty="0" err="1"/>
              <a:t>functiei</a:t>
            </a:r>
            <a:endParaRPr lang="en-US" altLang="ro-RO" sz="2400" dirty="0"/>
          </a:p>
          <a:p>
            <a:r>
              <a:rPr lang="en-US" altLang="ro-RO" sz="2400" dirty="0" err="1"/>
              <a:t>acceseaza</a:t>
            </a:r>
            <a:r>
              <a:rPr lang="en-US" altLang="ro-RO" sz="2400" dirty="0"/>
              <a:t> </a:t>
            </a:r>
            <a:r>
              <a:rPr lang="en-US" altLang="ro-RO" sz="2400" dirty="0" err="1"/>
              <a:t>variabilele</a:t>
            </a:r>
            <a:r>
              <a:rPr lang="en-US" altLang="ro-RO" sz="2400" dirty="0"/>
              <a:t> definite static</a:t>
            </a:r>
          </a:p>
          <a:p>
            <a:r>
              <a:rPr lang="en-US" altLang="ro-RO" sz="2400" dirty="0" err="1"/>
              <a:t>fara</a:t>
            </a:r>
            <a:r>
              <a:rPr lang="en-US" altLang="ro-RO" sz="2400" dirty="0"/>
              <a:t> </a:t>
            </a:r>
            <a:r>
              <a:rPr lang="en-US" altLang="ro-RO" sz="2400" dirty="0" err="1"/>
              <a:t>variabile</a:t>
            </a:r>
            <a:r>
              <a:rPr lang="en-US" altLang="ro-RO" sz="2400" dirty="0"/>
              <a:t> static definite in </a:t>
            </a:r>
            <a:r>
              <a:rPr lang="en-US" altLang="ro-RO" sz="2400" dirty="0" err="1"/>
              <a:t>clasa</a:t>
            </a:r>
            <a:endParaRPr lang="en-US" altLang="ro-RO" sz="2400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838200"/>
            <a:ext cx="4572000" cy="5078313"/>
            <a:chOff x="304800" y="228600"/>
            <a:chExt cx="4572000" cy="5078043"/>
          </a:xfrm>
        </p:grpSpPr>
        <p:sp>
          <p:nvSpPr>
            <p:cNvPr id="14342" name="Rectangle 4"/>
            <p:cNvSpPr>
              <a:spLocks noChangeArrowheads="1"/>
            </p:cNvSpPr>
            <p:nvPr/>
          </p:nvSpPr>
          <p:spPr bwMode="auto">
            <a:xfrm>
              <a:off x="304800" y="228600"/>
              <a:ext cx="4572000" cy="5078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ro-RO" sz="1800" dirty="0">
                  <a:solidFill>
                    <a:srgbClr val="004A43"/>
                  </a:solidFill>
                </a:rPr>
                <a:t>#include </a:t>
              </a:r>
              <a:r>
                <a:rPr lang="ro-RO" sz="1800" dirty="0">
                  <a:solidFill>
                    <a:srgbClr val="800000"/>
                  </a:solidFill>
                </a:rPr>
                <a:t>&lt;</a:t>
              </a:r>
              <a:r>
                <a:rPr lang="ro-RO" sz="1800" dirty="0">
                  <a:solidFill>
                    <a:srgbClr val="40015A"/>
                  </a:solidFill>
                </a:rPr>
                <a:t>iostream</a:t>
              </a:r>
              <a:r>
                <a:rPr lang="ro-RO" sz="1800" dirty="0">
                  <a:solidFill>
                    <a:srgbClr val="800000"/>
                  </a:solidFill>
                </a:rPr>
                <a:t>&gt;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using</a:t>
              </a:r>
              <a:r>
                <a:rPr lang="ro-RO" sz="1800" dirty="0"/>
                <a:t> </a:t>
              </a:r>
              <a:r>
                <a:rPr lang="ro-RO" sz="1800" b="1" dirty="0">
                  <a:solidFill>
                    <a:srgbClr val="800000"/>
                  </a:solidFill>
                </a:rPr>
                <a:t>namespace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666616"/>
                  </a:solidFill>
                </a:rPr>
                <a:t>std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void</a:t>
              </a:r>
              <a:r>
                <a:rPr lang="ro-RO" sz="1800" dirty="0"/>
                <a:t> f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400000"/>
                  </a:solidFill>
                </a:rPr>
                <a:t>main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/>
                <a:t>	</a:t>
              </a:r>
              <a:r>
                <a:rPr lang="ro-RO" sz="1800" dirty="0"/>
                <a:t>f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696969"/>
                  </a:solidFill>
                </a:rPr>
                <a:t>// myclass not known here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</a:t>
              </a:r>
              <a:r>
                <a:rPr lang="ro-RO" sz="1800" b="1" dirty="0">
                  <a:solidFill>
                    <a:srgbClr val="800000"/>
                  </a:solidFill>
                </a:rPr>
                <a:t>return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008C00"/>
                  </a:solidFill>
                </a:rPr>
                <a:t>0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void</a:t>
              </a:r>
              <a:r>
                <a:rPr lang="ro-RO" sz="1800" dirty="0"/>
                <a:t> f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</a:t>
              </a:r>
              <a:r>
                <a:rPr lang="ro-RO" sz="1800" b="1" dirty="0">
                  <a:solidFill>
                    <a:srgbClr val="800000"/>
                  </a:solidFill>
                </a:rPr>
                <a:t>class</a:t>
              </a:r>
              <a:r>
                <a:rPr lang="ro-RO" sz="1800" dirty="0"/>
                <a:t> myclass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	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	</a:t>
              </a: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i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E34ADC"/>
                  </a:solidFill>
                </a:rPr>
                <a:t>   </a:t>
              </a:r>
              <a:endParaRPr lang="en-US" sz="1800" dirty="0">
                <a:solidFill>
                  <a:srgbClr val="E34ADC"/>
                </a:solidFill>
              </a:endParaRPr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E34ADC"/>
                  </a:solidFill>
                </a:rPr>
                <a:t>	</a:t>
              </a:r>
              <a:r>
                <a:rPr lang="ro-RO" sz="1800" b="1" dirty="0">
                  <a:solidFill>
                    <a:srgbClr val="800000"/>
                  </a:solidFill>
                </a:rPr>
                <a:t>public</a:t>
              </a:r>
              <a:r>
                <a:rPr lang="ro-RO" sz="1800" dirty="0">
                  <a:solidFill>
                    <a:srgbClr val="E34ADC"/>
                  </a:solidFill>
                </a:rPr>
                <a:t>: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	</a:t>
              </a:r>
              <a:r>
                <a:rPr lang="ro-RO" sz="1800" b="1" dirty="0">
                  <a:solidFill>
                    <a:srgbClr val="800000"/>
                  </a:solidFill>
                </a:rPr>
                <a:t>void</a:t>
              </a:r>
              <a:r>
                <a:rPr lang="ro-RO" sz="1800" dirty="0"/>
                <a:t> put_i</a:t>
              </a:r>
              <a:r>
                <a:rPr lang="ro-RO" sz="1800" dirty="0">
                  <a:solidFill>
                    <a:srgbClr val="808030"/>
                  </a:solidFill>
                </a:rPr>
                <a:t>(</a:t>
              </a: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n</a:t>
              </a:r>
              <a:r>
                <a:rPr lang="ro-RO" sz="1800" dirty="0">
                  <a:solidFill>
                    <a:srgbClr val="808030"/>
                  </a:solidFill>
                </a:rPr>
                <a:t>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i</a:t>
              </a:r>
              <a:r>
                <a:rPr lang="ro-RO" sz="1800" dirty="0">
                  <a:solidFill>
                    <a:srgbClr val="808030"/>
                  </a:solidFill>
                </a:rPr>
                <a:t>=</a:t>
              </a:r>
              <a:r>
                <a:rPr lang="ro-RO" sz="1800" dirty="0"/>
                <a:t>n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	</a:t>
              </a: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get_i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r>
                <a:rPr lang="ro-RO" sz="1800" b="1" dirty="0">
                  <a:solidFill>
                    <a:srgbClr val="800000"/>
                  </a:solidFill>
                </a:rPr>
                <a:t>return</a:t>
              </a:r>
              <a:r>
                <a:rPr lang="ro-RO" sz="1800" dirty="0"/>
                <a:t> i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	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ob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/>
                <a:t>	</a:t>
              </a:r>
              <a:r>
                <a:rPr lang="ro-RO" sz="1800" dirty="0"/>
                <a:t>ob</a:t>
              </a:r>
              <a:r>
                <a:rPr lang="ro-RO" sz="1800" dirty="0">
                  <a:solidFill>
                    <a:srgbClr val="808030"/>
                  </a:solidFill>
                </a:rPr>
                <a:t>.</a:t>
              </a:r>
              <a:r>
                <a:rPr lang="ro-RO" sz="1800" dirty="0"/>
                <a:t>put_i</a:t>
              </a:r>
              <a:r>
                <a:rPr lang="ro-RO" sz="1800" dirty="0">
                  <a:solidFill>
                    <a:srgbClr val="808030"/>
                  </a:solidFill>
                </a:rPr>
                <a:t>(</a:t>
              </a:r>
              <a:r>
                <a:rPr lang="ro-RO" sz="1800" dirty="0">
                  <a:solidFill>
                    <a:srgbClr val="008C00"/>
                  </a:solidFill>
                </a:rPr>
                <a:t>10</a:t>
              </a:r>
              <a:r>
                <a:rPr lang="ro-RO" sz="1800" dirty="0">
                  <a:solidFill>
                    <a:srgbClr val="808030"/>
                  </a:solidFill>
                </a:rPr>
                <a:t>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>
                  <a:solidFill>
                    <a:srgbClr val="603000"/>
                  </a:solidFill>
                </a:rPr>
                <a:t>	</a:t>
              </a:r>
              <a:r>
                <a:rPr lang="ro-RO" sz="1800" dirty="0">
                  <a:solidFill>
                    <a:srgbClr val="603000"/>
                  </a:solidFill>
                </a:rPr>
                <a:t>cout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8030"/>
                  </a:solidFill>
                </a:rPr>
                <a:t>&lt;&lt;</a:t>
              </a:r>
              <a:r>
                <a:rPr lang="ro-RO" sz="1800" dirty="0"/>
                <a:t> ob</a:t>
              </a:r>
              <a:r>
                <a:rPr lang="ro-RO" sz="1800" dirty="0">
                  <a:solidFill>
                    <a:srgbClr val="808030"/>
                  </a:solidFill>
                </a:rPr>
                <a:t>.</a:t>
              </a:r>
              <a:r>
                <a:rPr lang="ro-RO" sz="1800" dirty="0"/>
                <a:t>get_i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endParaRPr lang="en-US" sz="1800" dirty="0">
                <a:solidFill>
                  <a:srgbClr val="800080"/>
                </a:solidFill>
              </a:endParaRPr>
            </a:p>
            <a:p>
              <a:pPr>
                <a:buFontTx/>
                <a:buNone/>
              </a:pPr>
              <a:endParaRPr lang="en-US" altLang="ro-RO" sz="1800" b="1" dirty="0">
                <a:solidFill>
                  <a:srgbClr val="800080"/>
                </a:solidFill>
              </a:endParaRPr>
            </a:p>
          </p:txBody>
        </p:sp>
        <p:sp>
          <p:nvSpPr>
            <p:cNvPr id="14343" name="TextBox 5"/>
            <p:cNvSpPr txBox="1">
              <a:spLocks noChangeArrowheads="1"/>
            </p:cNvSpPr>
            <p:nvPr/>
          </p:nvSpPr>
          <p:spPr bwMode="auto">
            <a:xfrm>
              <a:off x="1295400" y="2362087"/>
              <a:ext cx="3276600" cy="1766637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endParaRPr lang="en-US"/>
            </a:p>
            <a:p>
              <a:pPr>
                <a:buFontTx/>
                <a:buNone/>
              </a:pPr>
              <a:endParaRPr lang="en-US"/>
            </a:p>
            <a:p>
              <a:pPr>
                <a:buFontTx/>
                <a:buNone/>
              </a:pPr>
              <a:endParaRPr lang="ro-RO"/>
            </a:p>
          </p:txBody>
        </p:sp>
      </p:grpSp>
      <p:sp>
        <p:nvSpPr>
          <p:cNvPr id="8" name="Rectangle 7"/>
          <p:cNvSpPr/>
          <p:nvPr/>
        </p:nvSpPr>
        <p:spPr>
          <a:xfrm>
            <a:off x="647700" y="5715000"/>
            <a:ext cx="8039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dirty="0">
                <a:ea typeface="Arial"/>
                <a:cs typeface="Arial"/>
                <a:sym typeface="Arial"/>
              </a:rPr>
              <a:t>Mai </a:t>
            </a:r>
            <a:r>
              <a:rPr lang="en-US" dirty="0" err="1">
                <a:ea typeface="Arial"/>
                <a:cs typeface="Arial"/>
                <a:sym typeface="Arial"/>
              </a:rPr>
              <a:t>multe</a:t>
            </a:r>
            <a:r>
              <a:rPr lang="en-US" dirty="0"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ea typeface="Arial"/>
                <a:cs typeface="Arial"/>
                <a:sym typeface="Arial"/>
              </a:rPr>
              <a:t>detalii</a:t>
            </a:r>
            <a:r>
              <a:rPr lang="en-US" dirty="0">
                <a:ea typeface="Arial"/>
                <a:cs typeface="Arial"/>
                <a:sym typeface="Arial"/>
              </a:rPr>
              <a:t> se </a:t>
            </a:r>
            <a:r>
              <a:rPr lang="en-US" dirty="0" err="1">
                <a:ea typeface="Arial"/>
                <a:cs typeface="Arial"/>
                <a:sym typeface="Arial"/>
              </a:rPr>
              <a:t>regasesc</a:t>
            </a:r>
            <a:r>
              <a:rPr lang="en-US" dirty="0">
                <a:ea typeface="Arial"/>
                <a:cs typeface="Arial"/>
                <a:sym typeface="Arial"/>
              </a:rPr>
              <a:t> in </a:t>
            </a:r>
            <a:r>
              <a:rPr lang="en-US" dirty="0" err="1">
                <a:ea typeface="Arial"/>
                <a:cs typeface="Arial"/>
                <a:sym typeface="Arial"/>
              </a:rPr>
              <a:t>fisierul</a:t>
            </a:r>
            <a:r>
              <a:rPr lang="en-US" dirty="0">
                <a:ea typeface="Arial"/>
                <a:cs typeface="Arial"/>
                <a:sym typeface="Arial"/>
              </a:rPr>
              <a:t> .</a:t>
            </a:r>
            <a:r>
              <a:rPr lang="en-US" dirty="0" err="1">
                <a:ea typeface="Arial"/>
                <a:cs typeface="Arial"/>
                <a:sym typeface="Arial"/>
              </a:rPr>
              <a:t>cpp</a:t>
            </a:r>
            <a:r>
              <a:rPr lang="en-US" dirty="0"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ea typeface="Arial"/>
                <a:cs typeface="Arial"/>
                <a:sym typeface="Arial"/>
              </a:rPr>
              <a:t>adaugat</a:t>
            </a:r>
            <a:r>
              <a:rPr lang="en-US" dirty="0">
                <a:ea typeface="Arial"/>
                <a:cs typeface="Arial"/>
                <a:sym typeface="Arial"/>
              </a:rPr>
              <a:t> in Teams.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Functii care intorc obiecte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o-RO" sz="2800" dirty="0"/>
              <a:t>o </a:t>
            </a:r>
            <a:r>
              <a:rPr lang="en-US" altLang="ro-RO" sz="2800" dirty="0" err="1"/>
              <a:t>functie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poate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intoarce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obiecte</a:t>
            </a:r>
            <a:endParaRPr lang="en-US" altLang="ro-RO" sz="2800" dirty="0"/>
          </a:p>
          <a:p>
            <a:r>
              <a:rPr lang="en-US" altLang="ro-RO" sz="2800" dirty="0"/>
              <a:t>un </a:t>
            </a:r>
            <a:r>
              <a:rPr lang="en-US" altLang="ro-RO" sz="2800" dirty="0" err="1"/>
              <a:t>obiect</a:t>
            </a:r>
            <a:r>
              <a:rPr lang="en-US" altLang="ro-RO" sz="2800" dirty="0"/>
              <a:t> </a:t>
            </a:r>
            <a:r>
              <a:rPr lang="en-US" altLang="ro-RO" sz="2800" dirty="0" err="1"/>
              <a:t>temporar</a:t>
            </a:r>
            <a:r>
              <a:rPr lang="en-US" altLang="ro-RO" sz="2800" dirty="0"/>
              <a:t> </a:t>
            </a:r>
            <a:r>
              <a:rPr lang="en-US" altLang="ro-RO" sz="2800" dirty="0" err="1"/>
              <a:t>este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creat</a:t>
            </a:r>
            <a:r>
              <a:rPr lang="en-US" altLang="ro-RO" sz="2800" dirty="0"/>
              <a:t> automat </a:t>
            </a:r>
            <a:r>
              <a:rPr lang="en-US" altLang="ro-RO" sz="2800" dirty="0" err="1"/>
              <a:t>pentru</a:t>
            </a:r>
            <a:r>
              <a:rPr lang="en-US" altLang="ro-RO" sz="2800" dirty="0"/>
              <a:t> a tine </a:t>
            </a:r>
            <a:r>
              <a:rPr lang="en-US" altLang="ro-RO" sz="2800" dirty="0" err="1"/>
              <a:t>informatiile</a:t>
            </a:r>
            <a:r>
              <a:rPr lang="en-US" altLang="ro-RO" sz="2800" dirty="0"/>
              <a:t> din </a:t>
            </a:r>
            <a:r>
              <a:rPr lang="en-US" altLang="ro-RO" sz="2800" dirty="0" err="1"/>
              <a:t>obiectul</a:t>
            </a:r>
            <a:r>
              <a:rPr lang="en-US" altLang="ro-RO" sz="2800" dirty="0"/>
              <a:t> de </a:t>
            </a:r>
            <a:r>
              <a:rPr lang="en-US" altLang="ro-RO" sz="2800" dirty="0" err="1"/>
              <a:t>intors</a:t>
            </a:r>
            <a:endParaRPr lang="en-US" altLang="ro-RO" sz="2800" dirty="0"/>
          </a:p>
          <a:p>
            <a:r>
              <a:rPr lang="en-US" altLang="ro-RO" sz="2800" dirty="0" err="1"/>
              <a:t>acesta</a:t>
            </a:r>
            <a:r>
              <a:rPr lang="en-US" altLang="ro-RO" sz="2800" dirty="0"/>
              <a:t> </a:t>
            </a:r>
            <a:r>
              <a:rPr lang="en-US" altLang="ro-RO" sz="2800" dirty="0" err="1"/>
              <a:t>este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obiectul</a:t>
            </a:r>
            <a:r>
              <a:rPr lang="en-US" altLang="ro-RO" sz="2800" dirty="0"/>
              <a:t> care </a:t>
            </a:r>
            <a:r>
              <a:rPr lang="en-US" altLang="ro-RO" sz="2800" dirty="0" err="1"/>
              <a:t>este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intors</a:t>
            </a:r>
            <a:endParaRPr lang="en-US" altLang="ro-RO" sz="2800" dirty="0"/>
          </a:p>
          <a:p>
            <a:r>
              <a:rPr lang="en-US" altLang="ro-RO" sz="2800" dirty="0" err="1"/>
              <a:t>dupa</a:t>
            </a:r>
            <a:r>
              <a:rPr lang="en-US" altLang="ro-RO" sz="2800" dirty="0"/>
              <a:t> </a:t>
            </a:r>
            <a:r>
              <a:rPr lang="en-US" altLang="ro-RO" sz="2800" dirty="0" err="1"/>
              <a:t>ce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valoarea</a:t>
            </a:r>
            <a:r>
              <a:rPr lang="en-US" altLang="ro-RO" sz="2800" dirty="0"/>
              <a:t> a </a:t>
            </a:r>
            <a:r>
              <a:rPr lang="en-US" altLang="ro-RO" sz="2800" dirty="0" err="1"/>
              <a:t>fost</a:t>
            </a:r>
            <a:r>
              <a:rPr lang="en-US" altLang="ro-RO" sz="2800" dirty="0"/>
              <a:t> </a:t>
            </a:r>
            <a:r>
              <a:rPr lang="en-US" altLang="ro-RO" sz="2800" dirty="0" err="1"/>
              <a:t>intoarsa</a:t>
            </a:r>
            <a:r>
              <a:rPr lang="en-US" altLang="ro-RO" sz="2800" dirty="0"/>
              <a:t>, </a:t>
            </a:r>
            <a:r>
              <a:rPr lang="en-US" altLang="ro-RO" sz="2800" dirty="0" err="1"/>
              <a:t>acest</a:t>
            </a:r>
            <a:r>
              <a:rPr lang="en-US" altLang="ro-RO" sz="2800" dirty="0"/>
              <a:t> </a:t>
            </a:r>
            <a:r>
              <a:rPr lang="en-US" altLang="ro-RO" sz="2800" dirty="0" err="1"/>
              <a:t>obiect</a:t>
            </a:r>
            <a:r>
              <a:rPr lang="en-US" altLang="ro-RO" sz="2800" dirty="0"/>
              <a:t> </a:t>
            </a:r>
            <a:r>
              <a:rPr lang="en-US" altLang="ro-RO" sz="2800" dirty="0" err="1"/>
              <a:t>este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distrus</a:t>
            </a:r>
            <a:endParaRPr lang="en-US" altLang="ro-RO" sz="2800" dirty="0"/>
          </a:p>
          <a:p>
            <a:r>
              <a:rPr lang="en-US" altLang="ro-RO" sz="2800" dirty="0" err="1"/>
              <a:t>probleme</a:t>
            </a:r>
            <a:r>
              <a:rPr lang="en-US" altLang="ro-RO" sz="2800" dirty="0"/>
              <a:t> cu </a:t>
            </a:r>
            <a:r>
              <a:rPr lang="en-US" altLang="ro-RO" sz="2800" dirty="0" err="1"/>
              <a:t>memoria</a:t>
            </a:r>
            <a:r>
              <a:rPr lang="en-US" altLang="ro-RO" sz="2800" dirty="0"/>
              <a:t> </a:t>
            </a:r>
            <a:r>
              <a:rPr lang="en-US" altLang="ro-RO" sz="2800" dirty="0" err="1"/>
              <a:t>dinamica</a:t>
            </a:r>
            <a:r>
              <a:rPr lang="en-US" altLang="ro-RO" sz="2800" dirty="0"/>
              <a:t>: </a:t>
            </a:r>
            <a:r>
              <a:rPr lang="en-US" altLang="ro-RO" sz="2800" dirty="0" err="1"/>
              <a:t>solutie</a:t>
            </a:r>
            <a:r>
              <a:rPr lang="en-US" altLang="ro-RO" sz="2800" dirty="0"/>
              <a:t> </a:t>
            </a:r>
            <a:r>
              <a:rPr lang="en-US" altLang="ro-RO" sz="2800" b="1" dirty="0" err="1"/>
              <a:t>polimorfism</a:t>
            </a:r>
            <a:r>
              <a:rPr lang="en-US" altLang="ro-RO" sz="2800" b="1" dirty="0"/>
              <a:t> </a:t>
            </a:r>
            <a:r>
              <a:rPr lang="en-US" altLang="ro-RO" sz="2800" b="1" dirty="0" err="1"/>
              <a:t>pe</a:t>
            </a:r>
            <a:r>
              <a:rPr lang="en-US" altLang="ro-RO" sz="2800" b="1" dirty="0"/>
              <a:t> = </a:t>
            </a:r>
            <a:r>
              <a:rPr lang="en-US" altLang="ro-RO" sz="2800" b="1" dirty="0" err="1"/>
              <a:t>si</a:t>
            </a:r>
            <a:r>
              <a:rPr lang="en-US" altLang="ro-RO" sz="2800" b="1" dirty="0"/>
              <a:t> </a:t>
            </a:r>
            <a:r>
              <a:rPr lang="en-US" altLang="ro-RO" sz="2800" b="1" dirty="0" err="1"/>
              <a:t>pe</a:t>
            </a:r>
            <a:r>
              <a:rPr lang="en-US" altLang="ro-RO" sz="2800" b="1" dirty="0"/>
              <a:t> </a:t>
            </a:r>
            <a:r>
              <a:rPr lang="en-US" altLang="ro-RO" sz="2800" b="1" dirty="0" err="1"/>
              <a:t>constructorul</a:t>
            </a:r>
            <a:r>
              <a:rPr lang="en-US" altLang="ro-RO" sz="2800" b="1" dirty="0"/>
              <a:t> de </a:t>
            </a:r>
            <a:r>
              <a:rPr lang="en-US" altLang="ro-RO" sz="2800" b="1" dirty="0" err="1"/>
              <a:t>copiere</a:t>
            </a:r>
            <a:endParaRPr lang="en-US" altLang="ro-RO" sz="28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304800" y="806450"/>
            <a:ext cx="4953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ro-RO" sz="2000" dirty="0">
                <a:solidFill>
                  <a:srgbClr val="696969"/>
                </a:solidFill>
              </a:rPr>
              <a:t>// Returning objects from a function.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endParaRPr lang="en-US" sz="2000" b="1" dirty="0">
              <a:solidFill>
                <a:srgbClr val="800000"/>
              </a:solidFill>
            </a:endParaRPr>
          </a:p>
          <a:p>
            <a:pPr>
              <a:buFontTx/>
              <a:buNone/>
            </a:pPr>
            <a:r>
              <a:rPr lang="ro-RO" sz="2000" b="1" dirty="0">
                <a:solidFill>
                  <a:srgbClr val="800000"/>
                </a:solidFill>
              </a:rPr>
              <a:t>class</a:t>
            </a:r>
            <a:r>
              <a:rPr lang="ro-RO" sz="2000" dirty="0"/>
              <a:t> myclass </a:t>
            </a:r>
            <a:endParaRPr lang="en-US" sz="2000" dirty="0"/>
          </a:p>
          <a:p>
            <a:pPr>
              <a:buFontTx/>
              <a:buNone/>
            </a:pP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</a:t>
            </a:r>
          </a:p>
          <a:p>
            <a:pPr>
              <a:buFontTx/>
              <a:buNone/>
            </a:pPr>
            <a:r>
              <a:rPr lang="ro-RO" sz="2000" b="1" dirty="0">
                <a:solidFill>
                  <a:srgbClr val="800000"/>
                </a:solidFill>
              </a:rPr>
              <a:t>public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 err="1"/>
              <a:t>Myclass</a:t>
            </a:r>
            <a:r>
              <a:rPr lang="en-US" sz="2000" dirty="0"/>
              <a:t>(){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set_i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n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n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get_i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ro-RO" sz="2000" dirty="0">
                <a:solidFill>
                  <a:srgbClr val="800080"/>
                </a:solidFill>
              </a:rPr>
              <a:t>};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ro-RO" sz="2000" dirty="0"/>
              <a:t>myclass f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96969"/>
                </a:solidFill>
              </a:rPr>
              <a:t>// return object of type myclass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953000" y="754063"/>
            <a:ext cx="3886200" cy="55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</a:t>
            </a:r>
            <a:r>
              <a:rPr lang="ro-RO" sz="2000">
                <a:solidFill>
                  <a:srgbClr val="400000"/>
                </a:solidFill>
              </a:rPr>
              <a:t>main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myclass o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o </a:t>
            </a:r>
            <a:r>
              <a:rPr lang="ro-RO" sz="2000">
                <a:solidFill>
                  <a:srgbClr val="808030"/>
                </a:solidFill>
              </a:rPr>
              <a:t>=</a:t>
            </a:r>
            <a:r>
              <a:rPr lang="ro-RO" sz="2000"/>
              <a:t> f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>
                <a:solidFill>
                  <a:srgbClr val="603000"/>
                </a:solidFill>
              </a:rPr>
              <a:t>	</a:t>
            </a:r>
            <a:r>
              <a:rPr lang="ro-RO" sz="2000">
                <a:solidFill>
                  <a:srgbClr val="603000"/>
                </a:solidFill>
              </a:rPr>
              <a:t>cout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o</a:t>
            </a:r>
            <a:r>
              <a:rPr lang="ro-RO" sz="2000">
                <a:solidFill>
                  <a:srgbClr val="808030"/>
                </a:solidFill>
              </a:rPr>
              <a:t>.</a:t>
            </a:r>
            <a:r>
              <a:rPr lang="ro-RO" sz="2000"/>
              <a:t>get_i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0F69FF"/>
                </a:solidFill>
              </a:rPr>
              <a:t>\n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</a:t>
            </a:r>
            <a:r>
              <a:rPr lang="ro-RO" sz="2000">
                <a:solidFill>
                  <a:srgbClr val="008C00"/>
                </a:solidFill>
              </a:rPr>
              <a:t>0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r>
              <a:rPr lang="ro-RO" sz="2000"/>
              <a:t>myclass f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myclass x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x</a:t>
            </a:r>
            <a:r>
              <a:rPr lang="ro-RO" sz="2000">
                <a:solidFill>
                  <a:srgbClr val="808030"/>
                </a:solidFill>
              </a:rPr>
              <a:t>.</a:t>
            </a:r>
            <a:r>
              <a:rPr lang="ro-RO" sz="2000"/>
              <a:t>set_i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>
                <a:solidFill>
                  <a:srgbClr val="008C00"/>
                </a:solidFill>
              </a:rPr>
              <a:t>1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x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endParaRPr lang="en-US" altLang="ro-RO" sz="20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ro-RO"/>
              <a:t>copierea prin operatorul =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1676400"/>
          </a:xfrm>
        </p:spPr>
        <p:txBody>
          <a:bodyPr/>
          <a:lstStyle/>
          <a:p>
            <a:r>
              <a:rPr lang="en-US" altLang="ro-RO"/>
              <a:t>este posibil sa dam valoarea unui obiect altui obiect</a:t>
            </a:r>
          </a:p>
          <a:p>
            <a:r>
              <a:rPr lang="en-US" altLang="ro-RO"/>
              <a:t>trebuie sa fie de acelasi tip (aceeasi clasa)</a:t>
            </a:r>
          </a:p>
          <a:p>
            <a:endParaRPr lang="en-US" altLang="ro-RO"/>
          </a:p>
        </p:txBody>
      </p:sp>
      <p:sp>
        <p:nvSpPr>
          <p:cNvPr id="2355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Supraincarcarea operatorilor in C++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majoritatea operatorilor pot fi supraincarcati</a:t>
            </a:r>
          </a:p>
          <a:p>
            <a:pPr>
              <a:lnSpc>
                <a:spcPct val="90000"/>
              </a:lnSpc>
            </a:pPr>
            <a:r>
              <a:rPr lang="en-US" altLang="en-US"/>
              <a:t>similar ca la functii</a:t>
            </a:r>
          </a:p>
          <a:p>
            <a:pPr>
              <a:lnSpc>
                <a:spcPct val="90000"/>
              </a:lnSpc>
            </a:pPr>
            <a:r>
              <a:rPr lang="en-US" altLang="en-US"/>
              <a:t>una din proprietatile C++ care ii confera putere</a:t>
            </a:r>
          </a:p>
          <a:p>
            <a:pPr>
              <a:lnSpc>
                <a:spcPct val="90000"/>
              </a:lnSpc>
            </a:pPr>
            <a:r>
              <a:rPr lang="en-US" altLang="en-US"/>
              <a:t>s-a facut supraincarcarea operatorilor si pentru operatii de I/O (&lt;&lt;,&gt;&gt;)</a:t>
            </a:r>
          </a:p>
          <a:p>
            <a:pPr>
              <a:lnSpc>
                <a:spcPct val="90000"/>
              </a:lnSpc>
            </a:pPr>
            <a:r>
              <a:rPr lang="en-US" altLang="en-US"/>
              <a:t>supraincarcarea se face definind o functie operator: membru al clasei sau nu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altLang="en-US" dirty="0" err="1"/>
              <a:t>Restrictii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334000"/>
          </a:xfrm>
        </p:spPr>
        <p:txBody>
          <a:bodyPr/>
          <a:lstStyle/>
          <a:p>
            <a:r>
              <a:rPr lang="en-US" altLang="en-US" sz="2800" dirty="0"/>
              <a:t>nu se </a:t>
            </a:r>
            <a:r>
              <a:rPr lang="en-US" altLang="en-US" sz="2800" dirty="0" err="1"/>
              <a:t>poate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redefini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precedenta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operatorilor</a:t>
            </a:r>
            <a:endParaRPr lang="en-US" altLang="en-US" sz="2800" dirty="0"/>
          </a:p>
          <a:p>
            <a:r>
              <a:rPr lang="en-US" altLang="en-US" sz="2800" dirty="0"/>
              <a:t>nu se </a:t>
            </a:r>
            <a:r>
              <a:rPr lang="en-US" altLang="en-US" sz="2800" dirty="0" err="1"/>
              <a:t>poate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redefini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numarul</a:t>
            </a:r>
            <a:r>
              <a:rPr lang="en-US" altLang="en-US" sz="2800" dirty="0"/>
              <a:t> de </a:t>
            </a:r>
            <a:r>
              <a:rPr lang="en-US" altLang="en-US" sz="2800" dirty="0" err="1"/>
              <a:t>operanzi</a:t>
            </a:r>
            <a:endParaRPr lang="en-US" altLang="en-US" sz="2800" dirty="0"/>
          </a:p>
          <a:p>
            <a:pPr lvl="1"/>
            <a:r>
              <a:rPr lang="en-US" altLang="en-US" sz="2400" dirty="0" err="1"/>
              <a:t>rezonabil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pentru</a:t>
            </a:r>
            <a:r>
              <a:rPr lang="en-US" altLang="en-US" sz="2400" dirty="0"/>
              <a:t> ca </a:t>
            </a:r>
            <a:r>
              <a:rPr lang="en-US" altLang="en-US" sz="2400" dirty="0" err="1"/>
              <a:t>redefinim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pentru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lizibilitate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putem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ignora</a:t>
            </a:r>
            <a:r>
              <a:rPr lang="en-US" altLang="en-US" sz="2400" dirty="0"/>
              <a:t> un operand </a:t>
            </a:r>
            <a:r>
              <a:rPr lang="en-US" altLang="en-US" sz="2400" dirty="0" err="1"/>
              <a:t>daca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vrem</a:t>
            </a:r>
            <a:endParaRPr lang="en-US" altLang="en-US" sz="2400" dirty="0"/>
          </a:p>
          <a:p>
            <a:r>
              <a:rPr lang="en-US" altLang="en-US" sz="2800" dirty="0"/>
              <a:t>nu </a:t>
            </a:r>
            <a:r>
              <a:rPr lang="en-US" altLang="en-US" sz="2800" dirty="0" err="1"/>
              <a:t>putem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avea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valori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implicite</a:t>
            </a:r>
            <a:r>
              <a:rPr lang="en-US" altLang="en-US" sz="2800" dirty="0"/>
              <a:t>; </a:t>
            </a:r>
            <a:r>
              <a:rPr lang="en-US" altLang="en-US" sz="2800" dirty="0" err="1"/>
              <a:t>exceptie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pentru</a:t>
            </a:r>
            <a:r>
              <a:rPr lang="en-US" altLang="en-US" sz="2800" dirty="0"/>
              <a:t> ( )</a:t>
            </a:r>
          </a:p>
          <a:p>
            <a:r>
              <a:rPr lang="en-US" altLang="en-US" sz="2800" b="1" dirty="0">
                <a:solidFill>
                  <a:srgbClr val="FF0000"/>
                </a:solidFill>
              </a:rPr>
              <a:t>nu </a:t>
            </a:r>
            <a:r>
              <a:rPr lang="en-US" altLang="en-US" sz="2800" b="1" dirty="0" err="1">
                <a:solidFill>
                  <a:srgbClr val="FF0000"/>
                </a:solidFill>
              </a:rPr>
              <a:t>putem</a:t>
            </a:r>
            <a:r>
              <a:rPr lang="en-US" altLang="en-US" sz="2800" b="1" dirty="0">
                <a:solidFill>
                  <a:srgbClr val="FF0000"/>
                </a:solidFill>
              </a:rPr>
              <a:t> face overload </a:t>
            </a:r>
            <a:r>
              <a:rPr lang="en-US" altLang="en-US" sz="2800" b="1" dirty="0" err="1">
                <a:solidFill>
                  <a:srgbClr val="FF0000"/>
                </a:solidFill>
              </a:rPr>
              <a:t>pe</a:t>
            </a:r>
            <a:r>
              <a:rPr lang="en-US" altLang="en-US" sz="2800" b="1" dirty="0">
                <a:solidFill>
                  <a:srgbClr val="FF0000"/>
                </a:solidFill>
              </a:rPr>
              <a:t> . (</a:t>
            </a:r>
            <a:r>
              <a:rPr lang="en-US" altLang="en-US" sz="2800" b="1" dirty="0" err="1">
                <a:solidFill>
                  <a:srgbClr val="FF0000"/>
                </a:solidFill>
              </a:rPr>
              <a:t>acces</a:t>
            </a:r>
            <a:r>
              <a:rPr lang="en-US" altLang="en-US" sz="2800" b="1" dirty="0">
                <a:solidFill>
                  <a:srgbClr val="FF0000"/>
                </a:solidFill>
              </a:rPr>
              <a:t> de </a:t>
            </a:r>
            <a:r>
              <a:rPr lang="en-US" altLang="en-US" sz="2800" b="1" dirty="0" err="1">
                <a:solidFill>
                  <a:srgbClr val="FF0000"/>
                </a:solidFill>
              </a:rPr>
              <a:t>membru</a:t>
            </a:r>
            <a:r>
              <a:rPr lang="en-US" altLang="en-US" sz="2800" b="1" dirty="0">
                <a:solidFill>
                  <a:srgbClr val="FF0000"/>
                </a:solidFill>
              </a:rPr>
              <a:t>) </a:t>
            </a:r>
          </a:p>
          <a:p>
            <a:pPr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:: (</a:t>
            </a:r>
            <a:r>
              <a:rPr lang="en-US" altLang="en-US" sz="2800" b="1" dirty="0" err="1">
                <a:solidFill>
                  <a:srgbClr val="FF0000"/>
                </a:solidFill>
              </a:rPr>
              <a:t>rezolutie</a:t>
            </a:r>
            <a:r>
              <a:rPr lang="en-US" altLang="en-US" sz="2800" b="1" dirty="0">
                <a:solidFill>
                  <a:srgbClr val="FF0000"/>
                </a:solidFill>
              </a:rPr>
              <a:t> de </a:t>
            </a:r>
            <a:r>
              <a:rPr lang="en-US" altLang="en-US" sz="2800" b="1" dirty="0" err="1">
                <a:solidFill>
                  <a:srgbClr val="FF0000"/>
                </a:solidFill>
              </a:rPr>
              <a:t>scop</a:t>
            </a:r>
            <a:r>
              <a:rPr lang="en-US" altLang="en-US" sz="2800" b="1" dirty="0">
                <a:solidFill>
                  <a:srgbClr val="FF0000"/>
                </a:solidFill>
              </a:rPr>
              <a:t>) </a:t>
            </a:r>
          </a:p>
          <a:p>
            <a:pPr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.*(</a:t>
            </a:r>
            <a:r>
              <a:rPr lang="en-US" altLang="en-US" sz="2800" b="1" dirty="0" err="1">
                <a:solidFill>
                  <a:srgbClr val="FF0000"/>
                </a:solidFill>
              </a:rPr>
              <a:t>acces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</a:rPr>
              <a:t>membru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</a:rPr>
              <a:t>prin</a:t>
            </a:r>
            <a:r>
              <a:rPr lang="en-US" altLang="en-US" sz="2800" b="1" dirty="0">
                <a:solidFill>
                  <a:srgbClr val="FF0000"/>
                </a:solidFill>
              </a:rPr>
              <a:t> pointer) </a:t>
            </a:r>
          </a:p>
          <a:p>
            <a:pPr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? (</a:t>
            </a:r>
            <a:r>
              <a:rPr lang="en-US" altLang="en-US" sz="2800" b="1" dirty="0" err="1">
                <a:solidFill>
                  <a:srgbClr val="FF0000"/>
                </a:solidFill>
              </a:rPr>
              <a:t>ternar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)</a:t>
            </a:r>
          </a:p>
          <a:p>
            <a:pPr>
              <a:buFontTx/>
              <a:buNone/>
            </a:pPr>
            <a:r>
              <a:rPr lang="en-US" altLang="en-US" sz="2800" b="1" dirty="0" err="1">
                <a:solidFill>
                  <a:srgbClr val="FF0000"/>
                </a:solidFill>
              </a:rPr>
              <a:t>s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izeof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()</a:t>
            </a:r>
            <a:endParaRPr lang="en-US" altLang="en-US" sz="2800" b="1" dirty="0">
              <a:solidFill>
                <a:srgbClr val="FF0000"/>
              </a:solidFill>
            </a:endParaRPr>
          </a:p>
          <a:p>
            <a:r>
              <a:rPr lang="en-US" altLang="en-US" sz="2800" dirty="0"/>
              <a:t>e </a:t>
            </a:r>
            <a:r>
              <a:rPr lang="en-US" altLang="en-US" sz="2800" dirty="0" err="1"/>
              <a:t>bine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facem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operatiuni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apropiate</a:t>
            </a:r>
            <a:r>
              <a:rPr lang="en-US" altLang="en-US" sz="2800" dirty="0"/>
              <a:t> de </a:t>
            </a:r>
            <a:r>
              <a:rPr lang="en-US" altLang="en-US" sz="2800" dirty="0" err="1"/>
              <a:t>intelesul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operatorilor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respectivi</a:t>
            </a:r>
            <a:endParaRPr lang="en-US" altLang="en-US" sz="2800" dirty="0"/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293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143000"/>
            <a:ext cx="8153400" cy="762000"/>
          </a:xfrm>
        </p:spPr>
        <p:txBody>
          <a:bodyPr/>
          <a:lstStyle/>
          <a:p>
            <a:pPr eaLnBrk="1" hangingPunct="1"/>
            <a:r>
              <a:rPr lang="en-US" altLang="en-US"/>
              <a:t>Cuprins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kern="0" dirty="0" err="1" smtClean="0"/>
              <a:t>Recapitulare</a:t>
            </a:r>
            <a:r>
              <a:rPr lang="en-US" altLang="en-US" kern="0" dirty="0" smtClean="0"/>
              <a:t> curs 3</a:t>
            </a:r>
          </a:p>
          <a:p>
            <a:r>
              <a:rPr lang="en-US" altLang="en-US" kern="0" dirty="0" err="1" smtClean="0"/>
              <a:t>Membrii</a:t>
            </a:r>
            <a:r>
              <a:rPr lang="en-US" altLang="en-US" kern="0" dirty="0" smtClean="0"/>
              <a:t> </a:t>
            </a:r>
            <a:r>
              <a:rPr lang="en-US" altLang="en-US" kern="0" dirty="0" err="1" smtClean="0"/>
              <a:t>statici</a:t>
            </a:r>
            <a:r>
              <a:rPr lang="en-US" altLang="en-US" kern="0" dirty="0" smtClean="0"/>
              <a:t> </a:t>
            </a:r>
            <a:r>
              <a:rPr lang="en-US" altLang="en-US" kern="0" dirty="0" err="1" smtClean="0"/>
              <a:t>ai</a:t>
            </a:r>
            <a:r>
              <a:rPr lang="en-US" altLang="en-US" kern="0" dirty="0" smtClean="0"/>
              <a:t> </a:t>
            </a:r>
            <a:r>
              <a:rPr lang="en-US" altLang="en-US" kern="0" dirty="0" err="1" smtClean="0"/>
              <a:t>unei</a:t>
            </a:r>
            <a:r>
              <a:rPr lang="en-US" altLang="en-US" kern="0" dirty="0" smtClean="0"/>
              <a:t> </a:t>
            </a:r>
            <a:r>
              <a:rPr lang="en-US" altLang="en-US" kern="0" dirty="0" err="1" smtClean="0"/>
              <a:t>clase</a:t>
            </a:r>
            <a:r>
              <a:rPr lang="en-US" altLang="en-US" kern="0" dirty="0" smtClean="0"/>
              <a:t> </a:t>
            </a:r>
          </a:p>
          <a:p>
            <a:r>
              <a:rPr lang="en-US" altLang="en-US" kern="0" dirty="0" err="1" smtClean="0"/>
              <a:t>Clase</a:t>
            </a:r>
            <a:r>
              <a:rPr lang="en-US" altLang="en-US" kern="0" dirty="0" smtClean="0"/>
              <a:t> locale (in </a:t>
            </a:r>
            <a:r>
              <a:rPr lang="en-US" altLang="en-US" kern="0" dirty="0" err="1" smtClean="0"/>
              <a:t>functii</a:t>
            </a:r>
            <a:r>
              <a:rPr lang="en-US" altLang="en-US" kern="0" dirty="0" smtClean="0"/>
              <a:t> </a:t>
            </a:r>
            <a:r>
              <a:rPr lang="en-US" altLang="en-US" kern="0" dirty="0" err="1" smtClean="0"/>
              <a:t>si</a:t>
            </a:r>
            <a:r>
              <a:rPr lang="en-US" altLang="en-US" kern="0" dirty="0" smtClean="0"/>
              <a:t> in </a:t>
            </a:r>
            <a:r>
              <a:rPr lang="en-US" altLang="en-US" kern="0" dirty="0" err="1" smtClean="0"/>
              <a:t>alte</a:t>
            </a:r>
            <a:r>
              <a:rPr lang="en-US" altLang="en-US" kern="0" dirty="0" smtClean="0"/>
              <a:t> </a:t>
            </a:r>
            <a:r>
              <a:rPr lang="en-US" altLang="en-US" kern="0" dirty="0" err="1" smtClean="0"/>
              <a:t>clase</a:t>
            </a:r>
            <a:r>
              <a:rPr lang="en-US" altLang="en-US" kern="0" dirty="0" smtClean="0"/>
              <a:t>)</a:t>
            </a:r>
          </a:p>
          <a:p>
            <a:r>
              <a:rPr lang="en-US" altLang="en-US" kern="0" dirty="0" err="1" smtClean="0"/>
              <a:t>Operatorul</a:t>
            </a:r>
            <a:r>
              <a:rPr lang="en-US" altLang="en-US" kern="0" dirty="0" smtClean="0"/>
              <a:t> ::</a:t>
            </a:r>
          </a:p>
          <a:p>
            <a:r>
              <a:rPr lang="en-US" altLang="en-US" kern="0" dirty="0" err="1" smtClean="0"/>
              <a:t>supraincarcarea</a:t>
            </a:r>
            <a:r>
              <a:rPr lang="en-US" altLang="en-US" kern="0" dirty="0" smtClean="0"/>
              <a:t> </a:t>
            </a:r>
            <a:r>
              <a:rPr lang="en-US" altLang="en-US" kern="0" dirty="0" err="1" smtClean="0"/>
              <a:t>functiilor</a:t>
            </a:r>
            <a:r>
              <a:rPr lang="en-US" altLang="en-US" kern="0" dirty="0" smtClean="0"/>
              <a:t> in C++</a:t>
            </a:r>
          </a:p>
          <a:p>
            <a:r>
              <a:rPr lang="en-US" altLang="en-US" kern="0" dirty="0" err="1" smtClean="0"/>
              <a:t>supraincarcarea</a:t>
            </a:r>
            <a:r>
              <a:rPr lang="en-US" altLang="en-US" kern="0" dirty="0" smtClean="0"/>
              <a:t> </a:t>
            </a:r>
            <a:r>
              <a:rPr lang="en-US" altLang="en-US" kern="0" dirty="0" err="1" smtClean="0"/>
              <a:t>operatorilor</a:t>
            </a:r>
            <a:r>
              <a:rPr lang="en-US" altLang="en-US" kern="0" dirty="0" smtClean="0"/>
              <a:t> in C++</a:t>
            </a:r>
          </a:p>
          <a:p>
            <a:pPr eaLnBrk="1" hangingPunct="1"/>
            <a:endParaRPr lang="en-US" altLang="en-US" kern="0" dirty="0" smtClean="0"/>
          </a:p>
          <a:p>
            <a:pPr eaLnBrk="1" hangingPunct="1"/>
            <a:endParaRPr lang="en-US" altLang="en-US" kern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F</a:t>
            </a:r>
            <a:r>
              <a:rPr lang="en-US" altLang="en-US" dirty="0" err="1" smtClean="0"/>
              <a:t>unctii</a:t>
            </a:r>
            <a:r>
              <a:rPr lang="en-US" altLang="en-US" dirty="0" smtClean="0"/>
              <a:t> </a:t>
            </a:r>
            <a:r>
              <a:rPr lang="en-US" altLang="en-US" dirty="0"/>
              <a:t>operator </a:t>
            </a:r>
            <a:r>
              <a:rPr lang="en-US" altLang="en-US" dirty="0" err="1"/>
              <a:t>membri</a:t>
            </a:r>
            <a:r>
              <a:rPr lang="en-US" altLang="en-US" dirty="0"/>
              <a:t> </a:t>
            </a:r>
            <a:r>
              <a:rPr lang="en-US" altLang="en-US" dirty="0" err="1"/>
              <a:t>ai</a:t>
            </a:r>
            <a:r>
              <a:rPr lang="en-US" altLang="en-US" dirty="0"/>
              <a:t> </a:t>
            </a:r>
            <a:r>
              <a:rPr lang="en-US" altLang="en-US" dirty="0" err="1"/>
              <a:t>clasei</a:t>
            </a:r>
            <a:endParaRPr lang="en-US" alt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76600"/>
            <a:ext cx="7772400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# este operatorul supraincarcat (+ - * / ++ -- = , etc.)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deobicei ret-type este tipul clasei, dar avem flexibilitate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pentru operatori unari arg-list este vida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pentru operatori binari: arg-list contine un element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447800" y="1828800"/>
            <a:ext cx="52578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i="1"/>
              <a:t>ret-type class-name::</a:t>
            </a:r>
            <a:r>
              <a:rPr lang="en-US" altLang="en-US" sz="1600" b="1"/>
              <a:t>operator</a:t>
            </a:r>
            <a:r>
              <a:rPr lang="en-US" altLang="en-US" sz="1600" b="1" i="1"/>
              <a:t>#(arg-list)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// operations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ChangeArrowheads="1"/>
          </p:cNvSpPr>
          <p:nvPr/>
        </p:nvSpPr>
        <p:spPr bwMode="auto">
          <a:xfrm>
            <a:off x="4572000" y="581025"/>
            <a:ext cx="4572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loc loc::operator+(loc op2)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temp.longitude = op2.longitude + longitude;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temp.latitude = op2.latitude + 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return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953000"/>
            <a:ext cx="7772400" cy="1828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un singur argument pentru ca avem </a:t>
            </a:r>
            <a:r>
              <a:rPr lang="en-US" altLang="en-US" sz="2400" b="1"/>
              <a:t>this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longitude==this-&gt;longitude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obiectul din stanga face apelul la functia operator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 ob1a chemat operatorul + redefinit in clasa lui ob1</a:t>
            </a: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304800" y="838200"/>
            <a:ext cx="3733800" cy="40259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800" b="1" dirty="0">
                <a:solidFill>
                  <a:srgbClr val="FF0000"/>
                </a:solidFill>
                <a:latin typeface="+mn-lt"/>
              </a:rPr>
              <a:t>loc operator+(loc op2);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};</a:t>
            </a:r>
            <a:endParaRPr lang="en-US" altLang="en-US" sz="1800" b="1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4648200" y="228600"/>
            <a:ext cx="3048000" cy="2762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+ for loc.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5410200" y="2438400"/>
            <a:ext cx="3200400" cy="24368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loc 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10 20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ob2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5 30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FF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ob1 = ob1 + ob2;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15 50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b="1" dirty="0" err="1">
                <a:solidFill>
                  <a:schemeClr val="accent2">
                    <a:lumMod val="75000"/>
                  </a:schemeClr>
                </a:solidFill>
              </a:rPr>
              <a:t>daca</a:t>
            </a: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en-US" sz="2800" b="1" dirty="0" err="1">
                <a:solidFill>
                  <a:schemeClr val="accent2">
                    <a:lumMod val="75000"/>
                  </a:schemeClr>
                </a:solidFill>
              </a:rPr>
              <a:t>intoarcem</a:t>
            </a: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en-US" sz="2800" b="1" dirty="0" err="1">
                <a:solidFill>
                  <a:schemeClr val="accent2">
                    <a:lumMod val="75000"/>
                  </a:schemeClr>
                </a:solidFill>
              </a:rPr>
              <a:t>acelasi</a:t>
            </a: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</a:rPr>
              <a:t> tip de date in operator </a:t>
            </a:r>
            <a:r>
              <a:rPr lang="en-US" altLang="en-US" sz="2800" b="1" dirty="0" err="1">
                <a:solidFill>
                  <a:schemeClr val="accent2">
                    <a:lumMod val="75000"/>
                  </a:schemeClr>
                </a:solidFill>
              </a:rPr>
              <a:t>putem</a:t>
            </a: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en-US" sz="2800" b="1" dirty="0" err="1">
                <a:solidFill>
                  <a:schemeClr val="accent2">
                    <a:lumMod val="75000"/>
                  </a:schemeClr>
                </a:solidFill>
              </a:rPr>
              <a:t>avea</a:t>
            </a: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en-US" sz="2800" b="1" dirty="0" err="1">
                <a:solidFill>
                  <a:schemeClr val="accent2">
                    <a:lumMod val="75000"/>
                  </a:schemeClr>
                </a:solidFill>
              </a:rPr>
              <a:t>expresii</a:t>
            </a: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800" dirty="0" err="1"/>
              <a:t>daca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intorceam</a:t>
            </a:r>
            <a:r>
              <a:rPr lang="en-US" altLang="en-US" sz="2800" dirty="0"/>
              <a:t> alt tip nu </a:t>
            </a:r>
            <a:r>
              <a:rPr lang="en-US" altLang="en-US" sz="2800" dirty="0" err="1"/>
              <a:t>puteam</a:t>
            </a:r>
            <a:r>
              <a:rPr lang="en-US" altLang="en-US" sz="2800" dirty="0"/>
              <a:t> face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dirty="0"/>
              <a:t>			ob1 = ob1 + ob2;</a:t>
            </a:r>
          </a:p>
          <a:p>
            <a:pPr>
              <a:lnSpc>
                <a:spcPct val="80000"/>
              </a:lnSpc>
            </a:pPr>
            <a:r>
              <a:rPr lang="en-US" altLang="en-US" sz="2800" dirty="0" err="1"/>
              <a:t>putem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avea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</a:t>
            </a:r>
            <a:r>
              <a:rPr lang="en-US" altLang="en-US" sz="2800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dirty="0"/>
              <a:t>(ob1+ob2).show(); // displays outcome of ob1+ob2</a:t>
            </a:r>
          </a:p>
          <a:p>
            <a:pPr>
              <a:lnSpc>
                <a:spcPct val="80000"/>
              </a:lnSpc>
            </a:pPr>
            <a:r>
              <a:rPr lang="en-US" altLang="en-US" sz="2800" dirty="0" err="1"/>
              <a:t>pentru</a:t>
            </a:r>
            <a:r>
              <a:rPr lang="en-US" altLang="en-US" sz="2800" dirty="0"/>
              <a:t> ca </a:t>
            </a:r>
            <a:r>
              <a:rPr lang="en-US" altLang="en-US" sz="2800" dirty="0" err="1"/>
              <a:t>functia</a:t>
            </a:r>
            <a:r>
              <a:rPr lang="en-US" altLang="en-US" sz="2800" dirty="0"/>
              <a:t> show() </a:t>
            </a:r>
            <a:r>
              <a:rPr lang="en-US" altLang="en-US" sz="2800" dirty="0" err="1"/>
              <a:t>este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definita</a:t>
            </a:r>
            <a:r>
              <a:rPr lang="en-US" altLang="en-US" sz="2800" dirty="0"/>
              <a:t> in </a:t>
            </a:r>
            <a:r>
              <a:rPr lang="en-US" altLang="en-US" sz="2800" dirty="0" err="1"/>
              <a:t>clasa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lui</a:t>
            </a:r>
            <a:r>
              <a:rPr lang="en-US" altLang="en-US" sz="2800" dirty="0"/>
              <a:t> ob1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se </a:t>
            </a:r>
            <a:r>
              <a:rPr lang="en-US" altLang="en-US" sz="2800" dirty="0" err="1"/>
              <a:t>genereaza</a:t>
            </a:r>
            <a:r>
              <a:rPr lang="en-US" altLang="en-US" sz="2800" dirty="0"/>
              <a:t> un </a:t>
            </a:r>
            <a:r>
              <a:rPr lang="en-US" altLang="en-US" sz="2800" dirty="0" err="1"/>
              <a:t>obiect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temporar</a:t>
            </a:r>
            <a:r>
              <a:rPr lang="en-US" altLang="en-US" sz="28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(constructor de </a:t>
            </a:r>
            <a:r>
              <a:rPr lang="en-US" altLang="en-US" sz="2400" dirty="0" err="1"/>
              <a:t>copiere</a:t>
            </a:r>
            <a:r>
              <a:rPr lang="en-US" alt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0831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4876800" y="228600"/>
            <a:ext cx="4267200" cy="6370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</a:t>
            </a:r>
            <a:r>
              <a:rPr lang="en-US" sz="18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asignment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for loc.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prefix ++ for loc.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90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90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       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11 21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12 22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12 22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ob1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multiple assignment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90 90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90 90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728663"/>
            <a:ext cx="4800600" cy="54165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+ for loc.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temp.longitude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= longitude - op2.longitude;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temp.latitude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= latitude - op2.latitude; 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apelul la functia operator se face din obiectul din stanga (pentru operatori binari)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din aceasta cauza pentru – avem functia definita asa</a:t>
            </a:r>
          </a:p>
          <a:p>
            <a:pPr>
              <a:lnSpc>
                <a:spcPct val="90000"/>
              </a:lnSpc>
            </a:pPr>
            <a:r>
              <a:rPr lang="en-US" altLang="en-US"/>
              <a:t>operatorul = face copiere pe variabilele de instanta, intoarce *this </a:t>
            </a:r>
          </a:p>
          <a:p>
            <a:pPr>
              <a:lnSpc>
                <a:spcPct val="90000"/>
              </a:lnSpc>
            </a:pPr>
            <a:r>
              <a:rPr lang="en-US" altLang="en-US"/>
              <a:t>se pot face atribuiri multiple (dreapta spre stanga)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 altLang="en-US"/>
              <a:t>Formele prefix si postfix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295400"/>
          </a:xfrm>
        </p:spPr>
        <p:txBody>
          <a:bodyPr/>
          <a:lstStyle/>
          <a:p>
            <a:r>
              <a:rPr lang="en-US" altLang="en-US"/>
              <a:t>am vazut prefix, pentru postfix: definim un parametru int “dummy”</a:t>
            </a:r>
          </a:p>
          <a:p>
            <a:endParaRPr lang="en-US" altLang="en-US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381000" y="3429000"/>
            <a:ext cx="3886200" cy="16986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Prefix increment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body of prefix operator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76800" y="3406775"/>
            <a:ext cx="3886200" cy="147732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Postfix increment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x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body of postfix operator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4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S</a:t>
            </a:r>
            <a:r>
              <a:rPr lang="en-US" altLang="en-US" dirty="0" err="1" smtClean="0"/>
              <a:t>upraincarcarea</a:t>
            </a:r>
            <a:r>
              <a:rPr lang="en-US" altLang="en-US" dirty="0" smtClean="0"/>
              <a:t> </a:t>
            </a:r>
            <a:r>
              <a:rPr lang="en-US" altLang="en-US" dirty="0"/>
              <a:t>+=,*=, etc.</a:t>
            </a: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1371600" y="2133600"/>
            <a:ext cx="6096000" cy="25860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24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+=(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longitude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latitude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  <a:r>
              <a:rPr lang="en-US" sz="24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Este posibil sa facem o decuplare completa intre intelesul initial al operatorului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exemplu: &lt;&lt; &gt;&gt;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mostenire: operatorii (mai putin =) sunt mosteniti de clasa derivata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clasa derivata poate sa isi redefineasca operatorii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3600" b="1" dirty="0" err="1"/>
              <a:t>Supraincarcarea</a:t>
            </a:r>
            <a:r>
              <a:rPr lang="en-US" altLang="en-US" sz="3600" b="1" dirty="0"/>
              <a:t> </a:t>
            </a:r>
            <a:r>
              <a:rPr lang="en-US" altLang="en-US" sz="3600" b="1" dirty="0" err="1"/>
              <a:t>operatorilor</a:t>
            </a:r>
            <a:r>
              <a:rPr lang="en-US" altLang="en-US" sz="3600" b="1" dirty="0"/>
              <a:t> ca </a:t>
            </a:r>
            <a:r>
              <a:rPr lang="en-US" altLang="en-US" sz="3600" b="1" dirty="0" err="1"/>
              <a:t>functii</a:t>
            </a:r>
            <a:r>
              <a:rPr lang="en-US" altLang="en-US" sz="3600" b="1" dirty="0"/>
              <a:t> </a:t>
            </a:r>
            <a:r>
              <a:rPr lang="en-US" altLang="en-US" sz="3600" b="1" dirty="0" err="1"/>
              <a:t>prieten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err="1"/>
              <a:t>operatorii</a:t>
            </a:r>
            <a:r>
              <a:rPr lang="en-US" altLang="en-US" sz="2800" dirty="0"/>
              <a:t> pot fi </a:t>
            </a:r>
            <a:r>
              <a:rPr lang="en-US" altLang="en-US" sz="2800" dirty="0" err="1"/>
              <a:t>definiti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</a:t>
            </a:r>
            <a:r>
              <a:rPr lang="en-US" altLang="en-US" sz="2800" dirty="0"/>
              <a:t> ca </a:t>
            </a:r>
            <a:r>
              <a:rPr lang="en-US" altLang="en-US" sz="2800" dirty="0" err="1"/>
              <a:t>functie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nemembra</a:t>
            </a:r>
            <a:r>
              <a:rPr lang="en-US" altLang="en-US" sz="2800" dirty="0"/>
              <a:t> a </a:t>
            </a:r>
            <a:r>
              <a:rPr lang="en-US" altLang="en-US" sz="2800" dirty="0" err="1"/>
              <a:t>clasei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o </a:t>
            </a:r>
            <a:r>
              <a:rPr lang="en-US" altLang="en-US" sz="2800" dirty="0" err="1"/>
              <a:t>facem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functie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prietena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pentru</a:t>
            </a:r>
            <a:r>
              <a:rPr lang="en-US" altLang="en-US" sz="2800" dirty="0"/>
              <a:t> a </a:t>
            </a:r>
            <a:r>
              <a:rPr lang="en-US" altLang="en-US" sz="2800" dirty="0" err="1"/>
              <a:t>putea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accesa</a:t>
            </a:r>
            <a:r>
              <a:rPr lang="en-US" altLang="en-US" sz="2800" dirty="0"/>
              <a:t> rapid </a:t>
            </a:r>
            <a:r>
              <a:rPr lang="en-US" altLang="en-US" sz="2800" dirty="0" err="1"/>
              <a:t>campurile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protejate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nu </a:t>
            </a:r>
            <a:r>
              <a:rPr lang="en-US" altLang="en-US" sz="2800" dirty="0" err="1"/>
              <a:t>avem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pointerul</a:t>
            </a:r>
            <a:r>
              <a:rPr lang="en-US" altLang="en-US" sz="2800" dirty="0"/>
              <a:t> “this”</a:t>
            </a:r>
          </a:p>
          <a:p>
            <a:pPr>
              <a:lnSpc>
                <a:spcPct val="90000"/>
              </a:lnSpc>
            </a:pPr>
            <a:r>
              <a:rPr lang="en-US" altLang="en-US" sz="2800" dirty="0" err="1"/>
              <a:t>deci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vom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avea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nevoie</a:t>
            </a:r>
            <a:r>
              <a:rPr lang="en-US" altLang="en-US" sz="2800" dirty="0"/>
              <a:t> de </a:t>
            </a:r>
            <a:r>
              <a:rPr lang="en-US" altLang="en-US" sz="2800" dirty="0" err="1"/>
              <a:t>toti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operanzii</a:t>
            </a:r>
            <a:r>
              <a:rPr lang="en-US" altLang="en-US" sz="2800" dirty="0"/>
              <a:t> ca </a:t>
            </a:r>
            <a:r>
              <a:rPr lang="en-US" altLang="en-US" sz="2800" dirty="0" err="1"/>
              <a:t>parametri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pentru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functia</a:t>
            </a:r>
            <a:r>
              <a:rPr lang="en-US" altLang="en-US" sz="2800" dirty="0"/>
              <a:t> operator</a:t>
            </a:r>
          </a:p>
          <a:p>
            <a:pPr>
              <a:lnSpc>
                <a:spcPct val="90000"/>
              </a:lnSpc>
            </a:pPr>
            <a:r>
              <a:rPr lang="en-US" altLang="en-US" sz="2800" dirty="0" err="1"/>
              <a:t>primul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parametru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este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operandul</a:t>
            </a:r>
            <a:r>
              <a:rPr lang="en-US" altLang="en-US" sz="2800" dirty="0"/>
              <a:t> din </a:t>
            </a:r>
            <a:r>
              <a:rPr lang="en-US" altLang="en-US" sz="2800" dirty="0" err="1"/>
              <a:t>stanga</a:t>
            </a:r>
            <a:r>
              <a:rPr lang="en-US" altLang="en-US" sz="2800" dirty="0"/>
              <a:t>, al </a:t>
            </a:r>
            <a:r>
              <a:rPr lang="en-US" altLang="en-US" sz="2800" dirty="0" err="1"/>
              <a:t>doilea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parametru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este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operandul</a:t>
            </a:r>
            <a:r>
              <a:rPr lang="en-US" altLang="en-US" sz="2800" dirty="0"/>
              <a:t> din </a:t>
            </a:r>
            <a:r>
              <a:rPr lang="en-US" altLang="en-US" sz="2800" dirty="0" err="1"/>
              <a:t>dreapta</a:t>
            </a:r>
          </a:p>
        </p:txBody>
      </p:sp>
    </p:spTree>
    <p:extLst>
      <p:ext uri="{BB962C8B-B14F-4D97-AF65-F5344CB8AC3E}">
        <p14:creationId xmlns:p14="http://schemas.microsoft.com/office/powerpoint/2010/main" val="1024734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728663"/>
            <a:ext cx="5181600" cy="51403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(loc op1,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friend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Now, + is overloaded using friend function. 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op1,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loc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op2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op2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029200" y="228600"/>
            <a:ext cx="3886200" cy="59578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notice order of operands</a:t>
            </a:r>
            <a:endParaRPr lang="en-US" altLang="en-US" sz="1600" dirty="0"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latin typeface="+mn-lt"/>
                <a:ea typeface="Times New Roman" pitchFamily="18" charset="0"/>
                <a:cs typeface="Courier New" pitchFamily="49" charset="0"/>
              </a:rPr>
              <a:t>temp.longitude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op2.longitude;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latin typeface="+mn-lt"/>
                <a:ea typeface="Times New Roman" pitchFamily="18" charset="0"/>
                <a:cs typeface="Courier New" pitchFamily="49" charset="0"/>
              </a:rPr>
              <a:t>temp.latitude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op2.latitude;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</a:t>
            </a:r>
            <a:r>
              <a:rPr lang="en-US" sz="16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asignment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for loc.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 = ob1 + ob2;             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 dirty="0" err="1" smtClean="0"/>
              <a:t>Variabile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statice</a:t>
            </a:r>
            <a:r>
              <a:rPr lang="en-US" altLang="ro-RO" dirty="0" smtClean="0"/>
              <a:t> (reminder)</a:t>
            </a:r>
            <a:endParaRPr lang="en-US" altLang="ro-R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6623391" cy="351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95400" y="5486400"/>
            <a:ext cx="2824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 smtClean="0"/>
              <a:t>Se </a:t>
            </a:r>
            <a:r>
              <a:rPr lang="en-US" kern="0" dirty="0" err="1" smtClean="0"/>
              <a:t>va</a:t>
            </a:r>
            <a:r>
              <a:rPr lang="en-US" kern="0" dirty="0" smtClean="0"/>
              <a:t> </a:t>
            </a:r>
            <a:r>
              <a:rPr lang="en-US" kern="0" dirty="0" err="1" smtClean="0"/>
              <a:t>afisa</a:t>
            </a:r>
            <a:r>
              <a:rPr lang="en-US" kern="0" dirty="0" smtClean="0"/>
              <a:t> 57, 58, 59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67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r>
              <a:rPr lang="en-US" altLang="en-US" sz="4000"/>
              <a:t>Restrictii pentru operatorii definiti ca prieten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95600"/>
            <a:ext cx="7772400" cy="19050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nu se pot </a:t>
            </a:r>
            <a:r>
              <a:rPr lang="en-US" altLang="en-US" dirty="0" err="1">
                <a:solidFill>
                  <a:srgbClr val="FF0000"/>
                </a:solidFill>
              </a:rPr>
              <a:t>supraincarca</a:t>
            </a:r>
            <a:r>
              <a:rPr lang="en-US" altLang="en-US" dirty="0">
                <a:solidFill>
                  <a:srgbClr val="FF0000"/>
                </a:solidFill>
              </a:rPr>
              <a:t> = () [] </a:t>
            </a:r>
            <a:r>
              <a:rPr lang="en-US" altLang="en-US" dirty="0" err="1">
                <a:solidFill>
                  <a:srgbClr val="FF0000"/>
                </a:solidFill>
              </a:rPr>
              <a:t>sau</a:t>
            </a:r>
            <a:r>
              <a:rPr lang="en-US" altLang="en-US" dirty="0">
                <a:solidFill>
                  <a:srgbClr val="FF0000"/>
                </a:solidFill>
              </a:rPr>
              <a:t> -&gt;</a:t>
            </a:r>
            <a:r>
              <a:rPr lang="en-US" altLang="en-US" dirty="0"/>
              <a:t> cu </a:t>
            </a:r>
            <a:r>
              <a:rPr lang="en-US" altLang="en-US" dirty="0" err="1"/>
              <a:t>functii</a:t>
            </a:r>
            <a:r>
              <a:rPr lang="en-US" altLang="en-US" dirty="0"/>
              <a:t> </a:t>
            </a:r>
            <a:r>
              <a:rPr lang="en-US" altLang="en-US" dirty="0" err="1"/>
              <a:t>prieten</a:t>
            </a:r>
            <a:endParaRPr lang="en-US" altLang="en-US" dirty="0"/>
          </a:p>
          <a:p>
            <a:r>
              <a:rPr lang="en-US" altLang="en-US" dirty="0" err="1"/>
              <a:t>pentru</a:t>
            </a:r>
            <a:r>
              <a:rPr lang="en-US" altLang="en-US" dirty="0"/>
              <a:t> ++ </a:t>
            </a:r>
            <a:r>
              <a:rPr lang="en-US" altLang="en-US" dirty="0" err="1"/>
              <a:t>sau</a:t>
            </a:r>
            <a:r>
              <a:rPr lang="en-US" altLang="en-US" dirty="0"/>
              <a:t> -- </a:t>
            </a:r>
            <a:r>
              <a:rPr lang="en-US" altLang="en-US" dirty="0" err="1"/>
              <a:t>trebuie</a:t>
            </a:r>
            <a:r>
              <a:rPr lang="en-US" altLang="en-US" dirty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/>
              <a:t>folosim</a:t>
            </a:r>
            <a:r>
              <a:rPr lang="en-US" altLang="en-US" dirty="0"/>
              <a:t> </a:t>
            </a:r>
            <a:r>
              <a:rPr lang="en-US" altLang="en-US" dirty="0" err="1"/>
              <a:t>referinte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err="1"/>
              <a:t>F</a:t>
            </a:r>
            <a:r>
              <a:rPr lang="en-US" altLang="en-US" sz="4000" dirty="0" err="1" smtClean="0"/>
              <a:t>unctii</a:t>
            </a:r>
            <a:r>
              <a:rPr lang="en-US" altLang="en-US" sz="4000" dirty="0" smtClean="0"/>
              <a:t> </a:t>
            </a:r>
            <a:r>
              <a:rPr lang="en-US" altLang="en-US" sz="4000" dirty="0" err="1"/>
              <a:t>prieten</a:t>
            </a:r>
            <a:r>
              <a:rPr lang="en-US" altLang="en-US" sz="4000" dirty="0"/>
              <a:t> </a:t>
            </a:r>
            <a:r>
              <a:rPr lang="en-US" altLang="en-US" sz="4000" dirty="0" err="1"/>
              <a:t>pentru</a:t>
            </a:r>
            <a:r>
              <a:rPr lang="en-US" altLang="en-US" sz="4000" dirty="0"/>
              <a:t> </a:t>
            </a:r>
            <a:r>
              <a:rPr lang="en-US" altLang="en-US" sz="4000" dirty="0" err="1"/>
              <a:t>operatori</a:t>
            </a:r>
            <a:r>
              <a:rPr lang="en-US" altLang="en-US" sz="4000" dirty="0"/>
              <a:t> </a:t>
            </a:r>
            <a:r>
              <a:rPr lang="en-US" altLang="en-US" sz="4000" dirty="0" err="1"/>
              <a:t>unari</a:t>
            </a:r>
            <a:endParaRPr lang="en-US" altLang="en-US" sz="4000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pentru ++, -- folosim referinta pentru a transmite operandul </a:t>
            </a:r>
          </a:p>
          <a:p>
            <a:pPr lvl="1"/>
            <a:r>
              <a:rPr lang="en-US" altLang="en-US"/>
              <a:t>pentru ca trebuie sa se modifice si nu avem pointerul this</a:t>
            </a:r>
          </a:p>
          <a:p>
            <a:pPr lvl="1"/>
            <a:r>
              <a:rPr lang="en-US" altLang="en-US"/>
              <a:t>apel prin valoare: primim o copie a obiectului si nu putem modifica operandul (ci doar copia)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04800" y="728663"/>
            <a:ext cx="5181600" cy="60944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  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endParaRPr 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Overload assignment for loc.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Now a friend, use a reference parameter. 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8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791200" y="1081088"/>
            <a:ext cx="2895600" cy="44815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Make – a friend. Use reference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600" dirty="0" err="1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600" dirty="0" err="1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  </a:t>
            </a:r>
            <a:r>
              <a:rPr lang="en-US" altLang="en-US" sz="1600" dirty="0"/>
              <a:t>++ob1;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ob1.show();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11 21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 = ++ob1;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12 22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--ob2;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11 21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pentru varianta postfix ++ --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la fel ca la supraincarcarea operatorilor prin functii membru ale clasei: parametru int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2362200" y="3360738"/>
            <a:ext cx="51816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// friend, postfix version of ++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friend loc operator++(loc &amp;op, int x);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err="1"/>
              <a:t>Diferente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supraincarcarea</a:t>
            </a:r>
            <a:r>
              <a:rPr lang="en-US" altLang="en-US" sz="4000" dirty="0"/>
              <a:t> </a:t>
            </a:r>
            <a:r>
              <a:rPr lang="en-US" altLang="en-US" sz="4000" dirty="0" err="1"/>
              <a:t>prin</a:t>
            </a:r>
            <a:r>
              <a:rPr lang="en-US" altLang="en-US" sz="4000" dirty="0"/>
              <a:t> </a:t>
            </a:r>
            <a:r>
              <a:rPr lang="en-US" altLang="en-US" sz="4000" dirty="0" err="1"/>
              <a:t>membri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sau</a:t>
            </a:r>
            <a:r>
              <a:rPr lang="en-US" altLang="en-US" sz="4000" dirty="0"/>
              <a:t> </a:t>
            </a:r>
            <a:r>
              <a:rPr lang="en-US" altLang="en-US" sz="4000" dirty="0" err="1"/>
              <a:t>prieteni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343400"/>
          </a:xfrm>
        </p:spPr>
        <p:txBody>
          <a:bodyPr/>
          <a:lstStyle/>
          <a:p>
            <a:r>
              <a:rPr lang="en-US" altLang="en-US" sz="2400" dirty="0"/>
              <a:t>de </a:t>
            </a:r>
            <a:r>
              <a:rPr lang="en-US" altLang="en-US" sz="2400" dirty="0" err="1"/>
              <a:t>multe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ori</a:t>
            </a:r>
            <a:r>
              <a:rPr lang="en-US" altLang="en-US" sz="2400" dirty="0"/>
              <a:t> nu </a:t>
            </a:r>
            <a:r>
              <a:rPr lang="en-US" altLang="en-US" sz="2400" dirty="0" err="1"/>
              <a:t>avem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diferente</a:t>
            </a:r>
            <a:r>
              <a:rPr lang="en-US" altLang="en-US" sz="2400" dirty="0"/>
              <a:t>, </a:t>
            </a:r>
          </a:p>
          <a:p>
            <a:pPr lvl="1"/>
            <a:r>
              <a:rPr lang="en-US" altLang="en-US" sz="2400" dirty="0" err="1"/>
              <a:t>atunci</a:t>
            </a:r>
            <a:r>
              <a:rPr lang="en-US" altLang="en-US" sz="2400" dirty="0"/>
              <a:t> e </a:t>
            </a:r>
            <a:r>
              <a:rPr lang="en-US" altLang="en-US" sz="2400" dirty="0" err="1"/>
              <a:t>indicat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folosim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functii</a:t>
            </a:r>
            <a:r>
              <a:rPr lang="en-US" altLang="en-US" sz="2400" dirty="0"/>
              <a:t> </a:t>
            </a:r>
            <a:r>
              <a:rPr lang="en-US" altLang="en-US" sz="2400" dirty="0" err="1" smtClean="0"/>
              <a:t>membru</a:t>
            </a:r>
            <a:endParaRPr lang="en-US" altLang="en-US" sz="2400" dirty="0" smtClean="0"/>
          </a:p>
          <a:p>
            <a:pPr lvl="1"/>
            <a:r>
              <a:rPr lang="it-IT" sz="2400" dirty="0"/>
              <a:t>ca funcții membru: operatori unari, cei compuși (+=, *= etc)</a:t>
            </a:r>
            <a:endParaRPr lang="en-US" altLang="en-US" sz="2400" dirty="0"/>
          </a:p>
          <a:p>
            <a:r>
              <a:rPr lang="en-US" altLang="en-US" sz="2400" dirty="0" err="1"/>
              <a:t>uneori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avem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insa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diferente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pozitia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operanzilor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pentru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functii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membru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operandul</a:t>
            </a:r>
            <a:r>
              <a:rPr lang="en-US" altLang="en-US" sz="2400" dirty="0"/>
              <a:t> din </a:t>
            </a:r>
            <a:r>
              <a:rPr lang="en-US" altLang="en-US" sz="2400" dirty="0" err="1"/>
              <a:t>stanga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apeleaza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functia</a:t>
            </a:r>
            <a:r>
              <a:rPr lang="en-US" altLang="en-US" sz="2400" dirty="0"/>
              <a:t> operator </a:t>
            </a:r>
            <a:r>
              <a:rPr lang="en-US" altLang="en-US" sz="2400" dirty="0" err="1"/>
              <a:t>supraincarcata</a:t>
            </a:r>
          </a:p>
          <a:p>
            <a:pPr lvl="1"/>
            <a:r>
              <a:rPr lang="en-US" altLang="en-US" sz="2400" dirty="0" err="1"/>
              <a:t>daca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vrem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scriem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expresie</a:t>
            </a:r>
            <a:r>
              <a:rPr lang="en-US" altLang="en-US" sz="2400" dirty="0"/>
              <a:t>: 100+ob; </a:t>
            </a:r>
            <a:r>
              <a:rPr lang="en-US" altLang="en-US" sz="2400" dirty="0" err="1"/>
              <a:t>probleme</a:t>
            </a:r>
            <a:r>
              <a:rPr lang="en-US" altLang="en-US" sz="2400" dirty="0"/>
              <a:t> la </a:t>
            </a:r>
            <a:r>
              <a:rPr lang="en-US" altLang="en-US" sz="2400" dirty="0" err="1"/>
              <a:t>compilare</a:t>
            </a:r>
            <a:r>
              <a:rPr lang="en-US" altLang="en-US" sz="2400" dirty="0"/>
              <a:t>=&gt; </a:t>
            </a:r>
            <a:r>
              <a:rPr lang="en-US" altLang="en-US" sz="2400" dirty="0" err="1"/>
              <a:t>functii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prieten</a:t>
            </a:r>
          </a:p>
          <a:p>
            <a:r>
              <a:rPr lang="en-US" altLang="en-US" sz="2400" dirty="0" err="1" smtClean="0"/>
              <a:t>Interesant</a:t>
            </a:r>
            <a:r>
              <a:rPr lang="en-US" altLang="en-US" sz="2400" dirty="0" smtClean="0"/>
              <a:t>: </a:t>
            </a:r>
            <a:r>
              <a:rPr lang="en-US" sz="2400" dirty="0" err="1"/>
              <a:t>depinde</a:t>
            </a:r>
            <a:r>
              <a:rPr lang="en-US" sz="2400" dirty="0"/>
              <a:t> de operator </a:t>
            </a:r>
            <a:r>
              <a:rPr lang="en-US" sz="2400" dirty="0" err="1"/>
              <a:t>și</a:t>
            </a:r>
            <a:r>
              <a:rPr lang="en-US" sz="2400" dirty="0"/>
              <a:t> de </a:t>
            </a:r>
            <a:r>
              <a:rPr lang="en-US" sz="2400" dirty="0" err="1"/>
              <a:t>situație</a:t>
            </a:r>
            <a:r>
              <a:rPr lang="en-US" sz="2400" dirty="0"/>
              <a:t> (</a:t>
            </a:r>
            <a:r>
              <a:rPr lang="en-US" sz="2400" dirty="0" err="1"/>
              <a:t>sursa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https://stackoverflow.com/questions/4421706</a:t>
            </a:r>
            <a:r>
              <a:rPr lang="en-US" dirty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0533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Google Shape;124;p27"/>
          <p:cNvSpPr>
            <a:spLocks noChangeArrowheads="1"/>
          </p:cNvSpPr>
          <p:nvPr/>
        </p:nvSpPr>
        <p:spPr bwMode="auto">
          <a:xfrm>
            <a:off x="228600" y="685800"/>
            <a:ext cx="73914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2800" b="1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“Spaceship operator” &lt; = &gt; in C++20</a:t>
            </a:r>
          </a:p>
          <a:p>
            <a:pPr>
              <a:lnSpc>
                <a:spcPct val="104000"/>
              </a:lnSpc>
              <a:buFontTx/>
              <a:buNone/>
            </a:pPr>
            <a:endParaRPr lang="en-US" sz="2800" b="1" dirty="0">
              <a:solidFill>
                <a:srgbClr val="000000"/>
              </a:solidFill>
              <a:cs typeface="Arial" charset="0"/>
              <a:sym typeface="Arial" charset="0"/>
            </a:endParaRPr>
          </a:p>
          <a:p>
            <a:pPr>
              <a:lnSpc>
                <a:spcPct val="104000"/>
              </a:lnSpc>
              <a:buFontTx/>
              <a:buNone/>
            </a:pPr>
            <a:r>
              <a:rPr lang="en-US" sz="28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- Se </a:t>
            </a:r>
            <a:r>
              <a:rPr lang="en-US" sz="28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supraincarca</a:t>
            </a:r>
            <a:r>
              <a:rPr lang="en-US" sz="28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toti</a:t>
            </a:r>
            <a:r>
              <a:rPr lang="en-US" sz="28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operatorii</a:t>
            </a:r>
            <a:r>
              <a:rPr lang="en-US" sz="28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sz="28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comparatie</a:t>
            </a:r>
            <a:r>
              <a:rPr lang="en-US" sz="28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“in </a:t>
            </a:r>
            <a:r>
              <a:rPr lang="en-US" sz="28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acelasi</a:t>
            </a:r>
            <a:r>
              <a:rPr lang="en-US" sz="28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cs typeface="Arial" charset="0"/>
                <a:sym typeface="Arial" charset="0"/>
              </a:rPr>
              <a:t>timp</a:t>
            </a:r>
            <a:r>
              <a:rPr lang="en-US" sz="28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”</a:t>
            </a:r>
            <a:endParaRPr lang="ro-RO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200"/>
            <a:ext cx="7807592" cy="164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4724400"/>
            <a:ext cx="81123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sursa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https://stackoverflow.com/questions/4421706</a:t>
            </a:r>
            <a:r>
              <a:rPr lang="en-US" dirty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90866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aceste cazuri trebuie sa definim doua functii de supraincarcare: </a:t>
            </a:r>
          </a:p>
          <a:p>
            <a:pPr lvl="1"/>
            <a:r>
              <a:rPr lang="en-US" altLang="en-US"/>
              <a:t>int + tipClasa </a:t>
            </a:r>
          </a:p>
          <a:p>
            <a:pPr lvl="1"/>
            <a:r>
              <a:rPr lang="en-US" altLang="en-US"/>
              <a:t>tipClasa + int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04800" y="728663"/>
            <a:ext cx="5181600" cy="5908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  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 op1, 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 op1, loc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 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endParaRPr 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+ is overloaded for loc + int</a:t>
            </a:r>
            <a:r>
              <a:rPr lang="en-US" altLang="en-US" sz="16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(loc op1, 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/>
              <a:t> op2){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temp.longitude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 op1.longitude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temp.latitude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op1.latitude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600" dirty="0"/>
              <a:t> temp;}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+ is overloaded for </a:t>
            </a:r>
            <a:r>
              <a:rPr lang="en-US" altLang="en-US" sz="1600" dirty="0" err="1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 + loc</a:t>
            </a:r>
            <a:r>
              <a:rPr lang="en-US" altLang="en-US" sz="16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(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/>
              <a:t> op1, loc op2){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temp.longitude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 op1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op2.longitude;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temp.latitude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op1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op2.latitude;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600" dirty="0"/>
              <a:t> temp;}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334000" y="762000"/>
            <a:ext cx="3581400" cy="30527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7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14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  ob1 = ob2 + 10;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both of these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  ob3 = 10 + ob2;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are valid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b="1" dirty="0"/>
              <a:t>   </a:t>
            </a:r>
            <a:r>
              <a:rPr lang="en-US" altLang="en-US" sz="1600" dirty="0"/>
              <a:t>ob1.show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altLang="en-US" sz="16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ob3.show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altLang="en-US" sz="16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new si delete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en-US" sz="2800"/>
              <a:t>supraincarcare op. de folosire memorie in mod dinamic pentru cazuri speciale</a:t>
            </a:r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size_t: predefinit</a:t>
            </a:r>
          </a:p>
          <a:p>
            <a:r>
              <a:rPr lang="en-US" altLang="en-US" sz="2800"/>
              <a:t>pentru new: constructorul este chemat automat</a:t>
            </a:r>
          </a:p>
          <a:p>
            <a:r>
              <a:rPr lang="en-US" altLang="en-US" sz="2800"/>
              <a:t>pentru delete: destructorul este chemat automat</a:t>
            </a:r>
          </a:p>
          <a:p>
            <a:r>
              <a:rPr lang="en-US" altLang="en-US" sz="2800"/>
              <a:t>supraincarcare la nivel de clasa sau globala</a:t>
            </a: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4343400" y="2971800"/>
            <a:ext cx="4572000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Allocate an object.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603000"/>
                </a:solidFill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/* Perform allocation. Throw bad_alloc on failure.Constructor called automatically. */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pointer_to_memory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Delete an object.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delete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/* Free memory pointed to by p.Destructor called automatically. */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>
                <a:ea typeface="Times New Roman" pitchFamily="18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228600" y="831850"/>
            <a:ext cx="4267200" cy="58181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cstdlib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j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j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    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                    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new overloaded relative to loc.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 overloaded new.</a:t>
            </a:r>
            <a:r>
              <a:rPr lang="en-US" sz="1800" dirty="0">
                <a:solidFill>
                  <a:srgbClr val="0F69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p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malloc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(!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p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Calibri" pitchFamily="34" charset="0"/>
                <a:cs typeface="Times New Roman" pitchFamily="18" charset="0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4114800" y="762000"/>
            <a:ext cx="4953000" cy="56880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</a:rPr>
              <a:t>// delete overloaded relative to loc.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In overloaded delete.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603000"/>
                </a:solidFill>
                <a:latin typeface="+mn-lt"/>
              </a:rPr>
              <a:t>free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p2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try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p1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Allocation error for p1.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try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p2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(-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Allocation error for p2.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p1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p2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p1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p2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2286000" y="2209800"/>
            <a:ext cx="4572000" cy="35004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en-US"/>
              <a:t>In overloaded new.</a:t>
            </a:r>
          </a:p>
          <a:p>
            <a:pPr marL="342900" indent="-342900"/>
            <a:r>
              <a:rPr lang="en-US" altLang="en-US"/>
              <a:t>In overloaded new.</a:t>
            </a:r>
          </a:p>
          <a:p>
            <a:pPr marL="342900" indent="-342900"/>
            <a:r>
              <a:rPr lang="en-US" altLang="en-US"/>
              <a:t>10 20</a:t>
            </a:r>
          </a:p>
          <a:p>
            <a:pPr marL="342900" indent="-342900"/>
            <a:r>
              <a:rPr lang="en-US" altLang="en-US"/>
              <a:t>-10 -20</a:t>
            </a:r>
          </a:p>
          <a:p>
            <a:pPr marL="342900" indent="-342900"/>
            <a:r>
              <a:rPr lang="en-US" altLang="en-US"/>
              <a:t>In overloaded delete.</a:t>
            </a:r>
          </a:p>
          <a:p>
            <a:pPr marL="342900" indent="-342900"/>
            <a:r>
              <a:rPr lang="en-US" altLang="en-US"/>
              <a:t>In overloaded delete.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/>
              <a:t>Membrii statici ai unei clase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1457325"/>
            <a:ext cx="82296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date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nestatice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distincte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fiecare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b="1" dirty="0" err="1">
                <a:latin typeface="+mj-lt"/>
                <a:ea typeface="Arial"/>
                <a:cs typeface="Arial"/>
                <a:sym typeface="Arial"/>
              </a:rPr>
              <a:t>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unice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toate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exista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o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singura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copie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toate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cuvant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cheie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“</a:t>
            </a:r>
            <a:r>
              <a:rPr lang="en-US" sz="2800" b="1" dirty="0">
                <a:latin typeface="+mj-lt"/>
                <a:ea typeface="Arial"/>
                <a:cs typeface="Arial"/>
                <a:sym typeface="Arial"/>
              </a:rPr>
              <a:t>static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”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create,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initializate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accesate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– independent de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Variabile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- </a:t>
            </a: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alocarea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initializarea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– in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afara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dirty="0" err="1" smtClean="0">
                <a:latin typeface="+mj-lt"/>
                <a:cs typeface="Arial"/>
                <a:sym typeface="Arial"/>
              </a:rPr>
              <a:t>Const</a:t>
            </a:r>
            <a:r>
              <a:rPr lang="en-US" sz="2800" dirty="0" smtClean="0">
                <a:latin typeface="+mj-lt"/>
                <a:cs typeface="Arial"/>
                <a:sym typeface="Arial"/>
              </a:rPr>
              <a:t> – </a:t>
            </a:r>
            <a:r>
              <a:rPr lang="en-US" sz="2800" dirty="0" err="1" smtClean="0">
                <a:latin typeface="+mj-lt"/>
                <a:cs typeface="Arial"/>
                <a:sym typeface="Arial"/>
              </a:rPr>
              <a:t>alocarea</a:t>
            </a:r>
            <a:r>
              <a:rPr lang="en-US" sz="2800" dirty="0" smtClean="0">
                <a:latin typeface="+mj-lt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cs typeface="Arial"/>
                <a:sym typeface="Arial"/>
              </a:rPr>
              <a:t>si</a:t>
            </a:r>
            <a:r>
              <a:rPr lang="en-US" sz="2800" dirty="0" smtClean="0">
                <a:latin typeface="+mj-lt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cs typeface="Arial"/>
                <a:sym typeface="Arial"/>
              </a:rPr>
              <a:t>initializarea</a:t>
            </a:r>
            <a:r>
              <a:rPr lang="en-US" sz="2800" dirty="0" smtClean="0">
                <a:latin typeface="+mj-lt"/>
                <a:cs typeface="Arial"/>
                <a:sym typeface="Arial"/>
              </a:rPr>
              <a:t> – in </a:t>
            </a:r>
            <a:r>
              <a:rPr lang="en-US" sz="2800" dirty="0" err="1" smtClean="0">
                <a:latin typeface="+mj-lt"/>
                <a:cs typeface="Arial"/>
                <a:sym typeface="Arial"/>
              </a:rPr>
              <a:t>interiorul</a:t>
            </a:r>
            <a:r>
              <a:rPr lang="en-US" sz="2800" dirty="0" smtClean="0">
                <a:latin typeface="+mj-lt"/>
                <a:cs typeface="Arial"/>
                <a:sym typeface="Arial"/>
              </a:rPr>
              <a:t> </a:t>
            </a:r>
            <a:r>
              <a:rPr lang="en-US" sz="2800" dirty="0" err="1" smtClean="0">
                <a:latin typeface="+mj-lt"/>
                <a:cs typeface="Arial"/>
                <a:sym typeface="Arial"/>
              </a:rPr>
              <a:t>clasei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daca new sau delete sunt folositi pentru alt tip de date in program, versiunile originale sunt folosite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se poate face overload pe new si delete la nivel global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 declara in afara oricarei clase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pentru new/delete definiti si global si in clasa, cel din clasa e folosit pentru elemente de tipul clasei, si in rest e folosit cel redefinit global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4495800" y="398463"/>
            <a:ext cx="4267200" cy="600233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j-lt"/>
              </a:rPr>
              <a:t>// Global 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03000"/>
                </a:solidFill>
                <a:latin typeface="+mj-lt"/>
              </a:rPr>
              <a:t>free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p2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p1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p1.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p2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(-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p2.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float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j-lt"/>
              </a:rPr>
              <a:t>// uses overloaded new, too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f.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+mj-lt"/>
              </a:rPr>
              <a:t>10.10</a:t>
            </a:r>
            <a:r>
              <a:rPr lang="en-US" sz="1600" dirty="0">
                <a:solidFill>
                  <a:srgbClr val="0066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p1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p1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76200" y="762000"/>
            <a:ext cx="4191000" cy="59150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j-lt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j-lt"/>
              </a:rPr>
              <a:t>cstdlib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>
                <a:solidFill>
                  <a:srgbClr val="40015A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j-lt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j-lt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E34ADC"/>
                </a:solidFill>
                <a:latin typeface="+mj-lt"/>
              </a:rPr>
              <a:t>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loc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lg</a:t>
            </a:r>
            <a:r>
              <a:rPr lang="en-US" sz="1600" dirty="0" err="1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};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Global new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p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malloc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(!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new si delete pentru array-uri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7772400" cy="533400"/>
          </a:xfrm>
        </p:spPr>
        <p:txBody>
          <a:bodyPr/>
          <a:lstStyle/>
          <a:p>
            <a:r>
              <a:rPr lang="en-US" altLang="en-US"/>
              <a:t>facem overload de doua ori</a:t>
            </a:r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2133600" y="2322513"/>
            <a:ext cx="5562600" cy="35274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Allocate an array of objects.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/* Perform allocation. Throw </a:t>
            </a:r>
            <a:r>
              <a:rPr lang="en-US" sz="1800" dirty="0" err="1">
                <a:solidFill>
                  <a:srgbClr val="696969"/>
                </a:solidFill>
                <a:latin typeface="+mj-lt"/>
              </a:rPr>
              <a:t>bad_alloc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 on failure.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Constructor for each element called automatically. */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pointer_to_memory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Delete an array of objects.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/* Free memory pointed to by p.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Destructor for each element called automatically.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*/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supraincarcarea</a:t>
            </a:r>
            <a:r>
              <a:rPr lang="en-US" altLang="en-US" dirty="0"/>
              <a:t> []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0000"/>
                </a:solidFill>
              </a:rPr>
              <a:t>trebuie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sa</a:t>
            </a:r>
            <a:r>
              <a:rPr lang="en-US" altLang="en-US" dirty="0">
                <a:solidFill>
                  <a:srgbClr val="FF0000"/>
                </a:solidFill>
              </a:rPr>
              <a:t> fie </a:t>
            </a:r>
            <a:r>
              <a:rPr lang="en-US" altLang="en-US" dirty="0" err="1">
                <a:solidFill>
                  <a:srgbClr val="FF0000"/>
                </a:solidFill>
              </a:rPr>
              <a:t>functii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membru</a:t>
            </a:r>
            <a:r>
              <a:rPr lang="en-US" altLang="en-US" dirty="0">
                <a:solidFill>
                  <a:srgbClr val="FF0000"/>
                </a:solidFill>
              </a:rPr>
              <a:t>, (</a:t>
            </a:r>
            <a:r>
              <a:rPr lang="en-US" altLang="en-US" dirty="0" err="1">
                <a:solidFill>
                  <a:srgbClr val="FF0000"/>
                </a:solidFill>
              </a:rPr>
              <a:t>nestatice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en-US" dirty="0"/>
              <a:t>nu pot fi </a:t>
            </a:r>
            <a:r>
              <a:rPr lang="en-US" altLang="en-US" dirty="0" err="1"/>
              <a:t>functii</a:t>
            </a:r>
            <a:r>
              <a:rPr lang="en-US" altLang="en-US" dirty="0"/>
              <a:t> </a:t>
            </a:r>
            <a:r>
              <a:rPr lang="en-US" altLang="en-US" dirty="0" err="1"/>
              <a:t>prieten</a:t>
            </a:r>
            <a:endParaRPr lang="en-US" altLang="en-US" dirty="0"/>
          </a:p>
          <a:p>
            <a:r>
              <a:rPr lang="en-US" altLang="en-US" dirty="0" err="1"/>
              <a:t>este</a:t>
            </a:r>
            <a:r>
              <a:rPr lang="en-US" altLang="en-US" dirty="0"/>
              <a:t> </a:t>
            </a:r>
            <a:r>
              <a:rPr lang="en-US" altLang="en-US" dirty="0" err="1"/>
              <a:t>considerat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operator </a:t>
            </a:r>
            <a:r>
              <a:rPr lang="en-US" altLang="en-US" dirty="0" err="1">
                <a:solidFill>
                  <a:srgbClr val="FF0000"/>
                </a:solidFill>
              </a:rPr>
              <a:t>binar</a:t>
            </a:r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/>
              <a:t>o[3] se </a:t>
            </a:r>
            <a:r>
              <a:rPr lang="en-US" altLang="en-US" dirty="0" err="1"/>
              <a:t>tranfsorma</a:t>
            </a:r>
            <a:r>
              <a:rPr lang="en-US" altLang="en-US" dirty="0"/>
              <a:t> in</a:t>
            </a:r>
          </a:p>
          <a:p>
            <a:r>
              <a:rPr lang="en-US" altLang="en-US" dirty="0" err="1"/>
              <a:t>o.operator</a:t>
            </a:r>
            <a:r>
              <a:rPr lang="en-US" altLang="en-US" dirty="0"/>
              <a:t>[](3)</a:t>
            </a:r>
          </a:p>
        </p:txBody>
      </p:sp>
      <p:sp>
        <p:nvSpPr>
          <p:cNvPr id="78852" name="Rectangle 5"/>
          <p:cNvSpPr>
            <a:spLocks noChangeArrowheads="1"/>
          </p:cNvSpPr>
          <p:nvPr/>
        </p:nvSpPr>
        <p:spPr bwMode="auto">
          <a:xfrm>
            <a:off x="4343400" y="4495800"/>
            <a:ext cx="4572000" cy="2123658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b="1" dirty="0"/>
              <a:t>type class-name::operator[](</a:t>
            </a:r>
            <a:r>
              <a:rPr lang="en-US" altLang="en-US" b="1" dirty="0" err="1"/>
              <a:t>int</a:t>
            </a:r>
            <a:r>
              <a:rPr lang="en-US" altLang="en-US" b="1" dirty="0"/>
              <a:t> </a:t>
            </a:r>
            <a:r>
              <a:rPr lang="en-US" altLang="en-US" b="1" dirty="0" err="1"/>
              <a:t>i</a:t>
            </a:r>
            <a:r>
              <a:rPr lang="en-US" altLang="en-US" b="1" dirty="0"/>
              <a:t>)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b="1" dirty="0"/>
              <a:t>{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b="1" dirty="0"/>
              <a:t>// . . .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b="1" dirty="0"/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990600" y="1231900"/>
            <a:ext cx="6324600" cy="40259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displays 2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en-US" dirty="0" err="1"/>
              <a:t>supraincarcarea</a:t>
            </a:r>
            <a:r>
              <a:rPr lang="en-US" altLang="en-US" dirty="0"/>
              <a:t> []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800" y="4953000"/>
            <a:ext cx="777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kern="0" smtClean="0"/>
              <a:t>operatorul [] poate fi folosit si la stanga unei atribuiri (obiectul intors este atunci referinta)</a:t>
            </a:r>
            <a:endParaRPr lang="en-US" altLang="en-US" kern="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0"/>
            <a:ext cx="7772400" cy="1447800"/>
          </a:xfrm>
          <a:noFill/>
        </p:spPr>
        <p:txBody>
          <a:bodyPr/>
          <a:lstStyle/>
          <a:p>
            <a:r>
              <a:rPr lang="en-US" altLang="en-US"/>
              <a:t>putem in acest fel verifica array-urile</a:t>
            </a:r>
          </a:p>
          <a:p>
            <a:r>
              <a:rPr lang="en-US" altLang="en-US"/>
              <a:t>exemplul urmator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990600" y="685800"/>
            <a:ext cx="6324600" cy="4691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&amp;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displays 2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25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[] on left of 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now displays 25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609600"/>
            <a:ext cx="5562600" cy="1143000"/>
          </a:xfrm>
        </p:spPr>
        <p:txBody>
          <a:bodyPr/>
          <a:lstStyle/>
          <a:p>
            <a:r>
              <a:rPr lang="en-US" altLang="en-US" dirty="0" err="1"/>
              <a:t>supraincarcarea</a:t>
            </a:r>
            <a:r>
              <a:rPr lang="en-US" altLang="en-US" dirty="0"/>
              <a:t> []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76200" y="1027113"/>
            <a:ext cx="5562600" cy="53562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A safe array example.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</a:rPr>
              <a:t>cstdlib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j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j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&amp;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Provide range checking for </a:t>
            </a:r>
            <a:r>
              <a:rPr lang="en-US" sz="1800" dirty="0" err="1">
                <a:solidFill>
                  <a:srgbClr val="696969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&lt;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||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</a:rPr>
              <a:t>Boundary Error</a:t>
            </a:r>
            <a:r>
              <a:rPr lang="en-US" sz="18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03000"/>
                </a:solidFill>
                <a:latin typeface="+mj-lt"/>
              </a:rPr>
              <a:t>exit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4114800" y="355600"/>
            <a:ext cx="4724400" cy="2843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alt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altLang="en-US" sz="1600" dirty="0"/>
              <a:t> main() {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altLang="en-US" sz="1600" dirty="0" err="1"/>
              <a:t>atype</a:t>
            </a:r>
            <a:r>
              <a:rPr lang="en-US" altLang="en-US" sz="1600" dirty="0"/>
              <a:t> ob(1, 2, 3);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altLang="en-US" sz="1600" dirty="0"/>
              <a:t>ob[1]; // </a:t>
            </a:r>
            <a:r>
              <a:rPr lang="en-US" altLang="en-US" sz="1800" b="1" dirty="0">
                <a:solidFill>
                  <a:srgbClr val="800000"/>
                </a:solidFill>
                <a:latin typeface="+mj-lt"/>
              </a:rPr>
              <a:t>displays</a:t>
            </a:r>
            <a:r>
              <a:rPr lang="en-US" altLang="en-US" sz="1600" dirty="0"/>
              <a:t> 2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altLang="en-US" sz="1600" dirty="0"/>
              <a:t>" ";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ob[1] = 25; // [] appears on left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altLang="en-US" sz="1600" dirty="0"/>
              <a:t> ob[1]; // displays 25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ob[3] = 44; 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             // generates runtime error, 3 out-of-range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altLang="en-US" sz="1600" dirty="0"/>
              <a:t> 0; 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supraincarcarea</a:t>
            </a:r>
            <a:r>
              <a:rPr lang="en-US" altLang="en-US" dirty="0"/>
              <a:t> ()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nu creem un nou fel de a chema functii</a:t>
            </a:r>
          </a:p>
          <a:p>
            <a:r>
              <a:rPr lang="en-US" altLang="en-US"/>
              <a:t>definim un mod de a chema functii cu numar arbitrar de parametrii</a:t>
            </a:r>
          </a:p>
          <a:p>
            <a:endParaRPr lang="en-US" altLang="en-US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838200" y="3929063"/>
            <a:ext cx="5564188" cy="923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sz="1600" b="1"/>
              <a:t>double operator()(int a, float f, char *s);</a:t>
            </a:r>
          </a:p>
          <a:p>
            <a:pPr marL="342900" indent="-342900">
              <a:buFontTx/>
              <a:buNone/>
            </a:pPr>
            <a:r>
              <a:rPr lang="en-US" altLang="en-US" sz="1600" b="1"/>
              <a:t>O(10, 23.34, "hi");</a:t>
            </a:r>
          </a:p>
          <a:p>
            <a:pPr marL="342900" indent="-342900">
              <a:buFontTx/>
              <a:buNone/>
            </a:pPr>
            <a:r>
              <a:rPr lang="en-US" altLang="en-US" sz="1600" b="1"/>
              <a:t>                                echivalent cu O.operator()(10, 23.34, "hi");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4038600" y="962025"/>
            <a:ext cx="4800600" cy="45243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Overload + for loc.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loc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loc temp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loc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7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8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can be executed by itself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can be used in expressions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5562600" y="4633913"/>
            <a:ext cx="1828800" cy="17668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b="1"/>
              <a:t>10 20</a:t>
            </a:r>
          </a:p>
          <a:p>
            <a:pPr marL="342900" indent="-342900">
              <a:buFontTx/>
              <a:buNone/>
            </a:pPr>
            <a:r>
              <a:rPr lang="en-US" altLang="en-US" b="1"/>
              <a:t>7 8</a:t>
            </a:r>
          </a:p>
          <a:p>
            <a:pPr marL="342900" indent="-342900">
              <a:buFontTx/>
              <a:buNone/>
            </a:pPr>
            <a:r>
              <a:rPr lang="en-US" altLang="en-US" b="1"/>
              <a:t>11 11</a:t>
            </a:r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195263" y="838200"/>
            <a:ext cx="4071937" cy="55768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cs typeface="Arial" pitchFamily="34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cs typeface="Arial" pitchFamily="34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cs typeface="Arial" pitchFamily="34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cs typeface="Arial" pitchFamily="34" charset="0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E34ADC"/>
                </a:solidFill>
                <a:latin typeface="+mn-lt"/>
                <a:cs typeface="Arial" pitchFamily="34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cs typeface="Arial" pitchFamily="34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cs typeface="Arial" pitchFamily="34" charset="0"/>
              </a:rPr>
              <a:t>// Overload ( ) for loc.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loc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}</a:t>
            </a:r>
            <a:endParaRPr lang="en-US" sz="1800" dirty="0">
              <a:latin typeface="+mn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dirty="0" err="1"/>
              <a:t>supraincarcarea</a:t>
            </a:r>
            <a:r>
              <a:rPr lang="en-US" altLang="en-US" dirty="0"/>
              <a:t> 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3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 pe -&gt;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operator unar</a:t>
            </a:r>
          </a:p>
          <a:p>
            <a:r>
              <a:rPr lang="en-US" altLang="en-US"/>
              <a:t>obiect-&gt;element</a:t>
            </a:r>
          </a:p>
          <a:p>
            <a:pPr lvl="1"/>
            <a:r>
              <a:rPr lang="en-US" altLang="en-US"/>
              <a:t>obiect genereaza apelul</a:t>
            </a:r>
          </a:p>
          <a:p>
            <a:pPr lvl="1"/>
            <a:r>
              <a:rPr lang="en-US" altLang="en-US"/>
              <a:t>element trebuie sa fie accesibil</a:t>
            </a:r>
          </a:p>
          <a:p>
            <a:pPr lvl="1"/>
            <a:r>
              <a:rPr lang="en-US" altLang="en-US"/>
              <a:t>intoarce un pointer catre un obiect din clasa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/>
              <a:t>Membrii statici ai unei clase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1457325"/>
            <a:ext cx="8229600" cy="35401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functiile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efectueaza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operatii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asupra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intregii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nu au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cuvantul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cheie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“this”;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se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referi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doar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la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referirea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membrilor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::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obiect.membru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identic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cu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nestatic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1600200" y="1143000"/>
            <a:ext cx="6400800" cy="48323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20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this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same as </a:t>
            </a:r>
            <a:r>
              <a:rPr lang="en-US" sz="2000" dirty="0" err="1">
                <a:solidFill>
                  <a:srgbClr val="696969"/>
                </a:solidFill>
                <a:latin typeface="+mn-lt"/>
              </a:rPr>
              <a:t>ob.i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ob</a:t>
            </a:r>
            <a:r>
              <a:rPr lang="en-US" sz="20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operatorului ,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operator binar</a:t>
            </a:r>
          </a:p>
          <a:p>
            <a:r>
              <a:rPr lang="en-US" altLang="en-US"/>
              <a:t>ar trebui ignorate toate valorile mai putin a celui mai din dreapta operand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152400" y="762000"/>
            <a:ext cx="4648200" cy="55403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          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comma for loc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loc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“;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4572000" y="831850"/>
            <a:ext cx="4419600" cy="442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j-lt"/>
              </a:rPr>
              <a:t>// Overload + for loc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temp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longitude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000000"/>
              </a:solidFill>
              <a:latin typeface="+mj-lt"/>
            </a:endParaRP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loc 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5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30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ob1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j-lt"/>
              </a:rPr>
              <a:t>// displays 1 1, the value of ob3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6248400" y="4556361"/>
            <a:ext cx="990600" cy="175432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sz="1800" b="1" dirty="0"/>
              <a:t>10 20</a:t>
            </a:r>
          </a:p>
          <a:p>
            <a:pPr marL="342900" indent="-342900">
              <a:buFontTx/>
              <a:buNone/>
            </a:pPr>
            <a:r>
              <a:rPr lang="en-US" altLang="en-US" sz="1800" b="1" dirty="0"/>
              <a:t>5 30</a:t>
            </a:r>
          </a:p>
          <a:p>
            <a:pPr marL="342900" indent="-342900">
              <a:buFontTx/>
              <a:buNone/>
            </a:pPr>
            <a:r>
              <a:rPr lang="en-US" altLang="en-US" sz="1800" b="1" dirty="0"/>
              <a:t>1 1</a:t>
            </a:r>
          </a:p>
          <a:p>
            <a:pPr marL="342900" indent="-342900">
              <a:buFontTx/>
              <a:buNone/>
            </a:pPr>
            <a:r>
              <a:rPr lang="en-US" altLang="en-US" sz="1800" b="1" dirty="0"/>
              <a:t>10 60</a:t>
            </a:r>
          </a:p>
          <a:p>
            <a:pPr marL="342900" indent="-342900">
              <a:buFontTx/>
              <a:buNone/>
            </a:pPr>
            <a:r>
              <a:rPr lang="en-US" altLang="en-US" sz="1800" b="1" dirty="0"/>
              <a:t>1 1</a:t>
            </a:r>
          </a:p>
          <a:p>
            <a:pPr marL="342900" indent="-342900">
              <a:buFontTx/>
              <a:buNone/>
            </a:pPr>
            <a:r>
              <a:rPr lang="en-US" altLang="en-US" sz="1800" b="1" dirty="0"/>
              <a:t>1 1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5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 dirty="0"/>
              <a:t>Perspective</a:t>
            </a:r>
            <a:endParaRPr lang="ro-RO" altLang="ro-RO" sz="40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3429000"/>
          </a:xfrm>
        </p:spPr>
        <p:txBody>
          <a:bodyPr/>
          <a:lstStyle/>
          <a:p>
            <a:pPr>
              <a:buNone/>
              <a:defRPr/>
            </a:pPr>
            <a:r>
              <a:rPr lang="ro-RO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Curs 5</a:t>
            </a:r>
          </a:p>
          <a:p>
            <a:pPr marL="92161" indent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pPr>
            <a:r>
              <a:rPr lang="ro-RO" sz="2400" dirty="0" smtClean="0">
                <a:solidFill>
                  <a:schemeClr val="dk1"/>
                </a:solidFill>
              </a:rPr>
              <a:t>Proiectarea </a:t>
            </a:r>
            <a:r>
              <a:rPr lang="ro-RO" sz="2400" dirty="0">
                <a:solidFill>
                  <a:schemeClr val="dk1"/>
                </a:solidFill>
              </a:rPr>
              <a:t>descendenta a claselor. Moștenirea </a:t>
            </a:r>
            <a:r>
              <a:rPr lang="ro-RO" sz="2400" dirty="0"/>
              <a:t>î</a:t>
            </a:r>
            <a:r>
              <a:rPr lang="ro-RO" sz="2400" dirty="0">
                <a:solidFill>
                  <a:schemeClr val="dk1"/>
                </a:solidFill>
              </a:rPr>
              <a:t>n C++.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ro-RO" sz="2400" dirty="0">
                <a:solidFill>
                  <a:schemeClr val="dk1"/>
                </a:solidFill>
              </a:rPr>
              <a:t>	</a:t>
            </a:r>
            <a:r>
              <a:rPr lang="ro-RO" sz="2400" dirty="0" smtClean="0">
                <a:solidFill>
                  <a:schemeClr val="dk1"/>
                </a:solidFill>
              </a:rPr>
              <a:t>1 </a:t>
            </a:r>
            <a:r>
              <a:rPr lang="ro-RO" sz="2400" dirty="0">
                <a:solidFill>
                  <a:schemeClr val="dk1"/>
                </a:solidFill>
              </a:rPr>
              <a:t>Controlul accesului la clasa de bază.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ro-RO" sz="2400" dirty="0">
                <a:solidFill>
                  <a:schemeClr val="dk1"/>
                </a:solidFill>
              </a:rPr>
              <a:t>	</a:t>
            </a:r>
            <a:r>
              <a:rPr lang="ro-RO" sz="2400" dirty="0" smtClean="0">
                <a:solidFill>
                  <a:schemeClr val="dk1"/>
                </a:solidFill>
              </a:rPr>
              <a:t>2 </a:t>
            </a:r>
            <a:r>
              <a:rPr lang="ro-RO" sz="2400" dirty="0">
                <a:solidFill>
                  <a:schemeClr val="dk1"/>
                </a:solidFill>
              </a:rPr>
              <a:t>Constructori, destructori şi moştenire.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ro-RO" sz="2400" dirty="0">
                <a:solidFill>
                  <a:schemeClr val="dk1"/>
                </a:solidFill>
              </a:rPr>
              <a:t>	</a:t>
            </a:r>
            <a:r>
              <a:rPr lang="ro-RO" sz="2400" dirty="0" smtClean="0">
                <a:solidFill>
                  <a:schemeClr val="dk1"/>
                </a:solidFill>
              </a:rPr>
              <a:t>3 </a:t>
            </a:r>
            <a:r>
              <a:rPr lang="ro-RO" sz="2400" dirty="0">
                <a:solidFill>
                  <a:schemeClr val="dk1"/>
                </a:solidFill>
              </a:rPr>
              <a:t>Redefinirea membrilor unei clase de bază într-o clasă derivată.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ro-RO" sz="2400" dirty="0">
                <a:solidFill>
                  <a:schemeClr val="dk1"/>
                </a:solidFill>
              </a:rPr>
              <a:t>	</a:t>
            </a:r>
            <a:r>
              <a:rPr lang="ro-RO" sz="2400" dirty="0" smtClean="0">
                <a:solidFill>
                  <a:schemeClr val="dk1"/>
                </a:solidFill>
              </a:rPr>
              <a:t>4 </a:t>
            </a:r>
            <a:r>
              <a:rPr lang="ro-RO" sz="2400" dirty="0">
                <a:solidFill>
                  <a:schemeClr val="dk1"/>
                </a:solidFill>
              </a:rPr>
              <a:t>Declaraţii de acces.</a:t>
            </a:r>
          </a:p>
          <a:p>
            <a:pPr lvl="0" eaLnBrk="1" hangingPunct="1">
              <a:defRPr/>
            </a:pPr>
            <a:endParaRPr lang="ro-RO" altLang="en-US" sz="2800" dirty="0"/>
          </a:p>
          <a:p>
            <a:pPr lvl="0" eaLnBrk="1" hangingPunct="1">
              <a:defRPr/>
            </a:pPr>
            <a:endParaRPr lang="ro-RO" altLang="en-US" sz="2800" dirty="0"/>
          </a:p>
          <a:p>
            <a:pPr marL="0" indent="0" eaLnBrk="1" hangingPunct="1">
              <a:buFontTx/>
              <a:buNone/>
              <a:defRPr/>
            </a:pPr>
            <a:endParaRPr lang="ro-RO" altLang="ro-RO" sz="2800" dirty="0"/>
          </a:p>
        </p:txBody>
      </p:sp>
    </p:spTree>
    <p:extLst>
      <p:ext uri="{BB962C8B-B14F-4D97-AF65-F5344CB8AC3E}">
        <p14:creationId xmlns:p14="http://schemas.microsoft.com/office/powerpoint/2010/main" val="414164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/>
              <a:t>Folosirea uzuala a functiilor statice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8600" y="1676400"/>
            <a:ext cx="6248400" cy="4278094"/>
            <a:chOff x="304800" y="598487"/>
            <a:chExt cx="6248400" cy="4278095"/>
          </a:xfrm>
        </p:grpSpPr>
        <p:sp>
          <p:nvSpPr>
            <p:cNvPr id="9222" name="Rectangle 4"/>
            <p:cNvSpPr>
              <a:spLocks noChangeArrowheads="1"/>
            </p:cNvSpPr>
            <p:nvPr/>
          </p:nvSpPr>
          <p:spPr bwMode="auto">
            <a:xfrm>
              <a:off x="381000" y="598487"/>
              <a:ext cx="6172200" cy="42780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4A43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#include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&lt;</a:t>
              </a:r>
              <a:r>
                <a:rPr lang="ro-RO" sz="1600" b="1" dirty="0" err="1">
                  <a:solidFill>
                    <a:srgbClr val="40015A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iostream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&gt;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using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namespace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66616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std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static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ro-RO" sz="1600" b="1" dirty="0">
                  <a:solidFill>
                    <a:srgbClr val="E34ADC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static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void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init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 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;}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void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show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ro-RO" sz="1600" b="1" dirty="0" err="1">
                  <a:solidFill>
                    <a:srgbClr val="603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cout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&lt;&lt;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;}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};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::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define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4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main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init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 data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before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object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creation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::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init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ro-RO" sz="1600" b="1" dirty="0">
                  <a:solidFill>
                    <a:srgbClr val="008C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100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x</a:t>
              </a:r>
              <a:r>
                <a:rPr lang="ro-RO" sz="1600" b="1" dirty="0" err="1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.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show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displays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100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return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008C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0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}</a:t>
              </a:r>
              <a:endParaRPr lang="ro-RO" sz="5400" b="1" dirty="0">
                <a:ea typeface="Times New Roman" pitchFamily="18" charset="0"/>
                <a:cs typeface="Courier New" pitchFamily="49" charset="0"/>
              </a:endParaRPr>
            </a:p>
          </p:txBody>
        </p:sp>
        <p:sp>
          <p:nvSpPr>
            <p:cNvPr id="9223" name="TextBox 5"/>
            <p:cNvSpPr txBox="1">
              <a:spLocks noChangeArrowheads="1"/>
            </p:cNvSpPr>
            <p:nvPr/>
          </p:nvSpPr>
          <p:spPr bwMode="auto">
            <a:xfrm>
              <a:off x="304800" y="1208087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457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 dirty="0" err="1" smtClean="0"/>
              <a:t>Obiecte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statice</a:t>
            </a:r>
            <a:endParaRPr lang="en-US" altLang="ro-RO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8424" y="990600"/>
            <a:ext cx="8077200" cy="5383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Char char="-"/>
            </a:pPr>
            <a:r>
              <a:rPr lang="en-US" altLang="ro-RO" kern="0" dirty="0" err="1" smtClean="0"/>
              <a:t>Precedate</a:t>
            </a:r>
            <a:r>
              <a:rPr lang="en-US" altLang="ro-RO" kern="0" dirty="0" smtClean="0"/>
              <a:t> de </a:t>
            </a:r>
            <a:r>
              <a:rPr lang="en-US" altLang="ro-RO" kern="0" dirty="0" err="1" smtClean="0"/>
              <a:t>cuvantul</a:t>
            </a:r>
            <a:r>
              <a:rPr lang="en-US" altLang="ro-RO" kern="0" dirty="0" smtClean="0"/>
              <a:t> </a:t>
            </a:r>
            <a:r>
              <a:rPr lang="en-US" altLang="ro-RO" b="1" kern="0" dirty="0" smtClean="0"/>
              <a:t>static</a:t>
            </a:r>
          </a:p>
          <a:p>
            <a:pPr>
              <a:buFontTx/>
              <a:buChar char="-"/>
            </a:pPr>
            <a:r>
              <a:rPr lang="en-US" altLang="ro-RO" kern="0" dirty="0" smtClean="0"/>
              <a:t>Se </a:t>
            </a:r>
            <a:r>
              <a:rPr lang="en-US" altLang="ro-RO" kern="0" dirty="0" err="1" smtClean="0"/>
              <a:t>initializeaza</a:t>
            </a:r>
            <a:r>
              <a:rPr lang="en-US" altLang="ro-RO" kern="0" dirty="0" smtClean="0"/>
              <a:t> o </a:t>
            </a:r>
            <a:r>
              <a:rPr lang="en-US" altLang="ro-RO" kern="0" dirty="0" err="1" smtClean="0"/>
              <a:t>singura</a:t>
            </a:r>
            <a:r>
              <a:rPr lang="en-US" altLang="ro-RO" kern="0" dirty="0" smtClean="0"/>
              <a:t> data </a:t>
            </a:r>
            <a:r>
              <a:rPr lang="en-US" altLang="ro-RO" kern="0" dirty="0" err="1" smtClean="0"/>
              <a:t>si</a:t>
            </a:r>
            <a:r>
              <a:rPr lang="en-US" altLang="ro-RO" kern="0" dirty="0" smtClean="0"/>
              <a:t> se </a:t>
            </a:r>
            <a:r>
              <a:rPr lang="en-US" altLang="ro-RO" kern="0" dirty="0" err="1" smtClean="0"/>
              <a:t>utilizeaza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daca</a:t>
            </a:r>
            <a:r>
              <a:rPr lang="en-US" altLang="ro-RO" kern="0" dirty="0" smtClean="0"/>
              <a:t> se </a:t>
            </a:r>
            <a:r>
              <a:rPr lang="en-US" altLang="ro-RO" kern="0" dirty="0" err="1" smtClean="0"/>
              <a:t>doreste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pastrarea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valorii</a:t>
            </a:r>
            <a:r>
              <a:rPr lang="en-US" altLang="ro-RO" kern="0" dirty="0" smtClean="0"/>
              <a:t> la </a:t>
            </a:r>
            <a:r>
              <a:rPr lang="en-US" altLang="ro-RO" kern="0" dirty="0" err="1" smtClean="0"/>
              <a:t>apelul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multiplu</a:t>
            </a:r>
            <a:r>
              <a:rPr lang="en-US" altLang="ro-RO" kern="0" dirty="0" smtClean="0"/>
              <a:t> al </a:t>
            </a:r>
            <a:r>
              <a:rPr lang="en-US" altLang="ro-RO" kern="0" dirty="0" err="1" smtClean="0"/>
              <a:t>functiei</a:t>
            </a:r>
            <a:endParaRPr lang="en-US" altLang="ro-RO" kern="0" dirty="0" smtClean="0"/>
          </a:p>
          <a:p>
            <a:pPr>
              <a:buFontTx/>
              <a:buChar char="-"/>
            </a:pPr>
            <a:r>
              <a:rPr lang="en-US" altLang="ro-RO" kern="0" dirty="0" smtClean="0"/>
              <a:t>2 </a:t>
            </a:r>
            <a:r>
              <a:rPr lang="en-US" altLang="ro-RO" kern="0" dirty="0" err="1" smtClean="0"/>
              <a:t>tipuri</a:t>
            </a:r>
            <a:r>
              <a:rPr lang="en-US" altLang="ro-RO" kern="0" dirty="0" smtClean="0"/>
              <a:t>: - </a:t>
            </a:r>
            <a:r>
              <a:rPr lang="en-US" altLang="ro-RO" kern="0" dirty="0" err="1" smtClean="0"/>
              <a:t>obiecte</a:t>
            </a:r>
            <a:r>
              <a:rPr lang="en-US" altLang="ro-RO" kern="0" dirty="0" smtClean="0"/>
              <a:t> </a:t>
            </a:r>
            <a:r>
              <a:rPr lang="en-US" altLang="ro-RO" b="1" kern="0" dirty="0" smtClean="0"/>
              <a:t>locale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statice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si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obiecte</a:t>
            </a:r>
            <a:r>
              <a:rPr lang="en-US" altLang="ro-RO" kern="0" dirty="0" smtClean="0"/>
              <a:t> </a:t>
            </a:r>
            <a:r>
              <a:rPr lang="en-US" altLang="ro-RO" b="1" kern="0" dirty="0" err="1" smtClean="0"/>
              <a:t>globale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statice</a:t>
            </a:r>
            <a:endParaRPr lang="en-US" altLang="ro-RO" kern="0" dirty="0" smtClean="0"/>
          </a:p>
          <a:p>
            <a:pPr>
              <a:buFontTx/>
              <a:buChar char="-"/>
            </a:pPr>
            <a:r>
              <a:rPr lang="en-US" altLang="ro-RO" kern="0" dirty="0" smtClean="0"/>
              <a:t>Un </a:t>
            </a:r>
            <a:r>
              <a:rPr lang="en-US" altLang="ro-RO" kern="0" dirty="0" err="1" smtClean="0"/>
              <a:t>obiect</a:t>
            </a:r>
            <a:r>
              <a:rPr lang="en-US" altLang="ro-RO" kern="0" dirty="0" smtClean="0"/>
              <a:t> static local </a:t>
            </a:r>
            <a:r>
              <a:rPr lang="en-US" altLang="ro-RO" kern="0" dirty="0" err="1" smtClean="0"/>
              <a:t>este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distrus</a:t>
            </a:r>
            <a:r>
              <a:rPr lang="en-US" altLang="ro-RO" kern="0" dirty="0" smtClean="0"/>
              <a:t> la </a:t>
            </a:r>
            <a:r>
              <a:rPr lang="en-US" altLang="ro-RO" kern="0" dirty="0" err="1" smtClean="0"/>
              <a:t>finalul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programului</a:t>
            </a:r>
            <a:r>
              <a:rPr lang="en-US" altLang="ro-RO" kern="0" dirty="0" smtClean="0"/>
              <a:t>, </a:t>
            </a:r>
            <a:r>
              <a:rPr lang="en-US" altLang="ro-RO" kern="0" dirty="0" err="1" smtClean="0"/>
              <a:t>dar</a:t>
            </a:r>
            <a:r>
              <a:rPr lang="en-US" altLang="ro-RO" kern="0" dirty="0" smtClean="0"/>
              <a:t>, </a:t>
            </a:r>
            <a:r>
              <a:rPr lang="en-US" altLang="ro-RO" kern="0" dirty="0" err="1" smtClean="0"/>
              <a:t>este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vizibil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doar</a:t>
            </a:r>
            <a:r>
              <a:rPr lang="en-US" altLang="ro-RO" kern="0" dirty="0" smtClean="0"/>
              <a:t> in scope-</a:t>
            </a:r>
            <a:r>
              <a:rPr lang="en-US" altLang="ro-RO" kern="0" dirty="0" err="1" smtClean="0"/>
              <a:t>ul</a:t>
            </a:r>
            <a:r>
              <a:rPr lang="en-US" altLang="ro-RO" kern="0" dirty="0" smtClean="0"/>
              <a:t> in care a </a:t>
            </a:r>
            <a:r>
              <a:rPr lang="en-US" altLang="ro-RO" kern="0" dirty="0" err="1" smtClean="0"/>
              <a:t>fost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definit</a:t>
            </a:r>
            <a:r>
              <a:rPr lang="en-US" altLang="ro-RO" kern="0" dirty="0" smtClean="0"/>
              <a:t>.</a:t>
            </a:r>
          </a:p>
          <a:p>
            <a:pPr>
              <a:buFontTx/>
              <a:buChar char="-"/>
            </a:pPr>
            <a:r>
              <a:rPr lang="en-US" altLang="ro-RO" kern="0" dirty="0" err="1" smtClean="0"/>
              <a:t>Obiecte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globale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statice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sunt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ultimele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distruse</a:t>
            </a:r>
            <a:endParaRPr lang="en-US" altLang="ro-RO" kern="0" dirty="0"/>
          </a:p>
        </p:txBody>
      </p:sp>
    </p:spTree>
    <p:extLst>
      <p:ext uri="{BB962C8B-B14F-4D97-AF65-F5344CB8AC3E}">
        <p14:creationId xmlns:p14="http://schemas.microsoft.com/office/powerpoint/2010/main" val="200265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457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 dirty="0" err="1" smtClean="0"/>
              <a:t>Obiecte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statice</a:t>
            </a:r>
            <a:r>
              <a:rPr lang="en-US" altLang="ro-RO" dirty="0" smtClean="0"/>
              <a:t> locale</a:t>
            </a:r>
            <a:endParaRPr lang="en-US" altLang="ro-RO" dirty="0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o-RO" kern="0" dirty="0"/>
              <a:t>Un </a:t>
            </a:r>
            <a:r>
              <a:rPr lang="en-US" altLang="ro-RO" kern="0" dirty="0" err="1"/>
              <a:t>obiect</a:t>
            </a:r>
            <a:r>
              <a:rPr lang="en-US" altLang="ro-RO" kern="0" dirty="0"/>
              <a:t> static local </a:t>
            </a:r>
            <a:r>
              <a:rPr lang="en-US" altLang="ro-RO" kern="0" dirty="0" err="1"/>
              <a:t>este</a:t>
            </a:r>
            <a:r>
              <a:rPr lang="en-US" altLang="ro-RO" kern="0" dirty="0"/>
              <a:t> </a:t>
            </a:r>
            <a:r>
              <a:rPr lang="en-US" altLang="ro-RO" kern="0" dirty="0" err="1"/>
              <a:t>distrus</a:t>
            </a:r>
            <a:r>
              <a:rPr lang="en-US" altLang="ro-RO" kern="0" dirty="0"/>
              <a:t> la </a:t>
            </a:r>
            <a:r>
              <a:rPr lang="en-US" altLang="ro-RO" kern="0" dirty="0" err="1"/>
              <a:t>finalul</a:t>
            </a:r>
            <a:r>
              <a:rPr lang="en-US" altLang="ro-RO" kern="0" dirty="0"/>
              <a:t> </a:t>
            </a:r>
            <a:r>
              <a:rPr lang="en-US" altLang="ro-RO" kern="0" dirty="0" err="1" smtClean="0"/>
              <a:t>programului</a:t>
            </a:r>
            <a:r>
              <a:rPr lang="en-US" altLang="ro-RO" kern="0" dirty="0" smtClean="0"/>
              <a:t>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39849" y="1752600"/>
            <a:ext cx="6508751" cy="3976687"/>
            <a:chOff x="838199" y="1752600"/>
            <a:chExt cx="6508751" cy="397668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199" y="1752600"/>
              <a:ext cx="5856733" cy="3976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4269861"/>
              <a:ext cx="869950" cy="1315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6397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457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 dirty="0" err="1" smtClean="0"/>
              <a:t>Obiecte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statice</a:t>
            </a:r>
            <a:r>
              <a:rPr lang="en-US" altLang="ro-RO" dirty="0" smtClean="0"/>
              <a:t> locale</a:t>
            </a:r>
            <a:endParaRPr lang="en-US" altLang="ro-RO" dirty="0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o-RO" kern="0" dirty="0" smtClean="0"/>
              <a:t>Ce se </a:t>
            </a:r>
            <a:r>
              <a:rPr lang="en-US" altLang="ro-RO" kern="0" dirty="0" err="1" smtClean="0"/>
              <a:t>intampla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daca</a:t>
            </a:r>
            <a:r>
              <a:rPr lang="en-US" altLang="ro-RO" kern="0" dirty="0" smtClean="0"/>
              <a:t> se </a:t>
            </a:r>
            <a:r>
              <a:rPr lang="en-US" altLang="ro-RO" kern="0" dirty="0" err="1" smtClean="0"/>
              <a:t>apeleaza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functia</a:t>
            </a:r>
            <a:r>
              <a:rPr lang="en-US" altLang="ro-RO" kern="0" dirty="0" smtClean="0"/>
              <a:t> de </a:t>
            </a:r>
            <a:r>
              <a:rPr lang="en-US" altLang="ro-RO" kern="0" dirty="0" err="1" smtClean="0"/>
              <a:t>mai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multe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ori</a:t>
            </a:r>
            <a:r>
              <a:rPr lang="en-US" altLang="ro-RO" kern="0" dirty="0" smtClean="0"/>
              <a:t>? 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5943600"/>
            <a:ext cx="853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o-RO" kern="0" dirty="0" smtClean="0"/>
              <a:t>De cate </a:t>
            </a:r>
            <a:r>
              <a:rPr lang="en-US" altLang="ro-RO" kern="0" dirty="0" err="1" smtClean="0"/>
              <a:t>ori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este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creat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si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distrus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obiectul</a:t>
            </a:r>
            <a:r>
              <a:rPr lang="en-US" altLang="ro-RO" kern="0" dirty="0" smtClean="0"/>
              <a:t> static local? </a:t>
            </a:r>
            <a:r>
              <a:rPr lang="en-US" altLang="ro-RO" kern="0" dirty="0" err="1" smtClean="0"/>
              <a:t>Raspuns</a:t>
            </a:r>
            <a:r>
              <a:rPr lang="en-US" altLang="ro-RO" kern="0" dirty="0" smtClean="0"/>
              <a:t>: o </a:t>
            </a:r>
            <a:r>
              <a:rPr lang="en-US" altLang="ro-RO" kern="0" dirty="0" err="1" smtClean="0"/>
              <a:t>singura</a:t>
            </a:r>
            <a:r>
              <a:rPr lang="en-US" altLang="ro-RO" kern="0" dirty="0" smtClean="0"/>
              <a:t> data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50389" y="1536001"/>
            <a:ext cx="6798211" cy="4173537"/>
            <a:chOff x="533400" y="1536001"/>
            <a:chExt cx="6798211" cy="417353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536001"/>
              <a:ext cx="6798211" cy="417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28838"/>
              <a:ext cx="1089025" cy="1680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109274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B85EB886EA54594788F86F9D0A61B" ma:contentTypeVersion="11" ma:contentTypeDescription="Create a new document." ma:contentTypeScope="" ma:versionID="7d829a521a87e0fec7748db25e5b2e7f">
  <xsd:schema xmlns:xsd="http://www.w3.org/2001/XMLSchema" xmlns:xs="http://www.w3.org/2001/XMLSchema" xmlns:p="http://schemas.microsoft.com/office/2006/metadata/properties" xmlns:ns2="71c24be4-710d-4a8d-9a13-a79588c1dd38" xmlns:ns3="2a144226-266b-435e-ae44-b91654f0bcb4" targetNamespace="http://schemas.microsoft.com/office/2006/metadata/properties" ma:root="true" ma:fieldsID="b2bc1cc85a70aae97af7c654f57b5f0b" ns2:_="" ns3:_="">
    <xsd:import namespace="71c24be4-710d-4a8d-9a13-a79588c1dd38"/>
    <xsd:import namespace="2a144226-266b-435e-ae44-b91654f0bc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24be4-710d-4a8d-9a13-a79588c1dd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44226-266b-435e-ae44-b91654f0bcb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9749db0-81c0-46c2-8e66-a64a601d16bc}" ma:internalName="TaxCatchAll" ma:showField="CatchAllData" ma:web="2a144226-266b-435e-ae44-b91654f0bc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144226-266b-435e-ae44-b91654f0bcb4" xsi:nil="true"/>
    <lcf76f155ced4ddcb4097134ff3c332f xmlns="71c24be4-710d-4a8d-9a13-a79588c1dd3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3B0EF28-D7BB-444C-A5BA-2CF8741081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BCD510-DE73-4060-BA15-53FB4B61A9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24be4-710d-4a8d-9a13-a79588c1dd38"/>
    <ds:schemaRef ds:uri="2a144226-266b-435e-ae44-b91654f0bc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4521F5-2C59-43FF-8446-0C6DA4EEE619}">
  <ds:schemaRefs>
    <ds:schemaRef ds:uri="http://schemas.microsoft.com/office/2006/metadata/properties"/>
    <ds:schemaRef ds:uri="http://schemas.microsoft.com/office/infopath/2007/PartnerControls"/>
    <ds:schemaRef ds:uri="2a144226-266b-435e-ae44-b91654f0bcb4"/>
    <ds:schemaRef ds:uri="71c24be4-710d-4a8d-9a13-a79588c1dd3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4864</TotalTime>
  <Words>4185</Words>
  <Application>Microsoft Office PowerPoint</Application>
  <PresentationFormat>On-screen Show (4:3)</PresentationFormat>
  <Paragraphs>726</Paragraphs>
  <Slides>53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Default Design</vt:lpstr>
      <vt:lpstr>3_ipc</vt:lpstr>
      <vt:lpstr>PowerPoint Presentation</vt:lpstr>
      <vt:lpstr>Cuprins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Operatorul de rezolutie de scop ::</vt:lpstr>
      <vt:lpstr>Clase locale</vt:lpstr>
      <vt:lpstr>PowerPoint Presentation</vt:lpstr>
      <vt:lpstr>Functii care intorc obiecte</vt:lpstr>
      <vt:lpstr>PowerPoint Presentation</vt:lpstr>
      <vt:lpstr>copierea prin operatorul =</vt:lpstr>
      <vt:lpstr>Supraincarcarea operatorilor in C++</vt:lpstr>
      <vt:lpstr>Restrictii</vt:lpstr>
      <vt:lpstr>Functii operator membri ai clasei</vt:lpstr>
      <vt:lpstr>PowerPoint Presentation</vt:lpstr>
      <vt:lpstr>PowerPoint Presentation</vt:lpstr>
      <vt:lpstr>PowerPoint Presentation</vt:lpstr>
      <vt:lpstr>PowerPoint Presentation</vt:lpstr>
      <vt:lpstr>Formele prefix si postfix</vt:lpstr>
      <vt:lpstr>Supraincarcarea +=,*=, etc.</vt:lpstr>
      <vt:lpstr>PowerPoint Presentation</vt:lpstr>
      <vt:lpstr>Supraincarcarea operatorilor ca functii prieten</vt:lpstr>
      <vt:lpstr>PowerPoint Presentation</vt:lpstr>
      <vt:lpstr>Restrictii pentru operatorii definiti ca prieten</vt:lpstr>
      <vt:lpstr>Functii prieten pentru operatori unari</vt:lpstr>
      <vt:lpstr>PowerPoint Presentation</vt:lpstr>
      <vt:lpstr>pentru varianta postfix ++ --</vt:lpstr>
      <vt:lpstr>Diferente supraincarcarea prin membri sau prieteni</vt:lpstr>
      <vt:lpstr>PowerPoint Presentation</vt:lpstr>
      <vt:lpstr>PowerPoint Presentation</vt:lpstr>
      <vt:lpstr>PowerPoint Presentation</vt:lpstr>
      <vt:lpstr>supraincarcarea new si delete</vt:lpstr>
      <vt:lpstr>PowerPoint Presentation</vt:lpstr>
      <vt:lpstr>PowerPoint Presentation</vt:lpstr>
      <vt:lpstr>PowerPoint Presentation</vt:lpstr>
      <vt:lpstr>new si delete pentru array-uri</vt:lpstr>
      <vt:lpstr>supraincarcarea []</vt:lpstr>
      <vt:lpstr>supraincarcarea []</vt:lpstr>
      <vt:lpstr>supraincarcarea []</vt:lpstr>
      <vt:lpstr>PowerPoint Presentation</vt:lpstr>
      <vt:lpstr>supraincarcarea ()</vt:lpstr>
      <vt:lpstr>supraincarcarea ()</vt:lpstr>
      <vt:lpstr>overload pe -&gt;</vt:lpstr>
      <vt:lpstr>PowerPoint Presentation</vt:lpstr>
      <vt:lpstr>supraincarcarea operatorului ,</vt:lpstr>
      <vt:lpstr>PowerPoint Presentation</vt:lpstr>
      <vt:lpstr>Perspective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Admin</cp:lastModifiedBy>
  <cp:revision>315</cp:revision>
  <dcterms:created xsi:type="dcterms:W3CDTF">1601-01-01T00:00:00Z</dcterms:created>
  <dcterms:modified xsi:type="dcterms:W3CDTF">2025-03-16T21:32:13Z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0x0101002D6B85EB886EA54594788F86F9D0A61B</vt:lpwstr>
  </property>
</Properties>
</file>