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262" r:id="rId8"/>
    <p:sldId id="323" r:id="rId9"/>
    <p:sldId id="328" r:id="rId10"/>
    <p:sldId id="267" r:id="rId11"/>
    <p:sldId id="269" r:id="rId12"/>
    <p:sldId id="271" r:id="rId13"/>
    <p:sldId id="276" r:id="rId14"/>
    <p:sldId id="277" r:id="rId15"/>
    <p:sldId id="278" r:id="rId16"/>
    <p:sldId id="281" r:id="rId17"/>
    <p:sldId id="284" r:id="rId18"/>
    <p:sldId id="286" r:id="rId19"/>
    <p:sldId id="288" r:id="rId20"/>
    <p:sldId id="289" r:id="rId21"/>
    <p:sldId id="290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31" r:id="rId31"/>
    <p:sldId id="335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</p:sldIdLst>
  <p:sldSz cx="10080625" cy="7559675"/>
  <p:notesSz cx="7099300" cy="102342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4" d="100"/>
          <a:sy n="54" d="100"/>
        </p:scale>
        <p:origin x="-1456" y="-160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7" Type="http://schemas.openxmlformats.org/officeDocument/2006/relationships/customXml" Target="../customXml/item3.xml"/><Relationship Id="rId56" Type="http://schemas.openxmlformats.org/officeDocument/2006/relationships/customXml" Target="../customXml/item2.xml"/><Relationship Id="rId55" Type="http://schemas.openxmlformats.org/officeDocument/2006/relationships/customXml" Target="../customXml/item1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91425" rIns="91425" bIns="91425" numCol="1" anchor="t" anchorCtr="0" compatLnSpc="1"/>
          <a:lstStyle/>
          <a:p>
            <a:pPr lvl="0"/>
            <a:endParaRPr 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6E4444C-20E8-4981-9293-DDC652EEB19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373FF23-0357-4B33-BC9B-975875C8666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244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EBA3F56-3E9A-4598-9260-9A8BBB9D5AD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3971" name="Google Shape;245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59CEFEF-00FD-4205-B45B-60FE5009523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3972" name="Google Shape;246;g50e229d72d_0_24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83973" name="Google Shape;247;g50e229d72d_0_2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974" name="Google Shape;248;g50e229d72d_0_2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4FA1252-9AAF-4881-8006-60934F5C6FC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640BA88-A567-4E92-8741-78870C0F6B49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Google Shape;318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A8BD1C9-409F-4481-9E06-AEF3B3F886A9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0115" name="Google Shape;319;g50e229d72d_0_3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753EC4-24DB-4DD4-945A-7520A636C84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0116" name="Google Shape;320;g50e229d72d_0_3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90117" name="Google Shape;321;g50e229d72d_0_3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18" name="Google Shape;322;g50e229d72d_0_3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Google Shape;330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5E71FB74-F3F5-4770-91B4-07B3923A5E7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1139" name="Google Shape;331;g50e229d72d_0_36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67B52D4-8C50-4D36-A05A-8A1737D4206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1140" name="Google Shape;332;g50e229d72d_0_36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91141" name="Google Shape;333;g50e229d72d_0_36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42" name="Google Shape;334;g50e229d72d_0_3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B19906B-940E-42D1-A911-565136FCCB5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6D07AC5-1EF0-438A-A3B9-ACFB0768E026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C2CB6C0-375E-42F9-AC3E-EBFA8622397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F642711-33EB-4006-AF08-792A92100F6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6C1FE9D-B4DD-4810-8FE9-5690584AF885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BBFFCA0-96F4-494B-BADA-F20CBD36260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4EA203C-65B7-47EE-AACE-A19A8050F7C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1EE0D18-B01A-40F3-A6B8-CB74F8C46FD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CC249C1-0E9C-44D4-A5FE-C9CA5FCD03D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636134D-88DE-4461-B2F0-C1A4C1BC0CA9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6F670C7-13BC-4E4B-9623-AD33CE8193D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83E32CB-AF98-4605-B659-1B213D9146D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3C5394E-49F3-4FAC-8FB4-FA293AF8078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153390F-BB3D-4D6E-8EA5-E1E8D2AB707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999DAB44-08E1-44DD-B1B0-0976E207B81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857C1D4-01EA-4511-98F4-02B03EF0575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Google Shape;528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B3567F1-47EC-4FBB-A798-24A701FF47B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8547" name="Google Shape;529;g50e229d72d_0_5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5930342-A646-43E7-AE1A-ABD39D93477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8548" name="Google Shape;530;g50e229d72d_0_5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8549" name="Google Shape;531;g50e229d72d_0_5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550" name="Google Shape;532;g50e229d72d_0_5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Google Shape;540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B0AE3B2-7E2C-4E96-8058-0847B7010A0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9571" name="Google Shape;541;g50e229d72d_0_55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8A94E29-EDF8-4202-9476-B998DA3A2D8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09572" name="Google Shape;542;g50e229d72d_0_55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09573" name="Google Shape;543;g50e229d72d_0_55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574" name="Google Shape;544;g50e229d72d_0_55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EA24532-E8ED-40CD-AAD7-E9BF6EE6F9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1F50A34-36EB-40DB-A755-86AF595E16D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3D627F6-EF3C-46AA-89DD-0409367656E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E6E1880-7B22-46BE-BAE8-4A70D3DFA93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FD71749-C938-4B72-9ECE-98E6F8E4E06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19F94E7-1988-42DC-A47D-FFBA1DBF424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04A9ADE-3FA7-4DFD-966F-CB118514F5F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9AFAD66-EBE2-4A5A-9A27-A6DA394AA3F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B019173-A8FE-454A-B4F8-70357293C7E6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7C02DDA-7FAD-4E96-86BB-C3C368D3D0D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82F9602-709D-4605-8CBB-BFA470BE981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5715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909CF8A-932E-42B4-A4AA-01BD3E0C03B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5716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5717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718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10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482004C-EBB9-45DD-8C9C-A47DA393ACB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3731" name="Google Shape;111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FE9D656-694A-4847-9B8B-B8C1CB196DA8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3732" name="Google Shape;112;g50e229d72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73733" name="Google Shape;113;g50e229d72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34" name="Google Shape;114;g50e229d72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3A91D9F-BD5D-4B0C-9108-735395C2B0B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77CCECB-364F-456B-9FD9-E79E800DA5A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Google Shape;648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9F2237C3-5A10-49A1-ABB0-9BC9EC5B4C85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7763" name="Google Shape;649;g50e229d72d_0_68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FED010E-0664-4F79-9619-2F379518F09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7764" name="Google Shape;650;g50e229d72d_0_68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7765" name="Google Shape;651;g50e229d72d_0_68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766" name="Google Shape;652;g50e229d72d_0_68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3582761-7229-4F1F-AF90-874A043FBD8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E0C567A-84A8-4700-B68E-9063D0B9894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Google Shape;673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CDA7A8B-9A4D-489D-B4F9-61FCCC7D95B4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9811" name="Google Shape;674;g50e229d72d_0_7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80D79C1-D421-46D3-82D1-2EE04AF25D15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19812" name="Google Shape;675;g50e229d72d_0_7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19813" name="Google Shape;676;g50e229d72d_0_7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814" name="Google Shape;677;g50e229d72d_0_7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8849286-F5E2-45E5-AB1D-33DB7B5E16D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F62CB34-0033-4E38-9800-6B8F7CE51F56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9A9FC8E-9968-4D74-9D32-FFF6F7919909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6074B4F-4168-4E67-BE42-AE75F62D748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Google Shape;709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4D90D25-9D95-47B7-8C0C-D5FE1B2498B9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2883" name="Google Shape;710;g56345b4d2e_0_1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100DD75-544A-44D8-9B44-BFA07465EED1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2884" name="Google Shape;711;g56345b4d2e_0_1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2885" name="Google Shape;712;g56345b4d2e_0_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886" name="Google Shape;713;g56345b4d2e_0_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650DDCFB-0803-4179-817F-4A05F535C17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3C8BC14-99D1-4FFB-8BB5-16456B03EC5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3366462-21E9-4350-9B26-24EFEE40ABF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2E2FD8E-9BC6-43A6-9E98-42199627492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F4C410B-C074-44E8-93CF-F9CD2D16509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1CBED3B-1976-4DE0-A2F0-E27665C88C37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122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BC60FF-92E1-46F1-81D8-006D320A88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4755" name="Google Shape;123;g50e229d72d_0_2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CB0CED9-F918-4893-80BA-20BDD578FE8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4756" name="Google Shape;124;g50e229d72d_0_2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74757" name="Google Shape;125;g50e229d72d_0_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8" name="Google Shape;126;g50e229d72d_0_2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76D62542-0B16-46B4-A855-00322342D51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FABE49D-E9E7-43EB-88FA-4C74E8A0A8E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8E0E48A-45B4-4B8A-86E9-6E26BA874AC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3C3DF96B-3B0F-4F23-AB20-FC7E00FA02F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13BF8CA8-19DF-4B1E-97EC-807DE5B7199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DD6A3F22-94E9-4296-8698-708AFF4C167E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C069F66D-DB4F-4A93-9944-087CD587FFF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3981522-945C-4988-948C-E147DAA2EE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425EACE3-C629-4101-ABAD-3C14A86B9FC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FDC549EA-536B-4D49-8E80-D8BDD8CF4C8C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A10533D5-EA56-4959-8D6C-12D918F7BD2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027A6EA-4AC4-4E8F-9FCE-24B09E30DC6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86FC5743-BCF8-4D60-B584-00553AE16621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7E49D78-0FD7-445D-B0CA-F4CC2A190E10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2676C4C-BE4B-4FB7-BA99-B1B9C35C4C5F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A8247C1-48B0-46E9-B2DA-68EC227ED4F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9DDBCF0-9982-4307-8E48-8E3B664222A3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0784CD89-6E8B-44B3-AD17-D8C80F0B361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BB27428-0C9A-4017-8F37-52DB1B13AA6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9FF4C502-B941-4E9A-80FC-3EB36B42E9F2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3157C583-CF29-41F6-B82C-D6F4E5806133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6803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E6086742-6800-432B-8DE9-90AE2DD86262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76804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6805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panose="020B0604020202020204" pitchFamily="34" charset="0"/>
              <a:buChar char="●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806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00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D93ABEFC-CD0F-4A55-96CF-92A942ED0459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0899" name="Google Shape;401;g6ad14e0c7f_0_240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9F1036CE-6270-4DFA-A3DE-88CF882F84E8}" type="slidenum">
              <a:rPr lang="en-US"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0900" name="Google Shape;402;g6ad14e0c7f_0_240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80901" name="Google Shape;403;g6ad14e0c7f_0_2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panose="020B0604020202020204" pitchFamily="34" charset="0"/>
              <a:buChar char="●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2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9E2B1FE8-5ED0-40C2-BB0E-75F159E3769B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B0FA1532-6398-4A85-A736-B314890BFAC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E08C58D9-1C9A-4032-B2A6-05B660AC717D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fld id="{2E6AB91A-6A2E-4510-8917-E9DD17953DEA}" type="slidenum"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4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41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7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49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6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2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6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5490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235" indent="0">
              <a:buNone/>
              <a:defRPr sz="1800" b="1"/>
            </a:lvl7pPr>
            <a:lvl8pPr marL="3527425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4190" indent="0">
              <a:buNone/>
              <a:defRPr sz="2200" b="1"/>
            </a:lvl2pPr>
            <a:lvl3pPr marL="1007745" indent="0">
              <a:buNone/>
              <a:defRPr sz="2000" b="1"/>
            </a:lvl3pPr>
            <a:lvl4pPr marL="1511935" indent="0">
              <a:buNone/>
              <a:defRPr sz="1800" b="1"/>
            </a:lvl4pPr>
            <a:lvl5pPr marL="2015490" indent="0">
              <a:buNone/>
              <a:defRPr sz="1800" b="1"/>
            </a:lvl5pPr>
            <a:lvl6pPr marL="2519680" indent="0">
              <a:buNone/>
              <a:defRPr sz="1800" b="1"/>
            </a:lvl6pPr>
            <a:lvl7pPr marL="3023235" indent="0">
              <a:buNone/>
              <a:defRPr sz="1800" b="1"/>
            </a:lvl7pPr>
            <a:lvl8pPr marL="3527425" indent="0">
              <a:buNone/>
              <a:defRPr sz="1800" b="1"/>
            </a:lvl8pPr>
            <a:lvl9pPr marL="4031615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5490" indent="0">
              <a:buNone/>
              <a:defRPr sz="1000"/>
            </a:lvl5pPr>
            <a:lvl6pPr marL="2519680" indent="0">
              <a:buNone/>
              <a:defRPr sz="1000"/>
            </a:lvl6pPr>
            <a:lvl7pPr marL="3023235" indent="0">
              <a:buNone/>
              <a:defRPr sz="1000"/>
            </a:lvl7pPr>
            <a:lvl8pPr marL="3527425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4190" indent="0">
              <a:buNone/>
              <a:defRPr sz="3100"/>
            </a:lvl2pPr>
            <a:lvl3pPr marL="1007745" indent="0">
              <a:buNone/>
              <a:defRPr sz="2600"/>
            </a:lvl3pPr>
            <a:lvl4pPr marL="1511935" indent="0">
              <a:buNone/>
              <a:defRPr sz="2200"/>
            </a:lvl4pPr>
            <a:lvl5pPr marL="2015490" indent="0">
              <a:buNone/>
              <a:defRPr sz="2200"/>
            </a:lvl5pPr>
            <a:lvl6pPr marL="2519680" indent="0">
              <a:buNone/>
              <a:defRPr sz="2200"/>
            </a:lvl6pPr>
            <a:lvl7pPr marL="3023235" indent="0">
              <a:buNone/>
              <a:defRPr sz="2200"/>
            </a:lvl7pPr>
            <a:lvl8pPr marL="3527425" indent="0">
              <a:buNone/>
              <a:defRPr sz="2200"/>
            </a:lvl8pPr>
            <a:lvl9pPr marL="4031615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4190" indent="0">
              <a:buNone/>
              <a:defRPr sz="1300"/>
            </a:lvl2pPr>
            <a:lvl3pPr marL="1007745" indent="0">
              <a:buNone/>
              <a:defRPr sz="1100"/>
            </a:lvl3pPr>
            <a:lvl4pPr marL="1511935" indent="0">
              <a:buNone/>
              <a:defRPr sz="1000"/>
            </a:lvl4pPr>
            <a:lvl5pPr marL="2015490" indent="0">
              <a:buNone/>
              <a:defRPr sz="1000"/>
            </a:lvl5pPr>
            <a:lvl6pPr marL="2519680" indent="0">
              <a:buNone/>
              <a:defRPr sz="1000"/>
            </a:lvl6pPr>
            <a:lvl7pPr marL="3023235" indent="0">
              <a:buNone/>
              <a:defRPr sz="1000"/>
            </a:lvl7pPr>
            <a:lvl8pPr marL="3527425" indent="0">
              <a:buNone/>
              <a:defRPr sz="1000"/>
            </a:lvl8pPr>
            <a:lvl9pPr marL="403161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0783" tIns="50392" rIns="100783" bIns="50392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0783" tIns="50392" rIns="100783" bIns="50392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880" indent="-3143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205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3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775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330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520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075" indent="-252095" algn="l" defTabSz="1007745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74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49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680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23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2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615" algn="l" defTabSz="100774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panose="020B0604020202020204" pitchFamily="34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panose="020B0604020202020204" pitchFamily="34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/>
                  <a:sym typeface="Arial" panose="020B0604020202020204"/>
                </a:rPr>
                <a:t>Dobrov</a:t>
              </a:r>
              <a:r>
                <a:rPr lang="ro-RO" altLang="ro-RO" sz="2600" b="1" dirty="0">
                  <a:latin typeface="+mn-lt"/>
                  <a:cs typeface="Arial" panose="020B0604020202020204"/>
                </a:rPr>
                <a:t>ăț</a:t>
              </a:r>
              <a:endParaRPr lang="ro-RO" sz="1800" dirty="0">
                <a:latin typeface="+mn-lt"/>
                <a:cs typeface="Arial" panose="020B0604020202020204" pitchFamily="34" charset="0"/>
              </a:endParaRPr>
            </a:p>
            <a:p>
              <a:pPr algn="ctr">
                <a:lnSpc>
                  <a:spcPct val="104000"/>
                </a:lnSpc>
                <a:defRPr/>
              </a:pPr>
              <a:r>
                <a:rPr lang="ro-RO" altLang="ro-RO" sz="2600" b="1">
                  <a:latin typeface="+mn-lt"/>
                  <a:cs typeface="Arial" panose="020B0604020202020204"/>
                </a:rPr>
                <a:t>Andrei P</a:t>
              </a:r>
              <a:r>
                <a:rPr lang="ro-RO" sz="2600" b="1">
                  <a:latin typeface="+mn-lt"/>
                  <a:cs typeface="Calibri" panose="020F0502020204030204"/>
                </a:rPr>
                <a:t>ă</a:t>
              </a:r>
              <a:r>
                <a:rPr lang="ro-RO" altLang="ro-RO" sz="2600" b="1">
                  <a:latin typeface="+mn-lt"/>
                  <a:cs typeface="Arial" panose="020B0604020202020204"/>
                </a:rPr>
                <a:t>un</a:t>
              </a:r>
              <a:endParaRPr lang="ro-RO" altLang="ro-RO" sz="2600" b="1" dirty="0">
                <a:latin typeface="+mn-lt"/>
                <a:cs typeface="Arial" panose="020B0604020202020204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2024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20</a:t>
              </a:r>
              <a:r>
                <a:rPr lang="en-US" sz="2000" b="1" dirty="0" smtClean="0">
                  <a:latin typeface="+mn-lt"/>
                  <a:cs typeface="Arial" panose="020B0604020202020204" pitchFamily="34" charset="0"/>
                </a:rPr>
                <a:t>25</a:t>
              </a:r>
              <a:endParaRPr sz="2000" dirty="0">
                <a:latin typeface="+mn-lt"/>
                <a:cs typeface="Arial" panose="020B0604020202020204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 II</a:t>
              </a:r>
              <a:endParaRPr sz="2000" dirty="0">
                <a:latin typeface="+mn-lt"/>
                <a:cs typeface="Arial" panose="020B0604020202020204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 13, 14 si 15</a:t>
              </a:r>
              <a:endParaRPr sz="2000" b="1" dirty="0">
                <a:latin typeface="+mn-lt"/>
                <a:cs typeface="Arial" panose="020B0604020202020204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 panose="020B0604020202020204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 panose="020B0604020202020204"/>
                <a:cs typeface="Arial" panose="020B0604020202020204" pitchFamily="34" charset="0"/>
                <a:sym typeface="Arial" panose="020B0604020202020204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 panose="020B0604020202020204"/>
                  <a:cs typeface="Arial" panose="020B0604020202020204" pitchFamily="34" charset="0"/>
                  <a:sym typeface="Arial" panose="020B0604020202020204"/>
                </a:rPr>
                <a:t>Curs  6</a:t>
              </a:r>
              <a:endParaRPr sz="2000" dirty="0">
                <a:latin typeface="+mn-lt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50;p29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B62C544A-4CFD-4FF0-BFAC-329598C348FB}" type="slidenum">
              <a:rPr lang="en-US" sz="1500"/>
            </a:fld>
            <a:endParaRPr lang="en-US" sz="1800"/>
          </a:p>
        </p:txBody>
      </p:sp>
      <p:sp>
        <p:nvSpPr>
          <p:cNvPr id="16389" name="Google Shape;253;p2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696913" y="1570038"/>
            <a:ext cx="8839200" cy="3846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C</a:t>
            </a:r>
            <a:r>
              <a:rPr lang="vi-VN" sz="2000" dirty="0">
                <a:latin typeface="+mj-lt"/>
              </a:rPr>
              <a:t>onstructorii sunt chemați în ordinea definirii obiectelor ca membri ai clasei și în ordinea moştenirii:</a:t>
            </a:r>
            <a:endParaRPr lang="vi-VN" sz="2000" dirty="0">
              <a:latin typeface="+mj-lt"/>
            </a:endParaRP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la fiecare nivel se apelează întâi constructorul de la moştenire, apoi constructorii din obiectele membru în clasa respectivă (care sunt chemați în ordinea definirii) și la final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constructorul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propriu</a:t>
            </a:r>
            <a:r>
              <a:rPr lang="vi-VN" sz="2000" dirty="0">
                <a:latin typeface="+mj-lt"/>
              </a:rPr>
              <a:t>;</a:t>
            </a:r>
            <a:endParaRPr lang="vi-VN" sz="2000" dirty="0">
              <a:latin typeface="+mj-lt"/>
            </a:endParaRPr>
          </a:p>
          <a:p>
            <a:pPr>
              <a:defRPr/>
            </a:pPr>
            <a:r>
              <a:rPr lang="vi-VN" sz="2000" dirty="0">
                <a:latin typeface="+mj-lt"/>
              </a:rPr>
              <a:t> </a:t>
            </a:r>
            <a:endParaRPr lang="vi-VN" sz="2000" dirty="0">
              <a:latin typeface="+mj-lt"/>
            </a:endParaRP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se merge pe următorul nivel în ordinea moştenirii;</a:t>
            </a:r>
            <a:endParaRPr lang="vi-VN" sz="2000" dirty="0">
              <a:latin typeface="+mj-lt"/>
            </a:endParaRP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D</a:t>
            </a:r>
            <a:r>
              <a:rPr lang="vi-VN" sz="2000" dirty="0">
                <a:latin typeface="+mj-lt"/>
              </a:rPr>
              <a:t>estructorii sunt chemați în ordinea inversă a constructorilor</a:t>
            </a:r>
            <a:endParaRPr lang="vi-VN" sz="2000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14C347C1-B4E0-4C94-A8E7-C241B9AB5152}" type="slidenum">
              <a:rPr lang="en-US" sz="1500"/>
            </a:fld>
            <a:endParaRPr lang="en-US" sz="1800"/>
          </a:p>
        </p:txBody>
      </p:sp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Clasa derivată are acces la toţi membrii cu acces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ai clasei de bază.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Este permisă supradefinirea funcţiilor membre clasei de bază cu funcţii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membre ale clasei derivate.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modalităţi de a redefini o funcţie membră: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 acelasi antet ca în clasa de baz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ă (“redefining” - în cazul funcţiilor oarecare / “overloading” - în cazul funcţiilor virtuale);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-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cu schimbarea listei de argumente sau a tipului returnat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24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B3A23FA4-DB06-4266-A844-DB8DFA350B96}" type="slidenum">
              <a:rPr lang="en-US" sz="1500"/>
            </a:fld>
            <a:endParaRPr lang="en-US" sz="1800"/>
          </a:p>
        </p:txBody>
      </p:sp>
      <p:sp>
        <p:nvSpPr>
          <p:cNvPr id="22533" name="Google Shape;327;p3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22534" name="Google Shape;328;p35"/>
          <p:cNvSpPr txBox="1">
            <a:spLocks noChangeArrowheads="1"/>
          </p:cNvSpPr>
          <p:nvPr/>
        </p:nvSpPr>
        <p:spPr bwMode="auto">
          <a:xfrm>
            <a:off x="274638" y="1189038"/>
            <a:ext cx="8931275" cy="1306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b="1" i="1" dirty="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dirty="0"/>
          </a:p>
        </p:txBody>
      </p:sp>
      <p:grpSp>
        <p:nvGrpSpPr>
          <p:cNvPr id="22535" name="Group 9"/>
          <p:cNvGrpSpPr/>
          <p:nvPr/>
        </p:nvGrpSpPr>
        <p:grpSpPr bwMode="auto">
          <a:xfrm>
            <a:off x="1230313" y="2427288"/>
            <a:ext cx="7772400" cy="4400550"/>
            <a:chOff x="1230312" y="2360850"/>
            <a:chExt cx="7772400" cy="4401205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1230312" y="2360850"/>
              <a:ext cx="7772400" cy="44012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latin typeface="Times New Roman" panose="02020603050405020304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void</a:t>
              </a:r>
              <a:r>
                <a:rPr lang="en-US" sz="2000" b="1">
                  <a:latin typeface="Times New Roman" panose="02020603050405020304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 b="1">
                  <a:latin typeface="Times New Roman" panose="02020603050405020304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anose="02020603050405020304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anose="02020603050405020304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anose="02020603050405020304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 b="1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>
                  <a:latin typeface="Times New Roman" panose="02020603050405020304" pitchFamily="18" charset="0"/>
                </a:rPr>
                <a:t> Derivata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latin typeface="Times New Roman" panose="02020603050405020304" pitchFamily="18" charset="0"/>
                </a:rPr>
                <a:t>Baza</a:t>
              </a:r>
              <a:r>
                <a:rPr lang="en-US" sz="2000" b="1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void</a:t>
              </a:r>
              <a:r>
                <a:rPr lang="en-US" sz="2000" b="1">
                  <a:latin typeface="Times New Roman" panose="02020603050405020304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 b="1">
                  <a:latin typeface="Times New Roman" panose="02020603050405020304" pitchFamily="18" charset="0"/>
                </a:rPr>
                <a:t>        </a:t>
              </a:r>
              <a:r>
                <a:rPr lang="en-US" sz="2000">
                  <a:latin typeface="Times New Roman" panose="02020603050405020304" pitchFamily="18" charset="0"/>
                </a:rPr>
                <a:t>Baza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::</a:t>
              </a:r>
              <a:r>
                <a:rPr lang="en-US" sz="2000">
                  <a:latin typeface="Times New Roman" panose="02020603050405020304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anose="02020603050405020304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anose="02020603050405020304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anose="02020603050405020304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 b="1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anose="02020603050405020304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Derivata d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it-IT" sz="2000">
                  <a:latin typeface="Times New Roman" panose="02020603050405020304" pitchFamily="18" charset="0"/>
                </a:rPr>
                <a:t>d</a:t>
              </a:r>
              <a:r>
                <a:rPr lang="it-IT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.</a:t>
              </a:r>
              <a:r>
                <a:rPr lang="it-IT" sz="2000">
                  <a:latin typeface="Times New Roman" panose="02020603050405020304" pitchFamily="18" charset="0"/>
                </a:rPr>
                <a:t>afis</a:t>
              </a:r>
              <a:r>
                <a:rPr lang="it-IT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it-IT" sz="2000">
                  <a:latin typeface="Times New Roman" panose="02020603050405020304" pitchFamily="18" charset="0"/>
                </a:rPr>
                <a:t> </a:t>
              </a:r>
              <a:r>
                <a:rPr lang="it-IT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it-IT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it-IT" sz="2000">
                  <a:latin typeface="Times New Roman" panose="02020603050405020304" pitchFamily="18" charset="0"/>
                </a:rPr>
                <a:t> </a:t>
              </a:r>
              <a:r>
                <a:rPr lang="it-IT" sz="2000">
                  <a:solidFill>
                    <a:srgbClr val="696969"/>
                  </a:solidFill>
                  <a:latin typeface="Times New Roman" panose="02020603050405020304" pitchFamily="18" charset="0"/>
                </a:rPr>
                <a:t>// se afiseaza “Baza si Derivata”</a:t>
              </a:r>
              <a:endParaRPr lang="it-IT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458912" y="3018173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458912" y="4542400"/>
              <a:ext cx="1371600" cy="381057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36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2F49C7FC-95D2-43BD-ADAD-0A2027DD2769}" type="slidenum">
              <a:rPr lang="en-US" sz="1500"/>
            </a:fld>
            <a:endParaRPr lang="en-US" sz="1800"/>
          </a:p>
        </p:txBody>
      </p:sp>
      <p:sp>
        <p:nvSpPr>
          <p:cNvPr id="23557" name="Google Shape;339;p3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23558" name="Google Shape;340;p36"/>
          <p:cNvSpPr txBox="1">
            <a:spLocks noChangeArrowheads="1"/>
          </p:cNvSpPr>
          <p:nvPr/>
        </p:nvSpPr>
        <p:spPr bwMode="auto">
          <a:xfrm>
            <a:off x="274638" y="1112838"/>
            <a:ext cx="6342062" cy="773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Redefinirea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funcţiilor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membre</a:t>
            </a:r>
            <a:endParaRPr 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 dirty="0" err="1"/>
              <a:t>Exemplu</a:t>
            </a:r>
            <a:r>
              <a:rPr lang="en-US" sz="2000" b="1" dirty="0"/>
              <a:t>: - </a:t>
            </a:r>
            <a:r>
              <a:rPr lang="en-US" sz="2000" b="1" dirty="0" err="1"/>
              <a:t>nepastrarea</a:t>
            </a:r>
            <a:r>
              <a:rPr lang="en-US" sz="2000" b="1" dirty="0"/>
              <a:t> </a:t>
            </a:r>
            <a:r>
              <a:rPr lang="en-US" sz="2000" b="1" dirty="0" err="1"/>
              <a:t>antetului</a:t>
            </a:r>
            <a:r>
              <a:rPr lang="en-US" sz="2000" b="1" dirty="0"/>
              <a:t>/</a:t>
            </a:r>
            <a:r>
              <a:rPr lang="en-US" sz="2000" b="1" dirty="0" err="1"/>
              <a:t>tipului</a:t>
            </a:r>
            <a:r>
              <a:rPr lang="en-US" sz="2000" b="1" dirty="0"/>
              <a:t> </a:t>
            </a:r>
            <a:r>
              <a:rPr lang="en-US" sz="2000" b="1" dirty="0" err="1"/>
              <a:t>returnat</a:t>
            </a:r>
            <a:endParaRPr lang="en-US" sz="2000" b="1" dirty="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3559" name="Google Shape;340;p36"/>
          <p:cNvSpPr txBox="1">
            <a:spLocks noChangeArrowheads="1"/>
          </p:cNvSpPr>
          <p:nvPr/>
        </p:nvSpPr>
        <p:spPr bwMode="auto">
          <a:xfrm>
            <a:off x="6335713" y="3235325"/>
            <a:ext cx="3581400" cy="1916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Obs: la redefinirea unei funcţii din clasa de baza, toate celelalte versiuni sunt automat ascunse!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560" name="Group 11"/>
          <p:cNvGrpSpPr/>
          <p:nvPr/>
        </p:nvGrpSpPr>
        <p:grpSpPr bwMode="auto">
          <a:xfrm>
            <a:off x="468313" y="2144713"/>
            <a:ext cx="5038725" cy="5018087"/>
            <a:chOff x="468312" y="2145407"/>
            <a:chExt cx="5038725" cy="5016758"/>
          </a:xfrm>
        </p:grpSpPr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468312" y="2145407"/>
              <a:ext cx="5038725" cy="501675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latin typeface="Times New Roman" panose="02020603050405020304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void</a:t>
              </a:r>
              <a:r>
                <a:rPr lang="en-US" sz="2000" b="1">
                  <a:latin typeface="Times New Roman" panose="02020603050405020304" pitchFamily="18" charset="0"/>
                </a:rPr>
                <a:t> afis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 b="1">
                  <a:latin typeface="Times New Roman" panose="02020603050405020304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anose="02020603050405020304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anose="02020603050405020304" pitchFamily="18" charset="0"/>
                </a:rPr>
                <a:t>Baza</a:t>
              </a:r>
              <a:r>
                <a:rPr lang="en-US" sz="2000">
                  <a:solidFill>
                    <a:srgbClr val="0F69FF"/>
                  </a:solidFill>
                  <a:latin typeface="Times New Roman" panose="02020603050405020304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 b="1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latin typeface="Times New Roman" panose="02020603050405020304" pitchFamily="18" charset="0"/>
                </a:rPr>
                <a:t>Derivata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latin typeface="Times New Roman" panose="02020603050405020304" pitchFamily="18" charset="0"/>
                </a:rPr>
                <a:t>Baza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void</a:t>
              </a:r>
              <a:r>
                <a:rPr lang="en-US" sz="2000" b="1">
                  <a:latin typeface="Times New Roman" panose="02020603050405020304" pitchFamily="18" charset="0"/>
                </a:rPr>
                <a:t> afis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sz="2000" b="1">
                  <a:latin typeface="Times New Roman" panose="02020603050405020304" pitchFamily="18" charset="0"/>
                </a:rPr>
                <a:t> x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>
                  <a:latin typeface="Times New Roman" panose="02020603050405020304" pitchFamily="18" charset="0"/>
                </a:rPr>
                <a:t>    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    Baza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::</a:t>
              </a:r>
              <a:r>
                <a:rPr lang="en-US" sz="2000">
                  <a:latin typeface="Times New Roman" panose="02020603050405020304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    </a:t>
              </a:r>
              <a:r>
                <a:rPr lang="en-US" sz="2000">
                  <a:solidFill>
                    <a:srgbClr val="603000"/>
                  </a:solidFill>
                  <a:latin typeface="Times New Roman" panose="02020603050405020304" pitchFamily="18" charset="0"/>
                </a:rPr>
                <a:t>cout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>
                  <a:solidFill>
                    <a:srgbClr val="0000E6"/>
                  </a:solidFill>
                  <a:latin typeface="Times New Roman" panose="02020603050405020304" pitchFamily="18" charset="0"/>
                </a:rPr>
                <a:t>si Derivata</a:t>
              </a:r>
              <a:r>
                <a:rPr lang="en-US" sz="2000">
                  <a:solidFill>
                    <a:srgbClr val="0F69FF"/>
                  </a:solidFill>
                  <a:latin typeface="Times New Roman" panose="02020603050405020304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  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latin typeface="Times New Roman" panose="02020603050405020304" pitchFamily="18" charset="0"/>
                </a:rPr>
                <a:t>main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Derivata d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sz="2000">
                  <a:latin typeface="Times New Roman" panose="02020603050405020304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anose="02020603050405020304" pitchFamily="18" charset="0"/>
                </a:rPr>
                <a:t>//nu exista Derivata::afis( )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  d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sz="2000">
                  <a:latin typeface="Times New Roman" panose="02020603050405020304" pitchFamily="18" charset="0"/>
                </a:rPr>
                <a:t>afis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912" y="2789761"/>
              <a:ext cx="1371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3112" y="4313358"/>
              <a:ext cx="1752600" cy="38089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9D698EE-0EDA-416D-998B-ECC265604277}" type="slidenum">
              <a:rPr lang="en-US" sz="1500"/>
            </a:fld>
            <a:endParaRPr lang="en-US" sz="1800"/>
          </a:p>
        </p:txBody>
      </p:sp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sz="2000" b="1" i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b="1" i="1" kern="0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sz="2000" b="1" i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Schimbarea interfeței clasei de bază prin modificarea tipului returnat sau a signaturii unei funcții, înseamnă, de fapt, utilizarea clasei în alt mod.</a:t>
            </a:r>
            <a:endParaRPr lang="vi-VN" sz="2400" kern="0" dirty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Scopul principal al moştenirii: polimorfismul.</a:t>
            </a:r>
            <a:endParaRPr lang="vi-VN" sz="2400" kern="0" dirty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 panose="020B0604020202020204"/>
                <a:cs typeface="Arial" panose="020B0604020202020204"/>
                <a:sym typeface="Arial" panose="020B0604020202020204"/>
              </a:rPr>
              <a:t>Schimbarea signaturii sau a tipului returnat = schimbarea interfeței = contravine exact polimorfismului (un aspect esențial este păstrarea interfeței clasei de bază).</a:t>
            </a:r>
            <a:endParaRPr lang="vi-VN" sz="2400" kern="0" dirty="0">
              <a:solidFill>
                <a:schemeClr val="dk1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sz="2000" b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B4869FCF-9873-4AC4-BBC6-573290FEE9C2}" type="slidenum">
              <a:rPr lang="en-US" sz="1500"/>
            </a:fld>
            <a:endParaRPr lang="en-US" sz="1800"/>
          </a:p>
        </p:txBody>
      </p:sp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Moştenirea si funcţiile statice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b="1" i="1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Funcțiile membre statice se comportă exact ca și funcțiile nemembre:</a:t>
            </a:r>
            <a:endParaRPr lang="vi-VN" sz="24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 moștenesc în clasa derivată.</a:t>
            </a:r>
            <a:endParaRPr lang="vi-VN" sz="24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Redefinirea unei funcții membre statice duce la ascunderea celorlalte supraîncărcări.</a:t>
            </a:r>
            <a:endParaRPr lang="vi-VN" sz="24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Schimbarea signaturii unei funcții din clasa de bază duce la ascunderea celorlalte versiuni ale funcției.</a:t>
            </a:r>
            <a:endParaRPr lang="en-US" sz="2400"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 b="1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Dar: O funcție membră statică nu poate fi virtuală.</a:t>
            </a:r>
            <a:endParaRPr lang="vi-VN" sz="2400" b="1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000" b="1" i="1"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b="1" i="1"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5ABC63F6-1F3C-42F3-8C7D-6831CFC0EACE}" type="slidenum">
              <a:rPr lang="en-US" sz="1500"/>
            </a:fld>
            <a:endParaRPr lang="en-US" sz="1800"/>
          </a:p>
        </p:txBody>
      </p:sp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Modificatorii de acces la moştenire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/>
              <a:t> B { /* declaraţii */};</a:t>
            </a:r>
            <a:endParaRPr lang="en-US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000"/>
              <a:t> B { /* declaraţii */};</a:t>
            </a:r>
            <a:endParaRPr lang="en-US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2000"/>
              <a:t> B { /* declaraţii */};</a:t>
            </a:r>
            <a:endParaRPr lang="en-US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  <a:endParaRPr lang="vi-VN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  <a:endParaRPr lang="vi-VN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  <a:endParaRPr lang="vi-VN" sz="2000"/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BC105DCE-C581-4658-8174-2C4A70C7CCF4}" type="slidenum">
              <a:rPr lang="en-US" sz="1500"/>
            </a:fld>
            <a:endParaRPr lang="en-US" sz="1800"/>
          </a:p>
        </p:txBody>
      </p:sp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464" name="Google Shape;464;p46"/>
          <p:cNvSpPr txBox="1"/>
          <p:nvPr/>
        </p:nvSpPr>
        <p:spPr>
          <a:xfrm>
            <a:off x="274638" y="1177925"/>
            <a:ext cx="9239250" cy="597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“private”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lang="en-US" sz="2000" b="1" i="1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vi-VN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inclusă în limbaj pentru completitudine;</a:t>
            </a: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vi-VN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este mai bine a se utiliza compunerea în locul moştenirii private;</a:t>
            </a: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vi-VN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toți membrii private din clasa de bază sunt ascunși în clasa derivată, deci inaccesibili;</a:t>
            </a: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vi-VN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toți membrii public și protected devin private, dar sunt accesibile în clasa derivată;</a:t>
            </a: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vi-VN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un obiect obținut printr-o astfel de derivare se tratează diferit față de cel din clasa de bază, e similar cu definirea unui obiect de tip bază în interiorul clasei noi (fără moştenire).</a:t>
            </a: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endParaRPr lang="vi-VN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  <a:defRPr/>
            </a:pPr>
            <a:r>
              <a:rPr lang="vi-VN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dacă în clasa de bază o componentă era public, iar moştenirea se face cu specificatorul private, se poate reveni la public utilizând: 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lang="en-US" sz="2000" b="1" i="1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2000" b="1" i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				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using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Baza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::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nume_componenta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E41E322-3B70-413E-A4C4-1F44282FB9BA}" type="slidenum">
              <a:rPr lang="en-US" sz="1500"/>
            </a:fld>
            <a:endParaRPr lang="en-US" sz="1800"/>
          </a:p>
        </p:txBody>
      </p:sp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34822" name="Google Shape;476;p47"/>
          <p:cNvSpPr txBox="1">
            <a:spLocks noChangeArrowheads="1"/>
          </p:cNvSpPr>
          <p:nvPr/>
        </p:nvSpPr>
        <p:spPr bwMode="auto">
          <a:xfrm>
            <a:off x="274638" y="1265238"/>
            <a:ext cx="6891337" cy="54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Moştenirea cu specificatorul “private”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5411788" y="1874838"/>
            <a:ext cx="4429125" cy="2554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Goldfish bob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eat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bob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sleep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//! bob.speak();// Error: private member funcţion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</p:txBody>
      </p:sp>
      <p:grpSp>
        <p:nvGrpSpPr>
          <p:cNvPr id="34824" name="Group 9"/>
          <p:cNvGrpSpPr/>
          <p:nvPr/>
        </p:nvGrpSpPr>
        <p:grpSpPr bwMode="auto">
          <a:xfrm>
            <a:off x="620713" y="2427288"/>
            <a:ext cx="6096000" cy="4400550"/>
            <a:chOff x="620713" y="2427288"/>
            <a:chExt cx="6096000" cy="4400550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44005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>
                  <a:latin typeface="Times New Roman" panose="02020603050405020304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char</a:t>
              </a:r>
              <a:r>
                <a:rPr lang="en-US" sz="2000">
                  <a:latin typeface="Times New Roman" panose="02020603050405020304" pitchFamily="18" charset="0"/>
                </a:rPr>
                <a:t> eat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return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0000E6"/>
                  </a:solidFill>
                  <a:latin typeface="Times New Roman" panose="02020603050405020304" pitchFamily="18" charset="0"/>
                </a:rPr>
                <a:t>'a'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sz="2000">
                  <a:latin typeface="Times New Roman" panose="02020603050405020304" pitchFamily="18" charset="0"/>
                </a:rPr>
                <a:t> speak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return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008C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float</a:t>
              </a:r>
              <a:r>
                <a:rPr lang="en-US" sz="2000">
                  <a:latin typeface="Times New Roman" panose="02020603050405020304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return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anose="02020603050405020304" pitchFamily="18" charset="0"/>
                </a:rPr>
                <a:t>3.0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float</a:t>
              </a:r>
              <a:r>
                <a:rPr lang="en-US" sz="2000">
                  <a:latin typeface="Times New Roman" panose="02020603050405020304" pitchFamily="18" charset="0"/>
                </a:rPr>
                <a:t> sleep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sz="2000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return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008000"/>
                  </a:solidFill>
                  <a:latin typeface="Times New Roman" panose="02020603050405020304" pitchFamily="18" charset="0"/>
                </a:rPr>
                <a:t>4.0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>
                  <a:latin typeface="Times New Roman" panose="02020603050405020304" pitchFamily="18" charset="0"/>
                </a:rPr>
                <a:t> Goldfish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sz="2000">
                  <a:latin typeface="Times New Roman" panose="02020603050405020304" pitchFamily="18" charset="0"/>
                </a:rPr>
                <a:t> Pet 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anose="02020603050405020304" pitchFamily="18" charset="0"/>
                </a:rPr>
                <a:t>// Private inheritance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using</a:t>
              </a:r>
              <a:r>
                <a:rPr lang="en-US" sz="2000">
                  <a:latin typeface="Times New Roman" panose="02020603050405020304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::</a:t>
              </a:r>
              <a:r>
                <a:rPr lang="en-US" sz="2000">
                  <a:latin typeface="Times New Roman" panose="02020603050405020304" pitchFamily="18" charset="0"/>
                </a:rPr>
                <a:t>eat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anose="02020603050405020304" pitchFamily="18" charset="0"/>
                </a:rPr>
                <a:t>// Name publicizes member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latin typeface="Times New Roman" panose="02020603050405020304" pitchFamily="18" charset="0"/>
                </a:rPr>
                <a:t>  </a:t>
              </a:r>
              <a:r>
                <a:rPr lang="en-US" sz="2000" b="1">
                  <a:solidFill>
                    <a:srgbClr val="800000"/>
                  </a:solidFill>
                  <a:latin typeface="Times New Roman" panose="02020603050405020304" pitchFamily="18" charset="0"/>
                </a:rPr>
                <a:t>using</a:t>
              </a:r>
              <a:r>
                <a:rPr lang="en-US" sz="2000">
                  <a:latin typeface="Times New Roman" panose="02020603050405020304" pitchFamily="18" charset="0"/>
                </a:rPr>
                <a:t> Pet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::</a:t>
              </a:r>
              <a:r>
                <a:rPr lang="en-US" sz="2000">
                  <a:latin typeface="Times New Roman" panose="02020603050405020304" pitchFamily="18" charset="0"/>
                </a:rPr>
                <a:t>sleep</a:t>
              </a: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>
                  <a:latin typeface="Times New Roman" panose="02020603050405020304" pitchFamily="18" charset="0"/>
                </a:rPr>
                <a:t> </a:t>
              </a:r>
              <a:r>
                <a:rPr lang="en-US" sz="2000">
                  <a:solidFill>
                    <a:srgbClr val="696969"/>
                  </a:solidFill>
                  <a:latin typeface="Times New Roman" panose="02020603050405020304" pitchFamily="18" charset="0"/>
                </a:rPr>
                <a:t>// Both overloaded members exposed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A87B1DA5-D8F2-4F4D-A142-199F5C582140}" type="slidenum">
              <a:rPr lang="en-US" sz="1500"/>
            </a:fld>
            <a:endParaRPr lang="en-US" sz="1800"/>
          </a:p>
        </p:txBody>
      </p:sp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489" name="Google Shape;489;p48"/>
          <p:cNvSpPr txBox="1"/>
          <p:nvPr/>
        </p:nvSpPr>
        <p:spPr>
          <a:xfrm>
            <a:off x="274638" y="1406525"/>
            <a:ext cx="9658350" cy="4873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“protected”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secțiuni definite ca protected sunt similare ca definire cu private (sunt ascunse de restul programului), cu excepția claselor derivate;</a:t>
            </a: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good practice: cel mai bine este ca variabilele de instanță să fie PRIVATE și funcții care le modifică să fie protected;</a:t>
            </a: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Sintaxă: </a:t>
            </a:r>
            <a:r>
              <a:rPr lang="vi-VN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class derivată: protected baza {…};</a:t>
            </a:r>
            <a:endParaRPr lang="vi-VN" sz="2400" b="1" i="1" kern="0" dirty="0" err="1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toți membrii publici și protected din baza devin protected în derivată;</a:t>
            </a: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nu se prea folosește, inclusă în limbaj pentru completitudine.</a:t>
            </a: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AutoNum type="arabicPeriod"/>
              <a:defRPr/>
            </a:pPr>
            <a:r>
              <a:rPr lang="vi-VN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Proiectarea descendentă a claselor. Moștenirea în C++ (recapitulare și completări 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la</a:t>
            </a:r>
            <a:r>
              <a:rPr lang="vi-VN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cursul 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5</a:t>
            </a:r>
            <a:r>
              <a:rPr lang="vi-VN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		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Modificatori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acces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, c</a:t>
            </a:r>
            <a:r>
              <a:rPr lang="vi-VN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onstructori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/ </a:t>
            </a:r>
            <a:r>
              <a:rPr lang="vi-VN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destructori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, re</a:t>
            </a:r>
            <a:r>
              <a:rPr lang="vi-VN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definirea </a:t>
            </a:r>
            <a:r>
              <a:rPr lang="vi-VN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membrilor unei clase de bază într-o clasă derivată.</a:t>
            </a:r>
            <a:endParaRPr lang="vi-VN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	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Mostenire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din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baza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multipla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Mostenire</a:t>
            </a:r>
            <a:r>
              <a:rPr lang="en-US" sz="2400" kern="0" dirty="0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in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diamant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2.   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Polimorfims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prin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C++.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6"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).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6"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C++. 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6"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6"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lvl="6">
              <a:buClr>
                <a:schemeClr val="dk1"/>
              </a:buClr>
              <a:buSzPts val="2000"/>
              <a:buFont typeface="Arial" panose="020B0604020202020204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virtualizare</a:t>
            </a:r>
            <a:endParaRPr lang="en-US" sz="2400" kern="0" dirty="0">
              <a:solidFill>
                <a:schemeClr val="dk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/>
            </a:pPr>
            <a:endParaRPr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A2D4ACB-E0C1-4E16-BAAE-F70FA9362421}" type="slidenum">
              <a:rPr lang="en-US" sz="1500"/>
            </a:fld>
            <a:endParaRPr lang="en-US" sz="1800"/>
          </a:p>
        </p:txBody>
      </p:sp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(MM)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putine limbaje au MM;</a:t>
            </a: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moştenirea multiplă e complicată: ambiguitate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LA MOSTENIREA IN ROMB / IN DIAMANT</a:t>
            </a: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nu e nevoie de MM (se simulează cu moştenire simplă);</a:t>
            </a: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se moşteneste in acelaşi timp din mai multe clase;</a:t>
            </a:r>
            <a:endParaRPr lang="vi-VN" sz="24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 </a:t>
            </a:r>
            <a:endParaRPr lang="en-US" sz="2400" b="1" i="1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lass Clasa_Derivată : [modificatori de acces] Clasa_de_Bază1, [modificatori de acces] Clasa_de_Bază2, [modificatori de acces] Clasa_de_Bază3 ........</a:t>
            </a:r>
            <a:endParaRPr lang="vi-VN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534;p5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2F7F52CC-B301-4CA0-8778-462AFDDD70EE}" type="slidenum">
              <a:rPr lang="en-US" sz="1500"/>
            </a:fld>
            <a:endParaRPr lang="en-US" sz="1800"/>
          </a:p>
        </p:txBody>
      </p:sp>
      <p:sp>
        <p:nvSpPr>
          <p:cNvPr id="40965" name="Google Shape;537;p5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538" name="Google Shape;538;p52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(MM)</a:t>
            </a:r>
            <a:endParaRPr lang="vi-VN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b="1" i="1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i="1" kern="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Exemplu</a:t>
            </a:r>
            <a:r>
              <a:rPr lang="en-US" sz="2000" b="1" i="1" kern="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2000" b="1" i="1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b="1" i="1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{  };</a:t>
            </a:r>
            <a:endParaRPr sz="2000" kern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 </a:t>
            </a:r>
            <a:r>
              <a:rPr lang="en-US" sz="2000" kern="0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{  };</a:t>
            </a:r>
            <a:endParaRPr sz="2000" kern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kern="0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Multifuncţionala</a:t>
            </a:r>
            <a:r>
              <a:rPr lang="en-US" sz="2000" kern="0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public </a:t>
            </a:r>
            <a:r>
              <a:rPr lang="en-US" sz="2000" kern="0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Imprimanta</a:t>
            </a:r>
            <a:r>
              <a:rPr lang="en-US" sz="2000" kern="0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public </a:t>
            </a:r>
            <a:r>
              <a:rPr lang="en-US" sz="2000" kern="0" dirty="0" err="1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Scaner</a:t>
            </a:r>
            <a:r>
              <a:rPr lang="en-US" sz="2000" kern="0" dirty="0"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{   };</a:t>
            </a:r>
            <a:endParaRPr sz="2000" kern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i="1" kern="0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Ce</a:t>
            </a:r>
            <a:r>
              <a:rPr lang="en-US" sz="2000" b="1" i="1" kern="0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</a:t>
            </a:r>
            <a:r>
              <a:rPr lang="en-US" sz="2000" b="1" i="1" kern="0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putea</a:t>
            </a:r>
            <a:r>
              <a:rPr lang="en-US" sz="2000" b="1" i="1" kern="0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crea</a:t>
            </a:r>
            <a:r>
              <a:rPr lang="en-US" sz="2000" b="1" i="1" kern="0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probleme</a:t>
            </a:r>
            <a:r>
              <a:rPr lang="en-US" sz="2000" b="1" i="1" kern="0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 </a:t>
            </a:r>
            <a:r>
              <a:rPr lang="en-US" sz="2000" b="1" i="1" kern="0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cazul</a:t>
            </a:r>
            <a:r>
              <a:rPr lang="en-US" sz="2000" b="1" i="1" kern="0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i="1" kern="0" dirty="0" err="1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urmator</a:t>
            </a:r>
            <a:r>
              <a:rPr lang="en-US" sz="2000" b="1" i="1" kern="0" dirty="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endParaRPr sz="2000" b="1" i="1" kern="0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b="1" i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  };</a:t>
            </a:r>
            <a:endParaRPr sz="2000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  };</a:t>
            </a:r>
            <a:endParaRPr sz="2000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public </a:t>
            </a:r>
            <a:r>
              <a:rPr lang="en-US" sz="2000" b="1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  };</a:t>
            </a:r>
            <a:endParaRPr sz="2000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public </a:t>
            </a:r>
            <a:r>
              <a:rPr lang="en-US" sz="2000" b="1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Derivata_1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public </a:t>
            </a:r>
            <a:r>
              <a:rPr lang="en-US" sz="2000" b="1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Derivata_2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{  };</a:t>
            </a:r>
            <a:endParaRPr sz="2000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</a:t>
            </a:r>
            <a:r>
              <a:rPr lang="en-US" sz="2000" b="1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Derivata_3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avem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2000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doua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variabilele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din </a:t>
            </a:r>
            <a:r>
              <a:rPr lang="en-US" sz="2000" b="1" kern="0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Baza</a:t>
            </a:r>
            <a:r>
              <a:rPr lang="en-US" sz="2000" kern="0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!!</a:t>
            </a:r>
            <a:endParaRPr sz="2000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b="1" i="1" kern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46;p5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D6F2E5-C9F2-4E99-913B-AA64DAE18692}" type="slidenum">
              <a:rPr lang="en-US" sz="1500"/>
            </a:fld>
            <a:endParaRPr lang="en-US" sz="1800"/>
          </a:p>
        </p:txBody>
      </p:sp>
      <p:sp>
        <p:nvSpPr>
          <p:cNvPr id="549" name="Google Shape;549;p53"/>
          <p:cNvSpPr txBox="1"/>
          <p:nvPr/>
        </p:nvSpPr>
        <p:spPr>
          <a:xfrm>
            <a:off x="273925" y="1253350"/>
            <a:ext cx="9034200" cy="57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: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ambiguitati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(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problema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diamantului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class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base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{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int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};</a:t>
            </a:r>
            <a:endParaRPr lang="en-US" sz="2000" b="1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class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derived1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public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base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{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int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j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};</a:t>
            </a:r>
            <a:endParaRPr lang="en-US" sz="2000" b="1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class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derived2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public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base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{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int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};</a:t>
            </a:r>
            <a:endParaRPr lang="en-US" sz="2000" b="1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class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derived3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public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derived1</a:t>
            </a:r>
            <a:r>
              <a:rPr lang="en-US" sz="2000" b="1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,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public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derived2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{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</a:t>
            </a:r>
            <a:r>
              <a:rPr lang="en-US" sz="2000" b="1" kern="0" dirty="0" err="1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int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sum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};</a:t>
            </a:r>
            <a:endParaRPr lang="en-US" sz="2000" b="1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int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4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()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{</a:t>
            </a:r>
            <a:endParaRPr lang="en-US" sz="2000" b="1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derived3 ob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=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10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// this is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r>
              <a:rPr lang="en-US" sz="2000" kern="0" dirty="0">
                <a:solidFill>
                  <a:srgbClr val="FFFF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???</a:t>
            </a:r>
            <a:r>
              <a:rPr lang="en-US" sz="20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// 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expl</a:t>
            </a:r>
            <a:r>
              <a:rPr lang="en-US" sz="20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ob.derived1::</a:t>
            </a:r>
            <a:r>
              <a:rPr lang="en-US" sz="2000" b="1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endParaRPr lang="en-US" sz="2000" b="1" kern="0" dirty="0">
              <a:solidFill>
                <a:srgbClr val="0070C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j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=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20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=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008C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30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sum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=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+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j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+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// </a:t>
            </a:r>
            <a:r>
              <a:rPr lang="en-US" sz="2000" kern="0" dirty="0" err="1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ambiguous here, too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cout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// also ambiguous, which </a:t>
            </a:r>
            <a:r>
              <a:rPr lang="en-US" sz="2000" kern="0" dirty="0" err="1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r>
              <a:rPr lang="en-US" sz="20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?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cout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j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"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</a:t>
            </a:r>
            <a:r>
              <a:rPr lang="en-US" sz="20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k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solidFill>
                  <a:srgbClr val="603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cout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ob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2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sum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return</a:t>
            </a:r>
            <a:r>
              <a: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008C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0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endParaRPr lang="en-US" sz="2000" b="1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}</a:t>
            </a:r>
            <a:endParaRPr lang="en-US" sz="20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solidFill>
                <a:srgbClr val="0000FF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990" name="Google Shape;550;p53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305E3A1A-B149-4444-B1FA-55C629D37AED}" type="slidenum">
              <a:rPr lang="en-US" sz="1500"/>
            </a:fld>
            <a:endParaRPr lang="en-US" sz="1800"/>
          </a:p>
        </p:txBody>
      </p:sp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grpSp>
        <p:nvGrpSpPr>
          <p:cNvPr id="43014" name="Group 7"/>
          <p:cNvGrpSpPr/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 panose="020B0604020202020204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(MM)</a:t>
              </a:r>
              <a:endPara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-"/>
                <a:defRPr/>
              </a:pP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dar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dac</a:t>
              </a:r>
              <a:r>
                <a:rPr lang="vi-VN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avem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nevoie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doar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de o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copie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lui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?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-"/>
                <a:defRPr/>
              </a:pP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nu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vrem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s</a:t>
              </a:r>
              <a:r>
                <a:rPr lang="vi-VN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consum</a:t>
              </a:r>
              <a:r>
                <a:rPr lang="vi-VN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spaţiu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în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memorie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;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ă</a:t>
              </a:r>
              <a:r>
                <a:rPr lang="en-US" sz="2000" kern="0" dirty="0"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:</a:t>
              </a: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class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base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{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int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 err="1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;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};</a:t>
              </a:r>
              <a:endPara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class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derived1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virtual public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base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{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int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;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};</a:t>
              </a:r>
              <a:endPara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class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derived2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virtual public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base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{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int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;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};</a:t>
              </a:r>
              <a:endPara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class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derived3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,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derived2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int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;</a:t>
              </a:r>
              <a:r>
                <a:rPr lang="en-US" sz="2000" b="1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};</a:t>
              </a:r>
              <a:endParaRPr lang="en-US" sz="2000" b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 panose="020B0604020202020204"/>
                  <a:cs typeface="Arial" panose="020B0604020202020204"/>
                  <a:sym typeface="Arial" panose="020B0604020202020204"/>
                </a:rPr>
                <a:t>Dacă avem moştenire de două sau mai multe ori dintr-o clasă de bază (fiecare moştenire trebuie să fie virtuală) atunci compilatorul alocă spaţiu pentru o singură copie;</a:t>
              </a:r>
              <a:endParaRPr lang="vi-VN" sz="2000" kern="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 panose="020B0604020202020204"/>
                  <a:cs typeface="Arial" panose="020B0604020202020204"/>
                  <a:sym typeface="Arial" panose="020B0604020202020204"/>
                </a:rPr>
                <a:t>În clasele derived1 şi 2 moştenirea e la fel ca mai înainte (niciun efect pentru virtual în acel caz)</a:t>
              </a:r>
              <a:endParaRPr lang="vi-VN" sz="2000" kern="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8165F1E-3F2F-4140-AA36-0F4EB6880660}" type="slidenum">
              <a:rPr lang="en-US" sz="1500"/>
            </a:fld>
            <a:endParaRPr lang="en-US" sz="1800"/>
          </a:p>
        </p:txBody>
      </p:sp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OOP.</a:t>
            </a: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 tip </a:t>
            </a:r>
            <a:r>
              <a:rPr lang="en-US" sz="2000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derivat</a:t>
            </a:r>
            <a:r>
              <a:rPr lang="en-US" sz="20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şi</a:t>
            </a:r>
            <a:r>
              <a:rPr lang="en-US" sz="20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lang="en-US" sz="2000" kern="0" dirty="0">
              <a:solidFill>
                <a:schemeClr val="tx1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22F92D1A-5E33-4A8E-9CD1-822AD9C23F1A}" type="slidenum">
              <a:rPr lang="en-US" sz="1500"/>
            </a:fld>
            <a:endParaRPr lang="en-US" sz="1800"/>
          </a:p>
        </p:txBody>
      </p:sp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Decuplare</a:t>
            </a:r>
            <a:r>
              <a:rPr lang="en-US" sz="2400" b="1" i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in </a:t>
            </a:r>
            <a:r>
              <a:rPr lang="en-US" sz="2400" b="1" i="1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privinţa</a:t>
            </a:r>
            <a:r>
              <a:rPr lang="en-US" sz="2400" b="1" i="1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tipurilor</a:t>
            </a: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Upcasting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-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Tipul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derivat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poate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lua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locul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tipului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baz</a:t>
            </a:r>
            <a:r>
              <a:rPr lang="vi-VN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(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foarte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important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pentru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procesarea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mai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multor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tipuri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prin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acela</a:t>
            </a:r>
            <a:r>
              <a:rPr lang="vi-VN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ş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cod).</a:t>
            </a: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 ne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las</a:t>
            </a:r>
            <a:r>
              <a:rPr lang="vi-VN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s</a:t>
            </a:r>
            <a:r>
              <a:rPr lang="vi-VN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chem</a:t>
            </a:r>
            <a:r>
              <a:rPr lang="vi-VN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funcţiile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pentru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tipul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derivat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Problem</a:t>
            </a:r>
            <a:r>
              <a:rPr lang="vi-VN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: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apel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la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prin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pointer (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tipul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pointerului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ne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apelat</a:t>
            </a:r>
            <a:r>
              <a:rPr lang="vi-VN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).</a:t>
            </a:r>
            <a:endParaRPr sz="2400" kern="0">
              <a:highlight>
                <a:srgbClr val="FFFFFF"/>
              </a:highlight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7E83594-7B5F-4634-A17F-34D262A636CE}" type="slidenum">
              <a:rPr lang="en-US" sz="1500"/>
            </a:fld>
            <a:endParaRPr lang="en-US" sz="1800"/>
          </a:p>
        </p:txBody>
      </p:sp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enum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note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Eflat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anose="02020603050405020304" pitchFamily="18" charset="0"/>
              </a:rPr>
              <a:t>// Etc.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Instrument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Wind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Instrument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anose="02020603050405020304" pitchFamily="18" charset="0"/>
              </a:rPr>
              <a:t>// Redefine interface function: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&amp;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 dirty="0" err="1">
                <a:latin typeface="Times New Roman" panose="02020603050405020304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anose="02020603050405020304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anose="02020603050405020304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anose="02020603050405020304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anose="02020603050405020304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anose="02020603050405020304" pitchFamily="18" charset="0"/>
              </a:rPr>
              <a:t> Instrument::play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FAEC1FA8-BBCC-450A-B369-231D9A12DC28}" type="slidenum">
              <a:rPr lang="en-US" sz="1500"/>
            </a:fld>
            <a:endParaRPr lang="en-US" sz="1800"/>
          </a:p>
        </p:txBody>
      </p:sp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/>
              <a:t>In C ---&gt; early binding la apel de funcţii - se face la compilare.</a:t>
            </a: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 binding ===&gt; prin pointeri!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/>
              <a:t>Late binding pentru o funcţie: se scrie virtual inainte de definirea funcţiei.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5E2DA89F-19E3-4E30-BA3F-1E0AB82D648C}" type="slidenum">
              <a:rPr lang="en-US" sz="1500"/>
            </a:fld>
            <a:endParaRPr lang="en-US" sz="1800"/>
          </a:p>
        </p:txBody>
      </p:sp>
      <p:sp>
        <p:nvSpPr>
          <p:cNvPr id="48133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  <p:grpSp>
        <p:nvGrpSpPr>
          <p:cNvPr id="48134" name="Group 7"/>
          <p:cNvGrpSpPr/>
          <p:nvPr/>
        </p:nvGrpSpPr>
        <p:grpSpPr bwMode="auto">
          <a:xfrm>
            <a:off x="274638" y="1254125"/>
            <a:ext cx="9032875" cy="6210300"/>
            <a:chOff x="273925" y="1253350"/>
            <a:chExt cx="9034200" cy="6210300"/>
          </a:xfrm>
        </p:grpSpPr>
        <p:sp>
          <p:nvSpPr>
            <p:cNvPr id="48135" name="Google Shape;597;p57"/>
            <p:cNvSpPr txBox="1">
              <a:spLocks noChangeArrowheads="1"/>
            </p:cNvSpPr>
            <p:nvPr/>
          </p:nvSpPr>
          <p:spPr bwMode="auto">
            <a:xfrm>
              <a:off x="273925" y="1253350"/>
              <a:ext cx="9034200" cy="62103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anose="02020603050405020304" pitchFamily="18" charset="0"/>
                </a:rPr>
                <a:t>enum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note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Csharp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,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Eflat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696969"/>
                  </a:solidFill>
                  <a:latin typeface="Times New Roman" panose="02020603050405020304" pitchFamily="18" charset="0"/>
                </a:rPr>
                <a:t>// Etc.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Instrument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 b="1" dirty="0">
                  <a:latin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latin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virtual void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latin typeface="Times New Roman" panose="02020603050405020304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anose="02020603050405020304" pitchFamily="18" charset="0"/>
                </a:rPr>
                <a:t>cout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&lt;&lt;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anose="02020603050405020304" pitchFamily="18" charset="0"/>
                </a:rPr>
                <a:t>Instrument::play</a:t>
              </a:r>
              <a:r>
                <a:rPr lang="en-US" sz="2000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&lt;&lt;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anose="02020603050405020304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 dirty="0">
                  <a:latin typeface="Times New Roman" panose="02020603050405020304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Wind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Instrument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sz="2000" b="1" dirty="0">
                  <a:latin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696969"/>
                  </a:solidFill>
                  <a:latin typeface="Times New Roman" panose="02020603050405020304" pitchFamily="18" charset="0"/>
                </a:rPr>
                <a:t>// Redefine interface </a:t>
              </a:r>
              <a:r>
                <a:rPr lang="en-US" sz="2000" b="1" dirty="0" err="1">
                  <a:solidFill>
                    <a:srgbClr val="696969"/>
                  </a:solidFill>
                  <a:latin typeface="Times New Roman" panose="02020603050405020304" pitchFamily="18" charset="0"/>
                </a:rPr>
                <a:t>funcţion</a:t>
              </a:r>
              <a:r>
                <a:rPr lang="en-US" sz="2000" b="1" dirty="0">
                  <a:solidFill>
                    <a:srgbClr val="696969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latin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void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play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</a:rPr>
                <a:t>note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const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latin typeface="Times New Roman" panose="02020603050405020304" pitchFamily="18" charset="0"/>
                </a:rPr>
                <a:t>   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anose="02020603050405020304" pitchFamily="18" charset="0"/>
                </a:rPr>
                <a:t>cout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&lt;&lt;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 dirty="0">
                  <a:solidFill>
                    <a:srgbClr val="0000E6"/>
                  </a:solidFill>
                  <a:latin typeface="Times New Roman" panose="02020603050405020304" pitchFamily="18" charset="0"/>
                </a:rPr>
                <a:t>Wind::play</a:t>
              </a:r>
              <a:r>
                <a:rPr lang="en-US" sz="2000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"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&lt;&lt;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latin typeface="Times New Roman" panose="02020603050405020304" pitchFamily="18" charset="0"/>
                </a:rPr>
                <a:t>endl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 dirty="0">
                  <a:latin typeface="Times New Roman" panose="02020603050405020304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void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tune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</a:rPr>
                <a:t>Instrument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&amp;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i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 dirty="0">
                  <a:latin typeface="Times New Roman" panose="02020603050405020304" pitchFamily="18" charset="0"/>
                </a:rPr>
                <a:t>  </a:t>
              </a:r>
              <a:r>
                <a:rPr lang="en-US" sz="2000" dirty="0" err="1">
                  <a:latin typeface="Times New Roman" panose="02020603050405020304" pitchFamily="18" charset="0"/>
                </a:rPr>
                <a:t>i</a:t>
              </a:r>
              <a:r>
                <a:rPr lang="en-US" sz="2000" dirty="0" err="1">
                  <a:solidFill>
                    <a:srgbClr val="808030"/>
                  </a:solidFill>
                  <a:latin typeface="Times New Roman" panose="02020603050405020304" pitchFamily="18" charset="0"/>
                </a:rPr>
                <a:t>.</a:t>
              </a:r>
              <a:r>
                <a:rPr lang="en-US" sz="2000" dirty="0" err="1">
                  <a:latin typeface="Times New Roman" panose="02020603050405020304" pitchFamily="18" charset="0"/>
                </a:rPr>
                <a:t>play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dirty="0" err="1">
                  <a:latin typeface="Times New Roman" panose="02020603050405020304" pitchFamily="18" charset="0"/>
                </a:rPr>
                <a:t>middleC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 dirty="0">
                  <a:latin typeface="Times New Roman" panose="02020603050405020304" pitchFamily="18" charset="0"/>
                </a:rPr>
                <a:t>  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400000"/>
                  </a:solidFill>
                  <a:latin typeface="Times New Roman" panose="02020603050405020304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latin typeface="Times New Roman" panose="02020603050405020304" pitchFamily="18" charset="0"/>
                </a:rPr>
                <a:t>  Wind flute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latin typeface="Times New Roman" panose="02020603050405020304" pitchFamily="18" charset="0"/>
                </a:rPr>
                <a:t>  tune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sz="2000" dirty="0">
                  <a:latin typeface="Times New Roman" panose="02020603050405020304" pitchFamily="18" charset="0"/>
                </a:rPr>
                <a:t>flute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696969"/>
                  </a:solidFill>
                  <a:latin typeface="Times New Roman" panose="02020603050405020304" pitchFamily="18" charset="0"/>
                </a:rPr>
                <a:t>// se </a:t>
              </a:r>
              <a:r>
                <a:rPr lang="en-US" sz="2000" dirty="0" err="1">
                  <a:solidFill>
                    <a:srgbClr val="696969"/>
                  </a:solidFill>
                  <a:latin typeface="Times New Roman" panose="02020603050405020304" pitchFamily="18" charset="0"/>
                </a:rPr>
                <a:t>afiseaza</a:t>
              </a:r>
              <a:r>
                <a:rPr lang="en-US" sz="2000" dirty="0">
                  <a:solidFill>
                    <a:srgbClr val="696969"/>
                  </a:solidFill>
                  <a:latin typeface="Times New Roman" panose="02020603050405020304" pitchFamily="18" charset="0"/>
                </a:rPr>
                <a:t> Wind::play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417" y="2255063"/>
              <a:ext cx="914534" cy="3048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468312" y="1189037"/>
            <a:ext cx="4278312" cy="6503531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wrap="square" lIns="100794" tIns="50397" rIns="100794" bIns="50397">
            <a:spAutoFit/>
          </a:bodyPr>
          <a:lstStyle/>
          <a:p>
            <a:pPr marL="377825" indent="-377825"/>
            <a:r>
              <a:rPr lang="en-US" altLang="en-US" sz="1600" dirty="0"/>
              <a:t>#include &lt;</a:t>
            </a:r>
            <a:r>
              <a:rPr lang="en-US" altLang="en-US" sz="1600" dirty="0" err="1"/>
              <a:t>iostream</a:t>
            </a:r>
            <a:r>
              <a:rPr lang="en-US" altLang="en-US" sz="1600" dirty="0"/>
              <a:t>&gt;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using namespace std;</a:t>
            </a:r>
            <a:endParaRPr lang="en-US" altLang="en-US" sz="1600" dirty="0"/>
          </a:p>
          <a:p>
            <a:pPr marL="377825" indent="-377825"/>
            <a:r>
              <a:rPr lang="en-US" altLang="en-US" sz="1600" dirty="0" err="1"/>
              <a:t>enum</a:t>
            </a:r>
            <a:r>
              <a:rPr lang="en-US" altLang="en-US" sz="1600" dirty="0"/>
              <a:t> note { </a:t>
            </a:r>
            <a:r>
              <a:rPr lang="en-US" altLang="en-US" sz="1600" dirty="0" err="1"/>
              <a:t>middleC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Csharp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Eflat</a:t>
            </a:r>
            <a:r>
              <a:rPr lang="en-US" altLang="en-US" sz="1600" dirty="0"/>
              <a:t> }; // Etc.</a:t>
            </a:r>
            <a:endParaRPr lang="en-US" altLang="en-US" sz="1600" dirty="0"/>
          </a:p>
          <a:p>
            <a:pPr marL="377825" indent="-377825"/>
            <a:endParaRPr lang="en-US" altLang="en-US" sz="1600" dirty="0"/>
          </a:p>
          <a:p>
            <a:pPr marL="377825" indent="-377825"/>
            <a:r>
              <a:rPr lang="en-US" altLang="en-US" sz="1600" dirty="0"/>
              <a:t>class Instrument {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public: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</a:t>
            </a:r>
            <a:r>
              <a:rPr lang="en-US" altLang="en-US" sz="1600" dirty="0">
                <a:solidFill>
                  <a:srgbClr val="FF0000"/>
                </a:solidFill>
              </a:rPr>
              <a:t>virtual</a:t>
            </a:r>
            <a:r>
              <a:rPr lang="en-US" altLang="en-US" sz="1600" dirty="0"/>
              <a:t> void play(note) const {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"Instrument::play"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}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};</a:t>
            </a:r>
            <a:endParaRPr lang="en-US" altLang="en-US" sz="1600" dirty="0"/>
          </a:p>
          <a:p>
            <a:pPr marL="377825" indent="-377825"/>
            <a:endParaRPr lang="en-US" altLang="en-US" sz="1600" dirty="0"/>
          </a:p>
          <a:p>
            <a:pPr marL="377825" indent="-377825"/>
            <a:r>
              <a:rPr lang="en-US" altLang="en-US" sz="1600" dirty="0"/>
              <a:t>// Wind objects are Instruments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// because they have the same interface: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class Wind : public Instrument {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public: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// Override interface function: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void play(note) const {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"Wind::play"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}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};</a:t>
            </a:r>
            <a:endParaRPr lang="en-US" altLang="en-US" sz="1600" dirty="0"/>
          </a:p>
          <a:p>
            <a:pPr marL="377825" indent="-377825"/>
            <a:endParaRPr lang="en-US" altLang="en-US" sz="1600" dirty="0"/>
          </a:p>
          <a:p>
            <a:pPr marL="377825" indent="-377825"/>
            <a:r>
              <a:rPr lang="en-US" altLang="en-US" sz="1600" dirty="0"/>
              <a:t>void tune(Instrument&amp; </a:t>
            </a:r>
            <a:r>
              <a:rPr lang="en-US" altLang="en-US" sz="1600" dirty="0" err="1"/>
              <a:t>i</a:t>
            </a:r>
            <a:r>
              <a:rPr lang="en-US" altLang="en-US" sz="1600" dirty="0"/>
              <a:t>) {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// ...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</a:t>
            </a:r>
            <a:r>
              <a:rPr lang="en-US" altLang="en-US" sz="1600" dirty="0" err="1"/>
              <a:t>i.play</a:t>
            </a:r>
            <a:r>
              <a:rPr lang="en-US" altLang="en-US" sz="1600" dirty="0"/>
              <a:t>(</a:t>
            </a:r>
            <a:r>
              <a:rPr lang="en-US" altLang="en-US" sz="1600" dirty="0" err="1"/>
              <a:t>middleC</a:t>
            </a:r>
            <a:r>
              <a:rPr lang="en-US" altLang="en-US" sz="1600" dirty="0"/>
              <a:t>);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}</a:t>
            </a:r>
            <a:endParaRPr lang="en-US" altLang="en-US" sz="1600" dirty="0"/>
          </a:p>
          <a:p>
            <a:pPr marL="377825" indent="-377825"/>
            <a:endParaRPr lang="en-US" altLang="en-US" sz="1600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5040312" y="1010106"/>
            <a:ext cx="5040313" cy="6011088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lIns="100794" tIns="50397" rIns="100794" bIns="50397">
            <a:spAutoFit/>
          </a:bodyPr>
          <a:lstStyle/>
          <a:p>
            <a:pPr marL="377825" indent="-377825"/>
            <a:r>
              <a:rPr lang="en-US" altLang="en-US" sz="1600" dirty="0"/>
              <a:t>class Percussion : public Instrument {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public: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void play(note) const {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"Percussion::play"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 } };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class Stringed : public Instrument {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public: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 void play(note) const {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"Stringed::play"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 } };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class Brass : public Wind {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public: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  void play(note) const {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 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"Brass::play"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 }};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class Woodwind : public Wind {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public: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   void play(note) const {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 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 "Woodwind::play" &lt;&lt; </a:t>
            </a:r>
            <a:r>
              <a:rPr lang="en-US" altLang="en-US" sz="1600" dirty="0" err="1"/>
              <a:t>endl</a:t>
            </a:r>
            <a:r>
              <a:rPr lang="en-US" altLang="en-US" sz="1600" dirty="0"/>
              <a:t>; } </a:t>
            </a:r>
            <a:r>
              <a:rPr lang="en-US" altLang="en-US" sz="1600" dirty="0" smtClean="0"/>
              <a:t>};</a:t>
            </a:r>
            <a:endParaRPr lang="en-US" altLang="en-US" sz="1600" dirty="0"/>
          </a:p>
          <a:p>
            <a:pPr marL="377825" indent="-377825"/>
            <a:r>
              <a:rPr lang="en-US" altLang="en-US" sz="1600" dirty="0" err="1"/>
              <a:t>int</a:t>
            </a:r>
            <a:r>
              <a:rPr lang="en-US" altLang="en-US" sz="1600" dirty="0"/>
              <a:t> main() {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Wind flute;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Percussion drum;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Stringed violin;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Brass flugelhorn;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 Woodwind recorder;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  tune(flute); tune(</a:t>
            </a:r>
            <a:r>
              <a:rPr lang="en-US" altLang="en-US" sz="1600" dirty="0" err="1"/>
              <a:t>flugehorn</a:t>
            </a:r>
            <a:r>
              <a:rPr lang="en-US" altLang="en-US" sz="1600" dirty="0"/>
              <a:t>); tune(violin); </a:t>
            </a:r>
            <a:endParaRPr lang="en-US" altLang="en-US" sz="1600" dirty="0"/>
          </a:p>
          <a:p>
            <a:pPr marL="377825" indent="-377825"/>
            <a:r>
              <a:rPr lang="en-US" altLang="en-US" sz="1600" dirty="0"/>
              <a:t>}</a:t>
            </a:r>
            <a:endParaRPr lang="en-US" altLang="en-US" sz="1600" dirty="0"/>
          </a:p>
        </p:txBody>
      </p:sp>
      <p:sp>
        <p:nvSpPr>
          <p:cNvPr id="5" name="Google Shape;598;p57"/>
          <p:cNvSpPr>
            <a:spLocks noChangeArrowheads="1"/>
          </p:cNvSpPr>
          <p:nvPr/>
        </p:nvSpPr>
        <p:spPr bwMode="auto">
          <a:xfrm>
            <a:off x="2322513" y="744537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 dirty="0"/>
              <a:t>2. </a:t>
            </a:r>
            <a:r>
              <a:rPr lang="en-US" sz="2000" b="1" dirty="0" err="1"/>
              <a:t>Polimorfismul</a:t>
            </a:r>
            <a:r>
              <a:rPr lang="en-US" sz="2000" b="1" dirty="0"/>
              <a:t> la </a:t>
            </a:r>
            <a:r>
              <a:rPr lang="en-US" sz="2000" b="1" dirty="0" err="1"/>
              <a:t>execuţie</a:t>
            </a:r>
            <a:r>
              <a:rPr lang="en-US" sz="2000" b="1" dirty="0"/>
              <a:t> </a:t>
            </a:r>
            <a:r>
              <a:rPr lang="en-US" sz="2000" b="1" dirty="0" err="1"/>
              <a:t>prin</a:t>
            </a:r>
            <a:r>
              <a:rPr lang="en-US" sz="2000" b="1" dirty="0"/>
              <a:t> </a:t>
            </a:r>
            <a:r>
              <a:rPr lang="en-US" sz="2000" b="1" dirty="0" err="1"/>
              <a:t>funcţii</a:t>
            </a:r>
            <a:r>
              <a:rPr lang="en-US" sz="2000" b="1" dirty="0"/>
              <a:t> </a:t>
            </a:r>
            <a:r>
              <a:rPr lang="en-US" sz="2000" b="1" dirty="0" err="1"/>
              <a:t>virtuale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6150" name="Google Shape;120;p18"/>
          <p:cNvSpPr txBox="1">
            <a:spLocks noChangeArrowheads="1"/>
          </p:cNvSpPr>
          <p:nvPr/>
        </p:nvSpPr>
        <p:spPr bwMode="auto">
          <a:xfrm>
            <a:off x="274638" y="1189038"/>
            <a:ext cx="9531350" cy="56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</a:rPr>
              <a:t>C++ permite moștenirea ceea ce înseamnă că putem deriva o clasă din altă clasă de bază sau din mai multe clase. </a:t>
            </a:r>
            <a:endParaRPr lang="vi-VN" sz="24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 b="1">
                <a:latin typeface="Times New Roman" panose="02020603050405020304" pitchFamily="18" charset="0"/>
              </a:rPr>
              <a:t>Sintaxa</a:t>
            </a:r>
            <a:r>
              <a:rPr lang="vi-VN" sz="2400">
                <a:latin typeface="Times New Roman" panose="02020603050405020304" pitchFamily="18" charset="0"/>
              </a:rPr>
              <a:t>:</a:t>
            </a:r>
            <a:endParaRPr lang="vi-VN" sz="24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 b="1">
              <a:solidFill>
                <a:schemeClr val="accent1"/>
              </a:solidFill>
              <a:latin typeface="Calibri" panose="020F0502020204030204" pitchFamily="34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Clasa_Derivată : [modificatori de acces] Clasa_de_Bază { .... } ;</a:t>
            </a:r>
            <a:endParaRPr lang="vi-VN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</a:rPr>
              <a:t>	</a:t>
            </a:r>
            <a:endParaRPr lang="en-US" sz="24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</a:rPr>
              <a:t>sau</a:t>
            </a:r>
            <a:endParaRPr lang="vi-VN" sz="24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Clasa_Derivată : [modificatori de acces] Clasa_de_Bază1, [modificatori de acces] Clasa_de_Bază2, [modificatori de acces] Clasa_de_Bază3 ........</a:t>
            </a:r>
            <a:endParaRPr lang="vi-VN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</a:rPr>
              <a:t>Clasă de bază se mai numește </a:t>
            </a:r>
            <a:r>
              <a:rPr lang="vi-VN" sz="2400" b="1">
                <a:latin typeface="Times New Roman" panose="02020603050405020304" pitchFamily="18" charset="0"/>
              </a:rPr>
              <a:t>clasa părinte </a:t>
            </a:r>
            <a:r>
              <a:rPr lang="vi-VN" sz="2400">
                <a:latin typeface="Times New Roman" panose="02020603050405020304" pitchFamily="18" charset="0"/>
              </a:rPr>
              <a:t>sau </a:t>
            </a:r>
            <a:r>
              <a:rPr lang="vi-VN" sz="2400" b="1">
                <a:latin typeface="Times New Roman" panose="02020603050405020304" pitchFamily="18" charset="0"/>
              </a:rPr>
              <a:t>superclasă</a:t>
            </a:r>
            <a:r>
              <a:rPr lang="vi-VN" sz="2400">
                <a:latin typeface="Times New Roman" panose="02020603050405020304" pitchFamily="18" charset="0"/>
              </a:rPr>
              <a:t>, iar clasa derivată se mai numește </a:t>
            </a:r>
            <a:r>
              <a:rPr lang="vi-VN" sz="2400" b="1">
                <a:latin typeface="Times New Roman" panose="02020603050405020304" pitchFamily="18" charset="0"/>
              </a:rPr>
              <a:t>subclasa</a:t>
            </a:r>
            <a:r>
              <a:rPr lang="vi-VN" sz="2400">
                <a:latin typeface="Times New Roman" panose="02020603050405020304" pitchFamily="18" charset="0"/>
              </a:rPr>
              <a:t> sau </a:t>
            </a:r>
            <a:r>
              <a:rPr lang="vi-VN" sz="2400" b="1">
                <a:latin typeface="Times New Roman" panose="02020603050405020304" pitchFamily="18" charset="0"/>
              </a:rPr>
              <a:t>clasa copil</a:t>
            </a:r>
            <a:r>
              <a:rPr lang="vi-VN" sz="2400">
                <a:latin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EEC218A-D5A3-458D-AA7A-2DF5B46AF5ED}" type="slidenum">
              <a:rPr lang="en-US" sz="1500"/>
            </a:fld>
            <a:endParaRPr lang="en-US" sz="1800"/>
          </a:p>
        </p:txBody>
      </p:sp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se face late binding</a:t>
            </a:r>
            <a:endParaRPr lang="en-US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654;p6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31F5939-3DE0-49D4-8298-EE632B87CEBE}" type="slidenum">
              <a:rPr lang="en-US" sz="1500"/>
            </a:fld>
            <a:endParaRPr lang="en-US" sz="1800"/>
          </a:p>
        </p:txBody>
      </p:sp>
      <p:sp>
        <p:nvSpPr>
          <p:cNvPr id="50181" name="Google Shape;657;p62"/>
          <p:cNvSpPr txBox="1">
            <a:spLocks noChangeArrowheads="1"/>
          </p:cNvSpPr>
          <p:nvPr/>
        </p:nvSpPr>
        <p:spPr bwMode="auto">
          <a:xfrm>
            <a:off x="274638" y="1254125"/>
            <a:ext cx="4456112" cy="5688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 se face late binding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NoVirtual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OneVirtual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TwoVirtuals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a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x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i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50182" name="Google Shape;658;p6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  <p:sp>
        <p:nvSpPr>
          <p:cNvPr id="50183" name="Google Shape;659;p62"/>
          <p:cNvSpPr txBox="1">
            <a:spLocks noChangeArrowheads="1"/>
          </p:cNvSpPr>
          <p:nvPr/>
        </p:nvSpPr>
        <p:spPr bwMode="auto">
          <a:xfrm>
            <a:off x="4049713" y="2484438"/>
            <a:ext cx="5567362" cy="3276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int: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NoVirtual: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NoVirtual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void* :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*)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OneVirtual: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OneVirtual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TwoVirtuals: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  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sizeof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TwoVirtuals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01B01B0F-638E-41D7-815F-4CE0D46056F6}" type="slidenum">
              <a:rPr lang="en-US" sz="1500"/>
            </a:fld>
            <a:endParaRPr lang="en-US" sz="1800"/>
          </a:p>
        </p:txBody>
      </p:sp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Cum se face late binding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class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Pet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b="1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virtual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string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const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return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};</a:t>
            </a:r>
            <a:endParaRPr lang="en-US" sz="2000" b="1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class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Dog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Pet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lang="en-US" sz="2000" b="1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string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const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return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};</a:t>
            </a:r>
            <a:endParaRPr lang="en-US" sz="2000" b="1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000" b="1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endParaRPr lang="en-US" sz="2000" b="1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Dog </a:t>
            </a:r>
            <a:r>
              <a:rPr lang="en-US" sz="2000" kern="0" dirty="0" err="1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*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&amp;</a:t>
            </a:r>
            <a:r>
              <a:rPr lang="en-US" sz="2000" kern="0" dirty="0" err="1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&amp;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=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// Late binding for both: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cout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-&gt;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cout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// Early binding (probably):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cout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"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&lt;&lt;</a:t>
            </a:r>
            <a:r>
              <a:rPr lang="en-US" sz="2000" kern="0" dirty="0"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 panose="020206030504050203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lang="en-US" sz="2000" kern="0" dirty="0">
              <a:latin typeface="Times New Roman" panose="020206030504050203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679;p6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AC670DC-F5E3-4E97-89C5-0FCD9E8EE49F}" type="slidenum">
              <a:rPr lang="en-US" sz="1500"/>
            </a:fld>
            <a:endParaRPr lang="en-US" sz="1800"/>
          </a:p>
        </p:txBody>
      </p:sp>
      <p:sp>
        <p:nvSpPr>
          <p:cNvPr id="682" name="Google Shape;682;p64"/>
          <p:cNvSpPr txBox="1"/>
          <p:nvPr/>
        </p:nvSpPr>
        <p:spPr>
          <a:xfrm>
            <a:off x="152400" y="1625600"/>
            <a:ext cx="9764713" cy="33734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Daca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funcţiile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sunt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aşa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importante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nu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sunt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toate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funcţiile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definite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(din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oficiu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)?</a:t>
            </a: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Deoarece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“cost</a:t>
            </a:r>
            <a:r>
              <a:rPr lang="vi-VN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ă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”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în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viteza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programului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În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Java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sunt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“default”,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dar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Java </a:t>
            </a:r>
            <a:r>
              <a:rPr lang="en-US" sz="2400" kern="0" dirty="0" err="1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ocupa</a:t>
            </a:r>
            <a:r>
              <a:rPr lang="en-US" sz="2400" kern="0" dirty="0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mai</a:t>
            </a:r>
            <a:r>
              <a:rPr lang="en-US" sz="2400" kern="0" dirty="0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multa</a:t>
            </a:r>
            <a:r>
              <a:rPr lang="en-US" sz="2400" kern="0" dirty="0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memorie</a:t>
            </a:r>
            <a:r>
              <a:rPr lang="en-US" sz="2400" kern="0" dirty="0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endParaRPr lang="en-US"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Nu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mai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putem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avea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inline (ne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trebuie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adresa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funcţiei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pentru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vptr</a:t>
            </a:r>
            <a:r>
              <a:rPr lang="en-US" sz="24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).</a:t>
            </a:r>
            <a:endParaRPr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4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sp>
        <p:nvSpPr>
          <p:cNvPr id="52230" name="Google Shape;683;p6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A8B5B9A-DBC3-42A1-9D50-B41992499E39}" type="slidenum">
              <a:rPr lang="en-US" sz="1500"/>
            </a:fld>
            <a:endParaRPr lang="en-US" sz="1800"/>
          </a:p>
        </p:txBody>
      </p:sp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Clase abstracte și funcții virtuale pure </a:t>
            </a:r>
            <a:endParaRPr lang="vi-VN" sz="2400" b="1" i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anose="02020603050405020304" pitchFamily="18" charset="0"/>
              </a:rPr>
              <a:t>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Clasă abstractă = clasă care are cel puțin o funcție virtuală PURĂ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Necesitate: clase care dau doar interfață (nu vrem obiecte din clasă abstractă ci upcasting la ea).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Eroare la instantierea unei clase abstracte (nu se pot defini obiecte de tipul respectiv).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Permisă utilizarea de pointeri și referințe către clasă abstractă (pentru upcasting).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 </a:t>
            </a:r>
            <a:endParaRPr lang="vi-VN" sz="24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dirty="0">
                <a:latin typeface="Times New Roman" panose="02020603050405020304" pitchFamily="18" charset="0"/>
              </a:rPr>
              <a:t> Nu pot fi trimise către funcții (prin valoare). </a:t>
            </a: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8470154E-80FE-421E-B6F5-078121884E6A}" type="slidenum">
              <a:rPr lang="en-US" sz="1500"/>
            </a:fld>
            <a:endParaRPr lang="en-US" sz="1800"/>
          </a:p>
        </p:txBody>
      </p:sp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Funcţii virtuale pure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Sintaxa: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tip_returnat nume_funcţie(lista_parametri) =0;</a:t>
            </a: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Ex: virtual int pura(int i)=0;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UTILIZARE IMPORTANTĂ: prevenirea “object slicing”. 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715;p6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CFBACD2-DF08-4E72-A110-4A25A55A963C}" type="slidenum">
              <a:rPr lang="en-US" sz="1500"/>
            </a:fld>
            <a:endParaRPr lang="en-US" sz="1800"/>
          </a:p>
        </p:txBody>
      </p:sp>
      <p:sp>
        <p:nvSpPr>
          <p:cNvPr id="718" name="Google Shape;718;p67"/>
          <p:cNvSpPr txBox="1"/>
          <p:nvPr/>
        </p:nvSpPr>
        <p:spPr>
          <a:xfrm>
            <a:off x="274638" y="1254125"/>
            <a:ext cx="5037137" cy="54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Clase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abstracte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si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virtuale</a:t>
            </a:r>
            <a:r>
              <a:rPr lang="en-US" sz="2400" b="1" i="1" kern="0" dirty="0">
                <a:solidFill>
                  <a:srgbClr val="0000FF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pure</a:t>
            </a:r>
            <a:endParaRPr lang="en-US" sz="2400" b="1" i="1" kern="0" dirty="0">
              <a:solidFill>
                <a:srgbClr val="0000FF"/>
              </a:solidFill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/>
            </a:pPr>
            <a:endParaRPr sz="2000" kern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302" name="Google Shape;719;p6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  <p:sp>
        <p:nvSpPr>
          <p:cNvPr id="55303" name="Google Shape;720;p67"/>
          <p:cNvSpPr txBox="1">
            <a:spLocks noChangeArrowheads="1"/>
          </p:cNvSpPr>
          <p:nvPr/>
        </p:nvSpPr>
        <p:spPr bwMode="auto">
          <a:xfrm>
            <a:off x="274638" y="1725613"/>
            <a:ext cx="6170612" cy="5348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Pet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Pet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&amp;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pname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description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anose="02020603050405020304" pitchFamily="18" charset="0"/>
              </a:rPr>
              <a:t>This is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+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pname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Dog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Pet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Dog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&amp;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,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&amp;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activity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>
                <a:latin typeface="Times New Roman" panose="02020603050405020304" pitchFamily="18" charset="0"/>
              </a:rPr>
              <a:t> Pet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name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),</a:t>
            </a:r>
            <a:r>
              <a:rPr lang="en-US" sz="2000">
                <a:latin typeface="Times New Roman" panose="02020603050405020304" pitchFamily="18" charset="0"/>
              </a:rPr>
              <a:t> favoriteActivity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activity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{}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>
                <a:latin typeface="Times New Roman" panose="02020603050405020304" pitchFamily="18" charset="0"/>
              </a:rPr>
              <a:t> description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Pet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::</a:t>
            </a:r>
            <a:r>
              <a:rPr lang="en-US" sz="2000">
                <a:latin typeface="Times New Roman" panose="02020603050405020304" pitchFamily="18" charset="0"/>
              </a:rPr>
              <a:t>name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+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b="1">
                <a:solidFill>
                  <a:srgbClr val="0000E6"/>
                </a:solidFill>
                <a:latin typeface="Times New Roman" panose="02020603050405020304" pitchFamily="18" charset="0"/>
              </a:rPr>
              <a:t> likes to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+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favoriteActivity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55304" name="Google Shape;721;p67"/>
          <p:cNvSpPr txBox="1">
            <a:spLocks noChangeArrowheads="1"/>
          </p:cNvSpPr>
          <p:nvPr/>
        </p:nvSpPr>
        <p:spPr bwMode="auto">
          <a:xfrm>
            <a:off x="6119813" y="1576388"/>
            <a:ext cx="3719512" cy="3892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describe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Pet p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 pitchFamily="18" charset="0"/>
              </a:rPr>
              <a:t>// Slicing 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p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description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Pet p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Alfred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Dog d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Fluffy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,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sleep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p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describe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d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8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r>
              <a:rPr lang="en-US" sz="2800">
                <a:latin typeface="Times New Roman" panose="02020603050405020304" pitchFamily="18" charset="0"/>
              </a:rPr>
              <a:t> </a:t>
            </a:r>
            <a:endParaRPr 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76111D91-B3CA-4CC4-B551-73955B4668E7}" type="slidenum">
              <a:rPr lang="en-US" sz="1500"/>
            </a:fld>
            <a:endParaRPr lang="en-US" sz="1800"/>
          </a:p>
        </p:txBody>
      </p:sp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  <a:endParaRPr lang="vi-VN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  <a:endParaRPr lang="vi-VN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  <a:endParaRPr lang="vi-VN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  <a:endParaRPr lang="vi-VN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  <a:endParaRPr lang="vi-VN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04E147D6-8CA5-4965-85E2-84E3C53253D3}" type="slidenum">
              <a:rPr lang="en-US" sz="1500"/>
            </a:fld>
            <a:endParaRPr lang="en-US" sz="1800"/>
          </a:p>
        </p:txBody>
      </p:sp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 pe funcţii virtuale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Derived1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Derived2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Overriding a virtual funcţion: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>
                <a:latin typeface="Times New Roman" panose="02020603050405020304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//!  d2.f(s); // string version hidden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118D459A-3152-4729-95AD-76A1C87BEF4D}" type="slidenum">
              <a:rPr lang="en-US" sz="1500"/>
            </a:fld>
            <a:endParaRPr lang="en-US" sz="1800"/>
          </a:p>
        </p:txBody>
      </p:sp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 pe funcţii virtuale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Base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Derived3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Base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//! void f() const{ cout &lt;&lt; "Derived3::f()\n";}};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Derived4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Base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Change argument list: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const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        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string</a:t>
            </a:r>
            <a:r>
              <a:rPr lang="en-US" sz="2000">
                <a:latin typeface="Times New Roman" panose="02020603050405020304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anose="02020603050405020304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//!  x = d4.f(); // f() version hidden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//!  d4.f(s); // string version hidden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&amp;</a:t>
            </a:r>
            <a:r>
              <a:rPr lang="en-US" sz="2000">
                <a:latin typeface="Times New Roman" panose="02020603050405020304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Upcast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//!  br.f(1); // Derived version unavailable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  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.</a:t>
            </a:r>
            <a:r>
              <a:rPr lang="en-US" sz="2000">
                <a:latin typeface="Times New Roman" panose="02020603050405020304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Base version available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return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Google Shape;131;p1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7174" name="Google Shape;132;p19"/>
          <p:cNvSpPr txBox="1">
            <a:spLocks noChangeArrowheads="1"/>
          </p:cNvSpPr>
          <p:nvPr/>
        </p:nvSpPr>
        <p:spPr bwMode="auto">
          <a:xfrm>
            <a:off x="274638" y="1101725"/>
            <a:ext cx="2784475" cy="544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i="1"/>
              <a:t>Exemplu: moştenire</a:t>
            </a:r>
            <a:endParaRPr lang="en-US" sz="2000" b="1" i="1"/>
          </a:p>
        </p:txBody>
      </p:sp>
      <p:sp>
        <p:nvSpPr>
          <p:cNvPr id="7175" name="Rectangle 2"/>
          <p:cNvSpPr>
            <a:spLocks noChangeArrowheads="1"/>
          </p:cNvSpPr>
          <p:nvPr/>
        </p:nvSpPr>
        <p:spPr bwMode="auto">
          <a:xfrm>
            <a:off x="0" y="1595438"/>
            <a:ext cx="5376863" cy="584835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</a:ln>
        </p:spPr>
        <p:txBody>
          <a:bodyPr lIns="503813" tIns="0" rIns="0" bIns="0" anchor="ctr">
            <a:spAutoFit/>
          </a:bodyPr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public</a:t>
            </a:r>
            <a:r>
              <a:rPr lang="en-US" sz="2000">
                <a:solidFill>
                  <a:srgbClr val="E34A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solidFill>
                <a:srgbClr val="E34A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X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void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read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Different from X's I</a:t>
            </a:r>
            <a:endParaRPr lang="en-US" sz="2000">
              <a:solidFill>
                <a:srgbClr val="6969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>
                <a:solidFill>
                  <a:srgbClr val="E34AD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>
              <a:solidFill>
                <a:srgbClr val="E34AD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Y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change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i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permute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Different name call</a:t>
            </a:r>
            <a:endParaRPr lang="en-US" sz="2000">
              <a:solidFill>
                <a:srgbClr val="6969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00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Same-name funcţion call  </a:t>
            </a:r>
            <a:endParaRPr lang="en-US" sz="2000">
              <a:solidFill>
                <a:srgbClr val="6969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en-US" sz="2000">
              <a:solidFill>
                <a:srgbClr val="69696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sz="200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sz="200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35488" y="2228850"/>
            <a:ext cx="5545137" cy="287178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b="1" kern="0" dirty="0" err="1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int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kern="0" dirty="0">
                <a:solidFill>
                  <a:srgbClr val="4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main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()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{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</a:t>
            </a:r>
            <a:r>
              <a:rPr lang="en-US" sz="1800" kern="0" dirty="0" err="1">
                <a:solidFill>
                  <a:srgbClr val="603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cout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b="1" kern="0" dirty="0" err="1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sizeof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(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X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&lt;&lt;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b="1" kern="0" dirty="0" err="1">
                <a:solidFill>
                  <a:srgbClr val="800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sizeof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(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Y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</a:t>
            </a:r>
            <a:r>
              <a:rPr lang="en-US" sz="18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Y D</a:t>
            </a:r>
            <a:r>
              <a:rPr lang="en-US" sz="18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 </a:t>
            </a:r>
            <a:r>
              <a:rPr lang="en-US" sz="18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18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change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// X </a:t>
            </a:r>
            <a:r>
              <a:rPr lang="en-US" sz="1800" kern="0" dirty="0" err="1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funcţion</a:t>
            </a:r>
            <a:r>
              <a:rPr lang="en-US" sz="18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interface comes through: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 </a:t>
            </a:r>
            <a:r>
              <a:rPr lang="en-US" sz="18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18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read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 </a:t>
            </a:r>
            <a:r>
              <a:rPr lang="en-US" sz="18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18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permute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()</a:t>
            </a:r>
            <a:r>
              <a:rPr lang="en-US" sz="18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// Redefined </a:t>
            </a:r>
            <a:r>
              <a:rPr lang="en-US" sz="1800" kern="0" dirty="0" err="1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funcţions</a:t>
            </a:r>
            <a:r>
              <a:rPr lang="en-US" sz="1800" kern="0" dirty="0">
                <a:solidFill>
                  <a:srgbClr val="696969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hide base versions: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     </a:t>
            </a:r>
            <a:r>
              <a:rPr lang="en-US" sz="1800" kern="0" dirty="0" err="1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D</a:t>
            </a:r>
            <a:r>
              <a:rPr lang="en-US" sz="1800" kern="0" dirty="0" err="1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.</a:t>
            </a:r>
            <a:r>
              <a:rPr lang="en-US" sz="1800" kern="0" dirty="0" err="1">
                <a:solidFill>
                  <a:srgbClr val="6030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set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(</a:t>
            </a:r>
            <a:r>
              <a:rPr lang="en-US" sz="1800" kern="0" dirty="0">
                <a:solidFill>
                  <a:srgbClr val="008C0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12</a:t>
            </a:r>
            <a:r>
              <a:rPr lang="en-US" sz="1800" kern="0" dirty="0">
                <a:solidFill>
                  <a:srgbClr val="80803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)</a:t>
            </a:r>
            <a:r>
              <a:rPr lang="en-US" sz="18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;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1800" kern="0" dirty="0">
                <a:solidFill>
                  <a:srgbClr val="800080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}</a:t>
            </a:r>
            <a:r>
              <a:rPr lang="en-US" sz="18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</a:t>
            </a:r>
            <a:endParaRPr lang="en-US" sz="1800" kern="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855E53A-211D-4DD6-8683-DE146CBA8CBD}" type="slidenum">
              <a:rPr lang="en-US" sz="1500"/>
            </a:fld>
            <a:endParaRPr lang="en-US" sz="1800"/>
          </a:p>
        </p:txBody>
      </p:sp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ce?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că funcția virtuală din clasa derivată ar putea crede că obiectul e inițializat deja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Pentru că la nivel de compilator în acel moment doar VPTR local este cunoscut 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BBDD3C65-1497-4051-B05C-02EF82B06642}" type="slidenum">
              <a:rPr lang="en-US" sz="1500"/>
            </a:fld>
            <a:endParaRPr lang="en-US" sz="1800"/>
          </a:p>
        </p:txBody>
      </p:sp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Destructori si virtualizare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uzual să se întâlnească. </a:t>
            </a:r>
            <a:endParaRPr lang="vi-V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vi-V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cheamă în ordine inversă decât constructorii. </a:t>
            </a:r>
            <a:endParaRPr lang="vi-VN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vi-VN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E0C6C2A5-7F3D-4DD2-8015-B3805DF5E4ED}" type="slidenum">
              <a:rPr lang="en-US" sz="1500"/>
            </a:fld>
            <a:endParaRPr lang="en-US" sz="1800"/>
          </a:p>
        </p:txBody>
      </p:sp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Destructori si virtualizare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Base1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~</a:t>
            </a:r>
            <a:r>
              <a:rPr lang="en-US" sz="2000">
                <a:latin typeface="Times New Roman" panose="02020603050405020304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Derived1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Base1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~</a:t>
            </a:r>
            <a:r>
              <a:rPr lang="en-US" sz="2000">
                <a:latin typeface="Times New Roman" panose="02020603050405020304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pt-BR" sz="2000">
                <a:latin typeface="Times New Roman" panose="02020603050405020304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pt-BR" sz="2000" b="1">
                <a:latin typeface="Times New Roman" panose="02020603050405020304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anose="02020603050405020304" pitchFamily="18" charset="0"/>
              </a:rPr>
              <a:t>~</a:t>
            </a:r>
            <a:r>
              <a:rPr lang="pt-BR" sz="2000">
                <a:latin typeface="Times New Roman" panose="02020603050405020304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pt-BR" sz="2000" b="1">
                <a:latin typeface="Times New Roman" panose="02020603050405020304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pt-BR" sz="2000" b="1">
                <a:latin typeface="Times New Roman" panose="02020603050405020304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pt-BR" sz="2000">
                <a:latin typeface="Times New Roman" panose="02020603050405020304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pt-BR" sz="2000">
                <a:latin typeface="Times New Roman" panose="02020603050405020304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anose="02020603050405020304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pt-BR" sz="2000" b="1">
                <a:latin typeface="Times New Roman" panose="02020603050405020304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pt-BR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Derived2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Base2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~</a:t>
            </a:r>
            <a:r>
              <a:rPr lang="en-US" sz="2000">
                <a:latin typeface="Times New Roman" panose="02020603050405020304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new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delete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 pitchFamily="18" charset="0"/>
              </a:rPr>
              <a:t>// Afis: ~Base1()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new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delete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anose="02020603050405020304" pitchFamily="18" charset="0"/>
              </a:rPr>
              <a:t>// Afis: ~Derived2()  ~Base2()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D21CDE78-C7C1-4250-B45F-831A8C5D6348}" type="slidenum">
              <a:rPr lang="en-US" sz="1500"/>
            </a:fld>
            <a:endParaRPr lang="en-US" sz="1800"/>
          </a:p>
        </p:txBody>
      </p:sp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  <p:grpSp>
        <p:nvGrpSpPr>
          <p:cNvPr id="62470" name="Group 8"/>
          <p:cNvGrpSpPr/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  <a:endParaRPr lang="vi-VN" sz="2000" dirty="0">
                <a:latin typeface="+mj-lt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  <a:endParaRPr lang="vi-VN" sz="2000" dirty="0">
                <a:latin typeface="+mj-lt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  <a:endParaRPr lang="vi-VN" sz="2000" dirty="0">
                <a:latin typeface="+mj-lt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  <a:endParaRPr lang="vi-VN" sz="2000" dirty="0">
                <a:latin typeface="+mj-lt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  <a:endParaRPr lang="vi-VN" sz="2000" dirty="0">
                <a:latin typeface="+mj-lt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anose="02020603050405020304" pitchFamily="18" charset="0"/>
                </a:rPr>
                <a:t>: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dirty="0">
                  <a:latin typeface="Times New Roman" panose="02020603050405020304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virtual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~</a:t>
              </a:r>
              <a:r>
                <a:rPr lang="en-US" sz="2000" dirty="0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};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dirty="0" err="1">
                  <a:latin typeface="Times New Roman" panose="02020603050405020304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~</a:t>
              </a:r>
              <a:r>
                <a:rPr lang="en-US" sz="2000" dirty="0" err="1">
                  <a:latin typeface="Times New Roman" panose="02020603050405020304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{}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class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: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anose="02020603050405020304" pitchFamily="18" charset="0"/>
                </a:rPr>
                <a:t>public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 err="1">
                  <a:latin typeface="Times New Roman" panose="02020603050405020304" pitchFamily="18" charset="0"/>
                </a:rPr>
                <a:t>AbstractBase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{};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anose="02020603050405020304" pitchFamily="18" charset="0"/>
                </a:rPr>
                <a:t>// No overriding of destructor necessary?</a:t>
              </a:r>
              <a:endParaRPr lang="en-US" sz="2000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anose="02020603050405020304" pitchFamily="18" charset="0"/>
                </a:rPr>
                <a:t>int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anose="02020603050405020304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anose="02020603050405020304" pitchFamily="18" charset="0"/>
                </a:rPr>
                <a:t>()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{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dirty="0">
                  <a:latin typeface="Times New Roman" panose="02020603050405020304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;</a:t>
              </a:r>
              <a:r>
                <a:rPr lang="en-US" sz="2000" b="1" dirty="0">
                  <a:latin typeface="Times New Roman" panose="02020603050405020304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</a:rPr>
                <a:t>}</a:t>
              </a:r>
              <a:endParaRPr lang="en-US" sz="2000" b="1" dirty="0">
                <a:latin typeface="Times New Roman" panose="02020603050405020304" pitchFamily="18" charset="0"/>
              </a:endParaRPr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0DFA8A5A-D5FC-4967-9BB3-02F2267AFC40}" type="slidenum">
              <a:rPr lang="en-US" sz="1500"/>
            </a:fld>
            <a:endParaRPr lang="en-US" sz="1800"/>
          </a:p>
        </p:txBody>
      </p:sp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/>
              <a:t>La apel de funcție virtuală din funcții normale se apelează conform VPTR </a:t>
            </a:r>
            <a:endParaRPr lang="vi-VN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/>
              <a:t> În destructori se face early binding! (apeluri locale) </a:t>
            </a:r>
            <a:endParaRPr lang="vi-VN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/>
              <a:t> De ce? Pentru că acel apel poate să se bazeze pe porțiuni deja distruse din obiect </a:t>
            </a:r>
            <a:endParaRPr lang="vi-VN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Base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pt-BR" sz="2000" dirty="0">
                <a:latin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pt-BR" sz="2000" b="1" dirty="0">
                <a:latin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~</a:t>
            </a:r>
            <a:r>
              <a:rPr lang="pt-BR" sz="2000" dirty="0">
                <a:latin typeface="Times New Roman" panose="02020603050405020304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pt-BR" sz="2000" b="1" dirty="0">
                <a:latin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pt-BR" sz="2000" b="1" dirty="0">
                <a:latin typeface="Times New Roman" panose="02020603050405020304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pt-BR" sz="2000" dirty="0">
                <a:latin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pt-BR" sz="2000" dirty="0">
                <a:latin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pt-BR" sz="2000" dirty="0">
                <a:latin typeface="Times New Roman" panose="02020603050405020304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pt-BR" sz="2000" b="1" dirty="0">
                <a:latin typeface="Times New Roman" panose="02020603050405020304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pt-BR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Derived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Base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~</a:t>
            </a:r>
            <a:r>
              <a:rPr lang="en-US" sz="2000" dirty="0">
                <a:latin typeface="Times New Roman" panose="02020603050405020304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void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bp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new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delete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anose="02020603050405020304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anose="02020603050405020304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anose="02020603050405020304" pitchFamily="18" charset="0"/>
              </a:rPr>
              <a:t>: ~Derived() ~Base1() Base::f()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9F966405-5F24-4A18-B561-AF9D60785515}" type="slidenum">
              <a:rPr lang="en-US" sz="1500"/>
            </a:fld>
            <a:endParaRPr lang="en-US" sz="1800"/>
          </a:p>
        </p:txBody>
      </p:sp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Downcasting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/>
              <a:t>Folosit in ierarhii polimorfice (cu funcţii virtuale).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  <a:endParaRPr lang="en-US" sz="20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  <a:endParaRPr lang="en-US" sz="2000" b="1" i="1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000"/>
              <a:t>Foloseşte tabelele VTABLE pentru determinarea tipului.</a:t>
            </a:r>
            <a:endParaRPr lang="en-US" sz="2000"/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4A4F806F-29A3-4E3C-9A32-6320A37DA46B}" type="slidenum">
              <a:rPr lang="en-US" sz="1500"/>
            </a:fld>
            <a:endParaRPr lang="en-US" sz="1800"/>
          </a:p>
        </p:txBody>
      </p:sp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Pet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~</a:t>
            </a:r>
            <a:r>
              <a:rPr lang="en-US" sz="2000" dirty="0">
                <a:latin typeface="Times New Roman" panose="02020603050405020304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{}};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Dog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Pet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{};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Cat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Pet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{};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anose="02020603050405020304" pitchFamily="18" charset="0"/>
              </a:rPr>
              <a:t>new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 dirty="0"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anose="02020603050405020304" pitchFamily="18" charset="0"/>
              </a:rPr>
              <a:t>Upcast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dirty="0">
                <a:latin typeface="Times New Roman" panose="02020603050405020304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 dirty="0">
                <a:latin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anose="02020603050405020304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anose="02020603050405020304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anose="02020603050405020304" pitchFamily="18" charset="0"/>
              </a:rPr>
              <a:t> - 0; Try to cast it to Dog*: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dirty="0">
                <a:latin typeface="Times New Roman" panose="02020603050405020304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anose="02020603050405020304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dirty="0">
                <a:latin typeface="Times New Roman" panose="02020603050405020304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dirty="0">
                <a:latin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anose="02020603050405020304" pitchFamily="18" charset="0"/>
              </a:rPr>
              <a:t>// Try to cast it to Cat*:</a:t>
            </a:r>
            <a:endParaRPr lang="en-US" sz="2000" b="1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it-IT" sz="2000" dirty="0">
                <a:latin typeface="Times New Roman" panose="02020603050405020304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anose="02020603050405020304" pitchFamily="18" charset="0"/>
              </a:rPr>
              <a:t>// b si d2 retin aceeasi adresa</a:t>
            </a:r>
            <a:endParaRPr lang="it-IT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anose="02020603050405020304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64D5952D-40C9-4162-89EC-BFE2559DB2BB}" type="slidenum">
              <a:rPr lang="en-US" sz="1500"/>
            </a:fld>
            <a:endParaRPr lang="en-US" sz="1800"/>
          </a:p>
        </p:txBody>
      </p:sp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Downcasting</a:t>
            </a:r>
            <a:endParaRPr lang="en-US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 b="1">
              <a:solidFill>
                <a:srgbClr val="800000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Shape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virtual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~</a:t>
            </a:r>
            <a:r>
              <a:rPr lang="en-US" sz="2000">
                <a:latin typeface="Times New Roman" panose="02020603050405020304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{};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Circle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Shape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Square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: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public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Shape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class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>
                <a:latin typeface="Times New Roman" panose="02020603050405020304" pitchFamily="18" charset="0"/>
              </a:rPr>
              <a:t>Other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{};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int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anose="02020603050405020304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{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&amp;</a:t>
            </a:r>
            <a:r>
              <a:rPr lang="en-US" sz="2000">
                <a:latin typeface="Times New Roman" panose="02020603050405020304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Upcast: normal and OK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More explicit but unnecessary: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b="1">
                <a:latin typeface="Times New Roman" panose="02020603050405020304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(&amp;</a:t>
            </a:r>
            <a:r>
              <a:rPr lang="en-US" sz="2000" b="1">
                <a:latin typeface="Times New Roman" panose="02020603050405020304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(Since upcasting is such a safe and common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operation, the cast becomes cluttering)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2. Polimorfismul la execuţie prin funcţii virtuale</a:t>
            </a:r>
            <a:endParaRPr lang="en-US" sz="2000" b="1"/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Static Navigation of class hierarchies requires extra type information:  </a:t>
            </a:r>
            <a:endParaRPr lang="en-US" sz="2000">
              <a:solidFill>
                <a:srgbClr val="696969"/>
              </a:solidFill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==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(c</a:t>
            </a:r>
            <a:r>
              <a:rPr lang="en-US" sz="2000" b="1">
                <a:latin typeface="Times New Roman" panose="02020603050405020304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 // C++ RTTI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b="1">
                <a:latin typeface="Times New Roman" panose="02020603050405020304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==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lang="en-US" sz="2000" b="1">
                <a:latin typeface="Times New Roman" panose="02020603050405020304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!=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anose="02020603050405020304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 b="1">
                <a:latin typeface="Times New Roman" panose="02020603050405020304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!=</a:t>
            </a:r>
            <a:r>
              <a:rPr lang="en-US" sz="2000" b="1">
                <a:latin typeface="Times New Roman" panose="02020603050405020304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anose="02020603050405020304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anose="02020603050405020304" pitchFamily="18" charset="0"/>
              </a:rPr>
              <a:t>)</a:t>
            </a:r>
            <a:endParaRPr lang="en-US" sz="2000" b="1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cout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anose="02020603050405020304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anose="02020603050405020304" pitchFamily="18" charset="0"/>
              </a:rPr>
              <a:t>"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&lt;&lt;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anose="02020603050405020304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Static navigation is ONLY an efficiency hack;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dynamic_cast is always safer. However: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Other* op = static_cast&lt;Other*&gt;(s);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Conveniently gives an error message, while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</a:t>
            </a:r>
            <a:r>
              <a:rPr lang="en-US" sz="2000">
                <a:latin typeface="Times New Roman" panose="02020603050405020304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=</a:t>
            </a:r>
            <a:r>
              <a:rPr lang="en-US" sz="2000">
                <a:latin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(</a:t>
            </a:r>
            <a:r>
              <a:rPr lang="en-US" sz="2000">
                <a:latin typeface="Times New Roman" panose="02020603050405020304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anose="02020603050405020304" pitchFamily="18" charset="0"/>
              </a:rPr>
              <a:t>*)</a:t>
            </a:r>
            <a:r>
              <a:rPr lang="en-US" sz="2000">
                <a:latin typeface="Times New Roman" panose="02020603050405020304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anose="02020603050405020304" pitchFamily="18" charset="0"/>
              </a:rPr>
              <a:t>;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anose="02020603050405020304" pitchFamily="18" charset="0"/>
              </a:rPr>
              <a:t>// does not</a:t>
            </a:r>
            <a:endParaRPr lang="en-US" sz="2000">
              <a:latin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anose="02020603050405020304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854B7120-4842-49D8-B105-2E9BDCFA2853}" type="slidenum">
              <a:rPr lang="en-US" sz="1500"/>
            </a:fld>
            <a:endParaRPr lang="en-US" sz="1800"/>
          </a:p>
        </p:txBody>
      </p:sp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panose="020B0604020202020204" pitchFamily="34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Mostenire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completari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1800" dirty="0" smtClean="0"/>
              <a:t>C</a:t>
            </a:r>
            <a:r>
              <a:rPr lang="en-US" sz="1800" dirty="0" err="1" smtClean="0"/>
              <a:t>opy</a:t>
            </a:r>
            <a:r>
              <a:rPr lang="en-US" sz="1800" dirty="0" smtClean="0"/>
              <a:t> constructor, operator </a:t>
            </a:r>
            <a:r>
              <a:rPr lang="vi-VN" sz="1800" dirty="0" smtClean="0"/>
              <a:t>=</a:t>
            </a:r>
            <a:r>
              <a:rPr lang="en-US" sz="1800" dirty="0" smtClean="0"/>
              <a:t>, </a:t>
            </a:r>
            <a:r>
              <a:rPr lang="vi-VN" sz="1800" dirty="0" smtClean="0"/>
              <a:t>destructor </a:t>
            </a:r>
            <a:r>
              <a:rPr lang="vi-VN" sz="1800" dirty="0"/>
              <a:t>pt clasele cu atribute de tip </a:t>
            </a:r>
            <a:r>
              <a:rPr lang="vi-VN" sz="1800" dirty="0" smtClean="0"/>
              <a:t>pointer</a:t>
            </a:r>
            <a:br>
              <a:rPr lang="vi-VN" sz="1800" dirty="0"/>
            </a:br>
            <a:r>
              <a:rPr lang="vi-VN" sz="1800" dirty="0" smtClean="0"/>
              <a:t>- </a:t>
            </a:r>
            <a:r>
              <a:rPr lang="vi-VN" sz="1800" dirty="0"/>
              <a:t>clone, copy&amp;swap, </a:t>
            </a:r>
            <a:endParaRPr lang="en-US" sz="1800" dirty="0" smtClean="0"/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1800" dirty="0" smtClean="0"/>
              <a:t>- </a:t>
            </a:r>
            <a:r>
              <a:rPr lang="vi-VN" sz="1800" dirty="0" smtClean="0"/>
              <a:t>RAII</a:t>
            </a:r>
            <a:r>
              <a:rPr lang="en-US" sz="1800" dirty="0" smtClean="0"/>
              <a:t> (</a:t>
            </a:r>
            <a:r>
              <a:rPr lang="en-US" sz="1800" i="1" dirty="0"/>
              <a:t>Resource Acquisition Is Initialization</a:t>
            </a:r>
            <a:r>
              <a:rPr lang="en-US" sz="1800" dirty="0" smtClean="0"/>
              <a:t>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Tratarea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exceptiilor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Inițializare de obiecte</a:t>
            </a:r>
            <a:endParaRPr lang="vi-VN" sz="2400" b="1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Foarte important în C++: garantarea inițializării corecte =&gt; trebuie să fie asigurată și la compoziție și moștenire.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 crearea unui obiect, compilatorul trebuie să garanteze apelul TUTUROR subobiectelor.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- cazul subobiectelor care nu au constructori impliciți sau schimbarea valorii unui argument default în constructor.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 ce?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- constructorul noii clase nu are permisiunea să acceseze datele private ale subobiectelor, deci nu le pot inițializa direct.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Rezolvare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listă de inițializare pentru constructori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7"/>
          <p:cNvSpPr>
            <a:spLocks noChangeArrowheads="1"/>
          </p:cNvSpPr>
          <p:nvPr/>
        </p:nvSpPr>
        <p:spPr bwMode="auto">
          <a:xfrm>
            <a:off x="252413" y="1390650"/>
            <a:ext cx="6216650" cy="407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/>
              <a:t>Exemple: lista de iniţializare pentru constructori</a:t>
            </a:r>
            <a:endParaRPr lang="en-US" sz="2000" b="1" i="1"/>
          </a:p>
        </p:txBody>
      </p:sp>
      <p:grpSp>
        <p:nvGrpSpPr>
          <p:cNvPr id="9220" name="Group 11"/>
          <p:cNvGrpSpPr/>
          <p:nvPr/>
        </p:nvGrpSpPr>
        <p:grpSpPr bwMode="auto">
          <a:xfrm>
            <a:off x="1176338" y="2103438"/>
            <a:ext cx="7643812" cy="4524375"/>
            <a:chOff x="1066800" y="1676400"/>
            <a:chExt cx="6934200" cy="4103830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10383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class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Bar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{</a:t>
              </a:r>
              <a:endParaRPr lang="en-US" sz="2200" kern="0" dirty="0">
                <a:solidFill>
                  <a:srgbClr val="8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      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int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x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;</a:t>
              </a:r>
              <a:endParaRPr lang="en-US" sz="2200" kern="0" dirty="0">
                <a:solidFill>
                  <a:srgbClr val="8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     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200" kern="0" dirty="0">
                  <a:solidFill>
                    <a:srgbClr val="E34AD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endParaRPr lang="en-US" sz="2200" kern="0" dirty="0">
                <a:solidFill>
                  <a:srgbClr val="E34AD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E34AD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          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Bar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(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int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200" kern="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i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)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{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x 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=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200" kern="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i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;}</a:t>
              </a:r>
              <a:endParaRPr lang="en-US" sz="2200" kern="0" dirty="0">
                <a:solidFill>
                  <a:srgbClr val="8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};</a:t>
              </a:r>
              <a:endParaRPr lang="en-US" sz="2200" kern="0" dirty="0">
                <a:solidFill>
                  <a:srgbClr val="8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solidFill>
                  <a:srgbClr val="8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class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200" kern="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MyType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2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Bar 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{</a:t>
              </a:r>
              <a:endParaRPr lang="en-US" sz="2200" kern="0" dirty="0">
                <a:solidFill>
                  <a:srgbClr val="8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      </a:t>
              </a:r>
              <a:r>
                <a:rPr lang="en-US" sz="2200" b="1" kern="0" dirty="0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public</a:t>
              </a:r>
              <a:r>
                <a:rPr lang="en-US" sz="2200" kern="0" dirty="0">
                  <a:solidFill>
                    <a:srgbClr val="E34AD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:</a:t>
              </a:r>
              <a:endParaRPr lang="en-US" sz="2200" kern="0" dirty="0">
                <a:solidFill>
                  <a:srgbClr val="E34ADC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E34AD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          </a:t>
              </a:r>
              <a:r>
                <a:rPr lang="en-US" sz="2200" kern="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MyType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(</a:t>
              </a:r>
              <a:r>
                <a:rPr lang="en-US" sz="2200" b="1" kern="0" dirty="0" err="1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int</a:t>
              </a:r>
              <a:r>
                <a:rPr lang="en-US" sz="2200" kern="0" dirty="0">
                  <a:solidFill>
                    <a:srgbClr val="80803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)</a:t>
              </a: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;</a:t>
              </a:r>
              <a:endParaRPr lang="en-US" sz="2200" kern="0" dirty="0">
                <a:solidFill>
                  <a:srgbClr val="80008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2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};</a:t>
              </a:r>
              <a:r>
                <a:rPr lang="en-US" sz="2200" kern="0" dirty="0">
                  <a:latin typeface="Times New Roman" panose="02020603050405020304" pitchFamily="18" charset="0"/>
                  <a:ea typeface="Arial" panose="020B0604020202020204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endParaRPr lang="en-US" sz="22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000" kern="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MyType</a:t>
              </a:r>
              <a:r>
                <a:rPr lang="en-US" sz="30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:: </a:t>
              </a:r>
              <a:r>
                <a:rPr lang="en-US" sz="3000" kern="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MyType</a:t>
              </a:r>
              <a:r>
                <a:rPr lang="en-US" sz="30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3000" kern="0" dirty="0">
                  <a:solidFill>
                    <a:srgbClr val="80803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(</a:t>
              </a:r>
              <a:r>
                <a:rPr lang="en-US" sz="3000" b="1" kern="0" dirty="0" err="1">
                  <a:solidFill>
                    <a:srgbClr val="8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int</a:t>
              </a:r>
              <a:r>
                <a:rPr lang="en-US" sz="30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</a:t>
              </a:r>
              <a:r>
                <a:rPr lang="en-US" sz="3000" kern="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i</a:t>
              </a:r>
              <a:r>
                <a:rPr lang="en-US" sz="3000" kern="0" dirty="0">
                  <a:solidFill>
                    <a:srgbClr val="80803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)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:</a:t>
              </a:r>
              <a:r>
                <a:rPr lang="en-US" sz="30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Bar (</a:t>
              </a:r>
              <a:r>
                <a:rPr lang="en-US" sz="3000" kern="0" dirty="0" err="1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i</a:t>
              </a:r>
              <a:r>
                <a:rPr lang="en-US" sz="30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) 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{</a:t>
              </a:r>
              <a:r>
                <a:rPr lang="en-US" sz="3000" kern="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 … </a:t>
              </a:r>
              <a:r>
                <a:rPr lang="en-US" sz="3000" kern="0" dirty="0">
                  <a:solidFill>
                    <a:srgbClr val="80008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Arial" panose="020B0604020202020204"/>
                </a:rPr>
                <a:t>}</a:t>
              </a:r>
              <a:endParaRPr lang="en-US" sz="3000" kern="0" dirty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86819" y="4855788"/>
              <a:ext cx="967764" cy="76172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anose="020B0604020202020204"/>
                <a:buNone/>
                <a:defRPr/>
              </a:pPr>
              <a:endParaRPr lang="en-US" kern="0">
                <a:sym typeface="Arial" panose="020B0604020202020204"/>
              </a:endParaRPr>
            </a:p>
          </p:txBody>
        </p:sp>
      </p:grpSp>
      <p:sp>
        <p:nvSpPr>
          <p:cNvPr id="9222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336550" y="1314450"/>
            <a:ext cx="5040313" cy="471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Exemple: compoziţie şi moştenire</a:t>
            </a: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87375" y="2095500"/>
            <a:ext cx="3613150" cy="45037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class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~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void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const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};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class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~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void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const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};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535488" y="1941513"/>
            <a:ext cx="5124450" cy="48101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100794" tIns="50397" rIns="100794" bIns="50397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class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C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B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A </a:t>
            </a:r>
            <a:r>
              <a:rPr lang="en-US" sz="2200" kern="0" dirty="0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public</a:t>
            </a:r>
            <a:r>
              <a:rPr lang="en-US" sz="2200" kern="0" dirty="0">
                <a:solidFill>
                  <a:srgbClr val="E34ADC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B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),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a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ii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~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// Calls ~A() and ~B()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void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b="1" kern="0" dirty="0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const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696969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// Redefinition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            </a:t>
            </a:r>
            <a:r>
              <a:rPr lang="en-US" sz="2200" kern="0" dirty="0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2200" kern="0" dirty="0" err="1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2200" kern="0" dirty="0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            B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::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f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     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};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b="1" kern="0" dirty="0" err="1">
                <a:solidFill>
                  <a:srgbClr val="8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4000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()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   C </a:t>
            </a:r>
            <a:r>
              <a:rPr lang="en-US" sz="2200" kern="0" dirty="0" err="1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c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2200" kern="0" dirty="0">
                <a:solidFill>
                  <a:srgbClr val="008C0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47</a:t>
            </a:r>
            <a:r>
              <a:rPr lang="en-US" sz="2200" kern="0" dirty="0">
                <a:solidFill>
                  <a:srgbClr val="80803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)</a:t>
            </a: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2200" kern="0" dirty="0">
                <a:solidFill>
                  <a:srgbClr val="800080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r>
              <a:rPr lang="en-US" sz="2200" kern="0" dirty="0">
                <a:latin typeface="+mn-lt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2200" kern="0" dirty="0">
              <a:latin typeface="+mn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19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200976FB-0119-442B-AF17-9E729B643A03}" type="slidenum">
              <a:rPr lang="en-US" sz="1500"/>
            </a:fld>
            <a:endParaRPr lang="en-US" sz="1800"/>
          </a:p>
        </p:txBody>
      </p:sp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  <a:endParaRPr lang="en-US" sz="2000" b="1" i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Pentru crearea unui obiect al unei clase derivate,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 creează iniţial un obiect al clasei de bază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 apelul constructorului acesteia, apoi se adaugă elementele specifice clasei derivate prin apelul constructorului clasei derivate.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Această specificare se ataşează la antetul funcţiei constructor a clasei derivate.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panose="020B0604020202020204" pitchFamily="34" charset="0"/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În situaţia în care clasele de bază au definit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implicit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sau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cu parametri impliciţi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nu se impune specificarea parametrilor care se transferă către obiectul clasei de bază.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panose="020B0604020202020204" pitchFamily="34" charset="0"/>
              <a:buNone/>
            </a:pPr>
            <a:fld id="{2F78B6C5-B84E-4231-BCC1-DC4F9AA51F2E}" type="slidenum">
              <a:rPr lang="en-US" sz="1500"/>
            </a:fld>
            <a:endParaRPr lang="en-US" sz="1800"/>
          </a:p>
        </p:txBody>
      </p:sp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/>
              <a:t>1. Moştenirea in C++</a:t>
            </a:r>
            <a:endParaRPr lang="en-US" sz="2000" b="1"/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derivate</a:t>
            </a:r>
            <a:endParaRPr lang="en-US" sz="20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pot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distinge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situaţii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ambele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atât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 au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apelează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implicit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Copierea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face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compilatorul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creează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constructor implicit care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apelează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constructorul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particular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defineşte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copiere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derivată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acestuia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totalitate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sarcina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transferării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corespunzătoare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membrilor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aparţin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339FCFC2FAF7448BA3CDF6206B6CEC" ma:contentTypeVersion="3" ma:contentTypeDescription="Create a new document." ma:contentTypeScope="" ma:versionID="8afaf3cffe5e22a34da8bfe1625c179e">
  <xsd:schema xmlns:xsd="http://www.w3.org/2001/XMLSchema" xmlns:xs="http://www.w3.org/2001/XMLSchema" xmlns:p="http://schemas.microsoft.com/office/2006/metadata/properties" xmlns:ns2="329006ea-4da3-4e6c-a901-d70b69abdb45" targetNamespace="http://schemas.microsoft.com/office/2006/metadata/properties" ma:root="true" ma:fieldsID="bb24d71aa4346850225c7f5fd9d32f2d" ns2:_="">
    <xsd:import namespace="329006ea-4da3-4e6c-a901-d70b69abdb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9006ea-4da3-4e6c-a901-d70b69abdb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4A0C69-31CD-4B37-8465-D42A4E36A292}">
  <ds:schemaRefs/>
</ds:datastoreItem>
</file>

<file path=customXml/itemProps2.xml><?xml version="1.0" encoding="utf-8"?>
<ds:datastoreItem xmlns:ds="http://schemas.openxmlformats.org/officeDocument/2006/customXml" ds:itemID="{06D1AEAC-39BC-4314-A20F-3B85927ED92B}">
  <ds:schemaRefs/>
</ds:datastoreItem>
</file>

<file path=customXml/itemProps3.xml><?xml version="1.0" encoding="utf-8"?>
<ds:datastoreItem xmlns:ds="http://schemas.openxmlformats.org/officeDocument/2006/customXml" ds:itemID="{A15F0668-CCE0-4DF5-8EC8-D6946AAA887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25159</Words>
  <Application>WPS Presentation</Application>
  <PresentationFormat>Custom</PresentationFormat>
  <Paragraphs>1071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Arial</vt:lpstr>
      <vt:lpstr>SimSun</vt:lpstr>
      <vt:lpstr>Wingdings</vt:lpstr>
      <vt:lpstr>Arial</vt:lpstr>
      <vt:lpstr>Calibri</vt:lpstr>
      <vt:lpstr>Times New Roman</vt:lpstr>
      <vt:lpstr>Calibri</vt:lpstr>
      <vt:lpstr>Microsoft YaHei</vt:lpstr>
      <vt:lpstr>Arial Unicode MS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Student FMI</cp:lastModifiedBy>
  <cp:revision>192</cp:revision>
  <dcterms:created xsi:type="dcterms:W3CDTF">2025-03-31T07:08:30Z</dcterms:created>
  <dcterms:modified xsi:type="dcterms:W3CDTF">2025-03-31T09:47:26Z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0x010100C1339FCFC2FAF7448BA3CDF6206B6CEC</vt:lpwstr>
  </property>
  <property fmtid="{D5CDD505-2E9C-101B-9397-08002B2CF9AE}" pid="3" name="ICV">
    <vt:lpwstr>25DFE2F88BEE427F937FF901238D7920_12</vt:lpwstr>
  </property>
  <property fmtid="{D5CDD505-2E9C-101B-9397-08002B2CF9AE}" pid="4" name="KSOProductBuildVer">
    <vt:lpwstr>1033-12.2.0.20326</vt:lpwstr>
  </property>
</Properties>
</file>