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4"/>
  </p:sldMasterIdLst>
  <p:notesMasterIdLst>
    <p:notesMasterId r:id="rId57"/>
  </p:notesMasterIdLst>
  <p:sldIdLst>
    <p:sldId id="256" r:id="rId5"/>
    <p:sldId id="257" r:id="rId6"/>
    <p:sldId id="260" r:id="rId7"/>
    <p:sldId id="262" r:id="rId8"/>
    <p:sldId id="325" r:id="rId9"/>
    <p:sldId id="267" r:id="rId10"/>
    <p:sldId id="269" r:id="rId11"/>
    <p:sldId id="271" r:id="rId12"/>
    <p:sldId id="276" r:id="rId13"/>
    <p:sldId id="281" r:id="rId14"/>
    <p:sldId id="284" r:id="rId15"/>
    <p:sldId id="286" r:id="rId16"/>
    <p:sldId id="288" r:id="rId17"/>
    <p:sldId id="293" r:id="rId18"/>
    <p:sldId id="296" r:id="rId19"/>
    <p:sldId id="297" r:id="rId20"/>
    <p:sldId id="298" r:id="rId21"/>
    <p:sldId id="299" r:id="rId22"/>
    <p:sldId id="300" r:id="rId23"/>
    <p:sldId id="303" r:id="rId24"/>
    <p:sldId id="305" r:id="rId25"/>
    <p:sldId id="307" r:id="rId26"/>
    <p:sldId id="308" r:id="rId27"/>
    <p:sldId id="310" r:id="rId28"/>
    <p:sldId id="311" r:id="rId29"/>
    <p:sldId id="312" r:id="rId30"/>
    <p:sldId id="313" r:id="rId31"/>
    <p:sldId id="314" r:id="rId32"/>
    <p:sldId id="315" r:id="rId33"/>
    <p:sldId id="316" r:id="rId34"/>
    <p:sldId id="317" r:id="rId35"/>
    <p:sldId id="318" r:id="rId36"/>
    <p:sldId id="319" r:id="rId37"/>
    <p:sldId id="320"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3" r:id="rId55"/>
    <p:sldId id="321" r:id="rId56"/>
  </p:sldIdLst>
  <p:sldSz cx="10080625" cy="7559675"/>
  <p:notesSz cx="7099300" cy="10234613"/>
  <p:defaultTextStyle>
    <a:defPPr>
      <a:defRPr lang="en-US"/>
    </a:defPPr>
    <a:lvl1pPr algn="l" rtl="0" fontAlgn="base">
      <a:spcBef>
        <a:spcPct val="0"/>
      </a:spcBef>
      <a:spcAft>
        <a:spcPct val="0"/>
      </a:spcAft>
      <a:defRPr sz="1400" kern="1200">
        <a:solidFill>
          <a:srgbClr val="000000"/>
        </a:solidFill>
        <a:latin typeface="Arial" charset="0"/>
        <a:ea typeface="+mn-ea"/>
        <a:cs typeface="Arial" charset="0"/>
        <a:sym typeface="Arial" charset="0"/>
      </a:defRPr>
    </a:lvl1pPr>
    <a:lvl2pPr marL="457200" algn="l" rtl="0" fontAlgn="base">
      <a:spcBef>
        <a:spcPct val="0"/>
      </a:spcBef>
      <a:spcAft>
        <a:spcPct val="0"/>
      </a:spcAft>
      <a:defRPr sz="1400" kern="1200">
        <a:solidFill>
          <a:srgbClr val="000000"/>
        </a:solidFill>
        <a:latin typeface="Arial" charset="0"/>
        <a:ea typeface="+mn-ea"/>
        <a:cs typeface="Arial" charset="0"/>
        <a:sym typeface="Arial" charset="0"/>
      </a:defRPr>
    </a:lvl2pPr>
    <a:lvl3pPr marL="914400" algn="l" rtl="0" fontAlgn="base">
      <a:spcBef>
        <a:spcPct val="0"/>
      </a:spcBef>
      <a:spcAft>
        <a:spcPct val="0"/>
      </a:spcAft>
      <a:defRPr sz="1400" kern="1200">
        <a:solidFill>
          <a:srgbClr val="000000"/>
        </a:solidFill>
        <a:latin typeface="Arial" charset="0"/>
        <a:ea typeface="+mn-ea"/>
        <a:cs typeface="Arial" charset="0"/>
        <a:sym typeface="Arial" charset="0"/>
      </a:defRPr>
    </a:lvl3pPr>
    <a:lvl4pPr marL="1371600" algn="l" rtl="0" fontAlgn="base">
      <a:spcBef>
        <a:spcPct val="0"/>
      </a:spcBef>
      <a:spcAft>
        <a:spcPct val="0"/>
      </a:spcAft>
      <a:defRPr sz="1400" kern="1200">
        <a:solidFill>
          <a:srgbClr val="000000"/>
        </a:solidFill>
        <a:latin typeface="Arial" charset="0"/>
        <a:ea typeface="+mn-ea"/>
        <a:cs typeface="Arial" charset="0"/>
        <a:sym typeface="Arial" charset="0"/>
      </a:defRPr>
    </a:lvl4pPr>
    <a:lvl5pPr marL="1828800" algn="l" rtl="0" fontAlgn="base">
      <a:spcBef>
        <a:spcPct val="0"/>
      </a:spcBef>
      <a:spcAft>
        <a:spcPct val="0"/>
      </a:spcAft>
      <a:defRPr sz="1400" kern="1200">
        <a:solidFill>
          <a:srgbClr val="000000"/>
        </a:solidFill>
        <a:latin typeface="Arial" charset="0"/>
        <a:ea typeface="+mn-ea"/>
        <a:cs typeface="Arial" charset="0"/>
        <a:sym typeface="Arial" charset="0"/>
      </a:defRPr>
    </a:lvl5pPr>
    <a:lvl6pPr marL="2286000" algn="l" defTabSz="914400" rtl="0" eaLnBrk="1" latinLnBrk="0" hangingPunct="1">
      <a:defRPr sz="1400" kern="1200">
        <a:solidFill>
          <a:srgbClr val="000000"/>
        </a:solidFill>
        <a:latin typeface="Arial" charset="0"/>
        <a:ea typeface="+mn-ea"/>
        <a:cs typeface="Arial" charset="0"/>
        <a:sym typeface="Arial" charset="0"/>
      </a:defRPr>
    </a:lvl6pPr>
    <a:lvl7pPr marL="2743200" algn="l" defTabSz="914400" rtl="0" eaLnBrk="1" latinLnBrk="0" hangingPunct="1">
      <a:defRPr sz="1400" kern="1200">
        <a:solidFill>
          <a:srgbClr val="000000"/>
        </a:solidFill>
        <a:latin typeface="Arial" charset="0"/>
        <a:ea typeface="+mn-ea"/>
        <a:cs typeface="Arial" charset="0"/>
        <a:sym typeface="Arial" charset="0"/>
      </a:defRPr>
    </a:lvl7pPr>
    <a:lvl8pPr marL="3200400" algn="l" defTabSz="914400" rtl="0" eaLnBrk="1" latinLnBrk="0" hangingPunct="1">
      <a:defRPr sz="1400" kern="1200">
        <a:solidFill>
          <a:srgbClr val="000000"/>
        </a:solidFill>
        <a:latin typeface="Arial" charset="0"/>
        <a:ea typeface="+mn-ea"/>
        <a:cs typeface="Arial" charset="0"/>
        <a:sym typeface="Arial" charset="0"/>
      </a:defRPr>
    </a:lvl8pPr>
    <a:lvl9pPr marL="3657600" algn="l" defTabSz="914400" rtl="0" eaLnBrk="1" latinLnBrk="0" hangingPunct="1">
      <a:defRPr sz="1400" kern="1200">
        <a:solidFill>
          <a:srgbClr val="000000"/>
        </a:solidFill>
        <a:latin typeface="Arial" charset="0"/>
        <a:ea typeface="+mn-ea"/>
        <a:cs typeface="Arial" charset="0"/>
        <a:sym typeface="Arial" charset="0"/>
      </a:defRPr>
    </a:lvl9pPr>
  </p:defaultTextStyle>
  <p:extLst>
    <p:ext uri="{EFAFB233-063F-42B5-8137-9DF3F51BA10A}">
      <p15:sldGuideLst xmlns:p15="http://schemas.microsoft.com/office/powerpoint/2012/main" xmlns="">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550EC-A6E4-0FB0-A387-474B9CE28A20}" v="9" dt="2021-12-16T10:56:42.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2" d="100"/>
          <a:sy n="62" d="100"/>
        </p:scale>
        <p:origin x="-2004" y="-1320"/>
      </p:cViewPr>
      <p:guideLst>
        <p:guide orient="horz" pos="2381"/>
        <p:guide pos="3175"/>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77"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CA MADALINA DOBROVAT" userId="S::anca.dobrovat@unibuc.ro::418a3c67-18b7-4c53-a114-ddac729b7caa" providerId="AD" clId="Web-{AEA550EC-A6E4-0FB0-A387-474B9CE28A20}"/>
    <pc:docChg chg="modSld">
      <pc:chgData name="ANCA MADALINA DOBROVAT" userId="S::anca.dobrovat@unibuc.ro::418a3c67-18b7-4c53-a114-ddac729b7caa" providerId="AD" clId="Web-{AEA550EC-A6E4-0FB0-A387-474B9CE28A20}" dt="2021-12-16T10:56:42.111" v="8" actId="20577"/>
      <pc:docMkLst>
        <pc:docMk/>
      </pc:docMkLst>
      <pc:sldChg chg="modSp">
        <pc:chgData name="ANCA MADALINA DOBROVAT" userId="S::anca.dobrovat@unibuc.ro::418a3c67-18b7-4c53-a114-ddac729b7caa" providerId="AD" clId="Web-{AEA550EC-A6E4-0FB0-A387-474B9CE28A20}" dt="2021-12-16T10:56:42.111" v="8" actId="20577"/>
        <pc:sldMkLst>
          <pc:docMk/>
          <pc:sldMk cId="0" sldId="256"/>
        </pc:sldMkLst>
        <pc:spChg chg="mod">
          <ac:chgData name="ANCA MADALINA DOBROVAT" userId="S::anca.dobrovat@unibuc.ro::418a3c67-18b7-4c53-a114-ddac729b7caa" providerId="AD" clId="Web-{AEA550EC-A6E4-0FB0-A387-474B9CE28A20}" dt="2021-12-16T10:56:42.111" v="8" actId="20577"/>
          <ac:spMkLst>
            <pc:docMk/>
            <pc:sldMk cId="0" sldId="256"/>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8610" name="Google Shape;3;n"/>
          <p:cNvSpPr>
            <a:spLocks noGrp="1" noRot="1" noChangeAspect="1"/>
          </p:cNvSpPr>
          <p:nvPr>
            <p:ph type="sldImg" idx="2"/>
          </p:nvPr>
        </p:nvSpPr>
        <p:spPr bwMode="auto">
          <a:xfrm>
            <a:off x="1182688" y="768350"/>
            <a:ext cx="4733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solidFill>
              <a:srgbClr val="000000"/>
            </a:solidFill>
            <a:round/>
            <a:headEnd type="none" w="sm" len="sm"/>
            <a:tailEnd type="none" w="sm" len="sm"/>
          </a:ln>
        </p:spPr>
      </p:sp>
      <p:sp>
        <p:nvSpPr>
          <p:cNvPr id="68611" name="Google Shape;4;n"/>
          <p:cNvSpPr txBox="1">
            <a:spLocks noGrp="1"/>
          </p:cNvSpPr>
          <p:nvPr>
            <p:ph type="body" idx="1"/>
          </p:nvPr>
        </p:nvSpPr>
        <p:spPr bwMode="auto">
          <a:xfrm>
            <a:off x="709613" y="4860925"/>
            <a:ext cx="5680075" cy="4605338"/>
          </a:xfrm>
          <a:prstGeom prst="rect">
            <a:avLst/>
          </a:prstGeom>
          <a:noFill/>
          <a:ln w="9525">
            <a:noFill/>
            <a:miter lim="800000"/>
            <a:headEnd/>
            <a:tailEnd/>
          </a:ln>
        </p:spPr>
        <p:txBody>
          <a:bodyPr vert="horz" wrap="square" lIns="91425" tIns="91425" rIns="91425" bIns="91425" numCol="1" anchor="t" anchorCtr="0" compatLnSpc="1">
            <a:prstTxWarp prst="textNoShape">
              <a:avLst/>
            </a:prstTxWarp>
          </a:bodyPr>
          <a:lstStyle/>
          <a:p>
            <a:pPr lvl="0"/>
            <a:endParaRPr lang="en-US">
              <a:sym typeface="Arial" charset="0"/>
            </a:endParaRPr>
          </a:p>
        </p:txBody>
      </p:sp>
    </p:spTree>
    <p:extLst>
      <p:ext uri="{BB962C8B-B14F-4D97-AF65-F5344CB8AC3E}">
        <p14:creationId xmlns:p14="http://schemas.microsoft.com/office/powerpoint/2010/main" xmlns="" val="422687854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1pPr>
    <a:lvl2pPr marL="742950" lvl="1" indent="-28575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2pPr>
    <a:lvl3pPr marL="1143000" lvl="2"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3pPr>
    <a:lvl4pPr marL="1600200" lvl="3"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4pPr>
    <a:lvl5pPr marL="2057400" lvl="4" indent="-228600" algn="l" rtl="0" eaLnBrk="0" fontAlgn="base" hangingPunct="0">
      <a:spcBef>
        <a:spcPct val="0"/>
      </a:spcBef>
      <a:spcAft>
        <a:spcPct val="0"/>
      </a:spcAft>
      <a:buClr>
        <a:srgbClr val="000000"/>
      </a:buClr>
      <a:buFont typeface="Arial" charset="0"/>
      <a:defRPr sz="1400">
        <a:solidFill>
          <a:srgbClr val="000000"/>
        </a:solidFill>
        <a:latin typeface="Arial"/>
        <a:ea typeface="Arial"/>
        <a:cs typeface="Arial"/>
        <a:sym typeface="Arial"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Google Shape;60;p1: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66E4444C-20E8-4981-9293-DDC652EEB198}"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a:t>
            </a:fld>
            <a:endParaRPr lang="en-US" sz="1800"/>
          </a:p>
        </p:txBody>
      </p:sp>
      <p:sp>
        <p:nvSpPr>
          <p:cNvPr id="69635" name="Google Shape;61;p1: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A373FF23-0357-4B33-BC9B-975875C8666D}"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a:t>
            </a:fld>
            <a:endParaRPr lang="en-US" sz="1800"/>
          </a:p>
        </p:txBody>
      </p:sp>
      <p:sp>
        <p:nvSpPr>
          <p:cNvPr id="69636" name="Google Shape;62;p1:notes"/>
          <p:cNvSpPr>
            <a:spLocks noChangeArrowheads="1"/>
          </p:cNvSpPr>
          <p:nvPr/>
        </p:nvSpPr>
        <p:spPr bwMode="auto">
          <a:xfrm>
            <a:off x="711200" y="4860925"/>
            <a:ext cx="5665788" cy="4589463"/>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69637" name="Google Shape;63;p1:notes"/>
          <p:cNvSpPr txBox="1">
            <a:spLocks noGrp="1"/>
          </p:cNvSpPr>
          <p:nvPr>
            <p:ph type="body" idx="1"/>
          </p:nvPr>
        </p:nvSpPr>
        <p:spPr>
          <a:xfrm>
            <a:off x="711200" y="4860925"/>
            <a:ext cx="5651500"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69638" name="Google Shape;64;p1: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4210" name="Google Shape;369;g50e229d72d_0_405: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DB19906B-940E-42D1-A911-565136FCCB5A}"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10</a:t>
            </a:fld>
            <a:endParaRPr lang="en-US" sz="1800"/>
          </a:p>
        </p:txBody>
      </p:sp>
      <p:sp>
        <p:nvSpPr>
          <p:cNvPr id="94211" name="Google Shape;370;g50e229d72d_0_405: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D6D07AC5-1EF0-438A-A3B9-ACFB0768E026}"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10</a:t>
            </a:fld>
            <a:endParaRPr lang="en-US" sz="1800"/>
          </a:p>
        </p:txBody>
      </p:sp>
      <p:sp>
        <p:nvSpPr>
          <p:cNvPr id="94212" name="Google Shape;371;g50e229d72d_0_405: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94213" name="Google Shape;372;g50e229d72d_0_405: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94214" name="Google Shape;373;g50e229d72d_0_405: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7282" name="Google Shape;405;g50e229d72d_0_429: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3C2CB6C0-375E-42F9-AC3E-EBFA86223970}"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11</a:t>
            </a:fld>
            <a:endParaRPr lang="en-US" sz="1800"/>
          </a:p>
        </p:txBody>
      </p:sp>
      <p:sp>
        <p:nvSpPr>
          <p:cNvPr id="97283" name="Google Shape;406;g50e229d72d_0_429: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7F642711-33EB-4006-AF08-792A92100F6C}"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11</a:t>
            </a:fld>
            <a:endParaRPr lang="en-US" sz="1800"/>
          </a:p>
        </p:txBody>
      </p:sp>
      <p:sp>
        <p:nvSpPr>
          <p:cNvPr id="97284" name="Google Shape;407;g50e229d72d_0_429: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97285" name="Google Shape;408;g50e229d72d_0_429: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97286" name="Google Shape;409;g50e229d72d_0_429: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99330" name="Google Shape;429;g50e229d72d_0_303: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E6C1FE9D-B4DD-4810-8FE9-5690584AF885}"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12</a:t>
            </a:fld>
            <a:endParaRPr lang="en-US" sz="1800"/>
          </a:p>
        </p:txBody>
      </p:sp>
      <p:sp>
        <p:nvSpPr>
          <p:cNvPr id="99331" name="Google Shape;430;g50e229d72d_0_303: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CBBFFCA0-96F4-494B-BADA-F20CBD36260A}"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12</a:t>
            </a:fld>
            <a:endParaRPr lang="en-US" sz="1800"/>
          </a:p>
        </p:txBody>
      </p:sp>
      <p:sp>
        <p:nvSpPr>
          <p:cNvPr id="99332" name="Google Shape;431;g50e229d72d_0_303: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99333" name="Google Shape;432;g50e229d72d_0_303: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99334" name="Google Shape;433;g50e229d72d_0_303: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1378" name="Google Shape;454;g50e229d72d_0_466: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04EA203C-65B7-47EE-AACE-A19A8050F7CE}"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13</a:t>
            </a:fld>
            <a:endParaRPr lang="en-US" sz="1800"/>
          </a:p>
        </p:txBody>
      </p:sp>
      <p:sp>
        <p:nvSpPr>
          <p:cNvPr id="101379" name="Google Shape;455;g50e229d72d_0_466: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31EE0D18-B01A-40F3-A6B8-CB74F8C46FDA}"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13</a:t>
            </a:fld>
            <a:endParaRPr lang="en-US" sz="1800"/>
          </a:p>
        </p:txBody>
      </p:sp>
      <p:sp>
        <p:nvSpPr>
          <p:cNvPr id="101380" name="Google Shape;456;g50e229d72d_0_466: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01381" name="Google Shape;457;g50e229d72d_0_466: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01382" name="Google Shape;458;g50e229d72d_0_466: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522" name="Google Shape;516;g50e229d72d_0_494: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999DAB44-08E1-44DD-B1B0-0976E207B814}"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14</a:t>
            </a:fld>
            <a:endParaRPr lang="en-US" sz="1800"/>
          </a:p>
        </p:txBody>
      </p:sp>
      <p:sp>
        <p:nvSpPr>
          <p:cNvPr id="107523" name="Google Shape;517;g50e229d72d_0_494: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F857C1D4-01EA-4511-98F4-02B03EF0575E}"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14</a:t>
            </a:fld>
            <a:endParaRPr lang="en-US" sz="1800"/>
          </a:p>
        </p:txBody>
      </p:sp>
      <p:sp>
        <p:nvSpPr>
          <p:cNvPr id="107524" name="Google Shape;518;g50e229d72d_0_494: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07525" name="Google Shape;519;g50e229d72d_0_494: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07526" name="Google Shape;520;g50e229d72d_0_494: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0594" name="Google Shape;552;g50e229d72d_0_574: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1EA24532-E8ED-40CD-AAD7-E9BF6EE6F9E7}"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15</a:t>
            </a:fld>
            <a:endParaRPr lang="en-US" sz="1800"/>
          </a:p>
        </p:txBody>
      </p:sp>
      <p:sp>
        <p:nvSpPr>
          <p:cNvPr id="110595" name="Google Shape;553;g50e229d72d_0_574: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81F50A34-36EB-40DB-A755-86AF595E16D3}"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15</a:t>
            </a:fld>
            <a:endParaRPr lang="en-US" sz="1800"/>
          </a:p>
        </p:txBody>
      </p:sp>
      <p:sp>
        <p:nvSpPr>
          <p:cNvPr id="110596" name="Google Shape;554;g50e229d72d_0_574: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10597" name="Google Shape;555;g50e229d72d_0_574: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10598" name="Google Shape;556;g50e229d72d_0_574: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1618" name="Google Shape;564;g50e229d72d_0_587: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83D627F6-EF3C-46AA-89DD-0409367656E7}"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16</a:t>
            </a:fld>
            <a:endParaRPr lang="en-US" sz="1800"/>
          </a:p>
        </p:txBody>
      </p:sp>
      <p:sp>
        <p:nvSpPr>
          <p:cNvPr id="111619" name="Google Shape;565;g50e229d72d_0_587: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DE6E1880-7B22-46BE-BAE8-4A70D3DFA937}"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16</a:t>
            </a:fld>
            <a:endParaRPr lang="en-US" sz="1800"/>
          </a:p>
        </p:txBody>
      </p:sp>
      <p:sp>
        <p:nvSpPr>
          <p:cNvPr id="111620" name="Google Shape;566;g50e229d72d_0_587: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11621" name="Google Shape;567;g50e229d72d_0_587: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11622" name="Google Shape;568;g50e229d72d_0_587: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42" name="Google Shape;576;g50e229d72d_0_613: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4FD71749-C938-4B72-9ECE-98E6F8E4E068}"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17</a:t>
            </a:fld>
            <a:endParaRPr lang="en-US" sz="1800"/>
          </a:p>
        </p:txBody>
      </p:sp>
      <p:sp>
        <p:nvSpPr>
          <p:cNvPr id="112643" name="Google Shape;577;g50e229d72d_0_613: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F19F94E7-1988-42DC-A47D-FFBA1DBF4243}"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17</a:t>
            </a:fld>
            <a:endParaRPr lang="en-US" sz="1800"/>
          </a:p>
        </p:txBody>
      </p:sp>
      <p:sp>
        <p:nvSpPr>
          <p:cNvPr id="112644" name="Google Shape;578;g50e229d72d_0_613: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12645" name="Google Shape;579;g50e229d72d_0_613: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12646" name="Google Shape;580;g50e229d72d_0_613: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3666" name="Google Shape;588;g50e229d72d_0_627: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E04A9ADE-3FA7-4DFD-966F-CB118514F5F8}"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18</a:t>
            </a:fld>
            <a:endParaRPr lang="en-US" sz="1800"/>
          </a:p>
        </p:txBody>
      </p:sp>
      <p:sp>
        <p:nvSpPr>
          <p:cNvPr id="113667" name="Google Shape;589;g50e229d72d_0_627: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A9AFAD66-EBE2-4A5A-9A27-A6DA394AA3FE}"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18</a:t>
            </a:fld>
            <a:endParaRPr lang="en-US" sz="1800"/>
          </a:p>
        </p:txBody>
      </p:sp>
      <p:sp>
        <p:nvSpPr>
          <p:cNvPr id="113668" name="Google Shape;590;g50e229d72d_0_627: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13669" name="Google Shape;591;g50e229d72d_0_627: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13670" name="Google Shape;592;g50e229d72d_0_627: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4690" name="Google Shape;600;g50e229d72d_0_652: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BB019173-A8FE-454A-B4F8-70357293C7E6}"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19</a:t>
            </a:fld>
            <a:endParaRPr lang="en-US" sz="1800"/>
          </a:p>
        </p:txBody>
      </p:sp>
      <p:sp>
        <p:nvSpPr>
          <p:cNvPr id="114691" name="Google Shape;601;g50e229d72d_0_652: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27C02DDA-7FAD-4E96-86BB-C3C368D3D0DC}"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19</a:t>
            </a:fld>
            <a:endParaRPr lang="en-US" sz="1800"/>
          </a:p>
        </p:txBody>
      </p:sp>
      <p:sp>
        <p:nvSpPr>
          <p:cNvPr id="114692" name="Google Shape;602;g50e229d72d_0_652: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14693" name="Google Shape;603;g50e229d72d_0_652: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14694" name="Google Shape;604;g50e229d72d_0_652: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8" name="Google Shape;74;p2: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83C5394E-49F3-4FAC-8FB4-FA293AF8078A}"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a:t>
            </a:fld>
            <a:endParaRPr lang="en-US" sz="1800"/>
          </a:p>
        </p:txBody>
      </p:sp>
      <p:sp>
        <p:nvSpPr>
          <p:cNvPr id="70659" name="Google Shape;75;p2: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A153390F-BB3D-4D6E-8EA5-E1E8D2AB707D}"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a:t>
            </a:fld>
            <a:endParaRPr lang="en-US" sz="1800"/>
          </a:p>
        </p:txBody>
      </p:sp>
      <p:sp>
        <p:nvSpPr>
          <p:cNvPr id="70660" name="Google Shape;76;p2: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70661" name="Google Shape;77;p2:notes"/>
          <p:cNvSpPr txBox="1">
            <a:spLocks noGrp="1"/>
          </p:cNvSpPr>
          <p:nvPr>
            <p:ph type="body" idx="1"/>
          </p:nvPr>
        </p:nvSpPr>
        <p:spPr>
          <a:xfrm>
            <a:off x="711200" y="4860925"/>
            <a:ext cx="5651500"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70662" name="Google Shape;78;p2: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6738" name="Google Shape;636;g50e229d72d_0_640: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C3A91D9F-BD5D-4B0C-9108-735395C2B0BC}"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20</a:t>
            </a:fld>
            <a:endParaRPr lang="en-US" sz="1800"/>
          </a:p>
        </p:txBody>
      </p:sp>
      <p:sp>
        <p:nvSpPr>
          <p:cNvPr id="116739" name="Google Shape;637;g50e229d72d_0_640: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477CCECB-364F-456B-9FD9-E79E800DA5A0}"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20</a:t>
            </a:fld>
            <a:endParaRPr lang="en-US" sz="1800"/>
          </a:p>
        </p:txBody>
      </p:sp>
      <p:sp>
        <p:nvSpPr>
          <p:cNvPr id="116740" name="Google Shape;638;g50e229d72d_0_640: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16741" name="Google Shape;639;g50e229d72d_0_640: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16742" name="Google Shape;640;g50e229d72d_0_640: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8786" name="Google Shape;661;g50e229d72d_0_697: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D3582761-7229-4F1F-AF90-874A043FBD84}"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21</a:t>
            </a:fld>
            <a:endParaRPr lang="en-US" sz="1800"/>
          </a:p>
        </p:txBody>
      </p:sp>
      <p:sp>
        <p:nvSpPr>
          <p:cNvPr id="118787" name="Google Shape;662;g50e229d72d_0_697: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7E0C567A-84A8-4700-B68E-9063D0B98942}"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21</a:t>
            </a:fld>
            <a:endParaRPr lang="en-US" sz="1800"/>
          </a:p>
        </p:txBody>
      </p:sp>
      <p:sp>
        <p:nvSpPr>
          <p:cNvPr id="118788" name="Google Shape;663;g50e229d72d_0_697: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18789" name="Google Shape;664;g50e229d72d_0_697: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18790" name="Google Shape;665;g50e229d72d_0_697: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0834" name="Google Shape;685;g50fc3a0ed1_1_1: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68849286-F5E2-45E5-AB1D-33DB7B5E16DC}"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22</a:t>
            </a:fld>
            <a:endParaRPr lang="en-US" sz="1800"/>
          </a:p>
        </p:txBody>
      </p:sp>
      <p:sp>
        <p:nvSpPr>
          <p:cNvPr id="120835" name="Google Shape;686;g50fc3a0ed1_1_1: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1F62CB34-0033-4E38-9800-6B8F7CE51F56}"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22</a:t>
            </a:fld>
            <a:endParaRPr lang="en-US" sz="1800"/>
          </a:p>
        </p:txBody>
      </p:sp>
      <p:sp>
        <p:nvSpPr>
          <p:cNvPr id="120836" name="Google Shape;687;g50fc3a0ed1_1_1: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20837" name="Google Shape;688;g50fc3a0ed1_1_1: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20838" name="Google Shape;689;g50fc3a0ed1_1_1: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1858" name="Google Shape;697;g56345b4d2e_0_0: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09A9FC8E-9968-4D74-9D32-FFF6F7919909}"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23</a:t>
            </a:fld>
            <a:endParaRPr lang="en-US" sz="1800"/>
          </a:p>
        </p:txBody>
      </p:sp>
      <p:sp>
        <p:nvSpPr>
          <p:cNvPr id="121859" name="Google Shape;698;g56345b4d2e_0_0: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16074B4F-4168-4E67-BE42-AE75F62D7487}"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23</a:t>
            </a:fld>
            <a:endParaRPr lang="en-US" sz="1800"/>
          </a:p>
        </p:txBody>
      </p:sp>
      <p:sp>
        <p:nvSpPr>
          <p:cNvPr id="121860" name="Google Shape;699;g56345b4d2e_0_0: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21861" name="Google Shape;700;g56345b4d2e_0_0: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21862" name="Google Shape;701;g56345b4d2e_0_0: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3906" name="Google Shape;723;g50fc3a0ed1_1_12: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650DDCFB-0803-4179-817F-4A05F535C173}"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24</a:t>
            </a:fld>
            <a:endParaRPr lang="en-US" sz="1800"/>
          </a:p>
        </p:txBody>
      </p:sp>
      <p:sp>
        <p:nvSpPr>
          <p:cNvPr id="123907" name="Google Shape;724;g50fc3a0ed1_1_12: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83C8BC14-99D1-4FFB-8BB5-16456B03EC50}"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24</a:t>
            </a:fld>
            <a:endParaRPr lang="en-US" sz="1800"/>
          </a:p>
        </p:txBody>
      </p:sp>
      <p:sp>
        <p:nvSpPr>
          <p:cNvPr id="123908" name="Google Shape;725;g50fc3a0ed1_1_12: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23909" name="Google Shape;726;g50fc3a0ed1_1_12: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23910" name="Google Shape;727;g50fc3a0ed1_1_12: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4930" name="Google Shape;735;g56345b4d2e_0_33: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23366462-21E9-4350-9B26-24EFEE40ABFC}"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25</a:t>
            </a:fld>
            <a:endParaRPr lang="en-US" sz="1800"/>
          </a:p>
        </p:txBody>
      </p:sp>
      <p:sp>
        <p:nvSpPr>
          <p:cNvPr id="124931" name="Google Shape;736;g56345b4d2e_0_33: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32E2FD8E-9BC6-43A6-9E98-42199627492A}"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25</a:t>
            </a:fld>
            <a:endParaRPr lang="en-US" sz="1800"/>
          </a:p>
        </p:txBody>
      </p:sp>
      <p:sp>
        <p:nvSpPr>
          <p:cNvPr id="124932" name="Google Shape;737;g56345b4d2e_0_33: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24933" name="Google Shape;738;g56345b4d2e_0_33: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24934" name="Google Shape;739;g56345b4d2e_0_33: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5954" name="Google Shape;749;g56345b4d2e_0_51: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0F4C410B-C074-44E8-93CF-F9CD2D16509E}"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26</a:t>
            </a:fld>
            <a:endParaRPr lang="en-US" sz="1800"/>
          </a:p>
        </p:txBody>
      </p:sp>
      <p:sp>
        <p:nvSpPr>
          <p:cNvPr id="125955" name="Google Shape;750;g56345b4d2e_0_51: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21CBED3B-1976-4DE0-A2F0-E27665C88C37}"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26</a:t>
            </a:fld>
            <a:endParaRPr lang="en-US" sz="1800"/>
          </a:p>
        </p:txBody>
      </p:sp>
      <p:sp>
        <p:nvSpPr>
          <p:cNvPr id="125956" name="Google Shape;751;g56345b4d2e_0_51: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25957" name="Google Shape;752;g56345b4d2e_0_51: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25958" name="Google Shape;753;g56345b4d2e_0_51: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6978" name="Google Shape;763;g50fc3a0ed1_1_23: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76D62542-0B16-46B4-A855-00322342D510}"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27</a:t>
            </a:fld>
            <a:endParaRPr lang="en-US" sz="1800"/>
          </a:p>
        </p:txBody>
      </p:sp>
      <p:sp>
        <p:nvSpPr>
          <p:cNvPr id="126979" name="Google Shape;764;g50fc3a0ed1_1_23: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DFABE49D-E9E7-43EB-88FA-4C74E8A0A8E3}"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27</a:t>
            </a:fld>
            <a:endParaRPr lang="en-US" sz="1800"/>
          </a:p>
        </p:txBody>
      </p:sp>
      <p:sp>
        <p:nvSpPr>
          <p:cNvPr id="126980" name="Google Shape;765;g50fc3a0ed1_1_23: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26981" name="Google Shape;766;g50fc3a0ed1_1_23: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26982" name="Google Shape;767;g50fc3a0ed1_1_23: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8002" name="Google Shape;775;g56345b4d2e_0_64: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18E0E48A-45B4-4B8A-86E9-6E26BA874ACB}"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28</a:t>
            </a:fld>
            <a:endParaRPr lang="en-US" sz="1800"/>
          </a:p>
        </p:txBody>
      </p:sp>
      <p:sp>
        <p:nvSpPr>
          <p:cNvPr id="128003" name="Google Shape;776;g56345b4d2e_0_64: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3C3DF96B-3B0F-4F23-AB20-FC7E00FA02FB}"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28</a:t>
            </a:fld>
            <a:endParaRPr lang="en-US" sz="1800"/>
          </a:p>
        </p:txBody>
      </p:sp>
      <p:sp>
        <p:nvSpPr>
          <p:cNvPr id="128004" name="Google Shape;777;g56345b4d2e_0_64: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28005" name="Google Shape;778;g56345b4d2e_0_64: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28006" name="Google Shape;779;g56345b4d2e_0_64: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9026" name="Google Shape;787;g56345b4d2e_0_77: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13BF8CA8-19DF-4B1E-97EC-807DE5B7199D}"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29</a:t>
            </a:fld>
            <a:endParaRPr lang="en-US" sz="1800"/>
          </a:p>
        </p:txBody>
      </p:sp>
      <p:sp>
        <p:nvSpPr>
          <p:cNvPr id="129027" name="Google Shape;788;g56345b4d2e_0_77: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DD6A3F22-94E9-4296-8698-708AFF4C167E}"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29</a:t>
            </a:fld>
            <a:endParaRPr lang="en-US" sz="1800"/>
          </a:p>
        </p:txBody>
      </p:sp>
      <p:sp>
        <p:nvSpPr>
          <p:cNvPr id="129028" name="Google Shape;789;g56345b4d2e_0_77: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29029" name="Google Shape;790;g56345b4d2e_0_77: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29030" name="Google Shape;791;g56345b4d2e_0_77: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3730" name="Google Shape;110;g50e229d72d_0_1: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0482004C-EBB9-45DD-8C9C-A47DA393ACBD}"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a:t>
            </a:fld>
            <a:endParaRPr lang="en-US" sz="1800"/>
          </a:p>
        </p:txBody>
      </p:sp>
      <p:sp>
        <p:nvSpPr>
          <p:cNvPr id="73731" name="Google Shape;111;g50e229d72d_0_1: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0FE9D656-694A-4847-9B8B-B8C1CB196DA8}"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a:t>
            </a:fld>
            <a:endParaRPr lang="en-US" sz="1800"/>
          </a:p>
        </p:txBody>
      </p:sp>
      <p:sp>
        <p:nvSpPr>
          <p:cNvPr id="73732" name="Google Shape;112;g50e229d72d_0_1: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73733" name="Google Shape;113;g50e229d72d_0_1: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73734" name="Google Shape;114;g50e229d72d_0_1: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0050" name="Google Shape;799;g56345b4d2e_0_103: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C069F66D-DB4F-4A93-9944-087CD587FFF3}"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30</a:t>
            </a:fld>
            <a:endParaRPr lang="en-US" sz="1800"/>
          </a:p>
        </p:txBody>
      </p:sp>
      <p:sp>
        <p:nvSpPr>
          <p:cNvPr id="130051" name="Google Shape;800;g56345b4d2e_0_103: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B3981522-945C-4988-948C-E147DAA2EEC2}"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30</a:t>
            </a:fld>
            <a:endParaRPr lang="en-US" sz="1800"/>
          </a:p>
        </p:txBody>
      </p:sp>
      <p:sp>
        <p:nvSpPr>
          <p:cNvPr id="130052" name="Google Shape;801;g56345b4d2e_0_103: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30053" name="Google Shape;802;g56345b4d2e_0_103: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30054" name="Google Shape;803;g56345b4d2e_0_103: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1074" name="Google Shape;811;g56345b4d2e_0_90: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425EACE3-C629-4101-ABAD-3C14A86B9FC2}"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31</a:t>
            </a:fld>
            <a:endParaRPr lang="en-US" sz="1800"/>
          </a:p>
        </p:txBody>
      </p:sp>
      <p:sp>
        <p:nvSpPr>
          <p:cNvPr id="131075" name="Google Shape;812;g56345b4d2e_0_90: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FDC549EA-536B-4D49-8E80-D8BDD8CF4C8C}"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31</a:t>
            </a:fld>
            <a:endParaRPr lang="en-US" sz="1800"/>
          </a:p>
        </p:txBody>
      </p:sp>
      <p:sp>
        <p:nvSpPr>
          <p:cNvPr id="131076" name="Google Shape;813;g56345b4d2e_0_90: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31077" name="Google Shape;814;g56345b4d2e_0_90: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31078" name="Google Shape;815;g56345b4d2e_0_90: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2098" name="Google Shape;823;g56345b4d2e_0_117: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A10533D5-EA56-4959-8D6C-12D918F7BD20}"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32</a:t>
            </a:fld>
            <a:endParaRPr lang="en-US" sz="1800"/>
          </a:p>
        </p:txBody>
      </p:sp>
      <p:sp>
        <p:nvSpPr>
          <p:cNvPr id="132099" name="Google Shape;824;g56345b4d2e_0_117: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8027A6EA-4AC4-4E8F-9FCE-24B09E30DC63}"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32</a:t>
            </a:fld>
            <a:endParaRPr lang="en-US" sz="1800"/>
          </a:p>
        </p:txBody>
      </p:sp>
      <p:sp>
        <p:nvSpPr>
          <p:cNvPr id="132100" name="Google Shape;825;g56345b4d2e_0_117: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32101" name="Google Shape;826;g56345b4d2e_0_117: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32102" name="Google Shape;827;g56345b4d2e_0_117: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22" name="Google Shape;835;g56345b4d2e_0_131: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86FC5743-BCF8-4D60-B584-00553AE16621}"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33</a:t>
            </a:fld>
            <a:endParaRPr lang="en-US" sz="1800"/>
          </a:p>
        </p:txBody>
      </p:sp>
      <p:sp>
        <p:nvSpPr>
          <p:cNvPr id="133123" name="Google Shape;836;g56345b4d2e_0_131: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E7E49D78-0FD7-445D-B0CA-F4CC2A190E10}"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33</a:t>
            </a:fld>
            <a:endParaRPr lang="en-US" sz="1800"/>
          </a:p>
        </p:txBody>
      </p:sp>
      <p:sp>
        <p:nvSpPr>
          <p:cNvPr id="133124" name="Google Shape;837;g56345b4d2e_0_131: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33125" name="Google Shape;838;g56345b4d2e_0_131: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33126" name="Google Shape;839;g56345b4d2e_0_131: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4146" name="Google Shape;847;g56345b4d2e_0_143: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E2676C4C-BE4B-4FB7-BA99-B1B9C35C4C5F}"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34</a:t>
            </a:fld>
            <a:endParaRPr lang="en-US" sz="1800"/>
          </a:p>
        </p:txBody>
      </p:sp>
      <p:sp>
        <p:nvSpPr>
          <p:cNvPr id="134147" name="Google Shape;848;g56345b4d2e_0_143: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BA8247C1-48B0-46E9-B2DA-68EC227ED4FB}"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34</a:t>
            </a:fld>
            <a:endParaRPr lang="en-US" sz="1800"/>
          </a:p>
        </p:txBody>
      </p:sp>
      <p:sp>
        <p:nvSpPr>
          <p:cNvPr id="134148" name="Google Shape;849;g56345b4d2e_0_143: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34149" name="Google Shape;850;g56345b4d2e_0_143: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34150" name="Google Shape;851;g56345b4d2e_0_143: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7106" name="Google Shape;86;g5529a3b684_0_25: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425FBE91-ECE7-4CE8-B7E2-ACA3BC67C6C0}" type="slidenum">
              <a:rPr lang="en-US">
                <a:cs typeface="Times New Roman" pitchFamily="18" charset="0"/>
                <a:sym typeface="Times New Roman" pitchFamily="18" charset="0"/>
              </a:rPr>
              <a:pPr algn="r">
                <a:lnSpc>
                  <a:spcPct val="93000"/>
                </a:lnSpc>
                <a:spcBef>
                  <a:spcPct val="0"/>
                </a:spcBef>
                <a:buFontTx/>
                <a:buNone/>
              </a:pPr>
              <a:t>35</a:t>
            </a:fld>
            <a:endParaRPr lang="en-US" sz="1800"/>
          </a:p>
        </p:txBody>
      </p:sp>
      <p:sp>
        <p:nvSpPr>
          <p:cNvPr id="47107" name="Google Shape;87;g5529a3b684_0_25: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BD14EB1D-0CF9-43AD-A482-19FFE8ACCF43}" type="slidenum">
              <a:rPr lang="en-US">
                <a:cs typeface="Times New Roman" pitchFamily="18" charset="0"/>
                <a:sym typeface="Times New Roman" pitchFamily="18" charset="0"/>
              </a:rPr>
              <a:pPr algn="r">
                <a:lnSpc>
                  <a:spcPct val="93000"/>
                </a:lnSpc>
                <a:spcBef>
                  <a:spcPct val="0"/>
                </a:spcBef>
                <a:buFontTx/>
                <a:buNone/>
              </a:pPr>
              <a:t>35</a:t>
            </a:fld>
            <a:endParaRPr lang="en-US" sz="1800"/>
          </a:p>
        </p:txBody>
      </p:sp>
      <p:sp>
        <p:nvSpPr>
          <p:cNvPr id="47108" name="Google Shape;88;g5529a3b684_0_25: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47109" name="Google Shape;89;g5529a3b684_0_25: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47110" name="Google Shape;90;g5529a3b684_0_25: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8130" name="Google Shape;98;g5529a3b684_0_274: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1F2CA906-87BE-4977-908F-313F80C963C5}" type="slidenum">
              <a:rPr lang="en-US">
                <a:cs typeface="Times New Roman" pitchFamily="18" charset="0"/>
                <a:sym typeface="Times New Roman" pitchFamily="18" charset="0"/>
              </a:rPr>
              <a:pPr algn="r">
                <a:lnSpc>
                  <a:spcPct val="93000"/>
                </a:lnSpc>
                <a:spcBef>
                  <a:spcPct val="0"/>
                </a:spcBef>
                <a:buFontTx/>
                <a:buNone/>
              </a:pPr>
              <a:t>36</a:t>
            </a:fld>
            <a:endParaRPr lang="en-US" sz="1800"/>
          </a:p>
        </p:txBody>
      </p:sp>
      <p:sp>
        <p:nvSpPr>
          <p:cNvPr id="48131" name="Google Shape;99;g5529a3b684_0_274: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2ED720A6-DF44-4248-A80C-4CB6BEF8B74C}" type="slidenum">
              <a:rPr lang="en-US">
                <a:cs typeface="Times New Roman" pitchFamily="18" charset="0"/>
                <a:sym typeface="Times New Roman" pitchFamily="18" charset="0"/>
              </a:rPr>
              <a:pPr algn="r">
                <a:lnSpc>
                  <a:spcPct val="93000"/>
                </a:lnSpc>
                <a:spcBef>
                  <a:spcPct val="0"/>
                </a:spcBef>
                <a:buFontTx/>
                <a:buNone/>
              </a:pPr>
              <a:t>36</a:t>
            </a:fld>
            <a:endParaRPr lang="en-US" sz="1800"/>
          </a:p>
        </p:txBody>
      </p:sp>
      <p:sp>
        <p:nvSpPr>
          <p:cNvPr id="48132" name="Google Shape;100;g5529a3b684_0_274: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48133" name="Google Shape;101;g5529a3b684_0_274: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48134" name="Google Shape;102;g5529a3b684_0_274: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9154" name="Google Shape;86;g5529a3b684_0_25: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81C4CD20-A597-4062-9390-393D74E0C27E}" type="slidenum">
              <a:rPr lang="en-US">
                <a:cs typeface="Times New Roman" pitchFamily="18" charset="0"/>
                <a:sym typeface="Times New Roman" pitchFamily="18" charset="0"/>
              </a:rPr>
              <a:pPr algn="r">
                <a:lnSpc>
                  <a:spcPct val="93000"/>
                </a:lnSpc>
                <a:spcBef>
                  <a:spcPct val="0"/>
                </a:spcBef>
                <a:buFontTx/>
                <a:buNone/>
              </a:pPr>
              <a:t>37</a:t>
            </a:fld>
            <a:endParaRPr lang="en-US" sz="1800"/>
          </a:p>
        </p:txBody>
      </p:sp>
      <p:sp>
        <p:nvSpPr>
          <p:cNvPr id="49155" name="Google Shape;87;g5529a3b684_0_25: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D015F6D0-3722-479B-A32F-CB18D53F04E4}" type="slidenum">
              <a:rPr lang="en-US">
                <a:cs typeface="Times New Roman" pitchFamily="18" charset="0"/>
                <a:sym typeface="Times New Roman" pitchFamily="18" charset="0"/>
              </a:rPr>
              <a:pPr algn="r">
                <a:lnSpc>
                  <a:spcPct val="93000"/>
                </a:lnSpc>
                <a:spcBef>
                  <a:spcPct val="0"/>
                </a:spcBef>
                <a:buFontTx/>
                <a:buNone/>
              </a:pPr>
              <a:t>37</a:t>
            </a:fld>
            <a:endParaRPr lang="en-US" sz="1800"/>
          </a:p>
        </p:txBody>
      </p:sp>
      <p:sp>
        <p:nvSpPr>
          <p:cNvPr id="49156" name="Google Shape;88;g5529a3b684_0_25: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49157" name="Google Shape;89;g5529a3b684_0_25: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49158" name="Google Shape;90;g5529a3b684_0_25: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Google Shape;111;g5529a3b684_0_289: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75AEC678-BE6C-4BA7-B530-A6BF2E8D6B5E}" type="slidenum">
              <a:rPr lang="en-US">
                <a:cs typeface="Times New Roman" pitchFamily="18" charset="0"/>
                <a:sym typeface="Times New Roman" pitchFamily="18" charset="0"/>
              </a:rPr>
              <a:pPr algn="r">
                <a:lnSpc>
                  <a:spcPct val="93000"/>
                </a:lnSpc>
                <a:spcBef>
                  <a:spcPct val="0"/>
                </a:spcBef>
                <a:buFontTx/>
                <a:buNone/>
              </a:pPr>
              <a:t>38</a:t>
            </a:fld>
            <a:endParaRPr lang="en-US" sz="1800"/>
          </a:p>
        </p:txBody>
      </p:sp>
      <p:sp>
        <p:nvSpPr>
          <p:cNvPr id="50179" name="Google Shape;112;g5529a3b684_0_289: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910E8837-F492-4DC2-B073-FB1574A5273B}" type="slidenum">
              <a:rPr lang="en-US">
                <a:cs typeface="Times New Roman" pitchFamily="18" charset="0"/>
                <a:sym typeface="Times New Roman" pitchFamily="18" charset="0"/>
              </a:rPr>
              <a:pPr algn="r">
                <a:lnSpc>
                  <a:spcPct val="93000"/>
                </a:lnSpc>
                <a:spcBef>
                  <a:spcPct val="0"/>
                </a:spcBef>
                <a:buFontTx/>
                <a:buNone/>
              </a:pPr>
              <a:t>38</a:t>
            </a:fld>
            <a:endParaRPr lang="en-US" sz="1800"/>
          </a:p>
        </p:txBody>
      </p:sp>
      <p:sp>
        <p:nvSpPr>
          <p:cNvPr id="50180" name="Google Shape;113;g5529a3b684_0_289: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50181" name="Google Shape;114;g5529a3b684_0_289: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50182" name="Google Shape;115;g5529a3b684_0_289: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0178" name="Google Shape;111;g5529a3b684_0_289:notes"/>
          <p:cNvSpPr>
            <a:spLocks noChangeArrowheads="1"/>
          </p:cNvSpPr>
          <p:nvPr/>
        </p:nvSpPr>
        <p:spPr bwMode="auto">
          <a:xfrm>
            <a:off x="4018007" y="9721108"/>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75AEC678-BE6C-4BA7-B530-A6BF2E8D6B5E}" type="slidenum">
              <a:rPr lang="en-US">
                <a:cs typeface="Times New Roman" pitchFamily="18" charset="0"/>
                <a:sym typeface="Times New Roman" pitchFamily="18" charset="0"/>
              </a:rPr>
              <a:pPr algn="r">
                <a:lnSpc>
                  <a:spcPct val="93000"/>
                </a:lnSpc>
                <a:spcBef>
                  <a:spcPct val="0"/>
                </a:spcBef>
                <a:buFontTx/>
                <a:buNone/>
              </a:pPr>
              <a:t>39</a:t>
            </a:fld>
            <a:endParaRPr lang="en-US" sz="1800"/>
          </a:p>
        </p:txBody>
      </p:sp>
      <p:sp>
        <p:nvSpPr>
          <p:cNvPr id="50179" name="Google Shape;112;g5529a3b684_0_289:notes"/>
          <p:cNvSpPr>
            <a:spLocks noChangeArrowheads="1"/>
          </p:cNvSpPr>
          <p:nvPr/>
        </p:nvSpPr>
        <p:spPr bwMode="auto">
          <a:xfrm>
            <a:off x="4018009"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910E8837-F492-4DC2-B073-FB1574A5273B}" type="slidenum">
              <a:rPr lang="en-US">
                <a:cs typeface="Times New Roman" pitchFamily="18" charset="0"/>
                <a:sym typeface="Times New Roman" pitchFamily="18" charset="0"/>
              </a:rPr>
              <a:pPr algn="r">
                <a:lnSpc>
                  <a:spcPct val="93000"/>
                </a:lnSpc>
                <a:spcBef>
                  <a:spcPct val="0"/>
                </a:spcBef>
                <a:buFontTx/>
                <a:buNone/>
              </a:pPr>
              <a:t>39</a:t>
            </a:fld>
            <a:endParaRPr lang="en-US" sz="1800"/>
          </a:p>
        </p:txBody>
      </p:sp>
      <p:sp>
        <p:nvSpPr>
          <p:cNvPr id="50180" name="Google Shape;113;g5529a3b684_0_289:notes"/>
          <p:cNvSpPr>
            <a:spLocks noChangeArrowheads="1"/>
          </p:cNvSpPr>
          <p:nvPr/>
        </p:nvSpPr>
        <p:spPr bwMode="auto">
          <a:xfrm>
            <a:off x="711574" y="4861443"/>
            <a:ext cx="5664649" cy="4589585"/>
          </a:xfrm>
          <a:prstGeom prst="rect">
            <a:avLst/>
          </a:prstGeom>
          <a:noFill/>
          <a:ln w="9525">
            <a:noFill/>
            <a:miter lim="800000"/>
            <a:headEnd/>
            <a:tailEnd/>
          </a:ln>
        </p:spPr>
        <p:txBody>
          <a:bodyPr lIns="91407" tIns="91407" rIns="91407" bIns="91407" anchor="ctr"/>
          <a:lstStyle/>
          <a:p>
            <a:pPr>
              <a:spcBef>
                <a:spcPct val="0"/>
              </a:spcBef>
              <a:buFontTx/>
              <a:buNone/>
            </a:pPr>
            <a:endParaRPr lang="en-US"/>
          </a:p>
        </p:txBody>
      </p:sp>
      <p:sp>
        <p:nvSpPr>
          <p:cNvPr id="50181" name="Google Shape;114;g5529a3b684_0_289:notes"/>
          <p:cNvSpPr>
            <a:spLocks noGrp="1"/>
          </p:cNvSpPr>
          <p:nvPr>
            <p:ph type="body" idx="1"/>
          </p:nvPr>
        </p:nvSpPr>
        <p:spPr>
          <a:xfrm>
            <a:off x="711574" y="4861443"/>
            <a:ext cx="5649860" cy="4575370"/>
          </a:xfrm>
          <a:noFill/>
          <a:ln/>
        </p:spPr>
        <p:txBody>
          <a:bodyPr lIns="0" tIns="0" rIns="0" bIns="0"/>
          <a:lstStyle/>
          <a:p>
            <a:pPr>
              <a:spcBef>
                <a:spcPct val="0"/>
              </a:spcBef>
            </a:pPr>
            <a:endParaRPr lang="en-US"/>
          </a:p>
        </p:txBody>
      </p:sp>
      <p:sp>
        <p:nvSpPr>
          <p:cNvPr id="50182" name="Google Shape;115;g5529a3b684_0_289: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5778" name="Google Shape;135;g50e229d72d_0_41: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BBB27428-0C9A-4017-8F37-52DB1B13AA6D}"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4</a:t>
            </a:fld>
            <a:endParaRPr lang="en-US" sz="1800"/>
          </a:p>
        </p:txBody>
      </p:sp>
      <p:sp>
        <p:nvSpPr>
          <p:cNvPr id="75779" name="Google Shape;136;g50e229d72d_0_41: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9FF4C502-B941-4E9A-80FC-3EB36B42E9F2}"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4</a:t>
            </a:fld>
            <a:endParaRPr lang="en-US" sz="1800"/>
          </a:p>
        </p:txBody>
      </p:sp>
      <p:sp>
        <p:nvSpPr>
          <p:cNvPr id="75780" name="Google Shape;137;g50e229d72d_0_41: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75781" name="Google Shape;138;g50e229d72d_0_41: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75782" name="Google Shape;139;g50e229d72d_0_41: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1202" name="Google Shape;123;g5529a3b684_0_304:notes"/>
          <p:cNvSpPr>
            <a:spLocks noChangeArrowheads="1"/>
          </p:cNvSpPr>
          <p:nvPr/>
        </p:nvSpPr>
        <p:spPr bwMode="auto">
          <a:xfrm>
            <a:off x="4018007" y="9721108"/>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B6C02D46-F8F6-4FC5-BFB9-1B9E2CCC02EE}" type="slidenum">
              <a:rPr lang="en-US">
                <a:cs typeface="Times New Roman" pitchFamily="18" charset="0"/>
                <a:sym typeface="Times New Roman" pitchFamily="18" charset="0"/>
              </a:rPr>
              <a:pPr algn="r">
                <a:lnSpc>
                  <a:spcPct val="93000"/>
                </a:lnSpc>
                <a:spcBef>
                  <a:spcPct val="0"/>
                </a:spcBef>
                <a:buFontTx/>
                <a:buNone/>
              </a:pPr>
              <a:t>40</a:t>
            </a:fld>
            <a:endParaRPr lang="en-US" sz="1800"/>
          </a:p>
        </p:txBody>
      </p:sp>
      <p:sp>
        <p:nvSpPr>
          <p:cNvPr id="51203" name="Google Shape;124;g5529a3b684_0_304:notes"/>
          <p:cNvSpPr>
            <a:spLocks noChangeArrowheads="1"/>
          </p:cNvSpPr>
          <p:nvPr/>
        </p:nvSpPr>
        <p:spPr bwMode="auto">
          <a:xfrm>
            <a:off x="4018009"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3DAC89BD-E6D8-48A3-A87B-DCCCF06A7566}" type="slidenum">
              <a:rPr lang="en-US">
                <a:cs typeface="Times New Roman" pitchFamily="18" charset="0"/>
                <a:sym typeface="Times New Roman" pitchFamily="18" charset="0"/>
              </a:rPr>
              <a:pPr algn="r">
                <a:lnSpc>
                  <a:spcPct val="93000"/>
                </a:lnSpc>
                <a:spcBef>
                  <a:spcPct val="0"/>
                </a:spcBef>
                <a:buFontTx/>
                <a:buNone/>
              </a:pPr>
              <a:t>40</a:t>
            </a:fld>
            <a:endParaRPr lang="en-US" sz="1800"/>
          </a:p>
        </p:txBody>
      </p:sp>
      <p:sp>
        <p:nvSpPr>
          <p:cNvPr id="51204" name="Google Shape;125;g5529a3b684_0_304:notes"/>
          <p:cNvSpPr>
            <a:spLocks noChangeArrowheads="1"/>
          </p:cNvSpPr>
          <p:nvPr/>
        </p:nvSpPr>
        <p:spPr bwMode="auto">
          <a:xfrm>
            <a:off x="711574" y="4861443"/>
            <a:ext cx="5664649" cy="4589585"/>
          </a:xfrm>
          <a:prstGeom prst="rect">
            <a:avLst/>
          </a:prstGeom>
          <a:noFill/>
          <a:ln w="9525">
            <a:noFill/>
            <a:miter lim="800000"/>
            <a:headEnd/>
            <a:tailEnd/>
          </a:ln>
        </p:spPr>
        <p:txBody>
          <a:bodyPr lIns="91407" tIns="91407" rIns="91407" bIns="91407" anchor="ctr"/>
          <a:lstStyle/>
          <a:p>
            <a:pPr>
              <a:spcBef>
                <a:spcPct val="0"/>
              </a:spcBef>
              <a:buFontTx/>
              <a:buNone/>
            </a:pPr>
            <a:endParaRPr lang="en-US"/>
          </a:p>
        </p:txBody>
      </p:sp>
      <p:sp>
        <p:nvSpPr>
          <p:cNvPr id="51205" name="Google Shape;126;g5529a3b684_0_304:notes"/>
          <p:cNvSpPr>
            <a:spLocks noGrp="1"/>
          </p:cNvSpPr>
          <p:nvPr>
            <p:ph type="body" idx="1"/>
          </p:nvPr>
        </p:nvSpPr>
        <p:spPr>
          <a:xfrm>
            <a:off x="711574" y="4861443"/>
            <a:ext cx="5649860" cy="4575370"/>
          </a:xfrm>
          <a:noFill/>
          <a:ln/>
        </p:spPr>
        <p:txBody>
          <a:bodyPr lIns="0" tIns="0" rIns="0" bIns="0"/>
          <a:lstStyle/>
          <a:p>
            <a:pPr>
              <a:spcBef>
                <a:spcPct val="0"/>
              </a:spcBef>
            </a:pPr>
            <a:endParaRPr lang="en-US"/>
          </a:p>
        </p:txBody>
      </p:sp>
      <p:sp>
        <p:nvSpPr>
          <p:cNvPr id="51206" name="Google Shape;127;g5529a3b684_0_304: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Google Shape;159;g5529a3b684_0_341: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E5E4A1B4-90AB-4B77-8493-A4053B5A35BD}" type="slidenum">
              <a:rPr lang="en-US">
                <a:cs typeface="Times New Roman" pitchFamily="18" charset="0"/>
                <a:sym typeface="Times New Roman" pitchFamily="18" charset="0"/>
              </a:rPr>
              <a:pPr algn="r">
                <a:lnSpc>
                  <a:spcPct val="93000"/>
                </a:lnSpc>
                <a:spcBef>
                  <a:spcPct val="0"/>
                </a:spcBef>
                <a:buFontTx/>
                <a:buNone/>
              </a:pPr>
              <a:t>41</a:t>
            </a:fld>
            <a:endParaRPr lang="en-US" sz="1800"/>
          </a:p>
        </p:txBody>
      </p:sp>
      <p:sp>
        <p:nvSpPr>
          <p:cNvPr id="53251" name="Google Shape;160;g5529a3b684_0_341: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75C2CF3D-128D-407C-8732-23C641E1A1E7}" type="slidenum">
              <a:rPr lang="en-US">
                <a:cs typeface="Times New Roman" pitchFamily="18" charset="0"/>
                <a:sym typeface="Times New Roman" pitchFamily="18" charset="0"/>
              </a:rPr>
              <a:pPr algn="r">
                <a:lnSpc>
                  <a:spcPct val="93000"/>
                </a:lnSpc>
                <a:spcBef>
                  <a:spcPct val="0"/>
                </a:spcBef>
                <a:buFontTx/>
                <a:buNone/>
              </a:pPr>
              <a:t>41</a:t>
            </a:fld>
            <a:endParaRPr lang="en-US" sz="1800"/>
          </a:p>
        </p:txBody>
      </p:sp>
      <p:sp>
        <p:nvSpPr>
          <p:cNvPr id="53252" name="Google Shape;161;g5529a3b684_0_341: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53253" name="Google Shape;162;g5529a3b684_0_341: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53254" name="Google Shape;163;g5529a3b684_0_341: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Google Shape;159;g5529a3b684_0_341: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DB0AB592-23FF-4442-9B97-32691D51A1B2}" type="slidenum">
              <a:rPr lang="en-US">
                <a:cs typeface="Times New Roman" pitchFamily="18" charset="0"/>
                <a:sym typeface="Times New Roman" pitchFamily="18" charset="0"/>
              </a:rPr>
              <a:pPr algn="r">
                <a:lnSpc>
                  <a:spcPct val="93000"/>
                </a:lnSpc>
                <a:spcBef>
                  <a:spcPct val="0"/>
                </a:spcBef>
                <a:buFontTx/>
                <a:buNone/>
              </a:pPr>
              <a:t>42</a:t>
            </a:fld>
            <a:endParaRPr lang="en-US" sz="1800"/>
          </a:p>
        </p:txBody>
      </p:sp>
      <p:sp>
        <p:nvSpPr>
          <p:cNvPr id="54275" name="Google Shape;160;g5529a3b684_0_341: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F28995F3-7D9E-4065-ADD2-4CC4F0B5AA27}" type="slidenum">
              <a:rPr lang="en-US">
                <a:cs typeface="Times New Roman" pitchFamily="18" charset="0"/>
                <a:sym typeface="Times New Roman" pitchFamily="18" charset="0"/>
              </a:rPr>
              <a:pPr algn="r">
                <a:lnSpc>
                  <a:spcPct val="93000"/>
                </a:lnSpc>
                <a:spcBef>
                  <a:spcPct val="0"/>
                </a:spcBef>
                <a:buFontTx/>
                <a:buNone/>
              </a:pPr>
              <a:t>42</a:t>
            </a:fld>
            <a:endParaRPr lang="en-US" sz="1800"/>
          </a:p>
        </p:txBody>
      </p:sp>
      <p:sp>
        <p:nvSpPr>
          <p:cNvPr id="54276" name="Google Shape;161;g5529a3b684_0_341: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54277" name="Google Shape;162;g5529a3b684_0_341: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54278" name="Google Shape;163;g5529a3b684_0_341: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Google Shape;195;g5529a3b684_0_377: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B2784319-1D4D-44B5-8E62-A3248E500BC8}" type="slidenum">
              <a:rPr lang="en-US">
                <a:cs typeface="Times New Roman" pitchFamily="18" charset="0"/>
                <a:sym typeface="Times New Roman" pitchFamily="18" charset="0"/>
              </a:rPr>
              <a:pPr algn="r">
                <a:lnSpc>
                  <a:spcPct val="93000"/>
                </a:lnSpc>
                <a:spcBef>
                  <a:spcPct val="0"/>
                </a:spcBef>
                <a:buFontTx/>
                <a:buNone/>
              </a:pPr>
              <a:t>43</a:t>
            </a:fld>
            <a:endParaRPr lang="en-US" sz="1800"/>
          </a:p>
        </p:txBody>
      </p:sp>
      <p:sp>
        <p:nvSpPr>
          <p:cNvPr id="55299" name="Google Shape;196;g5529a3b684_0_377: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87C65254-E368-4586-AD1C-A0AC842E8A21}" type="slidenum">
              <a:rPr lang="en-US">
                <a:cs typeface="Times New Roman" pitchFamily="18" charset="0"/>
                <a:sym typeface="Times New Roman" pitchFamily="18" charset="0"/>
              </a:rPr>
              <a:pPr algn="r">
                <a:lnSpc>
                  <a:spcPct val="93000"/>
                </a:lnSpc>
                <a:spcBef>
                  <a:spcPct val="0"/>
                </a:spcBef>
                <a:buFontTx/>
                <a:buNone/>
              </a:pPr>
              <a:t>43</a:t>
            </a:fld>
            <a:endParaRPr lang="en-US" sz="1800"/>
          </a:p>
        </p:txBody>
      </p:sp>
      <p:sp>
        <p:nvSpPr>
          <p:cNvPr id="55300" name="Google Shape;197;g5529a3b684_0_377: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55301" name="Google Shape;198;g5529a3b684_0_377: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55302" name="Google Shape;199;g5529a3b684_0_377: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322" name="Google Shape;207;g5529a3b684_0_389: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CD5B83BD-04C7-41B6-AD81-8F830EE4DF30}" type="slidenum">
              <a:rPr lang="en-US">
                <a:cs typeface="Times New Roman" pitchFamily="18" charset="0"/>
                <a:sym typeface="Times New Roman" pitchFamily="18" charset="0"/>
              </a:rPr>
              <a:pPr algn="r">
                <a:lnSpc>
                  <a:spcPct val="93000"/>
                </a:lnSpc>
                <a:spcBef>
                  <a:spcPct val="0"/>
                </a:spcBef>
                <a:buFontTx/>
                <a:buNone/>
              </a:pPr>
              <a:t>44</a:t>
            </a:fld>
            <a:endParaRPr lang="en-US" sz="1800"/>
          </a:p>
        </p:txBody>
      </p:sp>
      <p:sp>
        <p:nvSpPr>
          <p:cNvPr id="56323" name="Google Shape;208;g5529a3b684_0_389: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8A1D938C-051D-44AB-9C24-250A6C61F0DA}" type="slidenum">
              <a:rPr lang="en-US">
                <a:cs typeface="Times New Roman" pitchFamily="18" charset="0"/>
                <a:sym typeface="Times New Roman" pitchFamily="18" charset="0"/>
              </a:rPr>
              <a:pPr algn="r">
                <a:lnSpc>
                  <a:spcPct val="93000"/>
                </a:lnSpc>
                <a:spcBef>
                  <a:spcPct val="0"/>
                </a:spcBef>
                <a:buFontTx/>
                <a:buNone/>
              </a:pPr>
              <a:t>44</a:t>
            </a:fld>
            <a:endParaRPr lang="en-US" sz="1800"/>
          </a:p>
        </p:txBody>
      </p:sp>
      <p:sp>
        <p:nvSpPr>
          <p:cNvPr id="56324" name="Google Shape;209;g5529a3b684_0_389: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56325" name="Google Shape;210;g5529a3b684_0_389: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56326" name="Google Shape;211;g5529a3b684_0_389: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Google Shape;219;g5529a3b684_0_402: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6D3D3C86-6FB3-4332-A834-9E4A645EB6E0}" type="slidenum">
              <a:rPr lang="en-US">
                <a:cs typeface="Times New Roman" pitchFamily="18" charset="0"/>
                <a:sym typeface="Times New Roman" pitchFamily="18" charset="0"/>
              </a:rPr>
              <a:pPr algn="r">
                <a:lnSpc>
                  <a:spcPct val="93000"/>
                </a:lnSpc>
                <a:spcBef>
                  <a:spcPct val="0"/>
                </a:spcBef>
                <a:buFontTx/>
                <a:buNone/>
              </a:pPr>
              <a:t>45</a:t>
            </a:fld>
            <a:endParaRPr lang="en-US" sz="1800"/>
          </a:p>
        </p:txBody>
      </p:sp>
      <p:sp>
        <p:nvSpPr>
          <p:cNvPr id="57347" name="Google Shape;220;g5529a3b684_0_402: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3A5365D5-ECAE-4253-98DF-F0838FE9B86A}" type="slidenum">
              <a:rPr lang="en-US">
                <a:cs typeface="Times New Roman" pitchFamily="18" charset="0"/>
                <a:sym typeface="Times New Roman" pitchFamily="18" charset="0"/>
              </a:rPr>
              <a:pPr algn="r">
                <a:lnSpc>
                  <a:spcPct val="93000"/>
                </a:lnSpc>
                <a:spcBef>
                  <a:spcPct val="0"/>
                </a:spcBef>
                <a:buFontTx/>
                <a:buNone/>
              </a:pPr>
              <a:t>45</a:t>
            </a:fld>
            <a:endParaRPr lang="en-US" sz="1800"/>
          </a:p>
        </p:txBody>
      </p:sp>
      <p:sp>
        <p:nvSpPr>
          <p:cNvPr id="57348" name="Google Shape;221;g5529a3b684_0_402: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57349" name="Google Shape;222;g5529a3b684_0_402: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57350" name="Google Shape;223;g5529a3b684_0_402: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Google Shape;219;g5529a3b684_0_402:notes"/>
          <p:cNvSpPr>
            <a:spLocks noChangeArrowheads="1"/>
          </p:cNvSpPr>
          <p:nvPr/>
        </p:nvSpPr>
        <p:spPr bwMode="auto">
          <a:xfrm>
            <a:off x="4018007" y="9721108"/>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6D3D3C86-6FB3-4332-A834-9E4A645EB6E0}" type="slidenum">
              <a:rPr lang="en-US">
                <a:cs typeface="Times New Roman" pitchFamily="18" charset="0"/>
                <a:sym typeface="Times New Roman" pitchFamily="18" charset="0"/>
              </a:rPr>
              <a:pPr algn="r">
                <a:lnSpc>
                  <a:spcPct val="93000"/>
                </a:lnSpc>
                <a:spcBef>
                  <a:spcPct val="0"/>
                </a:spcBef>
                <a:buFontTx/>
                <a:buNone/>
              </a:pPr>
              <a:t>46</a:t>
            </a:fld>
            <a:endParaRPr lang="en-US" sz="1800"/>
          </a:p>
        </p:txBody>
      </p:sp>
      <p:sp>
        <p:nvSpPr>
          <p:cNvPr id="57347" name="Google Shape;220;g5529a3b684_0_402:notes"/>
          <p:cNvSpPr>
            <a:spLocks noChangeArrowheads="1"/>
          </p:cNvSpPr>
          <p:nvPr/>
        </p:nvSpPr>
        <p:spPr bwMode="auto">
          <a:xfrm>
            <a:off x="4018009"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3A5365D5-ECAE-4253-98DF-F0838FE9B86A}" type="slidenum">
              <a:rPr lang="en-US">
                <a:cs typeface="Times New Roman" pitchFamily="18" charset="0"/>
                <a:sym typeface="Times New Roman" pitchFamily="18" charset="0"/>
              </a:rPr>
              <a:pPr algn="r">
                <a:lnSpc>
                  <a:spcPct val="93000"/>
                </a:lnSpc>
                <a:spcBef>
                  <a:spcPct val="0"/>
                </a:spcBef>
                <a:buFontTx/>
                <a:buNone/>
              </a:pPr>
              <a:t>46</a:t>
            </a:fld>
            <a:endParaRPr lang="en-US" sz="1800"/>
          </a:p>
        </p:txBody>
      </p:sp>
      <p:sp>
        <p:nvSpPr>
          <p:cNvPr id="57348" name="Google Shape;221;g5529a3b684_0_402:notes"/>
          <p:cNvSpPr>
            <a:spLocks noChangeArrowheads="1"/>
          </p:cNvSpPr>
          <p:nvPr/>
        </p:nvSpPr>
        <p:spPr bwMode="auto">
          <a:xfrm>
            <a:off x="711574" y="4861443"/>
            <a:ext cx="5664649" cy="4589585"/>
          </a:xfrm>
          <a:prstGeom prst="rect">
            <a:avLst/>
          </a:prstGeom>
          <a:noFill/>
          <a:ln w="9525">
            <a:noFill/>
            <a:miter lim="800000"/>
            <a:headEnd/>
            <a:tailEnd/>
          </a:ln>
        </p:spPr>
        <p:txBody>
          <a:bodyPr lIns="91407" tIns="91407" rIns="91407" bIns="91407" anchor="ctr"/>
          <a:lstStyle/>
          <a:p>
            <a:pPr>
              <a:spcBef>
                <a:spcPct val="0"/>
              </a:spcBef>
              <a:buFontTx/>
              <a:buNone/>
            </a:pPr>
            <a:endParaRPr lang="en-US"/>
          </a:p>
        </p:txBody>
      </p:sp>
      <p:sp>
        <p:nvSpPr>
          <p:cNvPr id="57349" name="Google Shape;222;g5529a3b684_0_402:notes"/>
          <p:cNvSpPr>
            <a:spLocks noGrp="1"/>
          </p:cNvSpPr>
          <p:nvPr>
            <p:ph type="body" idx="1"/>
          </p:nvPr>
        </p:nvSpPr>
        <p:spPr>
          <a:xfrm>
            <a:off x="711574" y="4861443"/>
            <a:ext cx="5649860" cy="4575370"/>
          </a:xfrm>
          <a:noFill/>
          <a:ln/>
        </p:spPr>
        <p:txBody>
          <a:bodyPr lIns="0" tIns="0" rIns="0" bIns="0"/>
          <a:lstStyle/>
          <a:p>
            <a:pPr>
              <a:spcBef>
                <a:spcPct val="0"/>
              </a:spcBef>
            </a:pPr>
            <a:endParaRPr lang="en-US"/>
          </a:p>
        </p:txBody>
      </p:sp>
      <p:sp>
        <p:nvSpPr>
          <p:cNvPr id="57350" name="Google Shape;223;g5529a3b684_0_402: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Google Shape;219;g5529a3b684_0_402:notes"/>
          <p:cNvSpPr>
            <a:spLocks noChangeArrowheads="1"/>
          </p:cNvSpPr>
          <p:nvPr/>
        </p:nvSpPr>
        <p:spPr bwMode="auto">
          <a:xfrm>
            <a:off x="4018007" y="9721108"/>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6D3D3C86-6FB3-4332-A834-9E4A645EB6E0}" type="slidenum">
              <a:rPr lang="en-US">
                <a:cs typeface="Times New Roman" pitchFamily="18" charset="0"/>
                <a:sym typeface="Times New Roman" pitchFamily="18" charset="0"/>
              </a:rPr>
              <a:pPr algn="r">
                <a:lnSpc>
                  <a:spcPct val="93000"/>
                </a:lnSpc>
                <a:spcBef>
                  <a:spcPct val="0"/>
                </a:spcBef>
                <a:buFontTx/>
                <a:buNone/>
              </a:pPr>
              <a:t>47</a:t>
            </a:fld>
            <a:endParaRPr lang="en-US" sz="1800"/>
          </a:p>
        </p:txBody>
      </p:sp>
      <p:sp>
        <p:nvSpPr>
          <p:cNvPr id="57347" name="Google Shape;220;g5529a3b684_0_402:notes"/>
          <p:cNvSpPr>
            <a:spLocks noChangeArrowheads="1"/>
          </p:cNvSpPr>
          <p:nvPr/>
        </p:nvSpPr>
        <p:spPr bwMode="auto">
          <a:xfrm>
            <a:off x="4018009"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3A5365D5-ECAE-4253-98DF-F0838FE9B86A}" type="slidenum">
              <a:rPr lang="en-US">
                <a:cs typeface="Times New Roman" pitchFamily="18" charset="0"/>
                <a:sym typeface="Times New Roman" pitchFamily="18" charset="0"/>
              </a:rPr>
              <a:pPr algn="r">
                <a:lnSpc>
                  <a:spcPct val="93000"/>
                </a:lnSpc>
                <a:spcBef>
                  <a:spcPct val="0"/>
                </a:spcBef>
                <a:buFontTx/>
                <a:buNone/>
              </a:pPr>
              <a:t>47</a:t>
            </a:fld>
            <a:endParaRPr lang="en-US" sz="1800"/>
          </a:p>
        </p:txBody>
      </p:sp>
      <p:sp>
        <p:nvSpPr>
          <p:cNvPr id="57348" name="Google Shape;221;g5529a3b684_0_402:notes"/>
          <p:cNvSpPr>
            <a:spLocks noChangeArrowheads="1"/>
          </p:cNvSpPr>
          <p:nvPr/>
        </p:nvSpPr>
        <p:spPr bwMode="auto">
          <a:xfrm>
            <a:off x="711574" y="4861443"/>
            <a:ext cx="5664649" cy="4589585"/>
          </a:xfrm>
          <a:prstGeom prst="rect">
            <a:avLst/>
          </a:prstGeom>
          <a:noFill/>
          <a:ln w="9525">
            <a:noFill/>
            <a:miter lim="800000"/>
            <a:headEnd/>
            <a:tailEnd/>
          </a:ln>
        </p:spPr>
        <p:txBody>
          <a:bodyPr lIns="91407" tIns="91407" rIns="91407" bIns="91407" anchor="ctr"/>
          <a:lstStyle/>
          <a:p>
            <a:pPr>
              <a:spcBef>
                <a:spcPct val="0"/>
              </a:spcBef>
              <a:buFontTx/>
              <a:buNone/>
            </a:pPr>
            <a:endParaRPr lang="en-US"/>
          </a:p>
        </p:txBody>
      </p:sp>
      <p:sp>
        <p:nvSpPr>
          <p:cNvPr id="57349" name="Google Shape;222;g5529a3b684_0_402:notes"/>
          <p:cNvSpPr>
            <a:spLocks noGrp="1"/>
          </p:cNvSpPr>
          <p:nvPr>
            <p:ph type="body" idx="1"/>
          </p:nvPr>
        </p:nvSpPr>
        <p:spPr>
          <a:xfrm>
            <a:off x="711574" y="4861443"/>
            <a:ext cx="5649860" cy="4575370"/>
          </a:xfrm>
          <a:noFill/>
          <a:ln/>
        </p:spPr>
        <p:txBody>
          <a:bodyPr lIns="0" tIns="0" rIns="0" bIns="0"/>
          <a:lstStyle/>
          <a:p>
            <a:pPr>
              <a:spcBef>
                <a:spcPct val="0"/>
              </a:spcBef>
            </a:pPr>
            <a:endParaRPr lang="en-US"/>
          </a:p>
        </p:txBody>
      </p:sp>
      <p:sp>
        <p:nvSpPr>
          <p:cNvPr id="57350" name="Google Shape;223;g5529a3b684_0_402: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Google Shape;219;g5529a3b684_0_402:notes"/>
          <p:cNvSpPr>
            <a:spLocks noChangeArrowheads="1"/>
          </p:cNvSpPr>
          <p:nvPr/>
        </p:nvSpPr>
        <p:spPr bwMode="auto">
          <a:xfrm>
            <a:off x="4018007" y="9721108"/>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6D3D3C86-6FB3-4332-A834-9E4A645EB6E0}" type="slidenum">
              <a:rPr lang="en-US">
                <a:cs typeface="Times New Roman" pitchFamily="18" charset="0"/>
                <a:sym typeface="Times New Roman" pitchFamily="18" charset="0"/>
              </a:rPr>
              <a:pPr algn="r">
                <a:lnSpc>
                  <a:spcPct val="93000"/>
                </a:lnSpc>
                <a:spcBef>
                  <a:spcPct val="0"/>
                </a:spcBef>
                <a:buFontTx/>
                <a:buNone/>
              </a:pPr>
              <a:t>48</a:t>
            </a:fld>
            <a:endParaRPr lang="en-US" sz="1800"/>
          </a:p>
        </p:txBody>
      </p:sp>
      <p:sp>
        <p:nvSpPr>
          <p:cNvPr id="57347" name="Google Shape;220;g5529a3b684_0_402:notes"/>
          <p:cNvSpPr>
            <a:spLocks noChangeArrowheads="1"/>
          </p:cNvSpPr>
          <p:nvPr/>
        </p:nvSpPr>
        <p:spPr bwMode="auto">
          <a:xfrm>
            <a:off x="4018009"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3A5365D5-ECAE-4253-98DF-F0838FE9B86A}" type="slidenum">
              <a:rPr lang="en-US">
                <a:cs typeface="Times New Roman" pitchFamily="18" charset="0"/>
                <a:sym typeface="Times New Roman" pitchFamily="18" charset="0"/>
              </a:rPr>
              <a:pPr algn="r">
                <a:lnSpc>
                  <a:spcPct val="93000"/>
                </a:lnSpc>
                <a:spcBef>
                  <a:spcPct val="0"/>
                </a:spcBef>
                <a:buFontTx/>
                <a:buNone/>
              </a:pPr>
              <a:t>48</a:t>
            </a:fld>
            <a:endParaRPr lang="en-US" sz="1800"/>
          </a:p>
        </p:txBody>
      </p:sp>
      <p:sp>
        <p:nvSpPr>
          <p:cNvPr id="57348" name="Google Shape;221;g5529a3b684_0_402:notes"/>
          <p:cNvSpPr>
            <a:spLocks noChangeArrowheads="1"/>
          </p:cNvSpPr>
          <p:nvPr/>
        </p:nvSpPr>
        <p:spPr bwMode="auto">
          <a:xfrm>
            <a:off x="711574" y="4861443"/>
            <a:ext cx="5664649" cy="4589585"/>
          </a:xfrm>
          <a:prstGeom prst="rect">
            <a:avLst/>
          </a:prstGeom>
          <a:noFill/>
          <a:ln w="9525">
            <a:noFill/>
            <a:miter lim="800000"/>
            <a:headEnd/>
            <a:tailEnd/>
          </a:ln>
        </p:spPr>
        <p:txBody>
          <a:bodyPr lIns="91407" tIns="91407" rIns="91407" bIns="91407" anchor="ctr"/>
          <a:lstStyle/>
          <a:p>
            <a:pPr>
              <a:spcBef>
                <a:spcPct val="0"/>
              </a:spcBef>
              <a:buFontTx/>
              <a:buNone/>
            </a:pPr>
            <a:endParaRPr lang="en-US"/>
          </a:p>
        </p:txBody>
      </p:sp>
      <p:sp>
        <p:nvSpPr>
          <p:cNvPr id="57349" name="Google Shape;222;g5529a3b684_0_402:notes"/>
          <p:cNvSpPr>
            <a:spLocks noGrp="1"/>
          </p:cNvSpPr>
          <p:nvPr>
            <p:ph type="body" idx="1"/>
          </p:nvPr>
        </p:nvSpPr>
        <p:spPr>
          <a:xfrm>
            <a:off x="711574" y="4861443"/>
            <a:ext cx="5649860" cy="4575370"/>
          </a:xfrm>
          <a:noFill/>
          <a:ln/>
        </p:spPr>
        <p:txBody>
          <a:bodyPr lIns="0" tIns="0" rIns="0" bIns="0"/>
          <a:lstStyle/>
          <a:p>
            <a:pPr>
              <a:spcBef>
                <a:spcPct val="0"/>
              </a:spcBef>
            </a:pPr>
            <a:endParaRPr lang="en-US"/>
          </a:p>
        </p:txBody>
      </p:sp>
      <p:sp>
        <p:nvSpPr>
          <p:cNvPr id="57350" name="Google Shape;223;g5529a3b684_0_402: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Google Shape;219;g5529a3b684_0_402:notes"/>
          <p:cNvSpPr>
            <a:spLocks noChangeArrowheads="1"/>
          </p:cNvSpPr>
          <p:nvPr/>
        </p:nvSpPr>
        <p:spPr bwMode="auto">
          <a:xfrm>
            <a:off x="4018007" y="9721108"/>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6D3D3C86-6FB3-4332-A834-9E4A645EB6E0}" type="slidenum">
              <a:rPr lang="en-US">
                <a:cs typeface="Times New Roman" pitchFamily="18" charset="0"/>
                <a:sym typeface="Times New Roman" pitchFamily="18" charset="0"/>
              </a:rPr>
              <a:pPr algn="r">
                <a:lnSpc>
                  <a:spcPct val="93000"/>
                </a:lnSpc>
                <a:spcBef>
                  <a:spcPct val="0"/>
                </a:spcBef>
                <a:buFontTx/>
                <a:buNone/>
              </a:pPr>
              <a:t>49</a:t>
            </a:fld>
            <a:endParaRPr lang="en-US" sz="1800"/>
          </a:p>
        </p:txBody>
      </p:sp>
      <p:sp>
        <p:nvSpPr>
          <p:cNvPr id="57347" name="Google Shape;220;g5529a3b684_0_402:notes"/>
          <p:cNvSpPr>
            <a:spLocks noChangeArrowheads="1"/>
          </p:cNvSpPr>
          <p:nvPr/>
        </p:nvSpPr>
        <p:spPr bwMode="auto">
          <a:xfrm>
            <a:off x="4018009"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3A5365D5-ECAE-4253-98DF-F0838FE9B86A}" type="slidenum">
              <a:rPr lang="en-US">
                <a:cs typeface="Times New Roman" pitchFamily="18" charset="0"/>
                <a:sym typeface="Times New Roman" pitchFamily="18" charset="0"/>
              </a:rPr>
              <a:pPr algn="r">
                <a:lnSpc>
                  <a:spcPct val="93000"/>
                </a:lnSpc>
                <a:spcBef>
                  <a:spcPct val="0"/>
                </a:spcBef>
                <a:buFontTx/>
                <a:buNone/>
              </a:pPr>
              <a:t>49</a:t>
            </a:fld>
            <a:endParaRPr lang="en-US" sz="1800"/>
          </a:p>
        </p:txBody>
      </p:sp>
      <p:sp>
        <p:nvSpPr>
          <p:cNvPr id="57348" name="Google Shape;221;g5529a3b684_0_402:notes"/>
          <p:cNvSpPr>
            <a:spLocks noChangeArrowheads="1"/>
          </p:cNvSpPr>
          <p:nvPr/>
        </p:nvSpPr>
        <p:spPr bwMode="auto">
          <a:xfrm>
            <a:off x="711574" y="4861443"/>
            <a:ext cx="5664649" cy="4589585"/>
          </a:xfrm>
          <a:prstGeom prst="rect">
            <a:avLst/>
          </a:prstGeom>
          <a:noFill/>
          <a:ln w="9525">
            <a:noFill/>
            <a:miter lim="800000"/>
            <a:headEnd/>
            <a:tailEnd/>
          </a:ln>
        </p:spPr>
        <p:txBody>
          <a:bodyPr lIns="91407" tIns="91407" rIns="91407" bIns="91407" anchor="ctr"/>
          <a:lstStyle/>
          <a:p>
            <a:pPr>
              <a:spcBef>
                <a:spcPct val="0"/>
              </a:spcBef>
              <a:buFontTx/>
              <a:buNone/>
            </a:pPr>
            <a:endParaRPr lang="en-US"/>
          </a:p>
        </p:txBody>
      </p:sp>
      <p:sp>
        <p:nvSpPr>
          <p:cNvPr id="57349" name="Google Shape;222;g5529a3b684_0_402:notes"/>
          <p:cNvSpPr>
            <a:spLocks noGrp="1"/>
          </p:cNvSpPr>
          <p:nvPr>
            <p:ph type="body" idx="1"/>
          </p:nvPr>
        </p:nvSpPr>
        <p:spPr>
          <a:xfrm>
            <a:off x="711574" y="4861443"/>
            <a:ext cx="5649860" cy="4575370"/>
          </a:xfrm>
          <a:noFill/>
          <a:ln/>
        </p:spPr>
        <p:txBody>
          <a:bodyPr lIns="0" tIns="0" rIns="0" bIns="0"/>
          <a:lstStyle/>
          <a:p>
            <a:pPr>
              <a:spcBef>
                <a:spcPct val="0"/>
              </a:spcBef>
            </a:pPr>
            <a:endParaRPr lang="en-US"/>
          </a:p>
        </p:txBody>
      </p:sp>
      <p:sp>
        <p:nvSpPr>
          <p:cNvPr id="57350" name="Google Shape;223;g5529a3b684_0_402: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7826" name="Google Shape;364;g6ad14e0c7f_0_207: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pPr>
            <a:fld id="{CFFDB8DF-1151-4F31-8902-DC7FAC40DE3A}" type="slidenum">
              <a:rPr lang="en-US">
                <a:cs typeface="Times New Roman" pitchFamily="18" charset="0"/>
                <a:sym typeface="Times New Roman" pitchFamily="18" charset="0"/>
              </a:rPr>
              <a:pPr algn="r">
                <a:lnSpc>
                  <a:spcPct val="93000"/>
                </a:lnSpc>
                <a:buClr>
                  <a:srgbClr val="000000"/>
                </a:buClr>
                <a:buSzPts val="1400"/>
              </a:pPr>
              <a:t>5</a:t>
            </a:fld>
            <a:endParaRPr lang="en-US" sz="1800"/>
          </a:p>
        </p:txBody>
      </p:sp>
      <p:sp>
        <p:nvSpPr>
          <p:cNvPr id="77827" name="Google Shape;365;g6ad14e0c7f_0_207:notes"/>
          <p:cNvSpPr>
            <a:spLocks noChangeArrowheads="1"/>
          </p:cNvSpPr>
          <p:nvPr/>
        </p:nvSpPr>
        <p:spPr bwMode="auto">
          <a:xfrm>
            <a:off x="4017963" y="9721850"/>
            <a:ext cx="3059112" cy="487363"/>
          </a:xfrm>
          <a:prstGeom prst="rect">
            <a:avLst/>
          </a:prstGeom>
          <a:noFill/>
          <a:ln w="9525">
            <a:noFill/>
            <a:miter lim="800000"/>
            <a:headEnd/>
            <a:tailEnd/>
          </a:ln>
        </p:spPr>
        <p:txBody>
          <a:bodyPr lIns="0" tIns="0" rIns="0" bIns="0" anchor="b"/>
          <a:lstStyle/>
          <a:p>
            <a:pPr algn="r">
              <a:lnSpc>
                <a:spcPct val="93000"/>
              </a:lnSpc>
              <a:buClr>
                <a:srgbClr val="000000"/>
              </a:buClr>
              <a:buSzPts val="1400"/>
            </a:pPr>
            <a:fld id="{C1C26524-2A6E-41D5-A2AB-1A987AD2A2A6}" type="slidenum">
              <a:rPr lang="en-US">
                <a:cs typeface="Times New Roman" pitchFamily="18" charset="0"/>
                <a:sym typeface="Times New Roman" pitchFamily="18" charset="0"/>
              </a:rPr>
              <a:pPr algn="r">
                <a:lnSpc>
                  <a:spcPct val="93000"/>
                </a:lnSpc>
                <a:buClr>
                  <a:srgbClr val="000000"/>
                </a:buClr>
                <a:buSzPts val="1400"/>
              </a:pPr>
              <a:t>5</a:t>
            </a:fld>
            <a:endParaRPr lang="en-US" sz="1800"/>
          </a:p>
        </p:txBody>
      </p:sp>
      <p:sp>
        <p:nvSpPr>
          <p:cNvPr id="77828" name="Google Shape;366;g6ad14e0c7f_0_207:notes"/>
          <p:cNvSpPr>
            <a:spLocks noChangeArrowheads="1"/>
          </p:cNvSpPr>
          <p:nvPr/>
        </p:nvSpPr>
        <p:spPr bwMode="auto">
          <a:xfrm>
            <a:off x="711200" y="4860925"/>
            <a:ext cx="5665788" cy="4589463"/>
          </a:xfrm>
          <a:prstGeom prst="rect">
            <a:avLst/>
          </a:prstGeom>
          <a:noFill/>
          <a:ln w="9525">
            <a:noFill/>
            <a:miter lim="800000"/>
            <a:headEnd/>
            <a:tailEnd/>
          </a:ln>
        </p:spPr>
        <p:txBody>
          <a:bodyPr lIns="91416" tIns="91416" rIns="91416" bIns="91416" anchor="ctr"/>
          <a:lstStyle/>
          <a:p>
            <a:pPr>
              <a:buClr>
                <a:srgbClr val="000000"/>
              </a:buClr>
              <a:buSzPts val="1400"/>
            </a:pPr>
            <a:endParaRPr lang="en-US"/>
          </a:p>
        </p:txBody>
      </p:sp>
      <p:sp>
        <p:nvSpPr>
          <p:cNvPr id="77829" name="Google Shape;367;g6ad14e0c7f_0_207:notes"/>
          <p:cNvSpPr txBox="1">
            <a:spLocks noGrp="1"/>
          </p:cNvSpPr>
          <p:nvPr>
            <p:ph type="body" idx="1"/>
          </p:nvPr>
        </p:nvSpPr>
        <p:spPr>
          <a:xfrm>
            <a:off x="711200" y="4860925"/>
            <a:ext cx="5649913" cy="4575175"/>
          </a:xfrm>
        </p:spPr>
        <p:txBody>
          <a:bodyPr lIns="0" tIns="0" rIns="0" bIns="0"/>
          <a:lstStyle/>
          <a:p>
            <a:pPr eaLnBrk="1" hangingPunct="1">
              <a:buSzPts val="1100"/>
              <a:buFont typeface="Arial" charset="0"/>
              <a:buChar char="●"/>
            </a:pPr>
            <a:endParaRPr lang="en-US" sz="1100">
              <a:latin typeface="Arial" charset="0"/>
              <a:cs typeface="Arial" charset="0"/>
            </a:endParaRPr>
          </a:p>
        </p:txBody>
      </p:sp>
      <p:sp>
        <p:nvSpPr>
          <p:cNvPr id="77830" name="Google Shape;368;g6ad14e0c7f_0_207: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7346" name="Google Shape;219;g5529a3b684_0_402:notes"/>
          <p:cNvSpPr>
            <a:spLocks noChangeArrowheads="1"/>
          </p:cNvSpPr>
          <p:nvPr/>
        </p:nvSpPr>
        <p:spPr bwMode="auto">
          <a:xfrm>
            <a:off x="4018007" y="9721108"/>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6D3D3C86-6FB3-4332-A834-9E4A645EB6E0}" type="slidenum">
              <a:rPr lang="en-US">
                <a:cs typeface="Times New Roman" pitchFamily="18" charset="0"/>
                <a:sym typeface="Times New Roman" pitchFamily="18" charset="0"/>
              </a:rPr>
              <a:pPr algn="r">
                <a:lnSpc>
                  <a:spcPct val="93000"/>
                </a:lnSpc>
                <a:spcBef>
                  <a:spcPct val="0"/>
                </a:spcBef>
                <a:buFontTx/>
                <a:buNone/>
              </a:pPr>
              <a:t>50</a:t>
            </a:fld>
            <a:endParaRPr lang="en-US" sz="1800"/>
          </a:p>
        </p:txBody>
      </p:sp>
      <p:sp>
        <p:nvSpPr>
          <p:cNvPr id="57347" name="Google Shape;220;g5529a3b684_0_402:notes"/>
          <p:cNvSpPr>
            <a:spLocks noChangeArrowheads="1"/>
          </p:cNvSpPr>
          <p:nvPr/>
        </p:nvSpPr>
        <p:spPr bwMode="auto">
          <a:xfrm>
            <a:off x="4018009"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3A5365D5-ECAE-4253-98DF-F0838FE9B86A}" type="slidenum">
              <a:rPr lang="en-US">
                <a:cs typeface="Times New Roman" pitchFamily="18" charset="0"/>
                <a:sym typeface="Times New Roman" pitchFamily="18" charset="0"/>
              </a:rPr>
              <a:pPr algn="r">
                <a:lnSpc>
                  <a:spcPct val="93000"/>
                </a:lnSpc>
                <a:spcBef>
                  <a:spcPct val="0"/>
                </a:spcBef>
                <a:buFontTx/>
                <a:buNone/>
              </a:pPr>
              <a:t>50</a:t>
            </a:fld>
            <a:endParaRPr lang="en-US" sz="1800"/>
          </a:p>
        </p:txBody>
      </p:sp>
      <p:sp>
        <p:nvSpPr>
          <p:cNvPr id="57348" name="Google Shape;221;g5529a3b684_0_402:notes"/>
          <p:cNvSpPr>
            <a:spLocks noChangeArrowheads="1"/>
          </p:cNvSpPr>
          <p:nvPr/>
        </p:nvSpPr>
        <p:spPr bwMode="auto">
          <a:xfrm>
            <a:off x="711574" y="4861443"/>
            <a:ext cx="5664649" cy="4589585"/>
          </a:xfrm>
          <a:prstGeom prst="rect">
            <a:avLst/>
          </a:prstGeom>
          <a:noFill/>
          <a:ln w="9525">
            <a:noFill/>
            <a:miter lim="800000"/>
            <a:headEnd/>
            <a:tailEnd/>
          </a:ln>
        </p:spPr>
        <p:txBody>
          <a:bodyPr lIns="91407" tIns="91407" rIns="91407" bIns="91407" anchor="ctr"/>
          <a:lstStyle/>
          <a:p>
            <a:pPr>
              <a:spcBef>
                <a:spcPct val="0"/>
              </a:spcBef>
              <a:buFontTx/>
              <a:buNone/>
            </a:pPr>
            <a:endParaRPr lang="en-US"/>
          </a:p>
        </p:txBody>
      </p:sp>
      <p:sp>
        <p:nvSpPr>
          <p:cNvPr id="57349" name="Google Shape;222;g5529a3b684_0_402:notes"/>
          <p:cNvSpPr>
            <a:spLocks noGrp="1"/>
          </p:cNvSpPr>
          <p:nvPr>
            <p:ph type="body" idx="1"/>
          </p:nvPr>
        </p:nvSpPr>
        <p:spPr>
          <a:xfrm>
            <a:off x="711574" y="4861443"/>
            <a:ext cx="5649860" cy="4575370"/>
          </a:xfrm>
          <a:noFill/>
          <a:ln/>
        </p:spPr>
        <p:txBody>
          <a:bodyPr lIns="0" tIns="0" rIns="0" bIns="0"/>
          <a:lstStyle/>
          <a:p>
            <a:pPr>
              <a:spcBef>
                <a:spcPct val="0"/>
              </a:spcBef>
            </a:pPr>
            <a:endParaRPr lang="en-US"/>
          </a:p>
        </p:txBody>
      </p:sp>
      <p:sp>
        <p:nvSpPr>
          <p:cNvPr id="57350" name="Google Shape;223;g5529a3b684_0_402: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8370" name="Google Shape;231;g5529a3b684_0_417:notes"/>
          <p:cNvSpPr>
            <a:spLocks noChangeArrowheads="1"/>
          </p:cNvSpPr>
          <p:nvPr/>
        </p:nvSpPr>
        <p:spPr bwMode="auto">
          <a:xfrm>
            <a:off x="4018007" y="9721107"/>
            <a:ext cx="3054999" cy="485077"/>
          </a:xfrm>
          <a:prstGeom prst="rect">
            <a:avLst/>
          </a:prstGeom>
          <a:noFill/>
          <a:ln w="9525">
            <a:noFill/>
            <a:miter lim="800000"/>
            <a:headEnd/>
            <a:tailEnd/>
          </a:ln>
        </p:spPr>
        <p:txBody>
          <a:bodyPr lIns="0" tIns="0" rIns="0" bIns="0" anchor="b"/>
          <a:lstStyle/>
          <a:p>
            <a:pPr algn="r">
              <a:lnSpc>
                <a:spcPct val="93000"/>
              </a:lnSpc>
              <a:spcBef>
                <a:spcPct val="0"/>
              </a:spcBef>
              <a:buFontTx/>
              <a:buNone/>
            </a:pPr>
            <a:fld id="{9899C55F-818C-4D7A-99C7-4ACFD9D259FA}" type="slidenum">
              <a:rPr lang="en-US">
                <a:cs typeface="Times New Roman" pitchFamily="18" charset="0"/>
                <a:sym typeface="Times New Roman" pitchFamily="18" charset="0"/>
              </a:rPr>
              <a:pPr algn="r">
                <a:lnSpc>
                  <a:spcPct val="93000"/>
                </a:lnSpc>
                <a:spcBef>
                  <a:spcPct val="0"/>
                </a:spcBef>
                <a:buFontTx/>
                <a:buNone/>
              </a:pPr>
              <a:t>51</a:t>
            </a:fld>
            <a:endParaRPr lang="en-US" sz="1800"/>
          </a:p>
        </p:txBody>
      </p:sp>
      <p:sp>
        <p:nvSpPr>
          <p:cNvPr id="58371" name="Google Shape;232;g5529a3b684_0_417:notes"/>
          <p:cNvSpPr>
            <a:spLocks noChangeArrowheads="1"/>
          </p:cNvSpPr>
          <p:nvPr/>
        </p:nvSpPr>
        <p:spPr bwMode="auto">
          <a:xfrm>
            <a:off x="4018008" y="9721106"/>
            <a:ext cx="3058286" cy="488631"/>
          </a:xfrm>
          <a:prstGeom prst="rect">
            <a:avLst/>
          </a:prstGeom>
          <a:noFill/>
          <a:ln w="9525">
            <a:noFill/>
            <a:miter lim="800000"/>
            <a:headEnd/>
            <a:tailEnd/>
          </a:ln>
        </p:spPr>
        <p:txBody>
          <a:bodyPr lIns="0" tIns="0" rIns="0" bIns="0" anchor="b"/>
          <a:lstStyle/>
          <a:p>
            <a:pPr algn="r">
              <a:lnSpc>
                <a:spcPct val="93000"/>
              </a:lnSpc>
              <a:spcBef>
                <a:spcPct val="0"/>
              </a:spcBef>
              <a:buFontTx/>
              <a:buNone/>
            </a:pPr>
            <a:fld id="{D63A9529-1374-4303-8EFF-DC4EF560F9DF}" type="slidenum">
              <a:rPr lang="en-US">
                <a:cs typeface="Times New Roman" pitchFamily="18" charset="0"/>
                <a:sym typeface="Times New Roman" pitchFamily="18" charset="0"/>
              </a:rPr>
              <a:pPr algn="r">
                <a:lnSpc>
                  <a:spcPct val="93000"/>
                </a:lnSpc>
                <a:spcBef>
                  <a:spcPct val="0"/>
                </a:spcBef>
                <a:buFontTx/>
                <a:buNone/>
              </a:pPr>
              <a:t>51</a:t>
            </a:fld>
            <a:endParaRPr lang="en-US" sz="1800"/>
          </a:p>
        </p:txBody>
      </p:sp>
      <p:sp>
        <p:nvSpPr>
          <p:cNvPr id="58372" name="Google Shape;233;g5529a3b684_0_417:notes"/>
          <p:cNvSpPr>
            <a:spLocks noChangeArrowheads="1"/>
          </p:cNvSpPr>
          <p:nvPr/>
        </p:nvSpPr>
        <p:spPr bwMode="auto">
          <a:xfrm>
            <a:off x="711574" y="4861442"/>
            <a:ext cx="5664649" cy="4589585"/>
          </a:xfrm>
          <a:prstGeom prst="rect">
            <a:avLst/>
          </a:prstGeom>
          <a:noFill/>
          <a:ln w="9525">
            <a:noFill/>
            <a:miter lim="800000"/>
            <a:headEnd/>
            <a:tailEnd/>
          </a:ln>
        </p:spPr>
        <p:txBody>
          <a:bodyPr lIns="91416" tIns="91416" rIns="91416" bIns="91416" anchor="ctr"/>
          <a:lstStyle/>
          <a:p>
            <a:pPr>
              <a:spcBef>
                <a:spcPct val="0"/>
              </a:spcBef>
              <a:buFontTx/>
              <a:buNone/>
            </a:pPr>
            <a:endParaRPr lang="en-US"/>
          </a:p>
        </p:txBody>
      </p:sp>
      <p:sp>
        <p:nvSpPr>
          <p:cNvPr id="58373" name="Google Shape;234;g5529a3b684_0_417:notes"/>
          <p:cNvSpPr>
            <a:spLocks noGrp="1"/>
          </p:cNvSpPr>
          <p:nvPr>
            <p:ph type="body" idx="1"/>
          </p:nvPr>
        </p:nvSpPr>
        <p:spPr>
          <a:xfrm>
            <a:off x="711574" y="4861442"/>
            <a:ext cx="5649860" cy="4575370"/>
          </a:xfrm>
          <a:noFill/>
          <a:ln/>
        </p:spPr>
        <p:txBody>
          <a:bodyPr lIns="0" tIns="0" rIns="0" bIns="0"/>
          <a:lstStyle/>
          <a:p>
            <a:pPr>
              <a:spcBef>
                <a:spcPct val="0"/>
              </a:spcBef>
            </a:pPr>
            <a:endParaRPr lang="en-US"/>
          </a:p>
        </p:txBody>
      </p:sp>
      <p:sp>
        <p:nvSpPr>
          <p:cNvPr id="58374" name="Google Shape;235;g5529a3b684_0_417:notes"/>
          <p:cNvSpPr>
            <a:spLocks noGrp="1" noRot="1" noChangeAspect="1" noTextEdit="1"/>
          </p:cNvSpPr>
          <p:nvPr>
            <p:ph type="sldImg" idx="2"/>
          </p:nvPr>
        </p:nvSpPr>
        <p:spPr>
          <a:xfrm>
            <a:off x="992188" y="768350"/>
            <a:ext cx="5114925" cy="3836988"/>
          </a:xfrm>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5170" name="Google Shape;860;p47: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09DDBCF0-9982-4307-8E48-8E3B664222A3}"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52</a:t>
            </a:fld>
            <a:endParaRPr lang="en-US" sz="1800"/>
          </a:p>
        </p:txBody>
      </p:sp>
      <p:sp>
        <p:nvSpPr>
          <p:cNvPr id="135171" name="Google Shape;861;p47: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0784CD89-6E8B-44B3-AD17-D8C80F0B361B}"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52</a:t>
            </a:fld>
            <a:endParaRPr lang="en-US" sz="1800"/>
          </a:p>
        </p:txBody>
      </p:sp>
      <p:sp>
        <p:nvSpPr>
          <p:cNvPr id="135172" name="Google Shape;862;p47:notes"/>
          <p:cNvSpPr>
            <a:spLocks noChangeArrowheads="1"/>
          </p:cNvSpPr>
          <p:nvPr/>
        </p:nvSpPr>
        <p:spPr bwMode="auto">
          <a:xfrm>
            <a:off x="711200" y="4860925"/>
            <a:ext cx="5665788" cy="4589463"/>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135173" name="Google Shape;863;p47: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135174" name="Google Shape;864;p47: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22" name="Google Shape;196;g50e229d72d_0_206: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9E2B1FE8-5ED0-40C2-BB0E-75F159E3769B}"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6</a:t>
            </a:fld>
            <a:endParaRPr lang="en-US" sz="1800"/>
          </a:p>
        </p:txBody>
      </p:sp>
      <p:sp>
        <p:nvSpPr>
          <p:cNvPr id="81923" name="Google Shape;197;g50e229d72d_0_206: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B0FA1532-6398-4A85-A736-B314890BFACA}"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6</a:t>
            </a:fld>
            <a:endParaRPr lang="en-US" sz="1800"/>
          </a:p>
        </p:txBody>
      </p:sp>
      <p:sp>
        <p:nvSpPr>
          <p:cNvPr id="81924" name="Google Shape;198;g50e229d72d_0_206: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81925" name="Google Shape;199;g50e229d72d_0_206: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81926" name="Google Shape;200;g50e229d72d_0_206: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2946" name="Google Shape;220;g50e229d72d_0_222: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E08C58D9-1C9A-4032-B2A6-05B660AC717D}"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7</a:t>
            </a:fld>
            <a:endParaRPr lang="en-US" sz="1800"/>
          </a:p>
        </p:txBody>
      </p:sp>
      <p:sp>
        <p:nvSpPr>
          <p:cNvPr id="82947" name="Google Shape;221;g50e229d72d_0_222: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2E6AB91A-6A2E-4510-8917-E9DD17953DEA}"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7</a:t>
            </a:fld>
            <a:endParaRPr lang="en-US" sz="1800"/>
          </a:p>
        </p:txBody>
      </p:sp>
      <p:sp>
        <p:nvSpPr>
          <p:cNvPr id="82948" name="Google Shape;222;g50e229d72d_0_222: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82949" name="Google Shape;223;g50e229d72d_0_222: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82950" name="Google Shape;224;g50e229d72d_0_222: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0" name="Google Shape;244;g50e229d72d_0_246: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0EBA3F56-3E9A-4598-9260-9A8BBB9D5AD2}"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8</a:t>
            </a:fld>
            <a:endParaRPr lang="en-US" sz="1800"/>
          </a:p>
        </p:txBody>
      </p:sp>
      <p:sp>
        <p:nvSpPr>
          <p:cNvPr id="83971" name="Google Shape;245;g50e229d72d_0_246: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C59CEFEF-00FD-4205-B45B-60FE50095230}"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8</a:t>
            </a:fld>
            <a:endParaRPr lang="en-US" sz="1800"/>
          </a:p>
        </p:txBody>
      </p:sp>
      <p:sp>
        <p:nvSpPr>
          <p:cNvPr id="83972" name="Google Shape;246;g50e229d72d_0_246: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83973" name="Google Shape;247;g50e229d72d_0_246: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83974" name="Google Shape;248;g50e229d72d_0_246: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9090" name="Google Shape;306;g50e229d72d_0_348:notes"/>
          <p:cNvSpPr>
            <a:spLocks noChangeArrowheads="1"/>
          </p:cNvSpPr>
          <p:nvPr/>
        </p:nvSpPr>
        <p:spPr bwMode="auto">
          <a:xfrm>
            <a:off x="4017963" y="9721850"/>
            <a:ext cx="3054350" cy="484188"/>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84FA1252-9AAF-4881-8006-60934F5C6FC3}"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9</a:t>
            </a:fld>
            <a:endParaRPr lang="en-US" sz="1800"/>
          </a:p>
        </p:txBody>
      </p:sp>
      <p:sp>
        <p:nvSpPr>
          <p:cNvPr id="89091" name="Google Shape;307;g50e229d72d_0_348:notes"/>
          <p:cNvSpPr>
            <a:spLocks noChangeArrowheads="1"/>
          </p:cNvSpPr>
          <p:nvPr/>
        </p:nvSpPr>
        <p:spPr bwMode="auto">
          <a:xfrm>
            <a:off x="4017963" y="9721850"/>
            <a:ext cx="3057525" cy="487363"/>
          </a:xfrm>
          <a:prstGeom prst="rect">
            <a:avLst/>
          </a:prstGeom>
          <a:noFill/>
          <a:ln w="9525">
            <a:noFill/>
            <a:miter lim="800000"/>
            <a:headEnd/>
            <a:tailEnd/>
          </a:ln>
        </p:spPr>
        <p:txBody>
          <a:bodyPr lIns="0" tIns="0" rIns="0" bIns="0" anchor="b"/>
          <a:lstStyle/>
          <a:p>
            <a:pPr algn="r">
              <a:lnSpc>
                <a:spcPct val="93000"/>
              </a:lnSpc>
              <a:buClr>
                <a:srgbClr val="000000"/>
              </a:buClr>
              <a:buSzPts val="1400"/>
              <a:buFont typeface="Arial" charset="0"/>
              <a:buNone/>
            </a:pPr>
            <a:fld id="{F640BA88-A567-4E92-8741-78870C0F6B49}" type="slidenum">
              <a:rPr lang="en-US">
                <a:latin typeface="Times New Roman" pitchFamily="18" charset="0"/>
                <a:cs typeface="Times New Roman" pitchFamily="18" charset="0"/>
                <a:sym typeface="Times New Roman" pitchFamily="18" charset="0"/>
              </a:rPr>
              <a:pPr algn="r">
                <a:lnSpc>
                  <a:spcPct val="93000"/>
                </a:lnSpc>
                <a:buClr>
                  <a:srgbClr val="000000"/>
                </a:buClr>
                <a:buSzPts val="1400"/>
                <a:buFont typeface="Arial" charset="0"/>
                <a:buNone/>
              </a:pPr>
              <a:t>9</a:t>
            </a:fld>
            <a:endParaRPr lang="en-US" sz="1800"/>
          </a:p>
        </p:txBody>
      </p:sp>
      <p:sp>
        <p:nvSpPr>
          <p:cNvPr id="89092" name="Google Shape;308;g50e229d72d_0_348:notes"/>
          <p:cNvSpPr>
            <a:spLocks noChangeArrowheads="1"/>
          </p:cNvSpPr>
          <p:nvPr/>
        </p:nvSpPr>
        <p:spPr bwMode="auto">
          <a:xfrm>
            <a:off x="711200" y="4860925"/>
            <a:ext cx="5665788" cy="4591050"/>
          </a:xfrm>
          <a:prstGeom prst="rect">
            <a:avLst/>
          </a:prstGeom>
          <a:noFill/>
          <a:ln w="9525">
            <a:noFill/>
            <a:miter lim="800000"/>
            <a:headEnd/>
            <a:tailEnd/>
          </a:ln>
        </p:spPr>
        <p:txBody>
          <a:bodyPr lIns="91425" tIns="91425" rIns="91425" bIns="91425" anchor="ctr"/>
          <a:lstStyle/>
          <a:p>
            <a:pPr>
              <a:buClr>
                <a:srgbClr val="000000"/>
              </a:buClr>
              <a:buSzPts val="1400"/>
              <a:buFont typeface="Arial" charset="0"/>
              <a:buNone/>
            </a:pPr>
            <a:endParaRPr lang="en-US"/>
          </a:p>
        </p:txBody>
      </p:sp>
      <p:sp>
        <p:nvSpPr>
          <p:cNvPr id="89093" name="Google Shape;309;g50e229d72d_0_348:notes"/>
          <p:cNvSpPr txBox="1">
            <a:spLocks noGrp="1"/>
          </p:cNvSpPr>
          <p:nvPr>
            <p:ph type="body" idx="1"/>
          </p:nvPr>
        </p:nvSpPr>
        <p:spPr>
          <a:xfrm>
            <a:off x="711200" y="4860925"/>
            <a:ext cx="5649913" cy="4576763"/>
          </a:xfrm>
          <a:noFill/>
          <a:ln/>
        </p:spPr>
        <p:txBody>
          <a:bodyPr lIns="0" tIns="0" rIns="0" bIns="0"/>
          <a:lstStyle/>
          <a:p>
            <a:pPr marL="0" indent="0" eaLnBrk="1" hangingPunct="1">
              <a:buSzPts val="1100"/>
            </a:pPr>
            <a:endParaRPr lang="en-US" sz="1100">
              <a:latin typeface="Arial" charset="0"/>
              <a:cs typeface="Arial" charset="0"/>
            </a:endParaRPr>
          </a:p>
        </p:txBody>
      </p:sp>
      <p:sp>
        <p:nvSpPr>
          <p:cNvPr id="89094" name="Google Shape;310;g50e229d72d_0_348:notes"/>
          <p:cNvSpPr>
            <a:spLocks noGrp="1" noRot="1" noChangeAspect="1" noTextEdit="1"/>
          </p:cNvSpPr>
          <p:nvPr>
            <p:ph type="sldImg" idx="2"/>
          </p:nvPr>
        </p:nvSpPr>
        <p:spPr>
          <a:xfrm>
            <a:off x="992188" y="768350"/>
            <a:ext cx="5114925" cy="3836988"/>
          </a:xfrm>
          <a:noFill/>
          <a:ln cap="flat">
            <a:headEnd/>
            <a:tailEnd/>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2348401"/>
            <a:ext cx="8568531" cy="1620430"/>
          </a:xfrm>
        </p:spPr>
        <p:txBody>
          <a:bodyPr/>
          <a:lstStyle/>
          <a:p>
            <a:r>
              <a:rPr lang="en-US"/>
              <a:t>Click to edit Master title style</a:t>
            </a:r>
          </a:p>
        </p:txBody>
      </p:sp>
      <p:sp>
        <p:nvSpPr>
          <p:cNvPr id="3" name="Subtitle 2"/>
          <p:cNvSpPr>
            <a:spLocks noGrp="1"/>
          </p:cNvSpPr>
          <p:nvPr>
            <p:ph type="subTitle" idx="1"/>
          </p:nvPr>
        </p:nvSpPr>
        <p:spPr>
          <a:xfrm>
            <a:off x="1512094" y="4283817"/>
            <a:ext cx="7056438" cy="1931917"/>
          </a:xfrm>
        </p:spPr>
        <p:txBody>
          <a:bodyPr/>
          <a:lstStyle>
            <a:lvl1pPr marL="0" indent="0" algn="ctr">
              <a:buNone/>
              <a:defRPr>
                <a:solidFill>
                  <a:schemeClr val="tx1">
                    <a:tint val="75000"/>
                  </a:schemeClr>
                </a:solidFill>
              </a:defRPr>
            </a:lvl1pPr>
            <a:lvl2pPr marL="503920" indent="0" algn="ctr">
              <a:buNone/>
              <a:defRPr>
                <a:solidFill>
                  <a:schemeClr val="tx1">
                    <a:tint val="75000"/>
                  </a:schemeClr>
                </a:solidFill>
              </a:defRPr>
            </a:lvl2pPr>
            <a:lvl3pPr marL="1007838" indent="0" algn="ctr">
              <a:buNone/>
              <a:defRPr>
                <a:solidFill>
                  <a:schemeClr val="tx1">
                    <a:tint val="75000"/>
                  </a:schemeClr>
                </a:solidFill>
              </a:defRPr>
            </a:lvl3pPr>
            <a:lvl4pPr marL="1511758" indent="0" algn="ctr">
              <a:buNone/>
              <a:defRPr>
                <a:solidFill>
                  <a:schemeClr val="tx1">
                    <a:tint val="75000"/>
                  </a:schemeClr>
                </a:solidFill>
              </a:defRPr>
            </a:lvl4pPr>
            <a:lvl5pPr marL="2015677" indent="0" algn="ctr">
              <a:buNone/>
              <a:defRPr>
                <a:solidFill>
                  <a:schemeClr val="tx1">
                    <a:tint val="75000"/>
                  </a:schemeClr>
                </a:solidFill>
              </a:defRPr>
            </a:lvl5pPr>
            <a:lvl6pPr marL="2519597" indent="0" algn="ctr">
              <a:buNone/>
              <a:defRPr>
                <a:solidFill>
                  <a:schemeClr val="tx1">
                    <a:tint val="75000"/>
                  </a:schemeClr>
                </a:solidFill>
              </a:defRPr>
            </a:lvl6pPr>
            <a:lvl7pPr marL="3023515" indent="0" algn="ctr">
              <a:buNone/>
              <a:defRPr>
                <a:solidFill>
                  <a:schemeClr val="tx1">
                    <a:tint val="75000"/>
                  </a:schemeClr>
                </a:solidFill>
              </a:defRPr>
            </a:lvl7pPr>
            <a:lvl8pPr marL="3527435" indent="0" algn="ctr">
              <a:buNone/>
              <a:defRPr>
                <a:solidFill>
                  <a:schemeClr val="tx1">
                    <a:tint val="75000"/>
                  </a:schemeClr>
                </a:solidFill>
              </a:defRPr>
            </a:lvl8pPr>
            <a:lvl9pPr marL="403135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B7FC4AA4-07FC-432D-A65B-2A4D92D2258F}" type="datetimeFigureOut">
              <a:rPr lang="en-US"/>
              <a:pPr>
                <a:defRPr/>
              </a:pPr>
              <a:t>4/7/2025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26BED2A-6B6D-41AB-A94E-04BD437D5FB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D800364-8615-4350-BA95-8B009F1C2015}" type="datetimeFigureOut">
              <a:rPr lang="en-US"/>
              <a:pPr>
                <a:defRPr/>
              </a:pPr>
              <a:t>4/7/2025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97A7076-8E20-4406-A7D2-46D73E70E113}" type="slidenum">
              <a:rPr lang="en-US"/>
              <a:pPr>
                <a:defRPr/>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57499" y="334236"/>
            <a:ext cx="2500906" cy="71099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54785" y="334236"/>
            <a:ext cx="7334704" cy="71099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09FCA5F-9FF4-44A6-900E-D7967196CA21}" type="datetimeFigureOut">
              <a:rPr lang="en-US"/>
              <a:pPr>
                <a:defRPr/>
              </a:pPr>
              <a:t>4/7/2025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3F1C6D-C919-43DB-9F69-3914DCA92494}" type="slidenum">
              <a:rPr lang="en-US"/>
              <a:pPr>
                <a:defRPr/>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871F2C3-7C3E-4A20-8CF4-5A2F426936F5}" type="datetimeFigureOut">
              <a:rPr lang="en-US"/>
              <a:pPr>
                <a:defRPr/>
              </a:pPr>
              <a:t>4/7/2025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A0457E-AF51-4920-9155-C30BCB02C573}" type="slidenum">
              <a:rPr lang="en-US"/>
              <a:pPr>
                <a:defRPr/>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4857793"/>
            <a:ext cx="8568531" cy="1501435"/>
          </a:xfrm>
        </p:spPr>
        <p:txBody>
          <a:bodyPr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6300" y="3204115"/>
            <a:ext cx="8568531" cy="1653678"/>
          </a:xfrm>
        </p:spPr>
        <p:txBody>
          <a:bodyPr anchor="b"/>
          <a:lstStyle>
            <a:lvl1pPr marL="0" indent="0">
              <a:buNone/>
              <a:defRPr sz="2200">
                <a:solidFill>
                  <a:schemeClr val="tx1">
                    <a:tint val="75000"/>
                  </a:schemeClr>
                </a:solidFill>
              </a:defRPr>
            </a:lvl1pPr>
            <a:lvl2pPr marL="503920" indent="0">
              <a:buNone/>
              <a:defRPr sz="2000">
                <a:solidFill>
                  <a:schemeClr val="tx1">
                    <a:tint val="75000"/>
                  </a:schemeClr>
                </a:solidFill>
              </a:defRPr>
            </a:lvl2pPr>
            <a:lvl3pPr marL="1007838" indent="0">
              <a:buNone/>
              <a:defRPr sz="1800">
                <a:solidFill>
                  <a:schemeClr val="tx1">
                    <a:tint val="75000"/>
                  </a:schemeClr>
                </a:solidFill>
              </a:defRPr>
            </a:lvl3pPr>
            <a:lvl4pPr marL="1511758" indent="0">
              <a:buNone/>
              <a:defRPr sz="1500">
                <a:solidFill>
                  <a:schemeClr val="tx1">
                    <a:tint val="75000"/>
                  </a:schemeClr>
                </a:solidFill>
              </a:defRPr>
            </a:lvl4pPr>
            <a:lvl5pPr marL="2015677" indent="0">
              <a:buNone/>
              <a:defRPr sz="1500">
                <a:solidFill>
                  <a:schemeClr val="tx1">
                    <a:tint val="75000"/>
                  </a:schemeClr>
                </a:solidFill>
              </a:defRPr>
            </a:lvl5pPr>
            <a:lvl6pPr marL="2519597" indent="0">
              <a:buNone/>
              <a:defRPr sz="1500">
                <a:solidFill>
                  <a:schemeClr val="tx1">
                    <a:tint val="75000"/>
                  </a:schemeClr>
                </a:solidFill>
              </a:defRPr>
            </a:lvl6pPr>
            <a:lvl7pPr marL="3023515" indent="0">
              <a:buNone/>
              <a:defRPr sz="1500">
                <a:solidFill>
                  <a:schemeClr val="tx1">
                    <a:tint val="75000"/>
                  </a:schemeClr>
                </a:solidFill>
              </a:defRPr>
            </a:lvl7pPr>
            <a:lvl8pPr marL="3527435" indent="0">
              <a:buNone/>
              <a:defRPr sz="1500">
                <a:solidFill>
                  <a:schemeClr val="tx1">
                    <a:tint val="75000"/>
                  </a:schemeClr>
                </a:solidFill>
              </a:defRPr>
            </a:lvl8pPr>
            <a:lvl9pPr marL="4031354"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9D8ECAF-A980-4122-BF26-087FEB242873}" type="datetimeFigureOut">
              <a:rPr lang="en-US"/>
              <a:pPr>
                <a:defRPr/>
              </a:pPr>
              <a:t>4/7/2025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366A00-BA5F-44F4-B5CC-772FBE4A05E0}" type="slidenum">
              <a:rPr lang="en-US"/>
              <a:pPr>
                <a:defRPr/>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54787" y="1944167"/>
            <a:ext cx="4917805"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40602" y="1944167"/>
            <a:ext cx="4917805" cy="5500013"/>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E5987C32-A2CA-421E-9D47-3BDC04294BCF}" type="datetimeFigureOut">
              <a:rPr lang="en-US"/>
              <a:pPr>
                <a:defRPr/>
              </a:pPr>
              <a:t>4/7/2025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9F77FE8-8A8E-4618-A961-98C561502FDC}" type="slidenum">
              <a:rPr lang="en-US"/>
              <a:pPr>
                <a:defRPr/>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302737"/>
            <a:ext cx="9072563" cy="12599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031" y="1692179"/>
            <a:ext cx="4454027" cy="705219"/>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en-US"/>
              <a:t>Click to edit Master text styles</a:t>
            </a:r>
          </a:p>
        </p:txBody>
      </p:sp>
      <p:sp>
        <p:nvSpPr>
          <p:cNvPr id="4" name="Content Placeholder 3"/>
          <p:cNvSpPr>
            <a:spLocks noGrp="1"/>
          </p:cNvSpPr>
          <p:nvPr>
            <p:ph sz="half" idx="2"/>
          </p:nvPr>
        </p:nvSpPr>
        <p:spPr>
          <a:xfrm>
            <a:off x="504031" y="2397397"/>
            <a:ext cx="4454027"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0818" y="1692179"/>
            <a:ext cx="4455776" cy="705219"/>
          </a:xfrm>
        </p:spPr>
        <p:txBody>
          <a:bodyPr anchor="b"/>
          <a:lstStyle>
            <a:lvl1pPr marL="0" indent="0">
              <a:buNone/>
              <a:defRPr sz="2600" b="1"/>
            </a:lvl1pPr>
            <a:lvl2pPr marL="503920" indent="0">
              <a:buNone/>
              <a:defRPr sz="2200" b="1"/>
            </a:lvl2pPr>
            <a:lvl3pPr marL="1007838" indent="0">
              <a:buNone/>
              <a:defRPr sz="2000" b="1"/>
            </a:lvl3pPr>
            <a:lvl4pPr marL="1511758" indent="0">
              <a:buNone/>
              <a:defRPr sz="1800" b="1"/>
            </a:lvl4pPr>
            <a:lvl5pPr marL="2015677" indent="0">
              <a:buNone/>
              <a:defRPr sz="1800" b="1"/>
            </a:lvl5pPr>
            <a:lvl6pPr marL="2519597" indent="0">
              <a:buNone/>
              <a:defRPr sz="1800" b="1"/>
            </a:lvl6pPr>
            <a:lvl7pPr marL="3023515" indent="0">
              <a:buNone/>
              <a:defRPr sz="1800" b="1"/>
            </a:lvl7pPr>
            <a:lvl8pPr marL="3527435" indent="0">
              <a:buNone/>
              <a:defRPr sz="1800" b="1"/>
            </a:lvl8pPr>
            <a:lvl9pPr marL="4031354" indent="0">
              <a:buNone/>
              <a:defRPr sz="1800" b="1"/>
            </a:lvl9pPr>
          </a:lstStyle>
          <a:p>
            <a:pPr lvl="0"/>
            <a:r>
              <a:rPr lang="en-US"/>
              <a:t>Click to edit Master text styles</a:t>
            </a:r>
          </a:p>
        </p:txBody>
      </p:sp>
      <p:sp>
        <p:nvSpPr>
          <p:cNvPr id="6" name="Content Placeholder 5"/>
          <p:cNvSpPr>
            <a:spLocks noGrp="1"/>
          </p:cNvSpPr>
          <p:nvPr>
            <p:ph sz="quarter" idx="4"/>
          </p:nvPr>
        </p:nvSpPr>
        <p:spPr>
          <a:xfrm>
            <a:off x="5120818" y="2397397"/>
            <a:ext cx="4455776" cy="43555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3BCF995-2C77-4FFE-B8CE-7E53F712F63E}" type="datetimeFigureOut">
              <a:rPr lang="en-US"/>
              <a:pPr>
                <a:defRPr/>
              </a:pPr>
              <a:t>4/7/2025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ED451058-CFC7-48BC-B3FF-6AA12503F666}" type="slidenum">
              <a:rPr lang="en-US"/>
              <a:pPr>
                <a:defRPr/>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EF083A8F-F6E0-422D-8C9D-F2BC32517929}" type="datetimeFigureOut">
              <a:rPr lang="en-US"/>
              <a:pPr>
                <a:defRPr/>
              </a:pPr>
              <a:t>4/7/2025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3524FA4-112D-4B56-83EF-FDEC6BAFE425}"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AE014CE-DA1D-4335-84A0-1A770578444E}" type="datetimeFigureOut">
              <a:rPr lang="en-US"/>
              <a:pPr>
                <a:defRPr/>
              </a:pPr>
              <a:t>4/7/2025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12B28EF8-7E13-4C27-AB94-366B8B2B3C0C}" type="slidenum">
              <a:rPr lang="en-US"/>
              <a:pPr>
                <a:defRPr/>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3" y="300987"/>
            <a:ext cx="3316456" cy="1280945"/>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41246" y="300989"/>
            <a:ext cx="5635349" cy="6451973"/>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033" y="1581934"/>
            <a:ext cx="3316456" cy="5171028"/>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8B047CB-A139-44CA-9A7E-E6B8B5FA78C5}" type="datetimeFigureOut">
              <a:rPr lang="en-US"/>
              <a:pPr>
                <a:defRPr/>
              </a:pPr>
              <a:t>4/7/2025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8D4D1E8-6345-4D6C-ABBA-8D44B5168925}" type="slidenum">
              <a:rPr lang="en-US"/>
              <a:pPr>
                <a:defRPr/>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5291772"/>
            <a:ext cx="6048375" cy="624724"/>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5873" y="675471"/>
            <a:ext cx="6048375" cy="4535805"/>
          </a:xfrm>
        </p:spPr>
        <p:txBody>
          <a:bodyPr rtlCol="0">
            <a:normAutofit/>
          </a:bodyPr>
          <a:lstStyle>
            <a:lvl1pPr marL="0" indent="0">
              <a:buNone/>
              <a:defRPr sz="3500"/>
            </a:lvl1pPr>
            <a:lvl2pPr marL="503920" indent="0">
              <a:buNone/>
              <a:defRPr sz="3100"/>
            </a:lvl2pPr>
            <a:lvl3pPr marL="1007838" indent="0">
              <a:buNone/>
              <a:defRPr sz="2600"/>
            </a:lvl3pPr>
            <a:lvl4pPr marL="1511758" indent="0">
              <a:buNone/>
              <a:defRPr sz="2200"/>
            </a:lvl4pPr>
            <a:lvl5pPr marL="2015677" indent="0">
              <a:buNone/>
              <a:defRPr sz="2200"/>
            </a:lvl5pPr>
            <a:lvl6pPr marL="2519597" indent="0">
              <a:buNone/>
              <a:defRPr sz="2200"/>
            </a:lvl6pPr>
            <a:lvl7pPr marL="3023515" indent="0">
              <a:buNone/>
              <a:defRPr sz="2200"/>
            </a:lvl7pPr>
            <a:lvl8pPr marL="3527435" indent="0">
              <a:buNone/>
              <a:defRPr sz="2200"/>
            </a:lvl8pPr>
            <a:lvl9pPr marL="4031354" indent="0">
              <a:buNone/>
              <a:defRPr sz="2200"/>
            </a:lvl9pPr>
          </a:lstStyle>
          <a:p>
            <a:pPr lvl="0"/>
            <a:endParaRPr lang="en-US" noProof="0"/>
          </a:p>
        </p:txBody>
      </p:sp>
      <p:sp>
        <p:nvSpPr>
          <p:cNvPr id="4" name="Text Placeholder 3"/>
          <p:cNvSpPr>
            <a:spLocks noGrp="1"/>
          </p:cNvSpPr>
          <p:nvPr>
            <p:ph type="body" sz="half" idx="2"/>
          </p:nvPr>
        </p:nvSpPr>
        <p:spPr>
          <a:xfrm>
            <a:off x="1975873" y="5916496"/>
            <a:ext cx="6048375" cy="887211"/>
          </a:xfrm>
        </p:spPr>
        <p:txBody>
          <a:bodyPr/>
          <a:lstStyle>
            <a:lvl1pPr marL="0" indent="0">
              <a:buNone/>
              <a:defRPr sz="1500"/>
            </a:lvl1pPr>
            <a:lvl2pPr marL="503920" indent="0">
              <a:buNone/>
              <a:defRPr sz="1300"/>
            </a:lvl2pPr>
            <a:lvl3pPr marL="1007838" indent="0">
              <a:buNone/>
              <a:defRPr sz="1100"/>
            </a:lvl3pPr>
            <a:lvl4pPr marL="1511758" indent="0">
              <a:buNone/>
              <a:defRPr sz="1000"/>
            </a:lvl4pPr>
            <a:lvl5pPr marL="2015677" indent="0">
              <a:buNone/>
              <a:defRPr sz="1000"/>
            </a:lvl5pPr>
            <a:lvl6pPr marL="2519597" indent="0">
              <a:buNone/>
              <a:defRPr sz="1000"/>
            </a:lvl6pPr>
            <a:lvl7pPr marL="3023515" indent="0">
              <a:buNone/>
              <a:defRPr sz="1000"/>
            </a:lvl7pPr>
            <a:lvl8pPr marL="3527435" indent="0">
              <a:buNone/>
              <a:defRPr sz="1000"/>
            </a:lvl8pPr>
            <a:lvl9pPr marL="4031354"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C2C959C-16D6-4CE4-8B93-6894CB81FABB}" type="datetimeFigureOut">
              <a:rPr lang="en-US"/>
              <a:pPr>
                <a:defRPr/>
              </a:pPr>
              <a:t>4/7/2025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CE6A75C-69A6-4D24-9A51-D6DEE38CAD2C}" type="slidenum">
              <a:rPr lang="en-US"/>
              <a:pPr>
                <a:defRPr/>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03238" y="303213"/>
            <a:ext cx="9074150" cy="1258887"/>
          </a:xfrm>
          <a:prstGeom prst="rect">
            <a:avLst/>
          </a:prstGeom>
          <a:noFill/>
          <a:ln w="9525">
            <a:noFill/>
            <a:miter lim="800000"/>
            <a:headEnd/>
            <a:tailEnd/>
          </a:ln>
        </p:spPr>
        <p:txBody>
          <a:bodyPr vert="horz" wrap="square" lIns="100783" tIns="50392" rIns="100783" bIns="50392"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503238" y="1763713"/>
            <a:ext cx="9074150" cy="4989512"/>
          </a:xfrm>
          <a:prstGeom prst="rect">
            <a:avLst/>
          </a:prstGeom>
          <a:noFill/>
          <a:ln w="9525">
            <a:noFill/>
            <a:miter lim="800000"/>
            <a:headEnd/>
            <a:tailEnd/>
          </a:ln>
        </p:spPr>
        <p:txBody>
          <a:bodyPr vert="horz" wrap="square" lIns="100783" tIns="50392" rIns="100783" bIns="5039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3238" y="7007225"/>
            <a:ext cx="2352675" cy="401638"/>
          </a:xfrm>
          <a:prstGeom prst="rect">
            <a:avLst/>
          </a:prstGeom>
        </p:spPr>
        <p:txBody>
          <a:bodyPr vert="horz" lIns="100783" tIns="50392" rIns="100783" bIns="50392" rtlCol="0" anchor="ctr"/>
          <a:lstStyle>
            <a:lvl1pPr algn="l" fontAlgn="auto">
              <a:spcBef>
                <a:spcPts val="0"/>
              </a:spcBef>
              <a:spcAft>
                <a:spcPts val="0"/>
              </a:spcAft>
              <a:buClr>
                <a:srgbClr val="000000"/>
              </a:buClr>
              <a:buFont typeface="Arial"/>
              <a:buNone/>
              <a:defRPr sz="1300" kern="0">
                <a:solidFill>
                  <a:schemeClr val="tx1">
                    <a:tint val="75000"/>
                  </a:schemeClr>
                </a:solidFill>
                <a:latin typeface="Arial"/>
                <a:ea typeface="Arial"/>
                <a:cs typeface="Arial"/>
                <a:sym typeface="Arial"/>
              </a:defRPr>
            </a:lvl1pPr>
          </a:lstStyle>
          <a:p>
            <a:pPr>
              <a:defRPr/>
            </a:pPr>
            <a:fld id="{FC5DCE09-D7B5-4360-B1E7-A0152F68C6DC}" type="datetimeFigureOut">
              <a:rPr lang="en-US"/>
              <a:pPr>
                <a:defRPr/>
              </a:pPr>
              <a:t>4/7/2025</a:t>
            </a:fld>
            <a:endParaRPr lang="en-US"/>
          </a:p>
        </p:txBody>
      </p:sp>
      <p:sp>
        <p:nvSpPr>
          <p:cNvPr id="5" name="Footer Placeholder 4"/>
          <p:cNvSpPr>
            <a:spLocks noGrp="1"/>
          </p:cNvSpPr>
          <p:nvPr>
            <p:ph type="ftr" sz="quarter" idx="3"/>
          </p:nvPr>
        </p:nvSpPr>
        <p:spPr>
          <a:xfrm>
            <a:off x="3444875" y="7007225"/>
            <a:ext cx="3190875" cy="401638"/>
          </a:xfrm>
          <a:prstGeom prst="rect">
            <a:avLst/>
          </a:prstGeom>
        </p:spPr>
        <p:txBody>
          <a:bodyPr vert="horz" lIns="100783" tIns="50392" rIns="100783" bIns="50392" rtlCol="0" anchor="ctr"/>
          <a:lstStyle>
            <a:lvl1pPr algn="ctr" fontAlgn="auto">
              <a:spcBef>
                <a:spcPts val="0"/>
              </a:spcBef>
              <a:spcAft>
                <a:spcPts val="0"/>
              </a:spcAft>
              <a:buClr>
                <a:srgbClr val="000000"/>
              </a:buClr>
              <a:buFont typeface="Arial"/>
              <a:buNone/>
              <a:defRPr sz="1300" kern="0">
                <a:solidFill>
                  <a:schemeClr val="tx1">
                    <a:tint val="75000"/>
                  </a:schemeClr>
                </a:solidFill>
                <a:latin typeface="Arial"/>
                <a:ea typeface="Arial"/>
                <a:cs typeface="Arial"/>
                <a:sym typeface="Arial"/>
              </a:defRPr>
            </a:lvl1pPr>
          </a:lstStyle>
          <a:p>
            <a:pPr>
              <a:defRPr/>
            </a:pPr>
            <a:endParaRPr lang="en-US"/>
          </a:p>
        </p:txBody>
      </p:sp>
      <p:sp>
        <p:nvSpPr>
          <p:cNvPr id="6" name="Slide Number Placeholder 5"/>
          <p:cNvSpPr>
            <a:spLocks noGrp="1"/>
          </p:cNvSpPr>
          <p:nvPr>
            <p:ph type="sldNum" sz="quarter" idx="4"/>
          </p:nvPr>
        </p:nvSpPr>
        <p:spPr>
          <a:xfrm>
            <a:off x="7224713" y="7007225"/>
            <a:ext cx="2352675" cy="401638"/>
          </a:xfrm>
          <a:prstGeom prst="rect">
            <a:avLst/>
          </a:prstGeom>
        </p:spPr>
        <p:txBody>
          <a:bodyPr vert="horz" lIns="100783" tIns="50392" rIns="100783" bIns="50392" rtlCol="0" anchor="ctr"/>
          <a:lstStyle>
            <a:lvl1pPr algn="r" fontAlgn="auto">
              <a:spcBef>
                <a:spcPts val="0"/>
              </a:spcBef>
              <a:spcAft>
                <a:spcPts val="0"/>
              </a:spcAft>
              <a:buClr>
                <a:srgbClr val="000000"/>
              </a:buClr>
              <a:buFont typeface="Arial"/>
              <a:buNone/>
              <a:defRPr sz="1300" kern="0">
                <a:solidFill>
                  <a:schemeClr val="tx1">
                    <a:tint val="75000"/>
                  </a:schemeClr>
                </a:solidFill>
                <a:latin typeface="Arial"/>
                <a:ea typeface="Arial"/>
                <a:cs typeface="Arial"/>
                <a:sym typeface="Arial"/>
              </a:defRPr>
            </a:lvl1pPr>
          </a:lstStyle>
          <a:p>
            <a:pPr>
              <a:defRPr/>
            </a:pPr>
            <a:fld id="{872B6BE7-3A59-488C-8FD1-F69981D7B1A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defTabSz="1006475" rtl="0" eaLnBrk="0" fontAlgn="base" hangingPunct="0">
        <a:spcBef>
          <a:spcPct val="0"/>
        </a:spcBef>
        <a:spcAft>
          <a:spcPct val="0"/>
        </a:spcAft>
        <a:defRPr sz="4900" kern="1200">
          <a:solidFill>
            <a:schemeClr val="tx1"/>
          </a:solidFill>
          <a:latin typeface="+mj-lt"/>
          <a:ea typeface="+mj-ea"/>
          <a:cs typeface="+mj-cs"/>
        </a:defRPr>
      </a:lvl1pPr>
      <a:lvl2pPr algn="ctr" defTabSz="1006475" rtl="0" eaLnBrk="0" fontAlgn="base" hangingPunct="0">
        <a:spcBef>
          <a:spcPct val="0"/>
        </a:spcBef>
        <a:spcAft>
          <a:spcPct val="0"/>
        </a:spcAft>
        <a:defRPr sz="4900">
          <a:solidFill>
            <a:schemeClr val="tx1"/>
          </a:solidFill>
          <a:latin typeface="Calibri" pitchFamily="34" charset="0"/>
        </a:defRPr>
      </a:lvl2pPr>
      <a:lvl3pPr algn="ctr" defTabSz="1006475" rtl="0" eaLnBrk="0" fontAlgn="base" hangingPunct="0">
        <a:spcBef>
          <a:spcPct val="0"/>
        </a:spcBef>
        <a:spcAft>
          <a:spcPct val="0"/>
        </a:spcAft>
        <a:defRPr sz="4900">
          <a:solidFill>
            <a:schemeClr val="tx1"/>
          </a:solidFill>
          <a:latin typeface="Calibri" pitchFamily="34" charset="0"/>
        </a:defRPr>
      </a:lvl3pPr>
      <a:lvl4pPr algn="ctr" defTabSz="1006475" rtl="0" eaLnBrk="0" fontAlgn="base" hangingPunct="0">
        <a:spcBef>
          <a:spcPct val="0"/>
        </a:spcBef>
        <a:spcAft>
          <a:spcPct val="0"/>
        </a:spcAft>
        <a:defRPr sz="4900">
          <a:solidFill>
            <a:schemeClr val="tx1"/>
          </a:solidFill>
          <a:latin typeface="Calibri" pitchFamily="34" charset="0"/>
        </a:defRPr>
      </a:lvl4pPr>
      <a:lvl5pPr algn="ctr" defTabSz="1006475" rtl="0" eaLnBrk="0" fontAlgn="base" hangingPunct="0">
        <a:spcBef>
          <a:spcPct val="0"/>
        </a:spcBef>
        <a:spcAft>
          <a:spcPct val="0"/>
        </a:spcAft>
        <a:defRPr sz="4900">
          <a:solidFill>
            <a:schemeClr val="tx1"/>
          </a:solidFill>
          <a:latin typeface="Calibri" pitchFamily="34" charset="0"/>
        </a:defRPr>
      </a:lvl5pPr>
      <a:lvl6pPr marL="457200" algn="ctr" defTabSz="1006475" rtl="0" fontAlgn="base">
        <a:spcBef>
          <a:spcPct val="0"/>
        </a:spcBef>
        <a:spcAft>
          <a:spcPct val="0"/>
        </a:spcAft>
        <a:defRPr sz="4900">
          <a:solidFill>
            <a:schemeClr val="tx1"/>
          </a:solidFill>
          <a:latin typeface="Calibri" pitchFamily="34" charset="0"/>
        </a:defRPr>
      </a:lvl6pPr>
      <a:lvl7pPr marL="914400" algn="ctr" defTabSz="1006475" rtl="0" fontAlgn="base">
        <a:spcBef>
          <a:spcPct val="0"/>
        </a:spcBef>
        <a:spcAft>
          <a:spcPct val="0"/>
        </a:spcAft>
        <a:defRPr sz="4900">
          <a:solidFill>
            <a:schemeClr val="tx1"/>
          </a:solidFill>
          <a:latin typeface="Calibri" pitchFamily="34" charset="0"/>
        </a:defRPr>
      </a:lvl7pPr>
      <a:lvl8pPr marL="1371600" algn="ctr" defTabSz="1006475" rtl="0" fontAlgn="base">
        <a:spcBef>
          <a:spcPct val="0"/>
        </a:spcBef>
        <a:spcAft>
          <a:spcPct val="0"/>
        </a:spcAft>
        <a:defRPr sz="4900">
          <a:solidFill>
            <a:schemeClr val="tx1"/>
          </a:solidFill>
          <a:latin typeface="Calibri" pitchFamily="34" charset="0"/>
        </a:defRPr>
      </a:lvl8pPr>
      <a:lvl9pPr marL="1828800" algn="ctr" defTabSz="1006475" rtl="0" fontAlgn="base">
        <a:spcBef>
          <a:spcPct val="0"/>
        </a:spcBef>
        <a:spcAft>
          <a:spcPct val="0"/>
        </a:spcAft>
        <a:defRPr sz="4900">
          <a:solidFill>
            <a:schemeClr val="tx1"/>
          </a:solidFill>
          <a:latin typeface="Calibri" pitchFamily="34" charset="0"/>
        </a:defRPr>
      </a:lvl9pPr>
    </p:titleStyle>
    <p:bodyStyle>
      <a:lvl1pPr marL="377825" indent="-377825" algn="l" defTabSz="1006475" rtl="0" eaLnBrk="0" fontAlgn="base" hangingPunct="0">
        <a:spcBef>
          <a:spcPct val="20000"/>
        </a:spcBef>
        <a:spcAft>
          <a:spcPct val="0"/>
        </a:spcAft>
        <a:buFont typeface="Arial" charset="0"/>
        <a:buChar char="•"/>
        <a:defRPr sz="3500" kern="1200">
          <a:solidFill>
            <a:schemeClr val="tx1"/>
          </a:solidFill>
          <a:latin typeface="+mn-lt"/>
          <a:ea typeface="+mn-ea"/>
          <a:cs typeface="+mn-cs"/>
        </a:defRPr>
      </a:lvl1pPr>
      <a:lvl2pPr marL="817563" indent="-314325" algn="l" defTabSz="1006475" rtl="0" eaLnBrk="0" fontAlgn="base" hangingPunct="0">
        <a:spcBef>
          <a:spcPct val="20000"/>
        </a:spcBef>
        <a:spcAft>
          <a:spcPct val="0"/>
        </a:spcAft>
        <a:buFont typeface="Arial" charset="0"/>
        <a:buChar char="–"/>
        <a:defRPr sz="3100" kern="1200">
          <a:solidFill>
            <a:schemeClr val="tx1"/>
          </a:solidFill>
          <a:latin typeface="+mn-lt"/>
          <a:ea typeface="+mn-ea"/>
          <a:cs typeface="+mn-cs"/>
        </a:defRPr>
      </a:lvl2pPr>
      <a:lvl3pPr marL="1258888" indent="-250825" algn="l" defTabSz="1006475" rtl="0" eaLnBrk="0" fontAlgn="base" hangingPunct="0">
        <a:spcBef>
          <a:spcPct val="20000"/>
        </a:spcBef>
        <a:spcAft>
          <a:spcPct val="0"/>
        </a:spcAft>
        <a:buFont typeface="Arial" charset="0"/>
        <a:buChar char="•"/>
        <a:defRPr sz="2600" kern="1200">
          <a:solidFill>
            <a:schemeClr val="tx1"/>
          </a:solidFill>
          <a:latin typeface="+mn-lt"/>
          <a:ea typeface="+mn-ea"/>
          <a:cs typeface="+mn-cs"/>
        </a:defRPr>
      </a:lvl3pPr>
      <a:lvl4pPr marL="1763713" indent="-250825" algn="l" defTabSz="1006475" rtl="0" eaLnBrk="0" fontAlgn="base" hangingPunct="0">
        <a:spcBef>
          <a:spcPct val="20000"/>
        </a:spcBef>
        <a:spcAft>
          <a:spcPct val="0"/>
        </a:spcAft>
        <a:buFont typeface="Arial" charset="0"/>
        <a:buChar char="–"/>
        <a:defRPr sz="2200" kern="1200">
          <a:solidFill>
            <a:schemeClr val="tx1"/>
          </a:solidFill>
          <a:latin typeface="+mn-lt"/>
          <a:ea typeface="+mn-ea"/>
          <a:cs typeface="+mn-cs"/>
        </a:defRPr>
      </a:lvl4pPr>
      <a:lvl5pPr marL="2266950" indent="-250825" algn="l" defTabSz="1006475" rtl="0" eaLnBrk="0" fontAlgn="base" hangingPunct="0">
        <a:spcBef>
          <a:spcPct val="20000"/>
        </a:spcBef>
        <a:spcAft>
          <a:spcPct val="0"/>
        </a:spcAft>
        <a:buFont typeface="Arial" charset="0"/>
        <a:buChar char="»"/>
        <a:defRPr sz="2200" kern="1200">
          <a:solidFill>
            <a:schemeClr val="tx1"/>
          </a:solidFill>
          <a:latin typeface="+mn-lt"/>
          <a:ea typeface="+mn-ea"/>
          <a:cs typeface="+mn-cs"/>
        </a:defRPr>
      </a:lvl5pPr>
      <a:lvl6pPr marL="2771557"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75476"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79395"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83314" indent="-251960" algn="l" defTabSz="1007838"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1007838" rtl="0" eaLnBrk="1" latinLnBrk="0" hangingPunct="1">
        <a:defRPr sz="2000" kern="1200">
          <a:solidFill>
            <a:schemeClr val="tx1"/>
          </a:solidFill>
          <a:latin typeface="+mn-lt"/>
          <a:ea typeface="+mn-ea"/>
          <a:cs typeface="+mn-cs"/>
        </a:defRPr>
      </a:lvl1pPr>
      <a:lvl2pPr marL="503920" algn="l" defTabSz="1007838" rtl="0" eaLnBrk="1" latinLnBrk="0" hangingPunct="1">
        <a:defRPr sz="2000" kern="1200">
          <a:solidFill>
            <a:schemeClr val="tx1"/>
          </a:solidFill>
          <a:latin typeface="+mn-lt"/>
          <a:ea typeface="+mn-ea"/>
          <a:cs typeface="+mn-cs"/>
        </a:defRPr>
      </a:lvl2pPr>
      <a:lvl3pPr marL="1007838" algn="l" defTabSz="1007838" rtl="0" eaLnBrk="1" latinLnBrk="0" hangingPunct="1">
        <a:defRPr sz="2000" kern="1200">
          <a:solidFill>
            <a:schemeClr val="tx1"/>
          </a:solidFill>
          <a:latin typeface="+mn-lt"/>
          <a:ea typeface="+mn-ea"/>
          <a:cs typeface="+mn-cs"/>
        </a:defRPr>
      </a:lvl3pPr>
      <a:lvl4pPr marL="1511758" algn="l" defTabSz="1007838" rtl="0" eaLnBrk="1" latinLnBrk="0" hangingPunct="1">
        <a:defRPr sz="2000" kern="1200">
          <a:solidFill>
            <a:schemeClr val="tx1"/>
          </a:solidFill>
          <a:latin typeface="+mn-lt"/>
          <a:ea typeface="+mn-ea"/>
          <a:cs typeface="+mn-cs"/>
        </a:defRPr>
      </a:lvl4pPr>
      <a:lvl5pPr marL="2015677" algn="l" defTabSz="1007838" rtl="0" eaLnBrk="1" latinLnBrk="0" hangingPunct="1">
        <a:defRPr sz="2000" kern="1200">
          <a:solidFill>
            <a:schemeClr val="tx1"/>
          </a:solidFill>
          <a:latin typeface="+mn-lt"/>
          <a:ea typeface="+mn-ea"/>
          <a:cs typeface="+mn-cs"/>
        </a:defRPr>
      </a:lvl5pPr>
      <a:lvl6pPr marL="2519597" algn="l" defTabSz="1007838" rtl="0" eaLnBrk="1" latinLnBrk="0" hangingPunct="1">
        <a:defRPr sz="2000" kern="1200">
          <a:solidFill>
            <a:schemeClr val="tx1"/>
          </a:solidFill>
          <a:latin typeface="+mn-lt"/>
          <a:ea typeface="+mn-ea"/>
          <a:cs typeface="+mn-cs"/>
        </a:defRPr>
      </a:lvl6pPr>
      <a:lvl7pPr marL="3023515" algn="l" defTabSz="1007838" rtl="0" eaLnBrk="1" latinLnBrk="0" hangingPunct="1">
        <a:defRPr sz="2000" kern="1200">
          <a:solidFill>
            <a:schemeClr val="tx1"/>
          </a:solidFill>
          <a:latin typeface="+mn-lt"/>
          <a:ea typeface="+mn-ea"/>
          <a:cs typeface="+mn-cs"/>
        </a:defRPr>
      </a:lvl7pPr>
      <a:lvl8pPr marL="3527435" algn="l" defTabSz="1007838" rtl="0" eaLnBrk="1" latinLnBrk="0" hangingPunct="1">
        <a:defRPr sz="2000" kern="1200">
          <a:solidFill>
            <a:schemeClr val="tx1"/>
          </a:solidFill>
          <a:latin typeface="+mn-lt"/>
          <a:ea typeface="+mn-ea"/>
          <a:cs typeface="+mn-cs"/>
        </a:defRPr>
      </a:lvl8pPr>
      <a:lvl9pPr marL="4031354" algn="l" defTabSz="1007838"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Google Shape;67;p14"/>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en-US" sz="1800" b="1"/>
              <a:t>Facultatea de Matematic</a:t>
            </a:r>
            <a:r>
              <a:rPr lang="vi-VN" sz="1800" b="1"/>
              <a:t>ă</a:t>
            </a:r>
            <a:r>
              <a:rPr lang="en-US" sz="1800" b="1"/>
              <a:t> şi Informatic</a:t>
            </a:r>
            <a:r>
              <a:rPr lang="vi-VN" sz="1800" b="1"/>
              <a:t>ă</a:t>
            </a:r>
            <a:r>
              <a:rPr lang="en-US" sz="1800" b="1"/>
              <a:t> Universitatea din Bucureşti</a:t>
            </a:r>
            <a:endParaRPr lang="en-US" sz="1800"/>
          </a:p>
        </p:txBody>
      </p:sp>
      <p:pic>
        <p:nvPicPr>
          <p:cNvPr id="2051" name="Google Shape;68;p14"/>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2053" name="Google Shape;71;p14"/>
          <p:cNvSpPr>
            <a:spLocks noChangeArrowheads="1"/>
          </p:cNvSpPr>
          <p:nvPr/>
        </p:nvSpPr>
        <p:spPr bwMode="auto">
          <a:xfrm>
            <a:off x="968375" y="1847850"/>
            <a:ext cx="8393113" cy="1481138"/>
          </a:xfrm>
          <a:prstGeom prst="rect">
            <a:avLst/>
          </a:prstGeom>
          <a:noFill/>
          <a:ln w="9525">
            <a:noFill/>
            <a:miter lim="800000"/>
            <a:headEnd/>
            <a:tailEnd/>
          </a:ln>
        </p:spPr>
        <p:txBody>
          <a:bodyPr lIns="0" tIns="239025" rIns="0" bIns="0" anchor="ctr"/>
          <a:lstStyle/>
          <a:p>
            <a:pPr algn="ctr">
              <a:lnSpc>
                <a:spcPct val="72000"/>
              </a:lnSpc>
              <a:buClr>
                <a:srgbClr val="000000"/>
              </a:buClr>
              <a:buSzPts val="4000"/>
              <a:buFont typeface="Arial" charset="0"/>
              <a:buNone/>
            </a:pPr>
            <a:r>
              <a:rPr lang="en-US" sz="4000" b="1"/>
              <a:t>Programare orientat</a:t>
            </a:r>
            <a:r>
              <a:rPr lang="vi-VN" sz="4000" b="1"/>
              <a:t>ă</a:t>
            </a:r>
            <a:r>
              <a:rPr lang="en-US" sz="4000" b="1"/>
              <a:t> pe obiecte</a:t>
            </a:r>
            <a:endParaRPr lang="en-US" sz="1800"/>
          </a:p>
          <a:p>
            <a:pPr algn="ctr">
              <a:lnSpc>
                <a:spcPct val="72000"/>
              </a:lnSpc>
              <a:buClr>
                <a:srgbClr val="000000"/>
              </a:buClr>
              <a:buSzPts val="1800"/>
              <a:buFont typeface="Arial" charset="0"/>
              <a:buNone/>
            </a:pPr>
            <a:endParaRPr lang="en-US" sz="1800"/>
          </a:p>
          <a:p>
            <a:pPr algn="ctr">
              <a:lnSpc>
                <a:spcPct val="72000"/>
              </a:lnSpc>
              <a:buClr>
                <a:srgbClr val="000000"/>
              </a:buClr>
              <a:buSzPts val="2600"/>
              <a:buFont typeface="Arial" charset="0"/>
              <a:buNone/>
            </a:pPr>
            <a:r>
              <a:rPr lang="en-US" sz="2600" b="1"/>
              <a:t>- suport de curs -</a:t>
            </a:r>
            <a:endParaRPr lang="en-US" sz="1800"/>
          </a:p>
        </p:txBody>
      </p:sp>
      <p:grpSp>
        <p:nvGrpSpPr>
          <p:cNvPr id="8" name="Group 7"/>
          <p:cNvGrpSpPr/>
          <p:nvPr/>
        </p:nvGrpSpPr>
        <p:grpSpPr>
          <a:xfrm>
            <a:off x="3108324" y="3551237"/>
            <a:ext cx="6503988" cy="3429000"/>
            <a:chOff x="2355850" y="3124200"/>
            <a:chExt cx="6503988" cy="3429000"/>
          </a:xfrm>
        </p:grpSpPr>
        <p:sp>
          <p:nvSpPr>
            <p:cNvPr id="9" name="Google Shape;126;p27"/>
            <p:cNvSpPr/>
            <p:nvPr/>
          </p:nvSpPr>
          <p:spPr>
            <a:xfrm>
              <a:off x="5410200" y="3124200"/>
              <a:ext cx="3449638" cy="762000"/>
            </a:xfrm>
            <a:prstGeom prst="rect">
              <a:avLst/>
            </a:prstGeom>
            <a:noFill/>
            <a:ln>
              <a:noFill/>
            </a:ln>
          </p:spPr>
          <p:txBody>
            <a:bodyPr spcFirstLastPara="1" lIns="0" tIns="0" rIns="0" bIns="0" anchor="ct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lnSpc>
                  <a:spcPct val="104000"/>
                </a:lnSpc>
                <a:defRPr/>
              </a:pPr>
              <a:r>
                <a:rPr lang="en-US" sz="2600" b="1" err="1">
                  <a:solidFill>
                    <a:srgbClr val="000000"/>
                  </a:solidFill>
                  <a:latin typeface="+mn-lt"/>
                  <a:ea typeface="Arial"/>
                  <a:cs typeface="Arial"/>
                  <a:sym typeface="Arial"/>
                </a:rPr>
                <a:t>Anca</a:t>
              </a:r>
              <a:r>
                <a:rPr lang="en-US" sz="2600" b="1" dirty="0">
                  <a:solidFill>
                    <a:srgbClr val="000000"/>
                  </a:solidFill>
                  <a:latin typeface="+mn-lt"/>
                  <a:ea typeface="Arial"/>
                  <a:cs typeface="Arial"/>
                  <a:sym typeface="Arial"/>
                </a:rPr>
                <a:t> </a:t>
              </a:r>
              <a:r>
                <a:rPr lang="en-US" sz="2600" b="1" err="1">
                  <a:solidFill>
                    <a:srgbClr val="000000"/>
                  </a:solidFill>
                  <a:latin typeface="+mn-lt"/>
                  <a:ea typeface="Arial"/>
                  <a:cs typeface="Arial"/>
                  <a:sym typeface="Arial"/>
                </a:rPr>
                <a:t>Dobrov</a:t>
              </a:r>
              <a:r>
                <a:rPr lang="ro-RO" altLang="ro-RO" sz="2600" b="1" dirty="0">
                  <a:latin typeface="+mn-lt"/>
                  <a:cs typeface="Arial"/>
                </a:rPr>
                <a:t>ăț</a:t>
              </a:r>
              <a:endParaRPr lang="ro-RO" sz="1800" dirty="0">
                <a:latin typeface="+mn-lt"/>
                <a:cs typeface="Arial" pitchFamily="34" charset="0"/>
              </a:endParaRPr>
            </a:p>
            <a:p>
              <a:pPr algn="ctr">
                <a:lnSpc>
                  <a:spcPct val="104000"/>
                </a:lnSpc>
                <a:defRPr/>
              </a:pPr>
              <a:r>
                <a:rPr lang="ro-RO" altLang="ro-RO" sz="2600" b="1">
                  <a:latin typeface="+mn-lt"/>
                  <a:cs typeface="Arial"/>
                </a:rPr>
                <a:t>Andrei P</a:t>
              </a:r>
              <a:r>
                <a:rPr lang="ro-RO" sz="2600" b="1">
                  <a:latin typeface="+mn-lt"/>
                  <a:cs typeface="Calibri"/>
                </a:rPr>
                <a:t>ă</a:t>
              </a:r>
              <a:r>
                <a:rPr lang="ro-RO" altLang="ro-RO" sz="2600" b="1">
                  <a:latin typeface="+mn-lt"/>
                  <a:cs typeface="Arial"/>
                </a:rPr>
                <a:t>un</a:t>
              </a:r>
              <a:endParaRPr lang="ro-RO" altLang="ro-RO" sz="2600" b="1" dirty="0">
                <a:latin typeface="+mn-lt"/>
                <a:cs typeface="Arial"/>
              </a:endParaRPr>
            </a:p>
          </p:txBody>
        </p:sp>
        <p:sp>
          <p:nvSpPr>
            <p:cNvPr id="10" name="Google Shape;129;p27"/>
            <p:cNvSpPr txBox="1"/>
            <p:nvPr/>
          </p:nvSpPr>
          <p:spPr>
            <a:xfrm>
              <a:off x="2355850" y="4919663"/>
              <a:ext cx="4044950" cy="1633537"/>
            </a:xfrm>
            <a:prstGeom prst="rect">
              <a:avLst/>
            </a:prstGeom>
            <a:noFill/>
            <a:ln>
              <a:noFill/>
            </a:ln>
          </p:spPr>
          <p:txBody>
            <a:bodyPr spcFirstLastPara="1" lIns="90000" tIns="45000" rIns="90000" bIns="45000"/>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lnSpc>
                  <a:spcPct val="104000"/>
                </a:lnSpc>
                <a:spcBef>
                  <a:spcPts val="0"/>
                </a:spcBef>
                <a:spcAft>
                  <a:spcPts val="0"/>
                </a:spcAft>
                <a:buClr>
                  <a:srgbClr val="000000"/>
                </a:buClr>
                <a:buSzPts val="2400"/>
                <a:buFont typeface="Arial"/>
                <a:buNone/>
                <a:defRPr/>
              </a:pPr>
              <a:r>
                <a:rPr lang="en-US" sz="2000" b="1" dirty="0">
                  <a:solidFill>
                    <a:srgbClr val="000000"/>
                  </a:solidFill>
                  <a:latin typeface="+mn-lt"/>
                  <a:ea typeface="Arial"/>
                  <a:cs typeface="Arial" pitchFamily="34" charset="0"/>
                  <a:sym typeface="Arial"/>
                </a:rPr>
                <a:t>An </a:t>
              </a:r>
              <a:r>
                <a:rPr lang="en-US" sz="2000" b="1" dirty="0" err="1">
                  <a:solidFill>
                    <a:srgbClr val="000000"/>
                  </a:solidFill>
                  <a:latin typeface="+mn-lt"/>
                  <a:ea typeface="Arial"/>
                  <a:cs typeface="Arial" pitchFamily="34" charset="0"/>
                  <a:sym typeface="Arial"/>
                </a:rPr>
                <a:t>universitar</a:t>
              </a:r>
              <a:r>
                <a:rPr lang="en-US" sz="2000" b="1" dirty="0">
                  <a:solidFill>
                    <a:srgbClr val="000000"/>
                  </a:solidFill>
                  <a:latin typeface="+mn-lt"/>
                  <a:ea typeface="Arial"/>
                  <a:cs typeface="Arial" pitchFamily="34" charset="0"/>
                  <a:sym typeface="Arial"/>
                </a:rPr>
                <a:t> </a:t>
              </a:r>
              <a:r>
                <a:rPr lang="en-US" sz="2000" b="1" dirty="0" smtClean="0">
                  <a:solidFill>
                    <a:srgbClr val="000000"/>
                  </a:solidFill>
                  <a:latin typeface="+mn-lt"/>
                  <a:ea typeface="Arial"/>
                  <a:cs typeface="Arial" pitchFamily="34" charset="0"/>
                  <a:sym typeface="Arial"/>
                </a:rPr>
                <a:t>2024 </a:t>
              </a:r>
              <a:r>
                <a:rPr lang="en-US" sz="2000" b="1" dirty="0">
                  <a:solidFill>
                    <a:srgbClr val="000000"/>
                  </a:solidFill>
                  <a:latin typeface="+mn-lt"/>
                  <a:ea typeface="Arial"/>
                  <a:cs typeface="Arial" pitchFamily="34" charset="0"/>
                  <a:sym typeface="Arial"/>
                </a:rPr>
                <a:t>– </a:t>
              </a:r>
              <a:r>
                <a:rPr lang="en-US" sz="2000" b="1" dirty="0" smtClean="0">
                  <a:solidFill>
                    <a:srgbClr val="000000"/>
                  </a:solidFill>
                  <a:latin typeface="+mn-lt"/>
                  <a:ea typeface="Arial"/>
                  <a:cs typeface="Arial" pitchFamily="34" charset="0"/>
                  <a:sym typeface="Arial"/>
                </a:rPr>
                <a:t>20</a:t>
              </a:r>
              <a:r>
                <a:rPr lang="en-US" sz="2000" b="1" dirty="0" smtClean="0">
                  <a:latin typeface="+mn-lt"/>
                  <a:cs typeface="Arial" pitchFamily="34" charset="0"/>
                </a:rPr>
                <a:t>25</a:t>
              </a:r>
              <a:endParaRPr sz="2000" dirty="0">
                <a:latin typeface="+mn-lt"/>
                <a:cs typeface="Arial" pitchFamily="34" charset="0"/>
              </a:endParaRPr>
            </a:p>
            <a:p>
              <a:pPr algn="ctr">
                <a:lnSpc>
                  <a:spcPct val="104000"/>
                </a:lnSpc>
                <a:spcBef>
                  <a:spcPts val="0"/>
                </a:spcBef>
                <a:spcAft>
                  <a:spcPts val="0"/>
                </a:spcAft>
                <a:buClr>
                  <a:srgbClr val="000000"/>
                </a:buClr>
                <a:buSzPts val="2400"/>
                <a:buFont typeface="Arial"/>
                <a:buNone/>
                <a:defRPr/>
              </a:pPr>
              <a:r>
                <a:rPr lang="en-US" sz="2000" b="1" dirty="0" err="1">
                  <a:solidFill>
                    <a:srgbClr val="000000"/>
                  </a:solidFill>
                  <a:latin typeface="+mn-lt"/>
                  <a:ea typeface="Arial"/>
                  <a:cs typeface="Arial" pitchFamily="34" charset="0"/>
                  <a:sym typeface="Arial"/>
                </a:rPr>
                <a:t>Semestrul</a:t>
              </a:r>
              <a:r>
                <a:rPr lang="en-US" sz="2000" b="1" dirty="0">
                  <a:solidFill>
                    <a:srgbClr val="000000"/>
                  </a:solidFill>
                  <a:latin typeface="+mn-lt"/>
                  <a:ea typeface="Arial"/>
                  <a:cs typeface="Arial" pitchFamily="34" charset="0"/>
                  <a:sym typeface="Arial"/>
                </a:rPr>
                <a:t> I</a:t>
              </a:r>
              <a:endParaRPr sz="2000" dirty="0">
                <a:latin typeface="+mn-lt"/>
                <a:cs typeface="Arial" pitchFamily="34" charset="0"/>
              </a:endParaRPr>
            </a:p>
            <a:p>
              <a:pPr algn="ctr">
                <a:lnSpc>
                  <a:spcPct val="104000"/>
                </a:lnSpc>
                <a:buSzPts val="2400"/>
                <a:defRPr/>
              </a:pPr>
              <a:r>
                <a:rPr lang="en-US" sz="2000" b="1" dirty="0" err="1" smtClean="0">
                  <a:solidFill>
                    <a:srgbClr val="000000"/>
                  </a:solidFill>
                  <a:latin typeface="+mn-lt"/>
                  <a:ea typeface="Arial"/>
                  <a:cs typeface="Arial" pitchFamily="34" charset="0"/>
                  <a:sym typeface="Arial"/>
                </a:rPr>
                <a:t>Seria</a:t>
              </a:r>
              <a:r>
                <a:rPr lang="en-US" sz="2000" b="1" dirty="0" smtClean="0">
                  <a:solidFill>
                    <a:srgbClr val="000000"/>
                  </a:solidFill>
                  <a:latin typeface="+mn-lt"/>
                  <a:ea typeface="Arial"/>
                  <a:cs typeface="Arial" pitchFamily="34" charset="0"/>
                  <a:sym typeface="Arial"/>
                </a:rPr>
                <a:t> </a:t>
              </a:r>
              <a:r>
                <a:rPr lang="en-US" altLang="ro-RO" sz="2000" b="1" dirty="0" smtClean="0">
                  <a:latin typeface="+mn-lt"/>
                  <a:cs typeface="Arial" pitchFamily="34" charset="0"/>
                </a:rPr>
                <a:t>26</a:t>
              </a:r>
              <a:endParaRPr sz="2000" b="1" dirty="0">
                <a:latin typeface="+mn-lt"/>
                <a:cs typeface="Arial" pitchFamily="34" charset="0"/>
              </a:endParaRPr>
            </a:p>
            <a:p>
              <a:pPr algn="ctr">
                <a:lnSpc>
                  <a:spcPct val="104000"/>
                </a:lnSpc>
                <a:spcBef>
                  <a:spcPts val="0"/>
                </a:spcBef>
                <a:spcAft>
                  <a:spcPts val="0"/>
                </a:spcAft>
                <a:buClr>
                  <a:srgbClr val="FFFFFF"/>
                </a:buClr>
                <a:buSzPts val="2400"/>
                <a:buFont typeface="Arial"/>
                <a:buNone/>
                <a:defRPr/>
              </a:pPr>
              <a:endParaRPr sz="2000" b="1" dirty="0">
                <a:solidFill>
                  <a:srgbClr val="000000"/>
                </a:solidFill>
                <a:latin typeface="+mn-lt"/>
                <a:ea typeface="Arial"/>
                <a:cs typeface="Arial" pitchFamily="34" charset="0"/>
                <a:sym typeface="Arial"/>
              </a:endParaRPr>
            </a:p>
            <a:p>
              <a:pPr algn="ctr">
                <a:lnSpc>
                  <a:spcPct val="104000"/>
                </a:lnSpc>
                <a:spcBef>
                  <a:spcPts val="0"/>
                </a:spcBef>
                <a:spcAft>
                  <a:spcPts val="0"/>
                </a:spcAft>
                <a:buClr>
                  <a:srgbClr val="000000"/>
                </a:buClr>
                <a:buSzPts val="2400"/>
                <a:buFont typeface="Arial"/>
                <a:buNone/>
                <a:defRPr/>
              </a:pPr>
              <a:r>
                <a:rPr lang="en-US" sz="2000" b="1" dirty="0">
                  <a:solidFill>
                    <a:srgbClr val="000000"/>
                  </a:solidFill>
                  <a:latin typeface="+mn-lt"/>
                  <a:ea typeface="Arial"/>
                  <a:cs typeface="Arial" pitchFamily="34" charset="0"/>
                  <a:sym typeface="Arial"/>
                </a:rPr>
                <a:t>Curs  </a:t>
              </a:r>
              <a:r>
                <a:rPr lang="en-US" sz="2000" b="1" dirty="0" smtClean="0">
                  <a:solidFill>
                    <a:srgbClr val="000000"/>
                  </a:solidFill>
                  <a:latin typeface="+mn-lt"/>
                  <a:ea typeface="Arial"/>
                  <a:cs typeface="Arial" pitchFamily="34" charset="0"/>
                  <a:sym typeface="Arial"/>
                </a:rPr>
                <a:t>7</a:t>
              </a:r>
              <a:endParaRPr sz="2000" dirty="0">
                <a:latin typeface="+mn-lt"/>
                <a:cs typeface="Arial" pitchFamily="34" charset="0"/>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Google Shape;375;p39"/>
          <p:cNvSpPr>
            <a:spLocks noChangeArrowheads="1"/>
          </p:cNvSpPr>
          <p:nvPr/>
        </p:nvSpPr>
        <p:spPr bwMode="auto">
          <a:xfrm>
            <a:off x="9291638" y="7062788"/>
            <a:ext cx="641350"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D9D698EE-0EDA-416D-998B-ECC265604277}" type="slidenum">
              <a:rPr lang="en-US" sz="1500"/>
              <a:pPr algn="r">
                <a:lnSpc>
                  <a:spcPct val="104000"/>
                </a:lnSpc>
                <a:buClr>
                  <a:srgbClr val="000000"/>
                </a:buClr>
                <a:buSzPts val="1500"/>
                <a:buFont typeface="Arial" charset="0"/>
                <a:buNone/>
              </a:pPr>
              <a:t>10</a:t>
            </a:fld>
            <a:endParaRPr lang="en-US" sz="1800"/>
          </a:p>
        </p:txBody>
      </p:sp>
      <p:sp>
        <p:nvSpPr>
          <p:cNvPr id="26627" name="Google Shape;376;p39"/>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26628" name="Google Shape;377;p39"/>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26629" name="Google Shape;378;p39"/>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379" name="Google Shape;379;p39"/>
          <p:cNvSpPr txBox="1"/>
          <p:nvPr/>
        </p:nvSpPr>
        <p:spPr>
          <a:xfrm>
            <a:off x="274638" y="1254125"/>
            <a:ext cx="9566275" cy="4964113"/>
          </a:xfrm>
          <a:prstGeom prst="rect">
            <a:avLst/>
          </a:prstGeom>
          <a:solidFill>
            <a:srgbClr val="FFFFFF"/>
          </a:solidFill>
          <a:ln>
            <a:noFill/>
          </a:ln>
        </p:spPr>
        <p:txBody>
          <a:bodyPr spcFirstLastPara="1" lIns="91425" tIns="91425" rIns="91425" bIns="91425"/>
          <a:lstStyle/>
          <a:p>
            <a:pPr fontAlgn="auto">
              <a:spcBef>
                <a:spcPts val="0"/>
              </a:spcBef>
              <a:spcAft>
                <a:spcPts val="0"/>
              </a:spcAft>
              <a:buClr>
                <a:srgbClr val="000000"/>
              </a:buClr>
              <a:buSzPts val="2000"/>
              <a:buFont typeface="Arial"/>
              <a:buNone/>
              <a:defRPr/>
            </a:pPr>
            <a:r>
              <a:rPr lang="ro-RO" sz="2400" b="1" i="1" kern="0" dirty="0" smtClean="0">
                <a:solidFill>
                  <a:srgbClr val="0000FF"/>
                </a:solidFill>
                <a:latin typeface="Times New Roman" pitchFamily="18" charset="0"/>
                <a:ea typeface="Arial"/>
                <a:cs typeface="Times New Roman" pitchFamily="18" charset="0"/>
                <a:sym typeface="Arial"/>
              </a:rPr>
              <a:t>Redefinirea funcţiilor membre</a:t>
            </a:r>
          </a:p>
          <a:p>
            <a:pPr fontAlgn="auto">
              <a:spcBef>
                <a:spcPts val="0"/>
              </a:spcBef>
              <a:spcAft>
                <a:spcPts val="0"/>
              </a:spcAft>
              <a:buClr>
                <a:srgbClr val="000000"/>
              </a:buClr>
              <a:buSzPts val="2000"/>
              <a:buFont typeface="Arial"/>
              <a:buNone/>
              <a:defRPr/>
            </a:pPr>
            <a:endParaRPr lang="ro-RO" sz="2000" b="1" i="1" kern="0" dirty="0" smtClean="0">
              <a:solidFill>
                <a:schemeClr val="dk1"/>
              </a:solidFill>
              <a:latin typeface="Arial"/>
              <a:ea typeface="Arial"/>
              <a:cs typeface="Arial"/>
              <a:sym typeface="Arial"/>
            </a:endParaRPr>
          </a:p>
          <a:p>
            <a:pPr fontAlgn="auto">
              <a:spcBef>
                <a:spcPts val="0"/>
              </a:spcBef>
              <a:spcAft>
                <a:spcPts val="0"/>
              </a:spcAft>
              <a:buClr>
                <a:srgbClr val="000000"/>
              </a:buClr>
              <a:buSzPts val="2000"/>
              <a:buFont typeface="Arial"/>
              <a:buNone/>
              <a:defRPr/>
            </a:pPr>
            <a:r>
              <a:rPr lang="ro-RO" sz="2000" b="1" i="1" kern="0" dirty="0" smtClean="0">
                <a:solidFill>
                  <a:schemeClr val="dk1"/>
                </a:solidFill>
                <a:latin typeface="Arial"/>
                <a:ea typeface="Arial"/>
                <a:cs typeface="Arial"/>
                <a:sym typeface="Arial"/>
              </a:rPr>
              <a:t>Obs:</a:t>
            </a:r>
          </a:p>
          <a:p>
            <a:pPr fontAlgn="auto">
              <a:spcBef>
                <a:spcPts val="0"/>
              </a:spcBef>
              <a:spcAft>
                <a:spcPts val="0"/>
              </a:spcAft>
              <a:buClr>
                <a:srgbClr val="000000"/>
              </a:buClr>
              <a:buSzPts val="2000"/>
              <a:buFont typeface="Arial"/>
              <a:buNone/>
              <a:defRPr/>
            </a:pPr>
            <a:endParaRPr lang="ro-RO" sz="2000" b="1" i="1" kern="0" dirty="0" smtClean="0">
              <a:solidFill>
                <a:schemeClr val="dk1"/>
              </a:solidFill>
              <a:latin typeface="Arial"/>
              <a:ea typeface="Arial"/>
              <a:cs typeface="Arial"/>
              <a:sym typeface="Arial"/>
            </a:endParaRPr>
          </a:p>
          <a:p>
            <a:pPr fontAlgn="auto">
              <a:spcBef>
                <a:spcPts val="0"/>
              </a:spcBef>
              <a:spcAft>
                <a:spcPts val="0"/>
              </a:spcAft>
              <a:buClr>
                <a:srgbClr val="000000"/>
              </a:buClr>
              <a:buSzPts val="2000"/>
              <a:buFont typeface="Arial"/>
              <a:buNone/>
              <a:defRPr/>
            </a:pPr>
            <a:r>
              <a:rPr lang="ro-RO" sz="2400" kern="0" dirty="0" smtClean="0">
                <a:solidFill>
                  <a:schemeClr val="dk1"/>
                </a:solidFill>
                <a:latin typeface="+mj-lt"/>
                <a:ea typeface="Arial"/>
                <a:cs typeface="Arial"/>
                <a:sym typeface="Arial"/>
              </a:rPr>
              <a:t>Schimbarea interfeței clasei de bază prin modificarea tipului returnat sau a signaturii unei funcții, înseamnă, de fapt, utilizarea clasei în alt mod.</a:t>
            </a:r>
          </a:p>
          <a:p>
            <a:pPr fontAlgn="auto">
              <a:spcBef>
                <a:spcPts val="0"/>
              </a:spcBef>
              <a:spcAft>
                <a:spcPts val="0"/>
              </a:spcAft>
              <a:buClr>
                <a:srgbClr val="000000"/>
              </a:buClr>
              <a:buSzPts val="2000"/>
              <a:buFont typeface="Arial"/>
              <a:buNone/>
              <a:defRPr/>
            </a:pPr>
            <a:endParaRPr lang="ro-RO" sz="2400" kern="0" dirty="0" smtClean="0">
              <a:solidFill>
                <a:schemeClr val="dk1"/>
              </a:solidFill>
              <a:latin typeface="+mj-lt"/>
              <a:ea typeface="Arial"/>
              <a:cs typeface="Arial"/>
              <a:sym typeface="Arial"/>
            </a:endParaRPr>
          </a:p>
          <a:p>
            <a:pPr fontAlgn="auto">
              <a:spcBef>
                <a:spcPts val="0"/>
              </a:spcBef>
              <a:spcAft>
                <a:spcPts val="0"/>
              </a:spcAft>
              <a:buClr>
                <a:srgbClr val="000000"/>
              </a:buClr>
              <a:buSzPts val="2000"/>
              <a:buFont typeface="Arial"/>
              <a:buNone/>
              <a:defRPr/>
            </a:pPr>
            <a:r>
              <a:rPr lang="ro-RO" sz="2400" kern="0" dirty="0" smtClean="0">
                <a:solidFill>
                  <a:schemeClr val="dk1"/>
                </a:solidFill>
                <a:latin typeface="+mj-lt"/>
                <a:ea typeface="Arial"/>
                <a:cs typeface="Arial"/>
                <a:sym typeface="Arial"/>
              </a:rPr>
              <a:t>Scopul principal al moştenirii: polimorfismul.</a:t>
            </a:r>
          </a:p>
          <a:p>
            <a:pPr fontAlgn="auto">
              <a:spcBef>
                <a:spcPts val="0"/>
              </a:spcBef>
              <a:spcAft>
                <a:spcPts val="0"/>
              </a:spcAft>
              <a:buClr>
                <a:srgbClr val="000000"/>
              </a:buClr>
              <a:buSzPts val="2000"/>
              <a:buFont typeface="Arial"/>
              <a:buNone/>
              <a:defRPr/>
            </a:pPr>
            <a:endParaRPr lang="ro-RO" sz="2400" kern="0" dirty="0" smtClean="0">
              <a:solidFill>
                <a:schemeClr val="dk1"/>
              </a:solidFill>
              <a:latin typeface="+mj-lt"/>
              <a:ea typeface="Arial"/>
              <a:cs typeface="Arial"/>
              <a:sym typeface="Arial"/>
            </a:endParaRPr>
          </a:p>
          <a:p>
            <a:pPr fontAlgn="auto">
              <a:spcBef>
                <a:spcPts val="0"/>
              </a:spcBef>
              <a:spcAft>
                <a:spcPts val="0"/>
              </a:spcAft>
              <a:buClr>
                <a:srgbClr val="000000"/>
              </a:buClr>
              <a:buSzPts val="2000"/>
              <a:buFont typeface="Arial"/>
              <a:buNone/>
              <a:defRPr/>
            </a:pPr>
            <a:r>
              <a:rPr lang="ro-RO" sz="2400" kern="0" dirty="0" smtClean="0">
                <a:solidFill>
                  <a:schemeClr val="dk1"/>
                </a:solidFill>
                <a:latin typeface="+mj-lt"/>
                <a:ea typeface="Arial"/>
                <a:cs typeface="Arial"/>
                <a:sym typeface="Arial"/>
              </a:rPr>
              <a:t>Schimbarea signaturii sau a tipului returnat = schimbarea interfeței = contravine exact polimorfismului (un aspect esențial este păstrarea interfeței clasei de bază).</a:t>
            </a:r>
          </a:p>
          <a:p>
            <a:pPr fontAlgn="auto">
              <a:spcBef>
                <a:spcPts val="0"/>
              </a:spcBef>
              <a:spcAft>
                <a:spcPts val="0"/>
              </a:spcAft>
              <a:buClr>
                <a:srgbClr val="000000"/>
              </a:buClr>
              <a:buSzPts val="2000"/>
              <a:buFont typeface="Arial"/>
              <a:buNone/>
              <a:defRPr/>
            </a:pPr>
            <a:endParaRPr lang="ro-RO" sz="2000" b="1" kern="0" dirty="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Google Shape;411;p42"/>
          <p:cNvSpPr>
            <a:spLocks noChangeArrowheads="1"/>
          </p:cNvSpPr>
          <p:nvPr/>
        </p:nvSpPr>
        <p:spPr bwMode="auto">
          <a:xfrm>
            <a:off x="9205913" y="7062788"/>
            <a:ext cx="7270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B4869FCF-9873-4AC4-BBC6-573290FEE9C2}" type="slidenum">
              <a:rPr lang="en-US" sz="1500"/>
              <a:pPr algn="r">
                <a:lnSpc>
                  <a:spcPct val="104000"/>
                </a:lnSpc>
                <a:buClr>
                  <a:srgbClr val="000000"/>
                </a:buClr>
                <a:buSzPts val="1500"/>
                <a:buFont typeface="Arial" charset="0"/>
                <a:buNone/>
              </a:pPr>
              <a:t>11</a:t>
            </a:fld>
            <a:endParaRPr lang="en-US" sz="1800"/>
          </a:p>
        </p:txBody>
      </p:sp>
      <p:sp>
        <p:nvSpPr>
          <p:cNvPr id="29699" name="Google Shape;412;p42"/>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29700" name="Google Shape;413;p42"/>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29701" name="Google Shape;414;p42"/>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29702" name="Google Shape;415;p42"/>
          <p:cNvSpPr txBox="1">
            <a:spLocks noChangeArrowheads="1"/>
          </p:cNvSpPr>
          <p:nvPr/>
        </p:nvSpPr>
        <p:spPr bwMode="auto">
          <a:xfrm>
            <a:off x="274638" y="1406525"/>
            <a:ext cx="9531350" cy="4930775"/>
          </a:xfrm>
          <a:prstGeom prst="rect">
            <a:avLst/>
          </a:prstGeom>
          <a:solidFill>
            <a:srgbClr val="FFFFFF"/>
          </a:solidFill>
          <a:ln w="9525">
            <a:noFill/>
            <a:miter lim="800000"/>
            <a:headEnd/>
            <a:tailEnd/>
          </a:ln>
        </p:spPr>
        <p:txBody>
          <a:bodyPr lIns="91425" tIns="91425" rIns="91425" bIns="91425"/>
          <a:lstStyle/>
          <a:p>
            <a:pPr>
              <a:buClr>
                <a:srgbClr val="000000"/>
              </a:buClr>
              <a:buSzPts val="2000"/>
              <a:buFont typeface="Arial" charset="0"/>
              <a:buNone/>
            </a:pPr>
            <a:r>
              <a:rPr lang="ro-RO" sz="2400" b="1" i="1" dirty="0" smtClean="0">
                <a:solidFill>
                  <a:srgbClr val="0000FF"/>
                </a:solidFill>
                <a:latin typeface="Times New Roman" pitchFamily="18" charset="0"/>
                <a:ea typeface="Arial" charset="0"/>
                <a:cs typeface="Times New Roman" pitchFamily="18" charset="0"/>
              </a:rPr>
              <a:t>Moştenirea şi funcţiile statice</a:t>
            </a:r>
          </a:p>
          <a:p>
            <a:pPr>
              <a:buClr>
                <a:srgbClr val="000000"/>
              </a:buClr>
              <a:buSzPts val="2000"/>
              <a:buFont typeface="Arial" charset="0"/>
              <a:buNone/>
            </a:pPr>
            <a:endParaRPr lang="ro-RO" sz="2000" b="1" i="1" dirty="0" smtClean="0">
              <a:ea typeface="Arial" charset="0"/>
              <a:cs typeface="Times New Roman" pitchFamily="18" charset="0"/>
            </a:endParaRPr>
          </a:p>
          <a:p>
            <a:pPr>
              <a:buClr>
                <a:srgbClr val="000000"/>
              </a:buClr>
              <a:buSzPts val="2000"/>
              <a:buFont typeface="Arial" charset="0"/>
              <a:buNone/>
            </a:pPr>
            <a:r>
              <a:rPr lang="ro-RO" sz="2400" dirty="0" smtClean="0">
                <a:latin typeface="Times New Roman" pitchFamily="18" charset="0"/>
                <a:ea typeface="Arial" charset="0"/>
                <a:cs typeface="Times New Roman" pitchFamily="18" charset="0"/>
              </a:rPr>
              <a:t>Funcțiile membre statice se comportă exact ca și funcțiile membre nestatice:</a:t>
            </a:r>
          </a:p>
          <a:p>
            <a:pPr>
              <a:buClr>
                <a:srgbClr val="000000"/>
              </a:buClr>
              <a:buSzPts val="2000"/>
              <a:buFont typeface="Arial" charset="0"/>
              <a:buNone/>
            </a:pPr>
            <a:r>
              <a:rPr lang="ro-RO" sz="2400" dirty="0" smtClean="0">
                <a:latin typeface="Times New Roman" pitchFamily="18" charset="0"/>
                <a:ea typeface="Arial" charset="0"/>
                <a:cs typeface="Times New Roman" pitchFamily="18" charset="0"/>
              </a:rPr>
              <a:t>Se moștenesc în clasa derivată.</a:t>
            </a:r>
          </a:p>
          <a:p>
            <a:pPr>
              <a:buClr>
                <a:srgbClr val="000000"/>
              </a:buClr>
              <a:buSzPts val="2000"/>
              <a:buFont typeface="Arial" charset="0"/>
              <a:buNone/>
            </a:pPr>
            <a:endParaRPr lang="ro-RO" sz="2400" dirty="0" smtClean="0">
              <a:latin typeface="Times New Roman" pitchFamily="18" charset="0"/>
              <a:ea typeface="Arial" charset="0"/>
              <a:cs typeface="Times New Roman" pitchFamily="18" charset="0"/>
            </a:endParaRPr>
          </a:p>
          <a:p>
            <a:pPr>
              <a:buClr>
                <a:srgbClr val="000000"/>
              </a:buClr>
              <a:buSzPts val="2000"/>
              <a:buFont typeface="Arial" charset="0"/>
              <a:buNone/>
            </a:pPr>
            <a:r>
              <a:rPr lang="ro-RO" sz="2400" dirty="0" smtClean="0">
                <a:latin typeface="Times New Roman" pitchFamily="18" charset="0"/>
                <a:ea typeface="Arial" charset="0"/>
                <a:cs typeface="Times New Roman" pitchFamily="18" charset="0"/>
              </a:rPr>
              <a:t>Redefinirea unei funcții membre statice duce la ascunderea celorlalte supraîncărcări.</a:t>
            </a:r>
          </a:p>
          <a:p>
            <a:pPr>
              <a:buClr>
                <a:srgbClr val="000000"/>
              </a:buClr>
              <a:buSzPts val="2000"/>
              <a:buFont typeface="Arial" charset="0"/>
              <a:buNone/>
            </a:pPr>
            <a:endParaRPr lang="ro-RO" sz="2400" dirty="0" smtClean="0">
              <a:latin typeface="Times New Roman" pitchFamily="18" charset="0"/>
              <a:ea typeface="Arial" charset="0"/>
              <a:cs typeface="Times New Roman" pitchFamily="18" charset="0"/>
            </a:endParaRPr>
          </a:p>
          <a:p>
            <a:pPr>
              <a:buClr>
                <a:srgbClr val="000000"/>
              </a:buClr>
              <a:buSzPts val="2000"/>
              <a:buFont typeface="Arial" charset="0"/>
              <a:buNone/>
            </a:pPr>
            <a:r>
              <a:rPr lang="ro-RO" sz="2400" dirty="0" smtClean="0">
                <a:latin typeface="Times New Roman" pitchFamily="18" charset="0"/>
                <a:ea typeface="Arial" charset="0"/>
                <a:cs typeface="Times New Roman" pitchFamily="18" charset="0"/>
              </a:rPr>
              <a:t>Schimbarea signaturii unei funcții din clasa de bază duce la ascunderea celorlalte versiuni ale funcției.</a:t>
            </a:r>
            <a:endParaRPr lang="ro-RO" sz="2400" dirty="0" smtClean="0">
              <a:latin typeface="Calibri" pitchFamily="34" charset="0"/>
              <a:ea typeface="Arial" charset="0"/>
              <a:cs typeface="Times New Roman" pitchFamily="18" charset="0"/>
            </a:endParaRPr>
          </a:p>
          <a:p>
            <a:pPr>
              <a:buClr>
                <a:srgbClr val="000000"/>
              </a:buClr>
              <a:buSzPts val="2000"/>
              <a:buFont typeface="Arial" charset="0"/>
              <a:buNone/>
            </a:pPr>
            <a:endParaRPr lang="ro-RO" sz="2400" dirty="0" smtClean="0">
              <a:latin typeface="Times New Roman" pitchFamily="18" charset="0"/>
              <a:ea typeface="Arial" charset="0"/>
              <a:cs typeface="Times New Roman" pitchFamily="18" charset="0"/>
            </a:endParaRPr>
          </a:p>
          <a:p>
            <a:pPr>
              <a:buClr>
                <a:srgbClr val="000000"/>
              </a:buClr>
              <a:buSzPts val="2000"/>
              <a:buFont typeface="Arial" charset="0"/>
              <a:buNone/>
            </a:pPr>
            <a:r>
              <a:rPr lang="ro-RO" sz="2400" b="1" dirty="0" smtClean="0">
                <a:latin typeface="Times New Roman" pitchFamily="18" charset="0"/>
                <a:ea typeface="Arial" charset="0"/>
                <a:cs typeface="Times New Roman" pitchFamily="18" charset="0"/>
              </a:rPr>
              <a:t>Dar: O funcție membră statică nu poate fi virtuală.</a:t>
            </a:r>
          </a:p>
          <a:p>
            <a:pPr>
              <a:buClr>
                <a:srgbClr val="000000"/>
              </a:buClr>
              <a:buSzPts val="2000"/>
              <a:buFont typeface="Arial" charset="0"/>
              <a:buNone/>
            </a:pPr>
            <a:endParaRPr lang="ro-RO" sz="2000" b="1" i="1" dirty="0" smtClean="0">
              <a:ea typeface="Arial" charset="0"/>
              <a:cs typeface="Times New Roman" pitchFamily="18" charset="0"/>
            </a:endParaRPr>
          </a:p>
          <a:p>
            <a:pPr>
              <a:buClr>
                <a:srgbClr val="000000"/>
              </a:buClr>
              <a:buSzPts val="2000"/>
              <a:buFont typeface="Arial" charset="0"/>
              <a:buNone/>
            </a:pPr>
            <a:endParaRPr lang="ro-RO" sz="2000" b="1" i="1" dirty="0">
              <a:ea typeface="Arial"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Google Shape;435;p44"/>
          <p:cNvSpPr>
            <a:spLocks noChangeArrowheads="1"/>
          </p:cNvSpPr>
          <p:nvPr/>
        </p:nvSpPr>
        <p:spPr bwMode="auto">
          <a:xfrm>
            <a:off x="9359900" y="7062788"/>
            <a:ext cx="573088"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5ABC63F6-1F3C-42F3-8C7D-6831CFC0EACE}" type="slidenum">
              <a:rPr lang="en-US" sz="1500"/>
              <a:pPr algn="r">
                <a:lnSpc>
                  <a:spcPct val="104000"/>
                </a:lnSpc>
                <a:buClr>
                  <a:srgbClr val="000000"/>
                </a:buClr>
                <a:buSzPts val="1500"/>
                <a:buFont typeface="Arial" charset="0"/>
                <a:buNone/>
              </a:pPr>
              <a:t>12</a:t>
            </a:fld>
            <a:endParaRPr lang="en-US" sz="1800"/>
          </a:p>
        </p:txBody>
      </p:sp>
      <p:sp>
        <p:nvSpPr>
          <p:cNvPr id="31747" name="Google Shape;436;p44"/>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31748" name="Google Shape;437;p44"/>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31749" name="Google Shape;438;p44"/>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31750" name="Google Shape;439;p44"/>
          <p:cNvSpPr txBox="1">
            <a:spLocks noChangeArrowheads="1"/>
          </p:cNvSpPr>
          <p:nvPr/>
        </p:nvSpPr>
        <p:spPr bwMode="auto">
          <a:xfrm>
            <a:off x="274638" y="1406525"/>
            <a:ext cx="9531350" cy="5468938"/>
          </a:xfrm>
          <a:prstGeom prst="rect">
            <a:avLst/>
          </a:prstGeom>
          <a:solidFill>
            <a:srgbClr val="FFFFFF"/>
          </a:solidFill>
          <a:ln w="9525">
            <a:noFill/>
            <a:miter lim="800000"/>
            <a:headEnd/>
            <a:tailEnd/>
          </a:ln>
        </p:spPr>
        <p:txBody>
          <a:bodyPr lIns="91425" tIns="91425" rIns="91425" bIns="91425"/>
          <a:lstStyle/>
          <a:p>
            <a:pPr>
              <a:buClr>
                <a:srgbClr val="000000"/>
              </a:buClr>
              <a:buSzPts val="2000"/>
              <a:buFont typeface="Arial" charset="0"/>
              <a:buNone/>
            </a:pPr>
            <a:r>
              <a:rPr lang="en-US" sz="2400" b="1" i="1">
                <a:solidFill>
                  <a:srgbClr val="0000FF"/>
                </a:solidFill>
                <a:latin typeface="Times New Roman" pitchFamily="18" charset="0"/>
                <a:cs typeface="Times New Roman" pitchFamily="18" charset="0"/>
              </a:rPr>
              <a:t>Modificatorii de acces la moştenire</a:t>
            </a:r>
          </a:p>
          <a:p>
            <a:pPr>
              <a:buClr>
                <a:srgbClr val="000000"/>
              </a:buClr>
              <a:buSzPts val="2000"/>
              <a:buFont typeface="Arial" charset="0"/>
              <a:buNone/>
            </a:pPr>
            <a:endParaRPr lang="en-US" sz="2000"/>
          </a:p>
          <a:p>
            <a:pPr>
              <a:buClr>
                <a:srgbClr val="000000"/>
              </a:buClr>
              <a:buSzPts val="2000"/>
              <a:buFont typeface="Arial" charset="0"/>
              <a:buNone/>
            </a:pPr>
            <a:r>
              <a:rPr lang="en-US" sz="2000"/>
              <a:t>class A : </a:t>
            </a:r>
            <a:r>
              <a:rPr lang="en-US" sz="2400" b="1" i="1">
                <a:solidFill>
                  <a:srgbClr val="0000FF"/>
                </a:solidFill>
                <a:latin typeface="Times New Roman" pitchFamily="18" charset="0"/>
                <a:cs typeface="Times New Roman" pitchFamily="18" charset="0"/>
              </a:rPr>
              <a:t>public</a:t>
            </a:r>
            <a:r>
              <a:rPr lang="en-US" sz="2000"/>
              <a:t> B { /* declaraţii */};</a:t>
            </a:r>
          </a:p>
          <a:p>
            <a:pPr>
              <a:buClr>
                <a:srgbClr val="000000"/>
              </a:buClr>
              <a:buSzPts val="2000"/>
              <a:buFont typeface="Arial" charset="0"/>
              <a:buNone/>
            </a:pPr>
            <a:endParaRPr lang="en-US" sz="2000"/>
          </a:p>
          <a:p>
            <a:pPr>
              <a:buClr>
                <a:srgbClr val="000000"/>
              </a:buClr>
              <a:buSzPts val="2000"/>
              <a:buFont typeface="Arial" charset="0"/>
              <a:buNone/>
            </a:pPr>
            <a:r>
              <a:rPr lang="en-US" sz="2000"/>
              <a:t>class A : </a:t>
            </a:r>
            <a:r>
              <a:rPr lang="en-US" sz="2400" b="1" i="1">
                <a:solidFill>
                  <a:srgbClr val="0000FF"/>
                </a:solidFill>
                <a:latin typeface="Times New Roman" pitchFamily="18" charset="0"/>
                <a:cs typeface="Times New Roman" pitchFamily="18" charset="0"/>
              </a:rPr>
              <a:t>protected</a:t>
            </a:r>
            <a:r>
              <a:rPr lang="en-US" sz="2000"/>
              <a:t> B { /* declaraţii */};</a:t>
            </a:r>
          </a:p>
          <a:p>
            <a:pPr>
              <a:buClr>
                <a:srgbClr val="000000"/>
              </a:buClr>
              <a:buSzPts val="2000"/>
              <a:buFont typeface="Arial" charset="0"/>
              <a:buNone/>
            </a:pPr>
            <a:endParaRPr lang="en-US" sz="2000"/>
          </a:p>
          <a:p>
            <a:pPr>
              <a:buClr>
                <a:srgbClr val="000000"/>
              </a:buClr>
              <a:buSzPts val="2000"/>
              <a:buFont typeface="Arial" charset="0"/>
              <a:buNone/>
            </a:pPr>
            <a:r>
              <a:rPr lang="en-US" sz="2000"/>
              <a:t>class A : </a:t>
            </a:r>
            <a:r>
              <a:rPr lang="en-US" sz="2400" b="1" i="1">
                <a:solidFill>
                  <a:srgbClr val="0000FF"/>
                </a:solidFill>
                <a:latin typeface="Times New Roman" pitchFamily="18" charset="0"/>
                <a:cs typeface="Times New Roman" pitchFamily="18" charset="0"/>
              </a:rPr>
              <a:t>private</a:t>
            </a:r>
            <a:r>
              <a:rPr lang="en-US" sz="2000"/>
              <a:t> B { /* declaraţii */};</a:t>
            </a:r>
          </a:p>
          <a:p>
            <a:pPr>
              <a:buClr>
                <a:srgbClr val="000000"/>
              </a:buClr>
              <a:buSzPts val="2000"/>
              <a:buFont typeface="Arial" charset="0"/>
              <a:buNone/>
            </a:pPr>
            <a:endParaRPr lang="en-US" sz="2000"/>
          </a:p>
          <a:p>
            <a:pPr>
              <a:buClr>
                <a:srgbClr val="000000"/>
              </a:buClr>
              <a:buSzPts val="2000"/>
              <a:buFont typeface="Arial" charset="0"/>
              <a:buNone/>
            </a:pPr>
            <a:r>
              <a:rPr lang="vi-VN" sz="2000"/>
              <a:t>Dacă modificatorul de acces la moştenire este </a:t>
            </a:r>
            <a:r>
              <a:rPr lang="vi-VN" sz="2000" b="1"/>
              <a:t>public</a:t>
            </a:r>
            <a:r>
              <a:rPr lang="vi-VN" sz="2000"/>
              <a:t>, membrii din clasa de bază își păstrează tipul de acces și în derivată.</a:t>
            </a:r>
          </a:p>
          <a:p>
            <a:pPr>
              <a:buClr>
                <a:srgbClr val="000000"/>
              </a:buClr>
              <a:buSzPts val="2000"/>
              <a:buFont typeface="Arial" charset="0"/>
              <a:buNone/>
            </a:pPr>
            <a:endParaRPr lang="vi-VN" sz="2000"/>
          </a:p>
          <a:p>
            <a:pPr>
              <a:buClr>
                <a:srgbClr val="000000"/>
              </a:buClr>
              <a:buSzPts val="2000"/>
              <a:buFont typeface="Arial" charset="0"/>
              <a:buNone/>
            </a:pPr>
            <a:r>
              <a:rPr lang="vi-VN" sz="2000"/>
              <a:t>Dacă modificatorul de acces la moştenire este </a:t>
            </a:r>
            <a:r>
              <a:rPr lang="vi-VN" sz="2000" b="1"/>
              <a:t>private</a:t>
            </a:r>
            <a:r>
              <a:rPr lang="vi-VN" sz="2000"/>
              <a:t>, toți membrii din clasa de bază vor avea tipul de acces “private” în derivată, indiferent de tipul avut în bază.</a:t>
            </a:r>
          </a:p>
          <a:p>
            <a:pPr>
              <a:buClr>
                <a:srgbClr val="000000"/>
              </a:buClr>
              <a:buSzPts val="2000"/>
              <a:buFont typeface="Arial" charset="0"/>
              <a:buNone/>
            </a:pPr>
            <a:endParaRPr lang="vi-VN" sz="2000"/>
          </a:p>
          <a:p>
            <a:pPr>
              <a:buClr>
                <a:srgbClr val="000000"/>
              </a:buClr>
              <a:buSzPts val="2000"/>
              <a:buFont typeface="Arial" charset="0"/>
              <a:buNone/>
            </a:pPr>
            <a:r>
              <a:rPr lang="vi-VN" sz="2000"/>
              <a:t>Dacă modificatorul de acces la moştenire este </a:t>
            </a:r>
            <a:r>
              <a:rPr lang="vi-VN" sz="2000" b="1"/>
              <a:t>protected</a:t>
            </a:r>
            <a:r>
              <a:rPr lang="vi-VN" sz="2000"/>
              <a:t>, membrii “publici” din clasa de bază devin “protected” în clasa derivată, restul nu se modifică.</a:t>
            </a:r>
          </a:p>
          <a:p>
            <a:pPr>
              <a:buClr>
                <a:srgbClr val="000000"/>
              </a:buClr>
              <a:buSzPts val="2000"/>
              <a:buFont typeface="Arial" charset="0"/>
              <a:buNone/>
            </a:pP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Google Shape;460;p46"/>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BC105DCE-C581-4658-8174-2C4A70C7CCF4}" type="slidenum">
              <a:rPr lang="en-US" sz="1500"/>
              <a:pPr algn="r">
                <a:lnSpc>
                  <a:spcPct val="104000"/>
                </a:lnSpc>
                <a:buClr>
                  <a:srgbClr val="000000"/>
                </a:buClr>
                <a:buSzPts val="1500"/>
                <a:buFont typeface="Arial" charset="0"/>
                <a:buNone/>
              </a:pPr>
              <a:t>13</a:t>
            </a:fld>
            <a:endParaRPr lang="en-US" sz="1800"/>
          </a:p>
        </p:txBody>
      </p:sp>
      <p:sp>
        <p:nvSpPr>
          <p:cNvPr id="33795" name="Google Shape;461;p46"/>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33796" name="Google Shape;462;p46"/>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33797" name="Google Shape;463;p46"/>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464" name="Google Shape;464;p46"/>
          <p:cNvSpPr txBox="1"/>
          <p:nvPr/>
        </p:nvSpPr>
        <p:spPr>
          <a:xfrm>
            <a:off x="274638" y="1177925"/>
            <a:ext cx="9239250" cy="5970588"/>
          </a:xfrm>
          <a:prstGeom prst="rect">
            <a:avLst/>
          </a:prstGeom>
          <a:solidFill>
            <a:srgbClr val="FFFFFF"/>
          </a:solidFill>
          <a:ln>
            <a:noFill/>
          </a:ln>
        </p:spPr>
        <p:txBody>
          <a:bodyPr spcFirstLastPara="1" lIns="91425" tIns="91425" rIns="91425" bIns="91425"/>
          <a:lstStyle/>
          <a:p>
            <a:pPr fontAlgn="auto">
              <a:spcBef>
                <a:spcPts val="0"/>
              </a:spcBef>
              <a:spcAft>
                <a:spcPts val="0"/>
              </a:spcAft>
              <a:buClr>
                <a:srgbClr val="000000"/>
              </a:buClr>
              <a:buSzPts val="2000"/>
              <a:buFont typeface="Arial"/>
              <a:buNone/>
              <a:defRPr/>
            </a:pPr>
            <a:r>
              <a:rPr lang="en-US" sz="2400" b="1" i="1" kern="0" dirty="0" err="1">
                <a:solidFill>
                  <a:srgbClr val="0000FF"/>
                </a:solidFill>
                <a:latin typeface="Times New Roman" pitchFamily="18" charset="0"/>
                <a:ea typeface="Arial"/>
                <a:cs typeface="Times New Roman" pitchFamily="18" charset="0"/>
                <a:sym typeface="Arial"/>
              </a:rPr>
              <a:t>Moştenirea</a:t>
            </a:r>
            <a:r>
              <a:rPr lang="en-US" sz="2400" b="1" i="1" kern="0" dirty="0">
                <a:solidFill>
                  <a:srgbClr val="0000FF"/>
                </a:solidFill>
                <a:latin typeface="Times New Roman" pitchFamily="18" charset="0"/>
                <a:ea typeface="Arial"/>
                <a:cs typeface="Times New Roman" pitchFamily="18" charset="0"/>
                <a:sym typeface="Arial"/>
              </a:rPr>
              <a:t> cu </a:t>
            </a:r>
            <a:r>
              <a:rPr lang="en-US" sz="2400" b="1" i="1" kern="0" dirty="0" err="1">
                <a:solidFill>
                  <a:srgbClr val="0000FF"/>
                </a:solidFill>
                <a:latin typeface="Times New Roman" pitchFamily="18" charset="0"/>
                <a:ea typeface="Arial"/>
                <a:cs typeface="Times New Roman" pitchFamily="18" charset="0"/>
                <a:sym typeface="Arial"/>
              </a:rPr>
              <a:t>specificatorul</a:t>
            </a:r>
            <a:r>
              <a:rPr lang="en-US" sz="2400" b="1" i="1" kern="0" dirty="0">
                <a:solidFill>
                  <a:srgbClr val="0000FF"/>
                </a:solidFill>
                <a:latin typeface="Times New Roman" pitchFamily="18" charset="0"/>
                <a:ea typeface="Arial"/>
                <a:cs typeface="Times New Roman" pitchFamily="18" charset="0"/>
                <a:sym typeface="Arial"/>
              </a:rPr>
              <a:t> “private”</a:t>
            </a:r>
          </a:p>
          <a:p>
            <a:pPr fontAlgn="auto">
              <a:spcBef>
                <a:spcPts val="0"/>
              </a:spcBef>
              <a:spcAft>
                <a:spcPts val="0"/>
              </a:spcAft>
              <a:buClr>
                <a:srgbClr val="000000"/>
              </a:buClr>
              <a:buSzPts val="2000"/>
              <a:buFont typeface="Arial"/>
              <a:buNone/>
              <a:defRPr/>
            </a:pPr>
            <a:endParaRPr lang="en-US" sz="2000" b="1" i="1"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2000"/>
              <a:buFont typeface="Arial" pitchFamily="34" charset="0"/>
              <a:buChar char="•"/>
              <a:defRPr/>
            </a:pPr>
            <a:r>
              <a:rPr lang="vi-VN" sz="2000" kern="0" dirty="0">
                <a:latin typeface="Times New Roman" pitchFamily="18" charset="0"/>
                <a:ea typeface="Arial"/>
                <a:cs typeface="Times New Roman" pitchFamily="18" charset="0"/>
                <a:sym typeface="Arial"/>
              </a:rPr>
              <a:t>inclusă în limbaj pentru completitudine;</a:t>
            </a:r>
          </a:p>
          <a:p>
            <a:pPr fontAlgn="auto">
              <a:spcBef>
                <a:spcPts val="0"/>
              </a:spcBef>
              <a:spcAft>
                <a:spcPts val="0"/>
              </a:spcAft>
              <a:buClr>
                <a:srgbClr val="000000"/>
              </a:buClr>
              <a:buSzPts val="2000"/>
              <a:buFont typeface="Arial" pitchFamily="34" charset="0"/>
              <a:buChar char="•"/>
              <a:defRPr/>
            </a:pPr>
            <a:endParaRPr lang="vi-VN" sz="2000"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2000"/>
              <a:buFont typeface="Arial" pitchFamily="34" charset="0"/>
              <a:buChar char="•"/>
              <a:defRPr/>
            </a:pPr>
            <a:r>
              <a:rPr lang="vi-VN" sz="2000" kern="0" dirty="0">
                <a:latin typeface="Times New Roman" pitchFamily="18" charset="0"/>
                <a:ea typeface="Arial"/>
                <a:cs typeface="Times New Roman" pitchFamily="18" charset="0"/>
                <a:sym typeface="Arial"/>
              </a:rPr>
              <a:t>este mai bine a se utiliza compunerea în locul moştenirii private;</a:t>
            </a:r>
          </a:p>
          <a:p>
            <a:pPr fontAlgn="auto">
              <a:spcBef>
                <a:spcPts val="0"/>
              </a:spcBef>
              <a:spcAft>
                <a:spcPts val="0"/>
              </a:spcAft>
              <a:buClr>
                <a:srgbClr val="000000"/>
              </a:buClr>
              <a:buSzPts val="2000"/>
              <a:buFont typeface="Arial" pitchFamily="34" charset="0"/>
              <a:buChar char="•"/>
              <a:defRPr/>
            </a:pPr>
            <a:endParaRPr lang="vi-VN" sz="2000"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2000"/>
              <a:buFont typeface="Arial" pitchFamily="34" charset="0"/>
              <a:buChar char="•"/>
              <a:defRPr/>
            </a:pPr>
            <a:r>
              <a:rPr lang="vi-VN" sz="2000" kern="0" dirty="0">
                <a:latin typeface="Times New Roman" pitchFamily="18" charset="0"/>
                <a:ea typeface="Arial"/>
                <a:cs typeface="Times New Roman" pitchFamily="18" charset="0"/>
                <a:sym typeface="Arial"/>
              </a:rPr>
              <a:t>toți membrii private din clasa de bază sunt ascunși în clasa derivată, deci inaccesibili;</a:t>
            </a:r>
          </a:p>
          <a:p>
            <a:pPr fontAlgn="auto">
              <a:spcBef>
                <a:spcPts val="0"/>
              </a:spcBef>
              <a:spcAft>
                <a:spcPts val="0"/>
              </a:spcAft>
              <a:buClr>
                <a:srgbClr val="000000"/>
              </a:buClr>
              <a:buSzPts val="2000"/>
              <a:buFont typeface="Arial" pitchFamily="34" charset="0"/>
              <a:buChar char="•"/>
              <a:defRPr/>
            </a:pPr>
            <a:endParaRPr lang="vi-VN" sz="2000"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2000"/>
              <a:buFont typeface="Arial" pitchFamily="34" charset="0"/>
              <a:buChar char="•"/>
              <a:defRPr/>
            </a:pPr>
            <a:r>
              <a:rPr lang="vi-VN" sz="2000" kern="0" dirty="0">
                <a:latin typeface="Times New Roman" pitchFamily="18" charset="0"/>
                <a:ea typeface="Arial"/>
                <a:cs typeface="Times New Roman" pitchFamily="18" charset="0"/>
                <a:sym typeface="Arial"/>
              </a:rPr>
              <a:t>toți membrii public și protected devin private, dar sunt accesibile în clasa derivată;</a:t>
            </a:r>
          </a:p>
          <a:p>
            <a:pPr fontAlgn="auto">
              <a:spcBef>
                <a:spcPts val="0"/>
              </a:spcBef>
              <a:spcAft>
                <a:spcPts val="0"/>
              </a:spcAft>
              <a:buClr>
                <a:srgbClr val="000000"/>
              </a:buClr>
              <a:buSzPts val="2000"/>
              <a:buFont typeface="Arial" pitchFamily="34" charset="0"/>
              <a:buChar char="•"/>
              <a:defRPr/>
            </a:pPr>
            <a:endParaRPr lang="vi-VN" sz="2000"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2000"/>
              <a:buFont typeface="Arial" pitchFamily="34" charset="0"/>
              <a:buChar char="•"/>
              <a:defRPr/>
            </a:pPr>
            <a:r>
              <a:rPr lang="vi-VN" sz="2000" kern="0" dirty="0">
                <a:latin typeface="Times New Roman" pitchFamily="18" charset="0"/>
                <a:ea typeface="Arial"/>
                <a:cs typeface="Times New Roman" pitchFamily="18" charset="0"/>
                <a:sym typeface="Arial"/>
              </a:rPr>
              <a:t>un obiect obținut printr-o astfel de derivare se tratează diferit față de cel din clasa de bază, e similar cu definirea unui obiect de tip bază în interiorul clasei noi (fără moştenire).</a:t>
            </a:r>
          </a:p>
          <a:p>
            <a:pPr fontAlgn="auto">
              <a:spcBef>
                <a:spcPts val="0"/>
              </a:spcBef>
              <a:spcAft>
                <a:spcPts val="0"/>
              </a:spcAft>
              <a:buClr>
                <a:srgbClr val="000000"/>
              </a:buClr>
              <a:buSzPts val="2000"/>
              <a:buFont typeface="Arial" pitchFamily="34" charset="0"/>
              <a:buChar char="•"/>
              <a:defRPr/>
            </a:pPr>
            <a:endParaRPr lang="vi-VN" sz="2000"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2000"/>
              <a:buFont typeface="Arial" pitchFamily="34" charset="0"/>
              <a:buChar char="•"/>
              <a:defRPr/>
            </a:pPr>
            <a:r>
              <a:rPr lang="vi-VN" sz="2000" kern="0" dirty="0">
                <a:latin typeface="Times New Roman" pitchFamily="18" charset="0"/>
                <a:ea typeface="Arial"/>
                <a:cs typeface="Times New Roman" pitchFamily="18" charset="0"/>
                <a:sym typeface="Arial"/>
              </a:rPr>
              <a:t>dacă în clasa de bază o componentă era public, iar moştenirea se face cu specificatorul private, se poate reveni la public utilizând: </a:t>
            </a:r>
            <a:endParaRPr lang="en-US" sz="2000"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2000"/>
              <a:buFont typeface="Arial"/>
              <a:buNone/>
              <a:defRPr/>
            </a:pPr>
            <a:endParaRPr lang="en-US" sz="2000" b="1" i="1" kern="0" dirty="0">
              <a:latin typeface="Times New Roman" pitchFamily="18" charset="0"/>
              <a:ea typeface="Arial"/>
              <a:cs typeface="Times New Roman" pitchFamily="18" charset="0"/>
              <a:sym typeface="Arial"/>
            </a:endParaRPr>
          </a:p>
          <a:p>
            <a:pPr marL="457200" indent="-355600" fontAlgn="auto">
              <a:spcBef>
                <a:spcPts val="0"/>
              </a:spcBef>
              <a:spcAft>
                <a:spcPts val="0"/>
              </a:spcAft>
              <a:buClr>
                <a:srgbClr val="000000"/>
              </a:buClr>
              <a:buSzPts val="2000"/>
              <a:defRPr/>
            </a:pPr>
            <a:r>
              <a:rPr lang="en-US" sz="2000" b="1" i="1" kern="0" dirty="0">
                <a:latin typeface="Times New Roman" pitchFamily="18" charset="0"/>
                <a:ea typeface="Arial"/>
                <a:cs typeface="Times New Roman" pitchFamily="18" charset="0"/>
                <a:sym typeface="Arial"/>
              </a:rPr>
              <a:t>				</a:t>
            </a:r>
            <a:r>
              <a:rPr lang="en-US" sz="2400" b="1" i="1" kern="0" dirty="0">
                <a:solidFill>
                  <a:srgbClr val="0000FF"/>
                </a:solidFill>
                <a:latin typeface="Times New Roman" pitchFamily="18" charset="0"/>
                <a:ea typeface="Arial"/>
                <a:cs typeface="Times New Roman" pitchFamily="18" charset="0"/>
                <a:sym typeface="Arial"/>
              </a:rPr>
              <a:t>using </a:t>
            </a:r>
            <a:r>
              <a:rPr lang="en-US" sz="2400" b="1" i="1" kern="0" dirty="0" err="1">
                <a:solidFill>
                  <a:srgbClr val="0000FF"/>
                </a:solidFill>
                <a:latin typeface="Times New Roman" pitchFamily="18" charset="0"/>
                <a:ea typeface="Arial"/>
                <a:cs typeface="Times New Roman" pitchFamily="18" charset="0"/>
                <a:sym typeface="Arial"/>
              </a:rPr>
              <a:t>Baza</a:t>
            </a:r>
            <a:r>
              <a:rPr lang="en-US" sz="2400" b="1" i="1" kern="0" dirty="0">
                <a:solidFill>
                  <a:srgbClr val="0000FF"/>
                </a:solidFill>
                <a:latin typeface="Times New Roman" pitchFamily="18" charset="0"/>
                <a:ea typeface="Arial"/>
                <a:cs typeface="Times New Roman" pitchFamily="18" charset="0"/>
                <a:sym typeface="Arial"/>
              </a:rPr>
              <a:t>::</a:t>
            </a:r>
            <a:r>
              <a:rPr lang="en-US" sz="2400" b="1" i="1" kern="0" dirty="0" err="1">
                <a:solidFill>
                  <a:srgbClr val="0000FF"/>
                </a:solidFill>
                <a:latin typeface="Times New Roman" pitchFamily="18" charset="0"/>
                <a:ea typeface="Arial"/>
                <a:cs typeface="Times New Roman" pitchFamily="18" charset="0"/>
                <a:sym typeface="Arial"/>
              </a:rPr>
              <a:t>nume_componenta</a:t>
            </a:r>
            <a:endParaRPr lang="en-US" sz="2400" b="1" i="1" kern="0" dirty="0">
              <a:solidFill>
                <a:srgbClr val="0000FF"/>
              </a:solidFill>
              <a:latin typeface="Times New Roman" pitchFamily="18" charset="0"/>
              <a:ea typeface="Arial"/>
              <a:cs typeface="Times New Roman" pitchFamily="18" charset="0"/>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Google Shape;522;p51"/>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DA2D4ACB-E0C1-4E16-BAAE-F70FA9362421}" type="slidenum">
              <a:rPr lang="en-US" sz="1500"/>
              <a:pPr algn="r">
                <a:lnSpc>
                  <a:spcPct val="104000"/>
                </a:lnSpc>
                <a:buClr>
                  <a:srgbClr val="000000"/>
                </a:buClr>
                <a:buSzPts val="1500"/>
                <a:buFont typeface="Arial" charset="0"/>
                <a:buNone/>
              </a:pPr>
              <a:t>14</a:t>
            </a:fld>
            <a:endParaRPr lang="en-US" sz="1800"/>
          </a:p>
        </p:txBody>
      </p:sp>
      <p:sp>
        <p:nvSpPr>
          <p:cNvPr id="39939" name="Google Shape;523;p51"/>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39940" name="Google Shape;524;p51"/>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39941" name="Google Shape;525;p51"/>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526" name="Google Shape;526;p51"/>
          <p:cNvSpPr txBox="1"/>
          <p:nvPr/>
        </p:nvSpPr>
        <p:spPr>
          <a:xfrm>
            <a:off x="273925" y="1405750"/>
            <a:ext cx="9034200" cy="5209200"/>
          </a:xfrm>
          <a:prstGeom prst="rect">
            <a:avLst/>
          </a:prstGeom>
          <a:solidFill>
            <a:srgbClr val="FFFFFF"/>
          </a:solidFill>
          <a:ln>
            <a:noFill/>
          </a:ln>
        </p:spPr>
        <p:txBody>
          <a:bodyPr spcFirstLastPara="1" lIns="91425" tIns="91425" rIns="91425" bIns="91425"/>
          <a:lstStyle/>
          <a:p>
            <a:pPr fontAlgn="auto">
              <a:spcBef>
                <a:spcPts val="0"/>
              </a:spcBef>
              <a:spcAft>
                <a:spcPts val="0"/>
              </a:spcAft>
              <a:buClr>
                <a:srgbClr val="000000"/>
              </a:buClr>
              <a:buFont typeface="Arial"/>
              <a:buNone/>
              <a:defRPr/>
            </a:pPr>
            <a:r>
              <a:rPr lang="en-US" sz="2400" b="1" i="1" kern="0" dirty="0" err="1">
                <a:solidFill>
                  <a:srgbClr val="0000FF"/>
                </a:solidFill>
                <a:latin typeface="Times New Roman" pitchFamily="18" charset="0"/>
                <a:ea typeface="Arial"/>
                <a:cs typeface="Times New Roman" pitchFamily="18" charset="0"/>
                <a:sym typeface="Arial"/>
              </a:rPr>
              <a:t>Moştenire</a:t>
            </a:r>
            <a:r>
              <a:rPr lang="en-US" sz="2400" b="1" i="1" kern="0" dirty="0">
                <a:solidFill>
                  <a:srgbClr val="0000FF"/>
                </a:solidFill>
                <a:latin typeface="Times New Roman" pitchFamily="18" charset="0"/>
                <a:ea typeface="Arial"/>
                <a:cs typeface="Times New Roman" pitchFamily="18" charset="0"/>
                <a:sym typeface="Arial"/>
              </a:rPr>
              <a:t> </a:t>
            </a:r>
            <a:r>
              <a:rPr lang="vi-VN" sz="2400" b="1" i="1" kern="0" dirty="0">
                <a:solidFill>
                  <a:srgbClr val="0000FF"/>
                </a:solidFill>
                <a:latin typeface="Times New Roman" pitchFamily="18" charset="0"/>
                <a:ea typeface="Arial"/>
                <a:cs typeface="Times New Roman" pitchFamily="18" charset="0"/>
                <a:sym typeface="Arial"/>
              </a:rPr>
              <a:t>multiplă</a:t>
            </a:r>
            <a:r>
              <a:rPr lang="en-US" sz="2400" b="1" i="1" kern="0" dirty="0">
                <a:solidFill>
                  <a:srgbClr val="0000FF"/>
                </a:solidFill>
                <a:latin typeface="Times New Roman" pitchFamily="18" charset="0"/>
                <a:ea typeface="Arial"/>
                <a:cs typeface="Times New Roman" pitchFamily="18" charset="0"/>
                <a:sym typeface="Arial"/>
              </a:rPr>
              <a:t> (MM)</a:t>
            </a:r>
          </a:p>
          <a:p>
            <a:pPr fontAlgn="auto">
              <a:spcBef>
                <a:spcPts val="0"/>
              </a:spcBef>
              <a:spcAft>
                <a:spcPts val="0"/>
              </a:spcAft>
              <a:buClr>
                <a:srgbClr val="000000"/>
              </a:buClr>
              <a:buSzPts val="1100"/>
              <a:buFont typeface="Arial" pitchFamily="34" charset="0"/>
              <a:buChar char="•"/>
              <a:defRPr/>
            </a:pPr>
            <a:endParaRPr lang="en-US" sz="2400" kern="0" dirty="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1100"/>
              <a:buFont typeface="Arial" pitchFamily="34" charset="0"/>
              <a:buChar char="•"/>
              <a:defRPr/>
            </a:pPr>
            <a:r>
              <a:rPr lang="vi-VN" sz="2400" kern="0" dirty="0">
                <a:solidFill>
                  <a:schemeClr val="tx1"/>
                </a:solidFill>
                <a:latin typeface="Times New Roman" pitchFamily="18" charset="0"/>
                <a:ea typeface="Arial"/>
                <a:cs typeface="Times New Roman" pitchFamily="18" charset="0"/>
                <a:sym typeface="Arial"/>
              </a:rPr>
              <a:t>putine limbaje au MM;</a:t>
            </a:r>
          </a:p>
          <a:p>
            <a:pPr fontAlgn="auto">
              <a:spcBef>
                <a:spcPts val="0"/>
              </a:spcBef>
              <a:spcAft>
                <a:spcPts val="0"/>
              </a:spcAft>
              <a:buClr>
                <a:srgbClr val="000000"/>
              </a:buClr>
              <a:buSzPts val="1100"/>
              <a:buFont typeface="Arial" pitchFamily="34" charset="0"/>
              <a:buChar char="•"/>
              <a:defRPr/>
            </a:pPr>
            <a:endParaRPr lang="vi-VN" sz="2400" kern="0" dirty="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1100"/>
              <a:buFont typeface="Arial" pitchFamily="34" charset="0"/>
              <a:buChar char="•"/>
              <a:defRPr/>
            </a:pPr>
            <a:r>
              <a:rPr lang="vi-VN" sz="2400" kern="0" dirty="0">
                <a:solidFill>
                  <a:schemeClr val="tx1"/>
                </a:solidFill>
                <a:latin typeface="Times New Roman" pitchFamily="18" charset="0"/>
                <a:ea typeface="Arial"/>
                <a:cs typeface="Times New Roman" pitchFamily="18" charset="0"/>
                <a:sym typeface="Arial"/>
              </a:rPr>
              <a:t>moştenirea multiplă e complicată: ambiguitate</a:t>
            </a:r>
            <a:r>
              <a:rPr lang="en-US" sz="2400" kern="0" dirty="0">
                <a:solidFill>
                  <a:schemeClr val="tx1"/>
                </a:solidFill>
                <a:latin typeface="Times New Roman" pitchFamily="18" charset="0"/>
                <a:ea typeface="Arial"/>
                <a:cs typeface="Times New Roman" pitchFamily="18" charset="0"/>
                <a:sym typeface="Arial"/>
              </a:rPr>
              <a:t> LA MOSTENIREA IN ROMB / IN DIAMANT</a:t>
            </a:r>
            <a:r>
              <a:rPr lang="vi-VN" sz="2400" kern="0" dirty="0">
                <a:solidFill>
                  <a:schemeClr val="tx1"/>
                </a:solidFill>
                <a:latin typeface="Times New Roman" pitchFamily="18" charset="0"/>
                <a:ea typeface="Arial"/>
                <a:cs typeface="Times New Roman" pitchFamily="18" charset="0"/>
                <a:sym typeface="Arial"/>
              </a:rPr>
              <a:t>;</a:t>
            </a:r>
          </a:p>
          <a:p>
            <a:pPr fontAlgn="auto">
              <a:spcBef>
                <a:spcPts val="0"/>
              </a:spcBef>
              <a:spcAft>
                <a:spcPts val="0"/>
              </a:spcAft>
              <a:buClr>
                <a:srgbClr val="000000"/>
              </a:buClr>
              <a:buSzPts val="1100"/>
              <a:buFont typeface="Arial" pitchFamily="34" charset="0"/>
              <a:buChar char="•"/>
              <a:defRPr/>
            </a:pPr>
            <a:endParaRPr lang="vi-VN" sz="2400" kern="0" dirty="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1100"/>
              <a:buFont typeface="Arial" pitchFamily="34" charset="0"/>
              <a:buChar char="•"/>
              <a:defRPr/>
            </a:pPr>
            <a:r>
              <a:rPr lang="vi-VN" sz="2400" kern="0" dirty="0">
                <a:solidFill>
                  <a:schemeClr val="tx1"/>
                </a:solidFill>
                <a:latin typeface="Times New Roman" pitchFamily="18" charset="0"/>
                <a:ea typeface="Arial"/>
                <a:cs typeface="Times New Roman" pitchFamily="18" charset="0"/>
                <a:sym typeface="Arial"/>
              </a:rPr>
              <a:t>nu e nevoie de MM (se simulează cu moştenire simplă);</a:t>
            </a:r>
          </a:p>
          <a:p>
            <a:pPr fontAlgn="auto">
              <a:spcBef>
                <a:spcPts val="0"/>
              </a:spcBef>
              <a:spcAft>
                <a:spcPts val="0"/>
              </a:spcAft>
              <a:buClr>
                <a:srgbClr val="000000"/>
              </a:buClr>
              <a:buSzPts val="1100"/>
              <a:buFont typeface="Arial" pitchFamily="34" charset="0"/>
              <a:buChar char="•"/>
              <a:defRPr/>
            </a:pPr>
            <a:endParaRPr lang="vi-VN" sz="2400" kern="0" dirty="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1100"/>
              <a:buFont typeface="Arial" pitchFamily="34" charset="0"/>
              <a:buChar char="•"/>
              <a:defRPr/>
            </a:pPr>
            <a:r>
              <a:rPr lang="vi-VN" sz="2400" kern="0" dirty="0">
                <a:solidFill>
                  <a:schemeClr val="tx1"/>
                </a:solidFill>
                <a:latin typeface="Times New Roman" pitchFamily="18" charset="0"/>
                <a:ea typeface="Arial"/>
                <a:cs typeface="Times New Roman" pitchFamily="18" charset="0"/>
                <a:sym typeface="Arial"/>
              </a:rPr>
              <a:t>se moşteneste in acelaşi timp din mai multe clase;</a:t>
            </a:r>
          </a:p>
          <a:p>
            <a:pPr fontAlgn="auto">
              <a:spcBef>
                <a:spcPts val="0"/>
              </a:spcBef>
              <a:spcAft>
                <a:spcPts val="0"/>
              </a:spcAft>
              <a:buClr>
                <a:srgbClr val="000000"/>
              </a:buClr>
              <a:buSzPts val="1100"/>
              <a:buFont typeface="Arial"/>
              <a:buNone/>
              <a:defRPr/>
            </a:pPr>
            <a:endParaRPr lang="en-US" sz="2400" b="1" i="1" kern="0" dirty="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1100"/>
              <a:buFont typeface="Arial"/>
              <a:buNone/>
              <a:defRPr/>
            </a:pPr>
            <a:r>
              <a:rPr lang="en-US" sz="2400" b="1" i="1" kern="0" dirty="0" err="1">
                <a:solidFill>
                  <a:schemeClr val="tx1"/>
                </a:solidFill>
                <a:latin typeface="Times New Roman" pitchFamily="18" charset="0"/>
                <a:ea typeface="Arial"/>
                <a:cs typeface="Times New Roman" pitchFamily="18" charset="0"/>
                <a:sym typeface="Arial"/>
              </a:rPr>
              <a:t>Sintaxa</a:t>
            </a:r>
            <a:r>
              <a:rPr lang="en-US" sz="2400" b="1" i="1" kern="0" dirty="0">
                <a:solidFill>
                  <a:schemeClr val="tx1"/>
                </a:solidFill>
                <a:latin typeface="Times New Roman" pitchFamily="18" charset="0"/>
                <a:ea typeface="Arial"/>
                <a:cs typeface="Times New Roman" pitchFamily="18" charset="0"/>
                <a:sym typeface="Arial"/>
              </a:rPr>
              <a:t>: </a:t>
            </a:r>
          </a:p>
          <a:p>
            <a:pPr fontAlgn="auto">
              <a:spcBef>
                <a:spcPts val="0"/>
              </a:spcBef>
              <a:spcAft>
                <a:spcPts val="0"/>
              </a:spcAft>
              <a:buClr>
                <a:srgbClr val="000000"/>
              </a:buClr>
              <a:buSzPts val="1100"/>
              <a:buFont typeface="Arial"/>
              <a:buNone/>
              <a:defRPr/>
            </a:pPr>
            <a:r>
              <a:rPr lang="en-US" sz="2400" b="1" i="1" kern="0" dirty="0">
                <a:solidFill>
                  <a:srgbClr val="0000FF"/>
                </a:solidFill>
                <a:latin typeface="Times New Roman" pitchFamily="18" charset="0"/>
                <a:ea typeface="Arial"/>
                <a:cs typeface="Times New Roman" pitchFamily="18" charset="0"/>
                <a:sym typeface="Arial"/>
              </a:rPr>
              <a:t>c</a:t>
            </a:r>
            <a:r>
              <a:rPr lang="vi-VN" sz="2400" b="1" i="1" kern="0" dirty="0">
                <a:solidFill>
                  <a:srgbClr val="0000FF"/>
                </a:solidFill>
                <a:latin typeface="Times New Roman" pitchFamily="18" charset="0"/>
                <a:ea typeface="Arial"/>
                <a:cs typeface="Times New Roman" pitchFamily="18" charset="0"/>
                <a:sym typeface="Arial"/>
              </a:rPr>
              <a:t>lass Clasa_Derivată : [modificatori de acces] Clasa_de_Bază1, [modificatori de acces] Clasa_de_Bază2, [modificatori de acces] Clasa_de_Bază3 ........</a:t>
            </a:r>
          </a:p>
          <a:p>
            <a:pPr fontAlgn="auto">
              <a:spcBef>
                <a:spcPts val="0"/>
              </a:spcBef>
              <a:spcAft>
                <a:spcPts val="0"/>
              </a:spcAft>
              <a:buClr>
                <a:schemeClr val="dk1"/>
              </a:buClr>
              <a:buSzPts val="1100"/>
              <a:buFont typeface="Arial"/>
              <a:buNone/>
              <a:defRPr/>
            </a:pPr>
            <a:endParaRPr lang="en-US" sz="2000" kern="0" dirty="0">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Google Shape;558;p54"/>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305E3A1A-B149-4444-B1FA-55C629D37AED}" type="slidenum">
              <a:rPr lang="en-US" sz="1500"/>
              <a:pPr algn="r">
                <a:lnSpc>
                  <a:spcPct val="104000"/>
                </a:lnSpc>
                <a:buClr>
                  <a:srgbClr val="000000"/>
                </a:buClr>
                <a:buSzPts val="1500"/>
                <a:buFont typeface="Arial" charset="0"/>
                <a:buNone/>
              </a:pPr>
              <a:t>15</a:t>
            </a:fld>
            <a:endParaRPr lang="en-US" sz="1800"/>
          </a:p>
        </p:txBody>
      </p:sp>
      <p:sp>
        <p:nvSpPr>
          <p:cNvPr id="43011" name="Google Shape;559;p54"/>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43012" name="Google Shape;560;p54"/>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43013" name="Google Shape;562;p54"/>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grpSp>
        <p:nvGrpSpPr>
          <p:cNvPr id="43014" name="Group 7"/>
          <p:cNvGrpSpPr>
            <a:grpSpLocks/>
          </p:cNvGrpSpPr>
          <p:nvPr/>
        </p:nvGrpSpPr>
        <p:grpSpPr bwMode="auto">
          <a:xfrm>
            <a:off x="274638" y="1254125"/>
            <a:ext cx="9032875" cy="5808663"/>
            <a:chOff x="273925" y="1253350"/>
            <a:chExt cx="9034200" cy="5809500"/>
          </a:xfrm>
        </p:grpSpPr>
        <p:sp>
          <p:nvSpPr>
            <p:cNvPr id="561" name="Google Shape;561;p54"/>
            <p:cNvSpPr txBox="1"/>
            <p:nvPr/>
          </p:nvSpPr>
          <p:spPr>
            <a:xfrm>
              <a:off x="273925" y="1253350"/>
              <a:ext cx="9034200" cy="5809500"/>
            </a:xfrm>
            <a:prstGeom prst="rect">
              <a:avLst/>
            </a:prstGeom>
            <a:solidFill>
              <a:srgbClr val="FFFFFF"/>
            </a:solidFill>
            <a:ln>
              <a:noFill/>
            </a:ln>
          </p:spPr>
          <p:txBody>
            <a:bodyPr spcFirstLastPara="1" lIns="91425" tIns="91425" rIns="91425" bIns="91425"/>
            <a:lstStyle/>
            <a:p>
              <a:pPr fontAlgn="auto">
                <a:spcBef>
                  <a:spcPts val="0"/>
                </a:spcBef>
                <a:spcAft>
                  <a:spcPts val="0"/>
                </a:spcAft>
                <a:buClr>
                  <a:srgbClr val="000000"/>
                </a:buClr>
                <a:buSzPts val="1100"/>
                <a:buFont typeface="Arial"/>
                <a:buNone/>
                <a:defRPr/>
              </a:pPr>
              <a:r>
                <a:rPr lang="en-US" sz="2400" b="1" i="1" kern="0" dirty="0" err="1">
                  <a:solidFill>
                    <a:srgbClr val="0000FF"/>
                  </a:solidFill>
                  <a:latin typeface="Times New Roman" pitchFamily="18" charset="0"/>
                  <a:ea typeface="Arial"/>
                  <a:cs typeface="Times New Roman" pitchFamily="18" charset="0"/>
                  <a:sym typeface="Arial"/>
                </a:rPr>
                <a:t>Moştenire</a:t>
              </a:r>
              <a:r>
                <a:rPr lang="en-US" sz="2400" b="1" i="1" kern="0" dirty="0">
                  <a:solidFill>
                    <a:srgbClr val="0000FF"/>
                  </a:solidFill>
                  <a:latin typeface="Times New Roman" pitchFamily="18" charset="0"/>
                  <a:ea typeface="Arial"/>
                  <a:cs typeface="Times New Roman" pitchFamily="18" charset="0"/>
                  <a:sym typeface="Arial"/>
                </a:rPr>
                <a:t> </a:t>
              </a:r>
              <a:r>
                <a:rPr lang="vi-VN" sz="2400" b="1" i="1" kern="0" dirty="0">
                  <a:solidFill>
                    <a:srgbClr val="0000FF"/>
                  </a:solidFill>
                  <a:latin typeface="Times New Roman" pitchFamily="18" charset="0"/>
                  <a:ea typeface="Arial"/>
                  <a:cs typeface="Times New Roman" pitchFamily="18" charset="0"/>
                  <a:sym typeface="Arial"/>
                </a:rPr>
                <a:t>multiplă</a:t>
              </a:r>
              <a:r>
                <a:rPr lang="en-US" sz="2400" b="1" i="1" kern="0" dirty="0">
                  <a:solidFill>
                    <a:srgbClr val="0000FF"/>
                  </a:solidFill>
                  <a:latin typeface="Times New Roman" pitchFamily="18" charset="0"/>
                  <a:ea typeface="Arial"/>
                  <a:cs typeface="Times New Roman" pitchFamily="18" charset="0"/>
                  <a:sym typeface="Arial"/>
                </a:rPr>
                <a:t> (MM)</a:t>
              </a:r>
            </a:p>
            <a:p>
              <a:pPr fontAlgn="auto">
                <a:spcBef>
                  <a:spcPts val="0"/>
                </a:spcBef>
                <a:spcAft>
                  <a:spcPts val="0"/>
                </a:spcAft>
                <a:buClr>
                  <a:srgbClr val="000000"/>
                </a:buClr>
                <a:buFont typeface="Arial"/>
                <a:buNone/>
                <a:defRPr/>
              </a:pPr>
              <a:endParaRPr sz="2000" kern="0">
                <a:latin typeface="Arial"/>
                <a:ea typeface="Arial"/>
                <a:cs typeface="Arial"/>
                <a:sym typeface="Arial"/>
              </a:endParaRPr>
            </a:p>
            <a:p>
              <a:pPr marL="457200" indent="-355600" fontAlgn="auto">
                <a:spcBef>
                  <a:spcPts val="0"/>
                </a:spcBef>
                <a:spcAft>
                  <a:spcPts val="0"/>
                </a:spcAft>
                <a:buClr>
                  <a:srgbClr val="000000"/>
                </a:buClr>
                <a:buSzPts val="2000"/>
                <a:buFont typeface="Arial"/>
                <a:buChar char="-"/>
                <a:defRPr/>
              </a:pPr>
              <a:r>
                <a:rPr lang="en-US" sz="2000" kern="0" dirty="0" err="1">
                  <a:latin typeface="Arial"/>
                  <a:ea typeface="Arial"/>
                  <a:cs typeface="Arial"/>
                  <a:sym typeface="Arial"/>
                </a:rPr>
                <a:t>dar</a:t>
              </a:r>
              <a:r>
                <a:rPr lang="en-US" sz="2000" kern="0" dirty="0">
                  <a:latin typeface="Arial"/>
                  <a:ea typeface="Arial"/>
                  <a:cs typeface="Arial"/>
                  <a:sym typeface="Arial"/>
                </a:rPr>
                <a:t> </a:t>
              </a:r>
              <a:r>
                <a:rPr lang="en-US" sz="2000" kern="0" dirty="0" err="1">
                  <a:latin typeface="Arial"/>
                  <a:ea typeface="Arial"/>
                  <a:cs typeface="Arial"/>
                  <a:sym typeface="Arial"/>
                </a:rPr>
                <a:t>dac</a:t>
              </a:r>
              <a:r>
                <a:rPr lang="vi-VN" sz="2000" kern="0" dirty="0">
                  <a:latin typeface="Arial"/>
                  <a:ea typeface="Arial"/>
                  <a:cs typeface="Arial"/>
                  <a:sym typeface="Arial"/>
                </a:rPr>
                <a:t>ă</a:t>
              </a:r>
              <a:r>
                <a:rPr lang="en-US" sz="2000" kern="0" dirty="0">
                  <a:latin typeface="Arial"/>
                  <a:ea typeface="Arial"/>
                  <a:cs typeface="Arial"/>
                  <a:sym typeface="Arial"/>
                </a:rPr>
                <a:t> </a:t>
              </a:r>
              <a:r>
                <a:rPr lang="en-US" sz="2000" kern="0" dirty="0" err="1">
                  <a:latin typeface="Arial"/>
                  <a:ea typeface="Arial"/>
                  <a:cs typeface="Arial"/>
                  <a:sym typeface="Arial"/>
                </a:rPr>
                <a:t>avem</a:t>
              </a:r>
              <a:r>
                <a:rPr lang="en-US" sz="2000" kern="0" dirty="0">
                  <a:latin typeface="Arial"/>
                  <a:ea typeface="Arial"/>
                  <a:cs typeface="Arial"/>
                  <a:sym typeface="Arial"/>
                </a:rPr>
                <a:t> </a:t>
              </a:r>
              <a:r>
                <a:rPr lang="en-US" sz="2000" kern="0" dirty="0" err="1">
                  <a:latin typeface="Arial"/>
                  <a:ea typeface="Arial"/>
                  <a:cs typeface="Arial"/>
                  <a:sym typeface="Arial"/>
                </a:rPr>
                <a:t>nevoie</a:t>
              </a:r>
              <a:r>
                <a:rPr lang="en-US" sz="2000" kern="0" dirty="0">
                  <a:latin typeface="Arial"/>
                  <a:ea typeface="Arial"/>
                  <a:cs typeface="Arial"/>
                  <a:sym typeface="Arial"/>
                </a:rPr>
                <a:t> </a:t>
              </a:r>
              <a:r>
                <a:rPr lang="en-US" sz="2000" kern="0" dirty="0" err="1">
                  <a:latin typeface="Arial"/>
                  <a:ea typeface="Arial"/>
                  <a:cs typeface="Arial"/>
                  <a:sym typeface="Arial"/>
                </a:rPr>
                <a:t>doar</a:t>
              </a:r>
              <a:r>
                <a:rPr lang="en-US" sz="2000" kern="0" dirty="0">
                  <a:latin typeface="Arial"/>
                  <a:ea typeface="Arial"/>
                  <a:cs typeface="Arial"/>
                  <a:sym typeface="Arial"/>
                </a:rPr>
                <a:t> de o </a:t>
              </a:r>
              <a:r>
                <a:rPr lang="en-US" sz="2000" kern="0" dirty="0" err="1">
                  <a:latin typeface="Arial"/>
                  <a:ea typeface="Arial"/>
                  <a:cs typeface="Arial"/>
                  <a:sym typeface="Arial"/>
                </a:rPr>
                <a:t>copie</a:t>
              </a:r>
              <a:r>
                <a:rPr lang="en-US" sz="2000" kern="0" dirty="0">
                  <a:latin typeface="Arial"/>
                  <a:ea typeface="Arial"/>
                  <a:cs typeface="Arial"/>
                  <a:sym typeface="Arial"/>
                </a:rPr>
                <a:t>  </a:t>
              </a:r>
              <a:r>
                <a:rPr lang="en-US" sz="2000" kern="0" dirty="0" err="1">
                  <a:latin typeface="Arial"/>
                  <a:ea typeface="Arial"/>
                  <a:cs typeface="Arial"/>
                  <a:sym typeface="Arial"/>
                </a:rPr>
                <a:t>lui</a:t>
              </a:r>
              <a:r>
                <a:rPr lang="en-US" sz="2000" kern="0" dirty="0">
                  <a:latin typeface="Arial"/>
                  <a:ea typeface="Arial"/>
                  <a:cs typeface="Arial"/>
                  <a:sym typeface="Arial"/>
                </a:rPr>
                <a:t> </a:t>
              </a:r>
              <a:r>
                <a:rPr lang="en-US" sz="2000" kern="0" dirty="0" err="1">
                  <a:latin typeface="Arial"/>
                  <a:ea typeface="Arial"/>
                  <a:cs typeface="Arial"/>
                  <a:sym typeface="Arial"/>
                </a:rPr>
                <a:t>i</a:t>
              </a:r>
              <a:r>
                <a:rPr lang="en-US" sz="2000" kern="0" dirty="0">
                  <a:latin typeface="Arial"/>
                  <a:ea typeface="Arial"/>
                  <a:cs typeface="Arial"/>
                  <a:sym typeface="Arial"/>
                </a:rPr>
                <a:t>?</a:t>
              </a:r>
              <a:endParaRPr sz="2000" kern="0">
                <a:latin typeface="Arial"/>
                <a:ea typeface="Arial"/>
                <a:cs typeface="Arial"/>
                <a:sym typeface="Arial"/>
              </a:endParaRPr>
            </a:p>
            <a:p>
              <a:pPr fontAlgn="auto">
                <a:spcBef>
                  <a:spcPts val="0"/>
                </a:spcBef>
                <a:spcAft>
                  <a:spcPts val="0"/>
                </a:spcAft>
                <a:buClr>
                  <a:srgbClr val="000000"/>
                </a:buClr>
                <a:buFont typeface="Arial"/>
                <a:buNone/>
                <a:defRPr/>
              </a:pPr>
              <a:endParaRPr sz="2000" kern="0">
                <a:latin typeface="Arial"/>
                <a:ea typeface="Arial"/>
                <a:cs typeface="Arial"/>
                <a:sym typeface="Arial"/>
              </a:endParaRPr>
            </a:p>
            <a:p>
              <a:pPr marL="457200" indent="-355600" fontAlgn="auto">
                <a:spcBef>
                  <a:spcPts val="0"/>
                </a:spcBef>
                <a:spcAft>
                  <a:spcPts val="0"/>
                </a:spcAft>
                <a:buClr>
                  <a:srgbClr val="000000"/>
                </a:buClr>
                <a:buSzPts val="2000"/>
                <a:buFont typeface="Arial"/>
                <a:buChar char="-"/>
                <a:defRPr/>
              </a:pPr>
              <a:r>
                <a:rPr lang="en-US" sz="2000" kern="0" dirty="0">
                  <a:latin typeface="Arial"/>
                  <a:ea typeface="Arial"/>
                  <a:cs typeface="Arial"/>
                  <a:sym typeface="Arial"/>
                </a:rPr>
                <a:t>nu </a:t>
              </a:r>
              <a:r>
                <a:rPr lang="en-US" sz="2000" kern="0" dirty="0" err="1">
                  <a:latin typeface="Arial"/>
                  <a:ea typeface="Arial"/>
                  <a:cs typeface="Arial"/>
                  <a:sym typeface="Arial"/>
                </a:rPr>
                <a:t>vrem</a:t>
              </a:r>
              <a:r>
                <a:rPr lang="en-US" sz="2000" kern="0" dirty="0">
                  <a:latin typeface="Arial"/>
                  <a:ea typeface="Arial"/>
                  <a:cs typeface="Arial"/>
                  <a:sym typeface="Arial"/>
                </a:rPr>
                <a:t> s</a:t>
              </a:r>
              <a:r>
                <a:rPr lang="vi-VN" sz="2000" kern="0" dirty="0">
                  <a:latin typeface="Arial"/>
                  <a:ea typeface="Arial"/>
                  <a:cs typeface="Arial"/>
                  <a:sym typeface="Arial"/>
                </a:rPr>
                <a:t>ă</a:t>
              </a:r>
              <a:r>
                <a:rPr lang="en-US" sz="2000" kern="0" dirty="0">
                  <a:latin typeface="Arial"/>
                  <a:ea typeface="Arial"/>
                  <a:cs typeface="Arial"/>
                  <a:sym typeface="Arial"/>
                </a:rPr>
                <a:t> </a:t>
              </a:r>
              <a:r>
                <a:rPr lang="en-US" sz="2000" kern="0" dirty="0" err="1">
                  <a:latin typeface="Arial"/>
                  <a:ea typeface="Arial"/>
                  <a:cs typeface="Arial"/>
                  <a:sym typeface="Arial"/>
                </a:rPr>
                <a:t>consum</a:t>
              </a:r>
              <a:r>
                <a:rPr lang="vi-VN" sz="2000" kern="0" dirty="0">
                  <a:latin typeface="Arial"/>
                  <a:ea typeface="Arial"/>
                  <a:cs typeface="Arial"/>
                  <a:sym typeface="Arial"/>
                </a:rPr>
                <a:t>ă</a:t>
              </a:r>
              <a:r>
                <a:rPr lang="en-US" sz="2000" kern="0" dirty="0">
                  <a:latin typeface="Arial"/>
                  <a:ea typeface="Arial"/>
                  <a:cs typeface="Arial"/>
                  <a:sym typeface="Arial"/>
                </a:rPr>
                <a:t>m </a:t>
              </a:r>
              <a:r>
                <a:rPr lang="en-US" sz="2000" kern="0" dirty="0" err="1">
                  <a:latin typeface="Arial"/>
                  <a:ea typeface="Arial"/>
                  <a:cs typeface="Arial"/>
                  <a:sym typeface="Arial"/>
                </a:rPr>
                <a:t>spaţiu</a:t>
              </a:r>
              <a:r>
                <a:rPr lang="en-US" sz="2000" kern="0" dirty="0">
                  <a:latin typeface="Arial"/>
                  <a:ea typeface="Arial"/>
                  <a:cs typeface="Arial"/>
                  <a:sym typeface="Arial"/>
                </a:rPr>
                <a:t> </a:t>
              </a:r>
              <a:r>
                <a:rPr lang="en-US" sz="2000" kern="0" dirty="0" err="1">
                  <a:latin typeface="Arial"/>
                  <a:ea typeface="Arial"/>
                  <a:cs typeface="Arial"/>
                  <a:sym typeface="Arial"/>
                </a:rPr>
                <a:t>în</a:t>
              </a:r>
              <a:r>
                <a:rPr lang="en-US" sz="2000" kern="0" dirty="0">
                  <a:latin typeface="Arial"/>
                  <a:ea typeface="Arial"/>
                  <a:cs typeface="Arial"/>
                  <a:sym typeface="Arial"/>
                </a:rPr>
                <a:t> </a:t>
              </a:r>
              <a:r>
                <a:rPr lang="en-US" sz="2000" kern="0" dirty="0" err="1">
                  <a:latin typeface="Arial"/>
                  <a:ea typeface="Arial"/>
                  <a:cs typeface="Arial"/>
                  <a:sym typeface="Arial"/>
                </a:rPr>
                <a:t>memorie</a:t>
              </a:r>
              <a:r>
                <a:rPr lang="en-US" sz="2000" kern="0" dirty="0">
                  <a:latin typeface="Arial"/>
                  <a:ea typeface="Arial"/>
                  <a:cs typeface="Arial"/>
                  <a:sym typeface="Arial"/>
                </a:rPr>
                <a:t>;</a:t>
              </a:r>
              <a:endParaRPr sz="2000" kern="0">
                <a:latin typeface="Arial"/>
                <a:ea typeface="Arial"/>
                <a:cs typeface="Arial"/>
                <a:sym typeface="Arial"/>
              </a:endParaRPr>
            </a:p>
            <a:p>
              <a:pPr marL="457200" fontAlgn="auto">
                <a:spcBef>
                  <a:spcPts val="0"/>
                </a:spcBef>
                <a:spcAft>
                  <a:spcPts val="0"/>
                </a:spcAft>
                <a:buClr>
                  <a:srgbClr val="000000"/>
                </a:buClr>
                <a:buFont typeface="Arial"/>
                <a:buNone/>
                <a:defRPr/>
              </a:pPr>
              <a:endParaRPr sz="2000" kern="0">
                <a:latin typeface="Arial"/>
                <a:ea typeface="Arial"/>
                <a:cs typeface="Arial"/>
                <a:sym typeface="Arial"/>
              </a:endParaRPr>
            </a:p>
            <a:p>
              <a:pPr marL="457200" indent="-355600" fontAlgn="auto">
                <a:spcBef>
                  <a:spcPts val="0"/>
                </a:spcBef>
                <a:spcAft>
                  <a:spcPts val="0"/>
                </a:spcAft>
                <a:buClr>
                  <a:srgbClr val="000000"/>
                </a:buClr>
                <a:buSzPts val="2000"/>
                <a:buFont typeface="Arial"/>
                <a:buChar char="-"/>
                <a:defRPr/>
              </a:pPr>
              <a:r>
                <a:rPr lang="en-US" sz="2000" b="1" i="1" kern="0" dirty="0" err="1">
                  <a:solidFill>
                    <a:srgbClr val="0070C0"/>
                  </a:solidFill>
                  <a:latin typeface="Arial"/>
                  <a:ea typeface="Arial"/>
                  <a:cs typeface="Arial"/>
                  <a:sym typeface="Arial"/>
                </a:rPr>
                <a:t>folosim</a:t>
              </a:r>
              <a:r>
                <a:rPr lang="en-US" sz="2000" b="1" i="1" kern="0" dirty="0">
                  <a:solidFill>
                    <a:srgbClr val="0070C0"/>
                  </a:solidFill>
                  <a:latin typeface="Arial"/>
                  <a:ea typeface="Arial"/>
                  <a:cs typeface="Arial"/>
                  <a:sym typeface="Arial"/>
                </a:rPr>
                <a:t> </a:t>
              </a:r>
              <a:r>
                <a:rPr lang="en-US" sz="2000" b="1" i="1" kern="0" dirty="0" err="1">
                  <a:solidFill>
                    <a:srgbClr val="0070C0"/>
                  </a:solidFill>
                  <a:latin typeface="Arial"/>
                  <a:ea typeface="Arial"/>
                  <a:cs typeface="Arial"/>
                  <a:sym typeface="Arial"/>
                </a:rPr>
                <a:t>moştenire</a:t>
              </a:r>
              <a:r>
                <a:rPr lang="en-US" sz="2000" b="1" i="1" kern="0" dirty="0">
                  <a:solidFill>
                    <a:srgbClr val="0070C0"/>
                  </a:solidFill>
                  <a:latin typeface="Arial"/>
                  <a:ea typeface="Arial"/>
                  <a:cs typeface="Arial"/>
                  <a:sym typeface="Arial"/>
                </a:rPr>
                <a:t> virtual</a:t>
              </a:r>
              <a:r>
                <a:rPr lang="vi-VN" sz="2000" b="1" i="1" kern="0" dirty="0">
                  <a:solidFill>
                    <a:srgbClr val="0070C0"/>
                  </a:solidFill>
                  <a:latin typeface="Arial"/>
                  <a:ea typeface="Arial"/>
                  <a:cs typeface="Arial"/>
                  <a:sym typeface="Arial"/>
                </a:rPr>
                <a:t>ă</a:t>
              </a:r>
              <a:r>
                <a:rPr lang="en-US" sz="2000" kern="0" dirty="0">
                  <a:latin typeface="Arial"/>
                  <a:ea typeface="Arial"/>
                  <a:cs typeface="Arial"/>
                  <a:sym typeface="Arial"/>
                </a:rPr>
                <a:t>:</a:t>
              </a:r>
              <a:endParaRPr sz="2000" kern="0">
                <a:latin typeface="Arial"/>
                <a:ea typeface="Arial"/>
                <a:cs typeface="Arial"/>
                <a:sym typeface="Arial"/>
              </a:endParaRPr>
            </a:p>
            <a:p>
              <a:pPr marL="457200" fontAlgn="auto">
                <a:spcBef>
                  <a:spcPts val="0"/>
                </a:spcBef>
                <a:spcAft>
                  <a:spcPts val="0"/>
                </a:spcAft>
                <a:buClr>
                  <a:srgbClr val="000000"/>
                </a:buClr>
                <a:buFont typeface="Arial"/>
                <a:buNone/>
                <a:defRPr/>
              </a:pPr>
              <a:endParaRPr sz="2000" kern="0">
                <a:latin typeface="Arial"/>
                <a:ea typeface="Arial"/>
                <a:cs typeface="Arial"/>
                <a:sym typeface="Arial"/>
              </a:endParaRPr>
            </a:p>
            <a:p>
              <a:pPr fontAlgn="auto">
                <a:spcBef>
                  <a:spcPts val="0"/>
                </a:spcBef>
                <a:spcAft>
                  <a:spcPts val="0"/>
                </a:spcAft>
                <a:buClr>
                  <a:srgbClr val="000000"/>
                </a:buClr>
                <a:buFont typeface="Arial"/>
                <a:buNone/>
                <a:defRPr/>
              </a:pPr>
              <a:r>
                <a:rPr lang="en-US" sz="2000" b="1" kern="0" dirty="0">
                  <a:solidFill>
                    <a:srgbClr val="800000"/>
                  </a:solidFill>
                  <a:latin typeface="Times New Roman" pitchFamily="18" charset="0"/>
                  <a:ea typeface="Arial"/>
                  <a:cs typeface="Times New Roman" pitchFamily="18" charset="0"/>
                  <a:sym typeface="Arial"/>
                </a:rPr>
                <a:t>class</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base</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00"/>
                  </a:solidFill>
                  <a:latin typeface="Times New Roman" pitchFamily="18" charset="0"/>
                  <a:ea typeface="Arial"/>
                  <a:cs typeface="Times New Roman" pitchFamily="18" charset="0"/>
                  <a:sym typeface="Arial"/>
                </a:rPr>
                <a:t>public</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err="1">
                  <a:solidFill>
                    <a:srgbClr val="800000"/>
                  </a:solidFill>
                  <a:latin typeface="Times New Roman" pitchFamily="18" charset="0"/>
                  <a:ea typeface="Arial"/>
                  <a:cs typeface="Times New Roman" pitchFamily="18" charset="0"/>
                  <a:sym typeface="Arial"/>
                </a:rPr>
                <a:t>int</a:t>
              </a:r>
              <a:r>
                <a:rPr lang="en-US" sz="2000" b="1" kern="0" dirty="0">
                  <a:latin typeface="Times New Roman" pitchFamily="18" charset="0"/>
                  <a:ea typeface="Arial"/>
                  <a:cs typeface="Times New Roman" pitchFamily="18" charset="0"/>
                  <a:sym typeface="Arial"/>
                </a:rPr>
                <a:t> </a:t>
              </a:r>
              <a:r>
                <a:rPr lang="en-US" sz="2000" kern="0" dirty="0" err="1">
                  <a:latin typeface="Times New Roman" pitchFamily="18" charset="0"/>
                  <a:ea typeface="Arial"/>
                  <a:cs typeface="Times New Roman" pitchFamily="18" charset="0"/>
                  <a:sym typeface="Arial"/>
                </a:rPr>
                <a:t>i</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endParaRPr lang="en-US" sz="2000" b="1"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en-US" sz="2000" b="1" kern="0" dirty="0">
                  <a:solidFill>
                    <a:srgbClr val="800000"/>
                  </a:solidFill>
                  <a:latin typeface="Times New Roman" pitchFamily="18" charset="0"/>
                  <a:ea typeface="Arial"/>
                  <a:cs typeface="Times New Roman" pitchFamily="18" charset="0"/>
                  <a:sym typeface="Arial"/>
                </a:rPr>
                <a:t>class</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derived1</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00"/>
                  </a:solidFill>
                  <a:latin typeface="Times New Roman" pitchFamily="18" charset="0"/>
                  <a:ea typeface="Arial"/>
                  <a:cs typeface="Times New Roman" pitchFamily="18" charset="0"/>
                  <a:sym typeface="Arial"/>
                </a:rPr>
                <a:t>virtual public</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base</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00"/>
                  </a:solidFill>
                  <a:latin typeface="Times New Roman" pitchFamily="18" charset="0"/>
                  <a:ea typeface="Arial"/>
                  <a:cs typeface="Times New Roman" pitchFamily="18" charset="0"/>
                  <a:sym typeface="Arial"/>
                </a:rPr>
                <a:t>public</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err="1">
                  <a:solidFill>
                    <a:srgbClr val="800000"/>
                  </a:solidFill>
                  <a:latin typeface="Times New Roman" pitchFamily="18" charset="0"/>
                  <a:ea typeface="Arial"/>
                  <a:cs typeface="Times New Roman" pitchFamily="18" charset="0"/>
                  <a:sym typeface="Arial"/>
                </a:rPr>
                <a:t>int</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j</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endParaRPr lang="en-US" sz="2000" b="1"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en-US" sz="2000" b="1" kern="0" dirty="0">
                  <a:solidFill>
                    <a:srgbClr val="800000"/>
                  </a:solidFill>
                  <a:latin typeface="Times New Roman" pitchFamily="18" charset="0"/>
                  <a:ea typeface="Arial"/>
                  <a:cs typeface="Times New Roman" pitchFamily="18" charset="0"/>
                  <a:sym typeface="Arial"/>
                </a:rPr>
                <a:t>class</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derived2</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00"/>
                  </a:solidFill>
                  <a:latin typeface="Times New Roman" pitchFamily="18" charset="0"/>
                  <a:ea typeface="Arial"/>
                  <a:cs typeface="Times New Roman" pitchFamily="18" charset="0"/>
                  <a:sym typeface="Arial"/>
                </a:rPr>
                <a:t>virtual public</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base</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00"/>
                  </a:solidFill>
                  <a:latin typeface="Times New Roman" pitchFamily="18" charset="0"/>
                  <a:ea typeface="Arial"/>
                  <a:cs typeface="Times New Roman" pitchFamily="18" charset="0"/>
                  <a:sym typeface="Arial"/>
                </a:rPr>
                <a:t>public</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err="1">
                  <a:solidFill>
                    <a:srgbClr val="800000"/>
                  </a:solidFill>
                  <a:latin typeface="Times New Roman" pitchFamily="18" charset="0"/>
                  <a:ea typeface="Arial"/>
                  <a:cs typeface="Times New Roman" pitchFamily="18" charset="0"/>
                  <a:sym typeface="Arial"/>
                </a:rPr>
                <a:t>int</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k</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endParaRPr lang="en-US" sz="2000" b="1"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en-US" sz="2000" b="1" kern="0" dirty="0">
                  <a:solidFill>
                    <a:srgbClr val="800000"/>
                  </a:solidFill>
                  <a:latin typeface="Times New Roman" pitchFamily="18" charset="0"/>
                  <a:ea typeface="Arial"/>
                  <a:cs typeface="Times New Roman" pitchFamily="18" charset="0"/>
                  <a:sym typeface="Arial"/>
                </a:rPr>
                <a:t>class</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derived3</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00"/>
                  </a:solidFill>
                  <a:latin typeface="Times New Roman" pitchFamily="18" charset="0"/>
                  <a:ea typeface="Arial"/>
                  <a:cs typeface="Times New Roman" pitchFamily="18" charset="0"/>
                  <a:sym typeface="Arial"/>
                </a:rPr>
                <a:t>public</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derived1</a:t>
              </a:r>
              <a:r>
                <a:rPr lang="en-US" sz="2000" b="1" kern="0" dirty="0">
                  <a:solidFill>
                    <a:srgbClr val="80803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00"/>
                  </a:solidFill>
                  <a:latin typeface="Times New Roman" pitchFamily="18" charset="0"/>
                  <a:ea typeface="Arial"/>
                  <a:cs typeface="Times New Roman" pitchFamily="18" charset="0"/>
                  <a:sym typeface="Arial"/>
                </a:rPr>
                <a:t>public</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derived2</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solidFill>
                    <a:srgbClr val="800000"/>
                  </a:solidFill>
                  <a:latin typeface="Times New Roman" pitchFamily="18" charset="0"/>
                  <a:ea typeface="Arial"/>
                  <a:cs typeface="Times New Roman" pitchFamily="18" charset="0"/>
                  <a:sym typeface="Arial"/>
                </a:rPr>
                <a:t>public</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err="1">
                  <a:solidFill>
                    <a:srgbClr val="800000"/>
                  </a:solidFill>
                  <a:latin typeface="Times New Roman" pitchFamily="18" charset="0"/>
                  <a:ea typeface="Arial"/>
                  <a:cs typeface="Times New Roman" pitchFamily="18" charset="0"/>
                  <a:sym typeface="Arial"/>
                </a:rPr>
                <a:t>int</a:t>
              </a:r>
              <a:r>
                <a:rPr lang="en-US" sz="2000" b="1" kern="0" dirty="0">
                  <a:latin typeface="Times New Roman" pitchFamily="18" charset="0"/>
                  <a:ea typeface="Arial"/>
                  <a:cs typeface="Times New Roman" pitchFamily="18" charset="0"/>
                  <a:sym typeface="Arial"/>
                </a:rPr>
                <a:t> </a:t>
              </a:r>
              <a:r>
                <a:rPr lang="en-US" sz="2000" kern="0" dirty="0">
                  <a:latin typeface="Times New Roman" pitchFamily="18" charset="0"/>
                  <a:ea typeface="Arial"/>
                  <a:cs typeface="Times New Roman" pitchFamily="18" charset="0"/>
                  <a:sym typeface="Arial"/>
                </a:rPr>
                <a:t>sum</a:t>
              </a:r>
              <a:r>
                <a:rPr lang="en-US" sz="2000" b="1" kern="0" dirty="0">
                  <a:solidFill>
                    <a:srgbClr val="800080"/>
                  </a:solidFill>
                  <a:latin typeface="Times New Roman" pitchFamily="18" charset="0"/>
                  <a:ea typeface="Arial"/>
                  <a:cs typeface="Times New Roman" pitchFamily="18" charset="0"/>
                  <a:sym typeface="Arial"/>
                </a:rPr>
                <a:t>;</a:t>
              </a:r>
              <a:r>
                <a:rPr lang="en-US" sz="2000" b="1" kern="0" dirty="0">
                  <a:latin typeface="Times New Roman" pitchFamily="18" charset="0"/>
                  <a:ea typeface="Arial"/>
                  <a:cs typeface="Times New Roman" pitchFamily="18" charset="0"/>
                  <a:sym typeface="Arial"/>
                </a:rPr>
                <a:t> </a:t>
              </a:r>
              <a:r>
                <a:rPr lang="en-US" sz="2000" b="1" kern="0" dirty="0">
                  <a:solidFill>
                    <a:srgbClr val="800080"/>
                  </a:solidFill>
                  <a:latin typeface="Times New Roman" pitchFamily="18" charset="0"/>
                  <a:ea typeface="Arial"/>
                  <a:cs typeface="Times New Roman" pitchFamily="18" charset="0"/>
                  <a:sym typeface="Arial"/>
                </a:rPr>
                <a:t>};</a:t>
              </a:r>
              <a:endParaRPr lang="en-US" sz="2000" b="1" kern="0" dirty="0">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endParaRPr lang="en-US" sz="2000" kern="0" dirty="0">
                <a:solidFill>
                  <a:srgbClr val="0000FF"/>
                </a:solidFill>
                <a:highlight>
                  <a:srgbClr val="FFFFFF"/>
                </a:highlight>
                <a:latin typeface="Arial"/>
                <a:ea typeface="Arial"/>
                <a:cs typeface="Arial"/>
                <a:sym typeface="Arial"/>
              </a:endParaRPr>
            </a:p>
            <a:p>
              <a:pPr fontAlgn="auto">
                <a:spcBef>
                  <a:spcPts val="0"/>
                </a:spcBef>
                <a:spcAft>
                  <a:spcPts val="0"/>
                </a:spcAft>
                <a:buClr>
                  <a:srgbClr val="000000"/>
                </a:buClr>
                <a:buFont typeface="Arial" pitchFamily="34" charset="0"/>
                <a:buChar char="•"/>
                <a:defRPr/>
              </a:pPr>
              <a:r>
                <a:rPr lang="vi-VN" sz="2000" kern="0" dirty="0">
                  <a:solidFill>
                    <a:schemeClr val="tx1"/>
                  </a:solidFill>
                  <a:highlight>
                    <a:srgbClr val="FFFFFF"/>
                  </a:highlight>
                  <a:latin typeface="+mj-lt"/>
                  <a:ea typeface="Arial"/>
                  <a:cs typeface="Arial"/>
                  <a:sym typeface="Arial"/>
                </a:rPr>
                <a:t>Dacă avem moştenire de două sau mai multe ori dintr-o clasă de bază (fiecare moştenire trebuie să fie virtuală) atunci compilatorul alocă spaţiu pentru o singură copie;</a:t>
              </a:r>
            </a:p>
            <a:p>
              <a:pPr fontAlgn="auto">
                <a:spcBef>
                  <a:spcPts val="0"/>
                </a:spcBef>
                <a:spcAft>
                  <a:spcPts val="0"/>
                </a:spcAft>
                <a:buClr>
                  <a:srgbClr val="000000"/>
                </a:buClr>
                <a:buFont typeface="Arial" pitchFamily="34" charset="0"/>
                <a:buChar char="•"/>
                <a:defRPr/>
              </a:pPr>
              <a:r>
                <a:rPr lang="vi-VN" sz="2000" kern="0" dirty="0">
                  <a:solidFill>
                    <a:schemeClr val="tx1"/>
                  </a:solidFill>
                  <a:highlight>
                    <a:srgbClr val="FFFFFF"/>
                  </a:highlight>
                  <a:latin typeface="+mj-lt"/>
                  <a:ea typeface="Arial"/>
                  <a:cs typeface="Arial"/>
                  <a:sym typeface="Arial"/>
                </a:rPr>
                <a:t>În clasele derived1 şi 2 moştenirea e la fel ca mai înainte (niciun efect pentru virtual în acel caz)</a:t>
              </a:r>
            </a:p>
            <a:p>
              <a:pPr fontAlgn="auto">
                <a:spcBef>
                  <a:spcPts val="0"/>
                </a:spcBef>
                <a:spcAft>
                  <a:spcPts val="0"/>
                </a:spcAft>
                <a:buClr>
                  <a:srgbClr val="000000"/>
                </a:buClr>
                <a:buFont typeface="Arial"/>
                <a:buNone/>
                <a:defRPr/>
              </a:pPr>
              <a:endParaRPr sz="2000" kern="0">
                <a:solidFill>
                  <a:srgbClr val="0000FF"/>
                </a:solidFill>
                <a:highlight>
                  <a:srgbClr val="FFFFFF"/>
                </a:highlight>
                <a:latin typeface="Arial"/>
                <a:ea typeface="Arial"/>
                <a:cs typeface="Arial"/>
                <a:sym typeface="Arial"/>
              </a:endParaRPr>
            </a:p>
          </p:txBody>
        </p:sp>
        <p:sp>
          <p:nvSpPr>
            <p:cNvPr id="7" name="Rectangle 6"/>
            <p:cNvSpPr/>
            <p:nvPr/>
          </p:nvSpPr>
          <p:spPr>
            <a:xfrm>
              <a:off x="1991852" y="4084271"/>
              <a:ext cx="838323" cy="609688"/>
            </a:xfrm>
            <a:prstGeom prst="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kern="0">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Google Shape;570;p55"/>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68165F1E-3F2F-4140-AA36-0F4EB6880660}" type="slidenum">
              <a:rPr lang="en-US" sz="1500"/>
              <a:pPr algn="r">
                <a:lnSpc>
                  <a:spcPct val="104000"/>
                </a:lnSpc>
                <a:buClr>
                  <a:srgbClr val="000000"/>
                </a:buClr>
                <a:buSzPts val="1500"/>
                <a:buFont typeface="Arial" charset="0"/>
                <a:buNone/>
              </a:pPr>
              <a:t>16</a:t>
            </a:fld>
            <a:endParaRPr lang="en-US" sz="1800"/>
          </a:p>
        </p:txBody>
      </p:sp>
      <p:sp>
        <p:nvSpPr>
          <p:cNvPr id="44035" name="Google Shape;571;p55"/>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44036" name="Google Shape;572;p55"/>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573" name="Google Shape;573;p55"/>
          <p:cNvSpPr txBox="1"/>
          <p:nvPr/>
        </p:nvSpPr>
        <p:spPr>
          <a:xfrm>
            <a:off x="274638" y="1254125"/>
            <a:ext cx="9566275" cy="5516563"/>
          </a:xfrm>
          <a:prstGeom prst="rect">
            <a:avLst/>
          </a:prstGeom>
          <a:solidFill>
            <a:srgbClr val="FFFFFF"/>
          </a:solidFill>
          <a:ln>
            <a:noFill/>
          </a:ln>
        </p:spPr>
        <p:txBody>
          <a:bodyPr spcFirstLastPara="1" lIns="91425" tIns="91425" rIns="91425" bIns="91425"/>
          <a:lstStyle/>
          <a:p>
            <a:pPr fontAlgn="auto">
              <a:spcBef>
                <a:spcPts val="0"/>
              </a:spcBef>
              <a:spcAft>
                <a:spcPts val="0"/>
              </a:spcAft>
              <a:buClr>
                <a:srgbClr val="000000"/>
              </a:buClr>
              <a:buFont typeface="Arial"/>
              <a:buNone/>
              <a:defRPr/>
            </a:pPr>
            <a:r>
              <a:rPr lang="ro-RO" sz="2400" b="1" i="1" kern="0" dirty="0" smtClean="0">
                <a:solidFill>
                  <a:srgbClr val="0000FF"/>
                </a:solidFill>
                <a:latin typeface="Times New Roman" pitchFamily="18" charset="0"/>
                <a:ea typeface="Arial"/>
                <a:cs typeface="Times New Roman" pitchFamily="18" charset="0"/>
                <a:sym typeface="Arial"/>
              </a:rPr>
              <a:t>Funcţii virtuale</a:t>
            </a:r>
          </a:p>
          <a:p>
            <a:pPr fontAlgn="auto">
              <a:spcBef>
                <a:spcPts val="0"/>
              </a:spcBef>
              <a:spcAft>
                <a:spcPts val="0"/>
              </a:spcAft>
              <a:buClr>
                <a:srgbClr val="000000"/>
              </a:buClr>
              <a:buFont typeface="Arial"/>
              <a:buNone/>
              <a:defRPr/>
            </a:pPr>
            <a:endParaRPr lang="ro-RO" sz="2400" b="1" i="1" kern="0" dirty="0" smtClean="0">
              <a:solidFill>
                <a:srgbClr val="0000FF"/>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000" kern="0" dirty="0" smtClean="0">
                <a:solidFill>
                  <a:schemeClr val="tx1"/>
                </a:solidFill>
                <a:latin typeface="Times New Roman" pitchFamily="18" charset="0"/>
                <a:ea typeface="Arial"/>
                <a:cs typeface="Times New Roman" pitchFamily="18" charset="0"/>
                <a:sym typeface="Arial"/>
              </a:rPr>
              <a:t>Funcţiile virtuale şi felul lor de folosire: componentă IMPORTANTĂ a limbajului OOP.</a:t>
            </a:r>
          </a:p>
          <a:p>
            <a:pPr fontAlgn="auto">
              <a:spcBef>
                <a:spcPts val="0"/>
              </a:spcBef>
              <a:spcAft>
                <a:spcPts val="0"/>
              </a:spcAft>
              <a:buClr>
                <a:srgbClr val="000000"/>
              </a:buClr>
              <a:buFont typeface="Arial"/>
              <a:buNone/>
              <a:defRPr/>
            </a:pPr>
            <a:endParaRPr lang="ro-RO" sz="2000" kern="0" dirty="0" smtClean="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000" kern="0" dirty="0" smtClean="0">
                <a:solidFill>
                  <a:schemeClr val="tx1"/>
                </a:solidFill>
                <a:latin typeface="Times New Roman" pitchFamily="18" charset="0"/>
                <a:ea typeface="Arial"/>
                <a:cs typeface="Times New Roman" pitchFamily="18" charset="0"/>
                <a:sym typeface="Arial"/>
              </a:rPr>
              <a:t>Folosit pentru polimorfism la execuţie ---&gt; cod mai bine organizat cu polimorfism.</a:t>
            </a:r>
          </a:p>
          <a:p>
            <a:pPr fontAlgn="auto">
              <a:spcBef>
                <a:spcPts val="0"/>
              </a:spcBef>
              <a:spcAft>
                <a:spcPts val="0"/>
              </a:spcAft>
              <a:buClr>
                <a:srgbClr val="000000"/>
              </a:buClr>
              <a:buFont typeface="Arial"/>
              <a:buNone/>
              <a:defRPr/>
            </a:pPr>
            <a:endParaRPr lang="ro-RO" sz="2000" kern="0" dirty="0" smtClean="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000" kern="0" dirty="0" smtClean="0">
                <a:solidFill>
                  <a:schemeClr val="tx1"/>
                </a:solidFill>
                <a:latin typeface="Times New Roman" pitchFamily="18" charset="0"/>
                <a:ea typeface="Arial"/>
                <a:cs typeface="Times New Roman" pitchFamily="18" charset="0"/>
                <a:sym typeface="Arial"/>
              </a:rPr>
              <a:t>Codul poate “creşte” fără schimbări semnificative: programe extensibile.</a:t>
            </a:r>
          </a:p>
          <a:p>
            <a:pPr fontAlgn="auto">
              <a:spcBef>
                <a:spcPts val="0"/>
              </a:spcBef>
              <a:spcAft>
                <a:spcPts val="0"/>
              </a:spcAft>
              <a:buClr>
                <a:srgbClr val="000000"/>
              </a:buClr>
              <a:buFont typeface="Arial"/>
              <a:buNone/>
              <a:defRPr/>
            </a:pPr>
            <a:endParaRPr lang="ro-RO" sz="2000" kern="0" dirty="0" smtClean="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000" kern="0" dirty="0" smtClean="0">
                <a:solidFill>
                  <a:schemeClr val="tx1"/>
                </a:solidFill>
                <a:latin typeface="Times New Roman" pitchFamily="18" charset="0"/>
                <a:ea typeface="Arial"/>
                <a:cs typeface="Times New Roman" pitchFamily="18" charset="0"/>
                <a:sym typeface="Arial"/>
              </a:rPr>
              <a:t>Funcţiile virtuale sunt definite în bază şi redefinite în clasa derivată.</a:t>
            </a:r>
          </a:p>
          <a:p>
            <a:pPr fontAlgn="auto">
              <a:spcBef>
                <a:spcPts val="0"/>
              </a:spcBef>
              <a:spcAft>
                <a:spcPts val="0"/>
              </a:spcAft>
              <a:buClr>
                <a:srgbClr val="000000"/>
              </a:buClr>
              <a:buFont typeface="Arial"/>
              <a:buNone/>
              <a:defRPr/>
            </a:pPr>
            <a:endParaRPr lang="ro-RO" sz="2000" kern="0" dirty="0" smtClean="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000" kern="0" dirty="0" smtClean="0">
                <a:solidFill>
                  <a:schemeClr val="tx1"/>
                </a:solidFill>
                <a:latin typeface="Times New Roman" pitchFamily="18" charset="0"/>
                <a:ea typeface="Arial"/>
                <a:cs typeface="Times New Roman" pitchFamily="18" charset="0"/>
                <a:sym typeface="Arial"/>
              </a:rPr>
              <a:t>Pointer de tip bază care arată către obiect de tip derivat</a:t>
            </a:r>
            <a:r>
              <a:rPr lang="en-US" sz="2000" kern="0" dirty="0" smtClean="0">
                <a:solidFill>
                  <a:schemeClr val="tx1"/>
                </a:solidFill>
                <a:latin typeface="Times New Roman" pitchFamily="18" charset="0"/>
                <a:ea typeface="Arial"/>
                <a:cs typeface="Times New Roman" pitchFamily="18" charset="0"/>
                <a:sym typeface="Arial"/>
              </a:rPr>
              <a:t> </a:t>
            </a:r>
            <a:r>
              <a:rPr lang="ro-RO" sz="2000" kern="0" dirty="0" smtClean="0">
                <a:solidFill>
                  <a:schemeClr val="tx1"/>
                </a:solidFill>
                <a:latin typeface="Times New Roman" pitchFamily="18" charset="0"/>
                <a:ea typeface="Arial"/>
                <a:cs typeface="Times New Roman" pitchFamily="18" charset="0"/>
                <a:sym typeface="Arial"/>
              </a:rPr>
              <a:t>şi cheamă o funcţie virtuala în bază şi redefinite în clasa derivată executa  </a:t>
            </a:r>
            <a:r>
              <a:rPr lang="ro-RO" sz="2400" b="1" i="1" kern="0" dirty="0" smtClean="0">
                <a:solidFill>
                  <a:schemeClr val="tx1"/>
                </a:solidFill>
                <a:latin typeface="Times New Roman" pitchFamily="18" charset="0"/>
                <a:ea typeface="Arial"/>
                <a:cs typeface="Times New Roman" pitchFamily="18" charset="0"/>
                <a:sym typeface="Arial"/>
              </a:rPr>
              <a:t>Funcţia din clasa derivată</a:t>
            </a:r>
            <a:r>
              <a:rPr lang="ro-RO" sz="2000" kern="0" dirty="0" smtClean="0">
                <a:solidFill>
                  <a:schemeClr val="tx1"/>
                </a:solidFill>
                <a:latin typeface="Times New Roman" pitchFamily="18" charset="0"/>
                <a:ea typeface="Arial"/>
                <a:cs typeface="Times New Roman" pitchFamily="18" charset="0"/>
                <a:sym typeface="Arial"/>
              </a:rPr>
              <a:t>.</a:t>
            </a:r>
          </a:p>
          <a:p>
            <a:pPr fontAlgn="auto">
              <a:spcBef>
                <a:spcPts val="0"/>
              </a:spcBef>
              <a:spcAft>
                <a:spcPts val="0"/>
              </a:spcAft>
              <a:buClr>
                <a:srgbClr val="000000"/>
              </a:buClr>
              <a:buFont typeface="Arial"/>
              <a:buNone/>
              <a:defRPr/>
            </a:pPr>
            <a:endParaRPr lang="ro-RO" sz="2000" kern="0" dirty="0" smtClean="0">
              <a:solidFill>
                <a:schemeClr val="tx1"/>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000" kern="0" dirty="0" smtClean="0">
                <a:solidFill>
                  <a:schemeClr val="tx1"/>
                </a:solidFill>
                <a:latin typeface="Times New Roman" pitchFamily="18" charset="0"/>
                <a:ea typeface="Arial"/>
                <a:cs typeface="Times New Roman" pitchFamily="18" charset="0"/>
                <a:sym typeface="Arial"/>
              </a:rPr>
              <a:t>Poate </a:t>
            </a:r>
            <a:r>
              <a:rPr lang="ro-RO" sz="2000" kern="0" dirty="0" smtClean="0">
                <a:solidFill>
                  <a:schemeClr val="tx1"/>
                </a:solidFill>
                <a:latin typeface="Times New Roman" pitchFamily="18" charset="0"/>
                <a:ea typeface="Arial"/>
                <a:cs typeface="Times New Roman" pitchFamily="18" charset="0"/>
                <a:sym typeface="Arial"/>
              </a:rPr>
              <a:t>fi văzută </a:t>
            </a:r>
            <a:r>
              <a:rPr lang="ro-RO" sz="2000" kern="0" dirty="0" smtClean="0">
                <a:solidFill>
                  <a:schemeClr val="tx1"/>
                </a:solidFill>
                <a:latin typeface="Times New Roman" pitchFamily="18" charset="0"/>
                <a:ea typeface="Arial"/>
                <a:cs typeface="Times New Roman" pitchFamily="18" charset="0"/>
                <a:sym typeface="Arial"/>
              </a:rPr>
              <a:t>ca exemplu de separare </a:t>
            </a:r>
            <a:r>
              <a:rPr lang="ro-RO" sz="2000" kern="0" dirty="0" smtClean="0">
                <a:solidFill>
                  <a:schemeClr val="tx1"/>
                </a:solidFill>
                <a:latin typeface="Times New Roman" pitchFamily="18" charset="0"/>
                <a:ea typeface="Arial"/>
                <a:cs typeface="Times New Roman" pitchFamily="18" charset="0"/>
                <a:sym typeface="Arial"/>
              </a:rPr>
              <a:t>dintre interfață </a:t>
            </a:r>
            <a:r>
              <a:rPr lang="ro-RO" sz="2000" kern="0" dirty="0" smtClean="0">
                <a:solidFill>
                  <a:schemeClr val="tx1"/>
                </a:solidFill>
                <a:latin typeface="Times New Roman" pitchFamily="18" charset="0"/>
                <a:ea typeface="Arial"/>
                <a:cs typeface="Times New Roman" pitchFamily="18" charset="0"/>
                <a:sym typeface="Arial"/>
              </a:rPr>
              <a:t>şi implementare.</a:t>
            </a:r>
          </a:p>
          <a:p>
            <a:pPr fontAlgn="auto">
              <a:spcBef>
                <a:spcPts val="0"/>
              </a:spcBef>
              <a:spcAft>
                <a:spcPts val="0"/>
              </a:spcAft>
              <a:buClr>
                <a:srgbClr val="000000"/>
              </a:buClr>
              <a:buFont typeface="Arial"/>
              <a:buNone/>
              <a:defRPr/>
            </a:pPr>
            <a:endParaRPr lang="ro-RO" sz="2400" b="1" i="1" kern="0" dirty="0">
              <a:solidFill>
                <a:srgbClr val="0000FF"/>
              </a:solidFill>
              <a:latin typeface="Times New Roman" pitchFamily="18" charset="0"/>
              <a:ea typeface="Arial"/>
              <a:cs typeface="Times New Roman" pitchFamily="18" charset="0"/>
              <a:sym typeface="Arial"/>
            </a:endParaRPr>
          </a:p>
        </p:txBody>
      </p:sp>
      <p:sp>
        <p:nvSpPr>
          <p:cNvPr id="44038" name="Google Shape;574;p55"/>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2. </a:t>
            </a:r>
            <a:r>
              <a:rPr lang="en-US" sz="2000" b="1" dirty="0" err="1"/>
              <a:t>Polimorfismul</a:t>
            </a:r>
            <a:r>
              <a:rPr lang="en-US" sz="2000" b="1" dirty="0"/>
              <a:t> la </a:t>
            </a:r>
            <a:r>
              <a:rPr lang="en-US" sz="2000" b="1" dirty="0" err="1"/>
              <a:t>execuţie</a:t>
            </a:r>
            <a:r>
              <a:rPr lang="en-US" sz="2000" b="1" dirty="0"/>
              <a:t> </a:t>
            </a:r>
            <a:r>
              <a:rPr lang="en-US" sz="2000" b="1" dirty="0" err="1"/>
              <a:t>prin</a:t>
            </a:r>
            <a:r>
              <a:rPr lang="en-US" sz="2000" b="1" dirty="0"/>
              <a:t> </a:t>
            </a:r>
            <a:r>
              <a:rPr lang="en-US" sz="2000" b="1" dirty="0" err="1"/>
              <a:t>funcţii</a:t>
            </a:r>
            <a:r>
              <a:rPr lang="en-US" sz="2000" b="1" dirty="0"/>
              <a:t> </a:t>
            </a:r>
            <a:r>
              <a:rPr lang="en-US" sz="2000" b="1" dirty="0" err="1"/>
              <a:t>virtuale</a:t>
            </a:r>
            <a:endParaRPr lang="en-US" sz="20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Google Shape;582;p56"/>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22F92D1A-5E33-4A8E-9CD1-822AD9C23F1A}" type="slidenum">
              <a:rPr lang="en-US" sz="1500"/>
              <a:pPr algn="r">
                <a:lnSpc>
                  <a:spcPct val="104000"/>
                </a:lnSpc>
                <a:buClr>
                  <a:srgbClr val="000000"/>
                </a:buClr>
                <a:buSzPts val="1500"/>
                <a:buFont typeface="Arial" charset="0"/>
                <a:buNone/>
              </a:pPr>
              <a:t>17</a:t>
            </a:fld>
            <a:endParaRPr lang="en-US" sz="1800"/>
          </a:p>
        </p:txBody>
      </p:sp>
      <p:sp>
        <p:nvSpPr>
          <p:cNvPr id="45059" name="Google Shape;583;p56"/>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45060" name="Google Shape;584;p56"/>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585" name="Google Shape;585;p56"/>
          <p:cNvSpPr txBox="1"/>
          <p:nvPr/>
        </p:nvSpPr>
        <p:spPr>
          <a:xfrm>
            <a:off x="273925" y="1253350"/>
            <a:ext cx="9034200" cy="4866300"/>
          </a:xfrm>
          <a:prstGeom prst="rect">
            <a:avLst/>
          </a:prstGeom>
          <a:solidFill>
            <a:srgbClr val="FFFFFF"/>
          </a:solidFill>
          <a:ln>
            <a:noFill/>
          </a:ln>
        </p:spPr>
        <p:txBody>
          <a:bodyPr spcFirstLastPara="1" lIns="91425" tIns="91425" rIns="91425" bIns="91425"/>
          <a:lstStyle/>
          <a:p>
            <a:pPr fontAlgn="auto">
              <a:spcBef>
                <a:spcPts val="0"/>
              </a:spcBef>
              <a:spcAft>
                <a:spcPts val="0"/>
              </a:spcAft>
              <a:buClr>
                <a:srgbClr val="000000"/>
              </a:buClr>
              <a:buFont typeface="Arial"/>
              <a:buNone/>
              <a:defRPr/>
            </a:pPr>
            <a:r>
              <a:rPr lang="ro-RO" sz="2400" b="1" i="1" kern="0" dirty="0" smtClean="0">
                <a:latin typeface="Times New Roman" pitchFamily="18" charset="0"/>
                <a:ea typeface="Arial"/>
                <a:cs typeface="Times New Roman" pitchFamily="18" charset="0"/>
                <a:sym typeface="Arial"/>
              </a:rPr>
              <a:t>Decuplare în privinţa tipurilor</a:t>
            </a:r>
            <a:endParaRPr lang="ro-RO" sz="2400" kern="0" dirty="0" smtClean="0">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endParaRPr lang="ro-RO" sz="2400" b="1" kern="0" dirty="0" smtClean="0">
              <a:solidFill>
                <a:srgbClr val="FF0000"/>
              </a:solidFill>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400" b="1" kern="0" dirty="0" err="1" smtClean="0">
                <a:solidFill>
                  <a:srgbClr val="FF0000"/>
                </a:solidFill>
                <a:latin typeface="Times New Roman" pitchFamily="18" charset="0"/>
                <a:ea typeface="Arial"/>
                <a:cs typeface="Times New Roman" pitchFamily="18" charset="0"/>
                <a:sym typeface="Arial"/>
              </a:rPr>
              <a:t>Upcasting</a:t>
            </a:r>
            <a:r>
              <a:rPr lang="ro-RO" sz="2400" kern="0" dirty="0" smtClean="0">
                <a:latin typeface="Times New Roman" pitchFamily="18" charset="0"/>
                <a:ea typeface="Arial"/>
                <a:cs typeface="Times New Roman" pitchFamily="18" charset="0"/>
                <a:sym typeface="Arial"/>
              </a:rPr>
              <a:t> - Tipul derivat poate lua locul tipului de bază (foarte important pentru procesarea mai multor tipuri prin acelaşi cod).</a:t>
            </a:r>
          </a:p>
          <a:p>
            <a:pPr fontAlgn="auto">
              <a:spcBef>
                <a:spcPts val="0"/>
              </a:spcBef>
              <a:spcAft>
                <a:spcPts val="0"/>
              </a:spcAft>
              <a:buClr>
                <a:srgbClr val="000000"/>
              </a:buClr>
              <a:buFont typeface="Arial"/>
              <a:buNone/>
              <a:defRPr/>
            </a:pPr>
            <a:endParaRPr lang="ro-RO" sz="2400" kern="0" dirty="0" smtClean="0">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400" kern="0" dirty="0" smtClean="0">
                <a:latin typeface="Times New Roman" pitchFamily="18" charset="0"/>
                <a:ea typeface="Arial"/>
                <a:cs typeface="Times New Roman" pitchFamily="18" charset="0"/>
                <a:sym typeface="Arial"/>
              </a:rPr>
              <a:t>Funcţii virtuale: ne lasă să chemăm funcţiile pentru tipul derivat.</a:t>
            </a:r>
          </a:p>
          <a:p>
            <a:pPr fontAlgn="auto">
              <a:spcBef>
                <a:spcPts val="0"/>
              </a:spcBef>
              <a:spcAft>
                <a:spcPts val="0"/>
              </a:spcAft>
              <a:buClr>
                <a:srgbClr val="000000"/>
              </a:buClr>
              <a:buFont typeface="Arial"/>
              <a:buNone/>
              <a:defRPr/>
            </a:pPr>
            <a:endParaRPr lang="ro-RO" sz="2400" kern="0" dirty="0" smtClean="0">
              <a:latin typeface="Times New Roman" pitchFamily="18" charset="0"/>
              <a:ea typeface="Arial"/>
              <a:cs typeface="Times New Roman" pitchFamily="18" charset="0"/>
              <a:sym typeface="Arial"/>
            </a:endParaRPr>
          </a:p>
          <a:p>
            <a:pPr fontAlgn="auto">
              <a:spcBef>
                <a:spcPts val="0"/>
              </a:spcBef>
              <a:spcAft>
                <a:spcPts val="0"/>
              </a:spcAft>
              <a:buClr>
                <a:srgbClr val="000000"/>
              </a:buClr>
              <a:buFont typeface="Arial"/>
              <a:buNone/>
              <a:defRPr/>
            </a:pPr>
            <a:r>
              <a:rPr lang="ro-RO" sz="2400" kern="0" dirty="0" smtClean="0">
                <a:latin typeface="Times New Roman" pitchFamily="18" charset="0"/>
                <a:ea typeface="Arial"/>
                <a:cs typeface="Times New Roman" pitchFamily="18" charset="0"/>
                <a:sym typeface="Arial"/>
              </a:rPr>
              <a:t>Problemă: apel la funcţie prin pointer (tipul pointerului ne da funcţia apelată).</a:t>
            </a:r>
            <a:endParaRPr lang="ro-RO" sz="2400" kern="0" dirty="0">
              <a:highlight>
                <a:srgbClr val="FFFFFF"/>
              </a:highlight>
              <a:latin typeface="Times New Roman" pitchFamily="18" charset="0"/>
              <a:ea typeface="Arial"/>
              <a:cs typeface="Times New Roman" pitchFamily="18" charset="0"/>
              <a:sym typeface="Arial"/>
            </a:endParaRPr>
          </a:p>
        </p:txBody>
      </p:sp>
      <p:sp>
        <p:nvSpPr>
          <p:cNvPr id="45062" name="Google Shape;586;p56"/>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Google Shape;594;p57"/>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67E83594-7B5F-4634-A17F-34D262A636CE}" type="slidenum">
              <a:rPr lang="en-US" sz="1500"/>
              <a:pPr algn="r">
                <a:lnSpc>
                  <a:spcPct val="104000"/>
                </a:lnSpc>
                <a:buClr>
                  <a:srgbClr val="000000"/>
                </a:buClr>
                <a:buSzPts val="1500"/>
                <a:buFont typeface="Arial" charset="0"/>
                <a:buNone/>
              </a:pPr>
              <a:t>18</a:t>
            </a:fld>
            <a:endParaRPr lang="en-US" sz="1800"/>
          </a:p>
        </p:txBody>
      </p:sp>
      <p:sp>
        <p:nvSpPr>
          <p:cNvPr id="46083" name="Google Shape;595;p57"/>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46084" name="Google Shape;596;p57"/>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46085" name="Google Shape;597;p57"/>
          <p:cNvSpPr txBox="1">
            <a:spLocks noChangeArrowheads="1"/>
          </p:cNvSpPr>
          <p:nvPr/>
        </p:nvSpPr>
        <p:spPr bwMode="auto">
          <a:xfrm>
            <a:off x="274638" y="1254125"/>
            <a:ext cx="9032875" cy="6210300"/>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000" b="1" dirty="0" err="1" smtClean="0">
                <a:solidFill>
                  <a:srgbClr val="800000"/>
                </a:solidFill>
                <a:latin typeface="Times New Roman" pitchFamily="18" charset="0"/>
              </a:rPr>
              <a:t>enum</a:t>
            </a:r>
            <a:r>
              <a:rPr lang="ro-RO" sz="2000" b="1" dirty="0" smtClean="0">
                <a:latin typeface="Times New Roman" pitchFamily="18" charset="0"/>
              </a:rPr>
              <a:t> </a:t>
            </a:r>
            <a:r>
              <a:rPr lang="ro-RO" sz="2000" dirty="0" smtClean="0">
                <a:latin typeface="Times New Roman" pitchFamily="18" charset="0"/>
              </a:rPr>
              <a:t>note</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dirty="0" err="1" smtClean="0">
                <a:latin typeface="Times New Roman" pitchFamily="18" charset="0"/>
              </a:rPr>
              <a:t>middleC</a:t>
            </a:r>
            <a:r>
              <a:rPr lang="ro-RO" sz="2000" dirty="0" smtClean="0">
                <a:solidFill>
                  <a:srgbClr val="808030"/>
                </a:solidFill>
                <a:latin typeface="Times New Roman" pitchFamily="18" charset="0"/>
              </a:rPr>
              <a:t>,</a:t>
            </a:r>
            <a:r>
              <a:rPr lang="ro-RO" sz="2000" dirty="0" smtClean="0">
                <a:latin typeface="Times New Roman" pitchFamily="18" charset="0"/>
              </a:rPr>
              <a:t> </a:t>
            </a:r>
            <a:r>
              <a:rPr lang="ro-RO" sz="2000" dirty="0" err="1" smtClean="0">
                <a:latin typeface="Times New Roman" pitchFamily="18" charset="0"/>
              </a:rPr>
              <a:t>Csharp</a:t>
            </a:r>
            <a:r>
              <a:rPr lang="ro-RO" sz="2000" dirty="0" smtClean="0">
                <a:solidFill>
                  <a:srgbClr val="808030"/>
                </a:solidFill>
                <a:latin typeface="Times New Roman" pitchFamily="18" charset="0"/>
              </a:rPr>
              <a:t>,</a:t>
            </a:r>
            <a:r>
              <a:rPr lang="ro-RO" sz="2000" dirty="0" smtClean="0">
                <a:latin typeface="Times New Roman" pitchFamily="18" charset="0"/>
              </a:rPr>
              <a:t> </a:t>
            </a:r>
            <a:r>
              <a:rPr lang="ro-RO" sz="2000" dirty="0" err="1" smtClean="0">
                <a:latin typeface="Times New Roman" pitchFamily="18" charset="0"/>
              </a:rPr>
              <a:t>Eflat</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696969"/>
                </a:solidFill>
                <a:latin typeface="Times New Roman" pitchFamily="18" charset="0"/>
              </a:rPr>
              <a:t>// Etc.</a:t>
            </a:r>
            <a:endParaRPr lang="ro-RO" sz="2000" b="1" dirty="0" smtClean="0">
              <a:latin typeface="Times New Roman" pitchFamily="18" charset="0"/>
            </a:endParaRPr>
          </a:p>
          <a:p>
            <a:pPr>
              <a:buClr>
                <a:srgbClr val="000000"/>
              </a:buClr>
              <a:buFont typeface="Arial" charset="0"/>
              <a:buNone/>
            </a:pPr>
            <a:endParaRPr lang="ro-RO" sz="2000" dirty="0" smtClean="0">
              <a:latin typeface="Times New Roman" pitchFamily="18" charset="0"/>
            </a:endParaRPr>
          </a:p>
          <a:p>
            <a:pPr>
              <a:buClr>
                <a:srgbClr val="000000"/>
              </a:buClr>
              <a:buFont typeface="Arial" charset="0"/>
              <a:buNone/>
            </a:pPr>
            <a:r>
              <a:rPr lang="ro-RO" sz="2000" b="1" dirty="0" err="1" smtClean="0">
                <a:solidFill>
                  <a:srgbClr val="800000"/>
                </a:solidFill>
                <a:latin typeface="Times New Roman" pitchFamily="18" charset="0"/>
              </a:rPr>
              <a:t>class</a:t>
            </a:r>
            <a:r>
              <a:rPr lang="ro-RO" sz="2000" b="1" dirty="0" smtClean="0">
                <a:latin typeface="Times New Roman" pitchFamily="18" charset="0"/>
              </a:rPr>
              <a:t> </a:t>
            </a:r>
            <a:r>
              <a:rPr lang="ro-RO" sz="2000" dirty="0" smtClean="0">
                <a:latin typeface="Times New Roman" pitchFamily="18" charset="0"/>
              </a:rPr>
              <a:t>Instrument</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00"/>
                </a:solidFill>
                <a:latin typeface="Times New Roman" pitchFamily="18" charset="0"/>
              </a:rPr>
              <a:t>public</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b="1" dirty="0" err="1" smtClean="0">
                <a:solidFill>
                  <a:srgbClr val="800000"/>
                </a:solidFill>
                <a:latin typeface="Times New Roman" pitchFamily="18" charset="0"/>
              </a:rPr>
              <a:t>void</a:t>
            </a:r>
            <a:r>
              <a:rPr lang="ro-RO" sz="2000" b="1" dirty="0" smtClean="0">
                <a:latin typeface="Times New Roman" pitchFamily="18" charset="0"/>
              </a:rPr>
              <a:t> </a:t>
            </a:r>
            <a:r>
              <a:rPr lang="ro-RO" sz="2000" dirty="0" smtClean="0">
                <a:latin typeface="Times New Roman" pitchFamily="18" charset="0"/>
              </a:rPr>
              <a:t>play</a:t>
            </a:r>
            <a:r>
              <a:rPr lang="ro-RO" sz="2000" b="1" dirty="0" smtClean="0">
                <a:solidFill>
                  <a:srgbClr val="808030"/>
                </a:solidFill>
                <a:latin typeface="Times New Roman" pitchFamily="18" charset="0"/>
              </a:rPr>
              <a:t>(</a:t>
            </a:r>
            <a:r>
              <a:rPr lang="ro-RO" sz="2000" dirty="0" smtClean="0">
                <a:latin typeface="Times New Roman" pitchFamily="18" charset="0"/>
              </a:rPr>
              <a:t>note</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err="1" smtClean="0">
                <a:solidFill>
                  <a:srgbClr val="800000"/>
                </a:solidFill>
                <a:latin typeface="Times New Roman" pitchFamily="18" charset="0"/>
              </a:rPr>
              <a:t>const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dirty="0" err="1" smtClean="0">
                <a:solidFill>
                  <a:srgbClr val="603000"/>
                </a:solidFill>
                <a:latin typeface="Times New Roman" pitchFamily="18" charset="0"/>
              </a:rPr>
              <a:t>cout</a:t>
            </a:r>
            <a:r>
              <a:rPr lang="ro-RO" sz="2000" dirty="0" smtClean="0">
                <a:latin typeface="Times New Roman" pitchFamily="18" charset="0"/>
              </a:rPr>
              <a:t> </a:t>
            </a:r>
            <a:r>
              <a:rPr lang="ro-RO" sz="2000" dirty="0" smtClean="0">
                <a:solidFill>
                  <a:srgbClr val="808030"/>
                </a:solidFill>
                <a:latin typeface="Times New Roman" pitchFamily="18" charset="0"/>
              </a:rPr>
              <a:t>&lt;&lt;</a:t>
            </a:r>
            <a:r>
              <a:rPr lang="ro-RO" sz="2000" dirty="0" smtClean="0">
                <a:latin typeface="Times New Roman" pitchFamily="18" charset="0"/>
              </a:rPr>
              <a:t> </a:t>
            </a:r>
            <a:r>
              <a:rPr lang="ro-RO" sz="2000" dirty="0" smtClean="0">
                <a:solidFill>
                  <a:srgbClr val="800000"/>
                </a:solidFill>
                <a:latin typeface="Times New Roman" pitchFamily="18" charset="0"/>
              </a:rPr>
              <a:t>"</a:t>
            </a:r>
            <a:r>
              <a:rPr lang="ro-RO" sz="2000" dirty="0" smtClean="0">
                <a:solidFill>
                  <a:srgbClr val="0000E6"/>
                </a:solidFill>
                <a:latin typeface="Times New Roman" pitchFamily="18" charset="0"/>
              </a:rPr>
              <a:t>Instrument::play</a:t>
            </a:r>
            <a:r>
              <a:rPr lang="ro-RO" sz="2000" dirty="0" smtClean="0">
                <a:solidFill>
                  <a:srgbClr val="800000"/>
                </a:solidFill>
                <a:latin typeface="Times New Roman" pitchFamily="18" charset="0"/>
              </a:rPr>
              <a:t>"</a:t>
            </a:r>
            <a:r>
              <a:rPr lang="ro-RO" sz="2000" dirty="0" smtClean="0">
                <a:latin typeface="Times New Roman" pitchFamily="18" charset="0"/>
              </a:rPr>
              <a:t> </a:t>
            </a:r>
            <a:r>
              <a:rPr lang="ro-RO" sz="2000" dirty="0" smtClean="0">
                <a:solidFill>
                  <a:srgbClr val="808030"/>
                </a:solidFill>
                <a:latin typeface="Times New Roman" pitchFamily="18" charset="0"/>
              </a:rPr>
              <a:t>&lt;&lt;</a:t>
            </a:r>
            <a:r>
              <a:rPr lang="ro-RO" sz="2000" dirty="0" smtClean="0">
                <a:latin typeface="Times New Roman" pitchFamily="18" charset="0"/>
              </a:rPr>
              <a:t> </a:t>
            </a:r>
            <a:r>
              <a:rPr lang="ro-RO" sz="2000" dirty="0" err="1" smtClean="0">
                <a:solidFill>
                  <a:srgbClr val="603000"/>
                </a:solidFill>
                <a:latin typeface="Times New Roman" pitchFamily="18" charset="0"/>
              </a:rPr>
              <a:t>endl</a:t>
            </a:r>
            <a:r>
              <a:rPr lang="ro-RO" sz="2000" dirty="0" smtClean="0">
                <a:solidFill>
                  <a:srgbClr val="800080"/>
                </a:solidFill>
                <a:latin typeface="Times New Roman" pitchFamily="18" charset="0"/>
              </a:rPr>
              <a:t>;</a:t>
            </a:r>
            <a:r>
              <a:rPr lang="ro-RO" sz="2000" dirty="0" smtClean="0">
                <a:latin typeface="Times New Roman" pitchFamily="18" charset="0"/>
              </a:rPr>
              <a:t>  </a:t>
            </a: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endParaRPr lang="ro-RO" sz="2000" dirty="0" smtClean="0">
              <a:latin typeface="Times New Roman" pitchFamily="18" charset="0"/>
            </a:endParaRPr>
          </a:p>
          <a:p>
            <a:pPr>
              <a:buClr>
                <a:srgbClr val="000000"/>
              </a:buClr>
              <a:buFont typeface="Arial" charset="0"/>
              <a:buNone/>
            </a:pPr>
            <a:r>
              <a:rPr lang="ro-RO" sz="2000" b="1" dirty="0" err="1" smtClean="0">
                <a:solidFill>
                  <a:srgbClr val="800000"/>
                </a:solidFill>
                <a:latin typeface="Times New Roman" pitchFamily="18" charset="0"/>
              </a:rPr>
              <a:t>class</a:t>
            </a:r>
            <a:r>
              <a:rPr lang="ro-RO" sz="2000" b="1" dirty="0" smtClean="0">
                <a:latin typeface="Times New Roman" pitchFamily="18" charset="0"/>
              </a:rPr>
              <a:t> </a:t>
            </a:r>
            <a:r>
              <a:rPr lang="ro-RO" sz="2000" dirty="0" err="1" smtClean="0">
                <a:latin typeface="Times New Roman" pitchFamily="18" charset="0"/>
              </a:rPr>
              <a:t>Wind</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00"/>
                </a:solidFill>
                <a:latin typeface="Times New Roman" pitchFamily="18" charset="0"/>
              </a:rPr>
              <a:t>public</a:t>
            </a:r>
            <a:r>
              <a:rPr lang="ro-RO" sz="2000" b="1" dirty="0" smtClean="0">
                <a:latin typeface="Times New Roman" pitchFamily="18" charset="0"/>
              </a:rPr>
              <a:t> </a:t>
            </a:r>
            <a:r>
              <a:rPr lang="ro-RO" sz="2000" dirty="0" smtClean="0">
                <a:latin typeface="Times New Roman" pitchFamily="18" charset="0"/>
              </a:rPr>
              <a:t>Instrument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b="1" dirty="0" smtClean="0">
                <a:solidFill>
                  <a:srgbClr val="800000"/>
                </a:solidFill>
                <a:latin typeface="Times New Roman" pitchFamily="18" charset="0"/>
              </a:rPr>
              <a:t>public</a:t>
            </a:r>
            <a:r>
              <a:rPr lang="ro-RO" sz="2000" b="1" dirty="0" smtClean="0">
                <a:solidFill>
                  <a:srgbClr val="E34ADC"/>
                </a:solidFill>
                <a:latin typeface="Times New Roman" pitchFamily="18" charset="0"/>
              </a:rPr>
              <a:t>:</a:t>
            </a:r>
            <a:r>
              <a:rPr lang="ro-RO" sz="2000" b="1" dirty="0" smtClean="0">
                <a:latin typeface="Times New Roman" pitchFamily="18" charset="0"/>
              </a:rPr>
              <a:t>  </a:t>
            </a:r>
            <a:r>
              <a:rPr lang="ro-RO" sz="2000" b="1" dirty="0" smtClean="0">
                <a:solidFill>
                  <a:srgbClr val="696969"/>
                </a:solidFill>
                <a:latin typeface="Times New Roman" pitchFamily="18" charset="0"/>
              </a:rPr>
              <a:t>// </a:t>
            </a:r>
            <a:r>
              <a:rPr lang="ro-RO" sz="2000" b="1" dirty="0" err="1" smtClean="0">
                <a:solidFill>
                  <a:srgbClr val="696969"/>
                </a:solidFill>
                <a:latin typeface="Times New Roman" pitchFamily="18" charset="0"/>
              </a:rPr>
              <a:t>Redefine</a:t>
            </a:r>
            <a:r>
              <a:rPr lang="ro-RO" sz="2000" b="1" dirty="0" smtClean="0">
                <a:solidFill>
                  <a:srgbClr val="696969"/>
                </a:solidFill>
                <a:latin typeface="Times New Roman" pitchFamily="18" charset="0"/>
              </a:rPr>
              <a:t> </a:t>
            </a:r>
            <a:r>
              <a:rPr lang="ro-RO" sz="2000" b="1" dirty="0" err="1" smtClean="0">
                <a:solidFill>
                  <a:srgbClr val="696969"/>
                </a:solidFill>
                <a:latin typeface="Times New Roman" pitchFamily="18" charset="0"/>
              </a:rPr>
              <a:t>interface</a:t>
            </a:r>
            <a:r>
              <a:rPr lang="ro-RO" sz="2000" b="1" dirty="0" smtClean="0">
                <a:solidFill>
                  <a:srgbClr val="696969"/>
                </a:solidFill>
                <a:latin typeface="Times New Roman" pitchFamily="18" charset="0"/>
              </a:rPr>
              <a:t> </a:t>
            </a:r>
            <a:r>
              <a:rPr lang="ro-RO" sz="2000" b="1" dirty="0" err="1" smtClean="0">
                <a:solidFill>
                  <a:srgbClr val="696969"/>
                </a:solidFill>
                <a:latin typeface="Times New Roman" pitchFamily="18" charset="0"/>
              </a:rPr>
              <a:t>function</a:t>
            </a:r>
            <a:r>
              <a:rPr lang="ro-RO" sz="2000" b="1" dirty="0" smtClean="0">
                <a:solidFill>
                  <a:srgbClr val="696969"/>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b="1" dirty="0" err="1" smtClean="0">
                <a:solidFill>
                  <a:srgbClr val="800000"/>
                </a:solidFill>
                <a:latin typeface="Times New Roman" pitchFamily="18" charset="0"/>
              </a:rPr>
              <a:t>void</a:t>
            </a:r>
            <a:r>
              <a:rPr lang="ro-RO" sz="2000" b="1" dirty="0" smtClean="0">
                <a:latin typeface="Times New Roman" pitchFamily="18" charset="0"/>
              </a:rPr>
              <a:t> </a:t>
            </a:r>
            <a:r>
              <a:rPr lang="ro-RO" sz="2000" dirty="0" smtClean="0">
                <a:latin typeface="Times New Roman" pitchFamily="18" charset="0"/>
              </a:rPr>
              <a:t>play</a:t>
            </a:r>
            <a:r>
              <a:rPr lang="ro-RO" sz="2000" b="1" dirty="0" smtClean="0">
                <a:solidFill>
                  <a:srgbClr val="808030"/>
                </a:solidFill>
                <a:latin typeface="Times New Roman" pitchFamily="18" charset="0"/>
              </a:rPr>
              <a:t>(</a:t>
            </a:r>
            <a:r>
              <a:rPr lang="ro-RO" sz="2000" dirty="0" smtClean="0">
                <a:latin typeface="Times New Roman" pitchFamily="18" charset="0"/>
              </a:rPr>
              <a:t>note</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err="1" smtClean="0">
                <a:solidFill>
                  <a:srgbClr val="800000"/>
                </a:solidFill>
                <a:latin typeface="Times New Roman" pitchFamily="18" charset="0"/>
              </a:rPr>
              <a:t>const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dirty="0" err="1" smtClean="0">
                <a:solidFill>
                  <a:srgbClr val="603000"/>
                </a:solidFill>
                <a:latin typeface="Times New Roman" pitchFamily="18" charset="0"/>
              </a:rPr>
              <a:t>cout</a:t>
            </a:r>
            <a:r>
              <a:rPr lang="ro-RO" sz="2000" dirty="0" smtClean="0">
                <a:latin typeface="Times New Roman" pitchFamily="18" charset="0"/>
              </a:rPr>
              <a:t> </a:t>
            </a:r>
            <a:r>
              <a:rPr lang="ro-RO" sz="2000" dirty="0" smtClean="0">
                <a:solidFill>
                  <a:srgbClr val="808030"/>
                </a:solidFill>
                <a:latin typeface="Times New Roman" pitchFamily="18" charset="0"/>
              </a:rPr>
              <a:t>&lt;&lt;</a:t>
            </a:r>
            <a:r>
              <a:rPr lang="ro-RO" sz="2000" dirty="0" smtClean="0">
                <a:latin typeface="Times New Roman" pitchFamily="18" charset="0"/>
              </a:rPr>
              <a:t> </a:t>
            </a:r>
            <a:r>
              <a:rPr lang="ro-RO" sz="2000" dirty="0" smtClean="0">
                <a:solidFill>
                  <a:srgbClr val="800000"/>
                </a:solidFill>
                <a:latin typeface="Times New Roman" pitchFamily="18" charset="0"/>
              </a:rPr>
              <a:t>"</a:t>
            </a:r>
            <a:r>
              <a:rPr lang="ro-RO" sz="2000" dirty="0" err="1" smtClean="0">
                <a:solidFill>
                  <a:srgbClr val="0000E6"/>
                </a:solidFill>
                <a:latin typeface="Times New Roman" pitchFamily="18" charset="0"/>
              </a:rPr>
              <a:t>Wind</a:t>
            </a:r>
            <a:r>
              <a:rPr lang="ro-RO" sz="2000" dirty="0" smtClean="0">
                <a:solidFill>
                  <a:srgbClr val="0000E6"/>
                </a:solidFill>
                <a:latin typeface="Times New Roman" pitchFamily="18" charset="0"/>
              </a:rPr>
              <a:t>::play</a:t>
            </a:r>
            <a:r>
              <a:rPr lang="ro-RO" sz="2000" dirty="0" smtClean="0">
                <a:solidFill>
                  <a:srgbClr val="800000"/>
                </a:solidFill>
                <a:latin typeface="Times New Roman" pitchFamily="18" charset="0"/>
              </a:rPr>
              <a:t>"</a:t>
            </a:r>
            <a:r>
              <a:rPr lang="ro-RO" sz="2000" dirty="0" smtClean="0">
                <a:latin typeface="Times New Roman" pitchFamily="18" charset="0"/>
              </a:rPr>
              <a:t> </a:t>
            </a:r>
            <a:r>
              <a:rPr lang="ro-RO" sz="2000" dirty="0" smtClean="0">
                <a:solidFill>
                  <a:srgbClr val="808030"/>
                </a:solidFill>
                <a:latin typeface="Times New Roman" pitchFamily="18" charset="0"/>
              </a:rPr>
              <a:t>&lt;&lt;</a:t>
            </a:r>
            <a:r>
              <a:rPr lang="ro-RO" sz="2000" dirty="0" smtClean="0">
                <a:latin typeface="Times New Roman" pitchFamily="18" charset="0"/>
              </a:rPr>
              <a:t> </a:t>
            </a:r>
            <a:r>
              <a:rPr lang="ro-RO" sz="2000" dirty="0" err="1" smtClean="0">
                <a:solidFill>
                  <a:srgbClr val="603000"/>
                </a:solidFill>
                <a:latin typeface="Times New Roman" pitchFamily="18" charset="0"/>
              </a:rPr>
              <a:t>endl</a:t>
            </a:r>
            <a:r>
              <a:rPr lang="ro-RO" sz="2000" dirty="0" smtClean="0">
                <a:solidFill>
                  <a:srgbClr val="800080"/>
                </a:solidFill>
                <a:latin typeface="Times New Roman" pitchFamily="18" charset="0"/>
              </a:rPr>
              <a:t>;</a:t>
            </a:r>
            <a:r>
              <a:rPr lang="ro-RO" sz="2000" dirty="0" smtClean="0">
                <a:latin typeface="Times New Roman" pitchFamily="18" charset="0"/>
              </a:rPr>
              <a:t>  </a:t>
            </a: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endParaRPr lang="ro-RO" sz="2000" dirty="0" smtClean="0">
              <a:latin typeface="Times New Roman" pitchFamily="18" charset="0"/>
            </a:endParaRPr>
          </a:p>
          <a:p>
            <a:pPr>
              <a:buClr>
                <a:srgbClr val="000000"/>
              </a:buClr>
              <a:buFont typeface="Arial" charset="0"/>
              <a:buNone/>
            </a:pPr>
            <a:r>
              <a:rPr lang="ro-RO" sz="2000" b="1" dirty="0" err="1" smtClean="0">
                <a:solidFill>
                  <a:srgbClr val="800000"/>
                </a:solidFill>
                <a:latin typeface="Times New Roman" pitchFamily="18" charset="0"/>
              </a:rPr>
              <a:t>void</a:t>
            </a:r>
            <a:r>
              <a:rPr lang="ro-RO" sz="2000" b="1" dirty="0" smtClean="0">
                <a:latin typeface="Times New Roman" pitchFamily="18" charset="0"/>
              </a:rPr>
              <a:t> </a:t>
            </a:r>
            <a:r>
              <a:rPr lang="ro-RO" sz="2000" dirty="0" smtClean="0">
                <a:latin typeface="Times New Roman" pitchFamily="18" charset="0"/>
              </a:rPr>
              <a:t>tune</a:t>
            </a:r>
            <a:r>
              <a:rPr lang="ro-RO" sz="2000" b="1" dirty="0" smtClean="0">
                <a:solidFill>
                  <a:srgbClr val="808030"/>
                </a:solidFill>
                <a:latin typeface="Times New Roman" pitchFamily="18" charset="0"/>
              </a:rPr>
              <a:t>(</a:t>
            </a:r>
            <a:r>
              <a:rPr lang="ro-RO" sz="2000" dirty="0" err="1" smtClean="0">
                <a:latin typeface="Times New Roman" pitchFamily="18" charset="0"/>
              </a:rPr>
              <a:t>Instrument</a:t>
            </a:r>
            <a:r>
              <a:rPr lang="ro-RO" sz="2000" b="1" dirty="0" err="1" smtClean="0">
                <a:solidFill>
                  <a:srgbClr val="808030"/>
                </a:solidFill>
                <a:latin typeface="Times New Roman" pitchFamily="18" charset="0"/>
              </a:rPr>
              <a:t>&amp;</a:t>
            </a:r>
            <a:r>
              <a:rPr lang="ro-RO" sz="2000" b="1" dirty="0" smtClean="0">
                <a:latin typeface="Times New Roman" pitchFamily="18" charset="0"/>
              </a:rPr>
              <a:t> </a:t>
            </a:r>
            <a:r>
              <a:rPr lang="ro-RO" sz="2000" dirty="0" smtClean="0">
                <a:latin typeface="Times New Roman" pitchFamily="18" charset="0"/>
              </a:rPr>
              <a:t>i</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dirty="0" smtClean="0">
                <a:latin typeface="Times New Roman" pitchFamily="18" charset="0"/>
              </a:rPr>
              <a:t>  </a:t>
            </a:r>
            <a:r>
              <a:rPr lang="ro-RO" sz="2000" dirty="0" err="1" smtClean="0">
                <a:latin typeface="Times New Roman" pitchFamily="18" charset="0"/>
              </a:rPr>
              <a:t>i</a:t>
            </a:r>
            <a:r>
              <a:rPr lang="ro-RO" sz="2000" dirty="0" err="1" smtClean="0">
                <a:solidFill>
                  <a:srgbClr val="808030"/>
                </a:solidFill>
                <a:latin typeface="Times New Roman" pitchFamily="18" charset="0"/>
              </a:rPr>
              <a:t>.</a:t>
            </a:r>
            <a:r>
              <a:rPr lang="ro-RO" sz="2000" dirty="0" err="1" smtClean="0">
                <a:latin typeface="Times New Roman" pitchFamily="18" charset="0"/>
              </a:rPr>
              <a:t>play</a:t>
            </a:r>
            <a:r>
              <a:rPr lang="ro-RO" sz="2000" dirty="0" smtClean="0">
                <a:solidFill>
                  <a:srgbClr val="808030"/>
                </a:solidFill>
                <a:latin typeface="Times New Roman" pitchFamily="18" charset="0"/>
              </a:rPr>
              <a:t>(</a:t>
            </a:r>
            <a:r>
              <a:rPr lang="ro-RO" sz="2000" dirty="0" err="1" smtClean="0">
                <a:latin typeface="Times New Roman" pitchFamily="18" charset="0"/>
              </a:rPr>
              <a:t>middleC</a:t>
            </a:r>
            <a:r>
              <a:rPr lang="ro-RO" sz="2000" dirty="0" smtClean="0">
                <a:solidFill>
                  <a:srgbClr val="808030"/>
                </a:solidFill>
                <a:latin typeface="Times New Roman" pitchFamily="18" charset="0"/>
              </a:rPr>
              <a:t>)</a:t>
            </a:r>
            <a:r>
              <a:rPr lang="ro-RO" sz="2000" dirty="0" smtClean="0">
                <a:solidFill>
                  <a:srgbClr val="800080"/>
                </a:solidFill>
                <a:latin typeface="Times New Roman" pitchFamily="18" charset="0"/>
              </a:rPr>
              <a:t>;</a:t>
            </a:r>
            <a:r>
              <a:rPr lang="ro-RO" sz="2000" dirty="0" smtClean="0">
                <a:latin typeface="Times New Roman" pitchFamily="18" charset="0"/>
              </a:rPr>
              <a:t>  </a:t>
            </a: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endParaRPr lang="ro-RO" sz="2000" dirty="0" smtClean="0">
              <a:latin typeface="Times New Roman" pitchFamily="18" charset="0"/>
            </a:endParaRPr>
          </a:p>
          <a:p>
            <a:pPr>
              <a:buClr>
                <a:srgbClr val="000000"/>
              </a:buClr>
              <a:buFont typeface="Arial" charset="0"/>
              <a:buNone/>
            </a:pPr>
            <a:r>
              <a:rPr lang="ro-RO" sz="2000" b="1" dirty="0" err="1" smtClean="0">
                <a:solidFill>
                  <a:srgbClr val="800000"/>
                </a:solidFill>
                <a:latin typeface="Times New Roman" pitchFamily="18" charset="0"/>
              </a:rPr>
              <a:t>int</a:t>
            </a:r>
            <a:r>
              <a:rPr lang="ro-RO" sz="2000" b="1" dirty="0" smtClean="0">
                <a:latin typeface="Times New Roman" pitchFamily="18" charset="0"/>
              </a:rPr>
              <a:t> </a:t>
            </a:r>
            <a:r>
              <a:rPr lang="ro-RO" sz="2000" b="1" dirty="0" err="1" smtClean="0">
                <a:solidFill>
                  <a:srgbClr val="400000"/>
                </a:solidFill>
                <a:latin typeface="Times New Roman" pitchFamily="18" charset="0"/>
              </a:rPr>
              <a:t>main</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dirty="0" err="1" smtClean="0">
                <a:latin typeface="Times New Roman" pitchFamily="18" charset="0"/>
              </a:rPr>
              <a:t>Wind</a:t>
            </a:r>
            <a:r>
              <a:rPr lang="ro-RO" sz="2000" dirty="0" smtClean="0">
                <a:latin typeface="Times New Roman" pitchFamily="18" charset="0"/>
              </a:rPr>
              <a:t> </a:t>
            </a:r>
            <a:r>
              <a:rPr lang="ro-RO" sz="2000" dirty="0" err="1" smtClean="0">
                <a:latin typeface="Times New Roman" pitchFamily="18" charset="0"/>
              </a:rPr>
              <a:t>flute</a:t>
            </a: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r>
              <a:rPr lang="ro-RO" sz="2000" dirty="0" smtClean="0">
                <a:latin typeface="Times New Roman" pitchFamily="18" charset="0"/>
              </a:rPr>
              <a:t>  tune</a:t>
            </a:r>
            <a:r>
              <a:rPr lang="ro-RO" sz="2000" dirty="0" smtClean="0">
                <a:solidFill>
                  <a:srgbClr val="808030"/>
                </a:solidFill>
                <a:latin typeface="Times New Roman" pitchFamily="18" charset="0"/>
              </a:rPr>
              <a:t>(</a:t>
            </a:r>
            <a:r>
              <a:rPr lang="ro-RO" sz="2000" dirty="0" err="1" smtClean="0">
                <a:latin typeface="Times New Roman" pitchFamily="18" charset="0"/>
              </a:rPr>
              <a:t>flute</a:t>
            </a:r>
            <a:r>
              <a:rPr lang="ro-RO" sz="2000" dirty="0" smtClean="0">
                <a:solidFill>
                  <a:srgbClr val="808030"/>
                </a:solidFill>
                <a:latin typeface="Times New Roman" pitchFamily="18" charset="0"/>
              </a:rPr>
              <a:t>)</a:t>
            </a:r>
            <a:r>
              <a:rPr lang="ro-RO" sz="2000" dirty="0" smtClean="0">
                <a:solidFill>
                  <a:srgbClr val="800080"/>
                </a:solidFill>
                <a:latin typeface="Times New Roman" pitchFamily="18" charset="0"/>
              </a:rPr>
              <a:t>;</a:t>
            </a:r>
            <a:r>
              <a:rPr lang="ro-RO" sz="2000" dirty="0" smtClean="0">
                <a:latin typeface="Times New Roman" pitchFamily="18" charset="0"/>
              </a:rPr>
              <a:t> </a:t>
            </a:r>
            <a:r>
              <a:rPr lang="ro-RO" sz="2000" dirty="0" smtClean="0">
                <a:solidFill>
                  <a:srgbClr val="696969"/>
                </a:solidFill>
                <a:latin typeface="Times New Roman" pitchFamily="18" charset="0"/>
              </a:rPr>
              <a:t>// </a:t>
            </a:r>
            <a:r>
              <a:rPr lang="ro-RO" sz="2000" dirty="0" err="1" smtClean="0">
                <a:solidFill>
                  <a:srgbClr val="696969"/>
                </a:solidFill>
                <a:latin typeface="Times New Roman" pitchFamily="18" charset="0"/>
              </a:rPr>
              <a:t>Upcasting</a:t>
            </a:r>
            <a:r>
              <a:rPr lang="ro-RO" sz="2000" dirty="0" smtClean="0">
                <a:solidFill>
                  <a:srgbClr val="696969"/>
                </a:solidFill>
                <a:latin typeface="Times New Roman" pitchFamily="18" charset="0"/>
              </a:rPr>
              <a:t> ===&gt; se afișează Instrument::play</a:t>
            </a:r>
            <a:endParaRPr lang="ro-RO" sz="2000" dirty="0" smtClean="0">
              <a:latin typeface="Times New Roman" pitchFamily="18" charset="0"/>
            </a:endParaRPr>
          </a:p>
          <a:p>
            <a:pPr>
              <a:buClr>
                <a:srgbClr val="000000"/>
              </a:buClr>
              <a:buFont typeface="Arial" charset="0"/>
              <a:buNone/>
            </a:pP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endParaRPr lang="ro-RO" sz="2000" dirty="0"/>
          </a:p>
        </p:txBody>
      </p:sp>
      <p:sp>
        <p:nvSpPr>
          <p:cNvPr id="46086" name="Google Shape;598;p57"/>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Google Shape;606;p58"/>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FAEC1FA8-BBCC-450A-B369-231D9A12DC28}" type="slidenum">
              <a:rPr lang="en-US" sz="1500"/>
              <a:pPr algn="r">
                <a:lnSpc>
                  <a:spcPct val="104000"/>
                </a:lnSpc>
                <a:buClr>
                  <a:srgbClr val="000000"/>
                </a:buClr>
                <a:buSzPts val="1500"/>
                <a:buFont typeface="Arial" charset="0"/>
                <a:buNone/>
              </a:pPr>
              <a:t>19</a:t>
            </a:fld>
            <a:endParaRPr lang="en-US" sz="1800"/>
          </a:p>
        </p:txBody>
      </p:sp>
      <p:sp>
        <p:nvSpPr>
          <p:cNvPr id="47107" name="Google Shape;607;p58"/>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47108" name="Google Shape;608;p58"/>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47109" name="Google Shape;609;p58"/>
          <p:cNvSpPr txBox="1">
            <a:spLocks noChangeArrowheads="1"/>
          </p:cNvSpPr>
          <p:nvPr/>
        </p:nvSpPr>
        <p:spPr bwMode="auto">
          <a:xfrm>
            <a:off x="274638" y="1254125"/>
            <a:ext cx="9032875" cy="6210300"/>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000" dirty="0" smtClean="0"/>
              <a:t>In C ---&gt; </a:t>
            </a:r>
            <a:r>
              <a:rPr lang="ro-RO" sz="2000" dirty="0" err="1" smtClean="0"/>
              <a:t>early</a:t>
            </a:r>
            <a:r>
              <a:rPr lang="ro-RO" sz="2000" dirty="0" smtClean="0"/>
              <a:t> </a:t>
            </a:r>
            <a:r>
              <a:rPr lang="ro-RO" sz="2000" dirty="0" err="1" smtClean="0"/>
              <a:t>binding</a:t>
            </a:r>
            <a:r>
              <a:rPr lang="ro-RO" sz="2000" dirty="0" smtClean="0"/>
              <a:t> la apel de funcţii - se face la compilare.</a:t>
            </a:r>
          </a:p>
          <a:p>
            <a:pPr>
              <a:buClr>
                <a:srgbClr val="000000"/>
              </a:buClr>
              <a:buSzPts val="1100"/>
              <a:buFont typeface="Arial" charset="0"/>
              <a:buNone/>
            </a:pPr>
            <a:endParaRPr lang="ro-RO" sz="2000" dirty="0" smtClean="0"/>
          </a:p>
          <a:p>
            <a:pPr>
              <a:buClr>
                <a:srgbClr val="000000"/>
              </a:buClr>
              <a:buFont typeface="Arial" charset="0"/>
              <a:buNone/>
            </a:pPr>
            <a:r>
              <a:rPr lang="ro-RO" sz="2000" dirty="0" smtClean="0"/>
              <a:t>In C++ ---&gt; putem defini late </a:t>
            </a:r>
            <a:r>
              <a:rPr lang="ro-RO" sz="2000" dirty="0" err="1" smtClean="0"/>
              <a:t>binding</a:t>
            </a:r>
            <a:r>
              <a:rPr lang="ro-RO" sz="2000" dirty="0" smtClean="0"/>
              <a:t> prin funcţii virtuale (late, </a:t>
            </a:r>
            <a:r>
              <a:rPr lang="ro-RO" sz="2000" dirty="0" err="1" smtClean="0"/>
              <a:t>dynamic</a:t>
            </a:r>
            <a:r>
              <a:rPr lang="ro-RO" sz="2000" dirty="0" smtClean="0"/>
              <a:t>, </a:t>
            </a:r>
            <a:r>
              <a:rPr lang="ro-RO" sz="2000" dirty="0" err="1" smtClean="0"/>
              <a:t>runtime</a:t>
            </a:r>
            <a:r>
              <a:rPr lang="ro-RO" sz="2000" dirty="0" smtClean="0"/>
              <a:t> </a:t>
            </a:r>
            <a:r>
              <a:rPr lang="ro-RO" sz="2000" dirty="0" err="1" smtClean="0"/>
              <a:t>binding</a:t>
            </a:r>
            <a:r>
              <a:rPr lang="ro-RO" sz="2000" dirty="0" smtClean="0"/>
              <a:t>) - se face apel de funcţie bazat pe tipul obiectului, la rulare (nu se poate face la compilare).</a:t>
            </a:r>
          </a:p>
          <a:p>
            <a:pPr>
              <a:buClr>
                <a:srgbClr val="000000"/>
              </a:buClr>
              <a:buFont typeface="Arial" charset="0"/>
              <a:buNone/>
            </a:pPr>
            <a:endParaRPr lang="ro-RO" sz="2000" dirty="0" smtClean="0"/>
          </a:p>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Late </a:t>
            </a:r>
            <a:r>
              <a:rPr lang="ro-RO" sz="2400" b="1" i="1" dirty="0" err="1" smtClean="0">
                <a:solidFill>
                  <a:srgbClr val="0000FF"/>
                </a:solidFill>
                <a:latin typeface="Times New Roman" pitchFamily="18" charset="0"/>
                <a:cs typeface="Times New Roman" pitchFamily="18" charset="0"/>
              </a:rPr>
              <a:t>binding</a:t>
            </a:r>
            <a:r>
              <a:rPr lang="ro-RO" sz="2400" b="1" i="1" dirty="0" smtClean="0">
                <a:solidFill>
                  <a:srgbClr val="0000FF"/>
                </a:solidFill>
                <a:latin typeface="Times New Roman" pitchFamily="18" charset="0"/>
                <a:cs typeface="Times New Roman" pitchFamily="18" charset="0"/>
              </a:rPr>
              <a:t> ===&gt; prin pointeri!</a:t>
            </a:r>
          </a:p>
          <a:p>
            <a:pPr>
              <a:buClr>
                <a:srgbClr val="000000"/>
              </a:buClr>
              <a:buFont typeface="Arial" charset="0"/>
              <a:buNone/>
            </a:pPr>
            <a:endParaRPr lang="ro-RO" sz="2000" dirty="0" smtClean="0"/>
          </a:p>
          <a:p>
            <a:pPr>
              <a:buClr>
                <a:srgbClr val="000000"/>
              </a:buClr>
              <a:buSzPts val="1100"/>
              <a:buFont typeface="Arial" charset="0"/>
              <a:buNone/>
            </a:pPr>
            <a:r>
              <a:rPr lang="ro-RO" sz="2000" dirty="0" smtClean="0"/>
              <a:t>Late </a:t>
            </a:r>
            <a:r>
              <a:rPr lang="ro-RO" sz="2000" dirty="0" err="1" smtClean="0"/>
              <a:t>binding</a:t>
            </a:r>
            <a:r>
              <a:rPr lang="ro-RO" sz="2000" dirty="0" smtClean="0"/>
              <a:t> pentru o funcţie: se scrie virtual înainte de definirea funcţiei.</a:t>
            </a:r>
          </a:p>
          <a:p>
            <a:pPr>
              <a:buClr>
                <a:srgbClr val="000000"/>
              </a:buClr>
              <a:buFont typeface="Arial" charset="0"/>
              <a:buNone/>
            </a:pPr>
            <a:endParaRPr lang="ro-RO" sz="2000" dirty="0" smtClean="0"/>
          </a:p>
          <a:p>
            <a:pPr>
              <a:buClr>
                <a:srgbClr val="000000"/>
              </a:buClr>
              <a:buSzPts val="1100"/>
              <a:buFont typeface="Arial" charset="0"/>
              <a:buNone/>
            </a:pPr>
            <a:r>
              <a:rPr lang="ro-RO" sz="2000" dirty="0" smtClean="0"/>
              <a:t>Pentru clasa de bază: nu se schimbă nimic!</a:t>
            </a:r>
          </a:p>
          <a:p>
            <a:pPr>
              <a:buClr>
                <a:srgbClr val="000000"/>
              </a:buClr>
              <a:buFont typeface="Arial" charset="0"/>
              <a:buNone/>
            </a:pPr>
            <a:endParaRPr lang="ro-RO" sz="2000" dirty="0" smtClean="0"/>
          </a:p>
          <a:p>
            <a:pPr>
              <a:buClr>
                <a:srgbClr val="000000"/>
              </a:buClr>
              <a:buFont typeface="Arial" charset="0"/>
              <a:buNone/>
            </a:pPr>
            <a:r>
              <a:rPr lang="ro-RO" sz="2000" dirty="0" smtClean="0"/>
              <a:t>Pentru clasa derivată: late </a:t>
            </a:r>
            <a:r>
              <a:rPr lang="ro-RO" sz="2000" dirty="0" err="1" smtClean="0"/>
              <a:t>binding</a:t>
            </a:r>
            <a:r>
              <a:rPr lang="ro-RO" sz="2000" dirty="0" smtClean="0"/>
              <a:t> însemnă că un obiect derivat folosit în locul obiectului de bază îşi va folosi funcţia sa, nu cea din bază (din cauză de late </a:t>
            </a:r>
            <a:r>
              <a:rPr lang="ro-RO" sz="2000" dirty="0" err="1" smtClean="0"/>
              <a:t>binding</a:t>
            </a:r>
            <a:r>
              <a:rPr lang="ro-RO" sz="2000" dirty="0" smtClean="0"/>
              <a:t>).</a:t>
            </a:r>
          </a:p>
          <a:p>
            <a:pPr>
              <a:buClr>
                <a:srgbClr val="000000"/>
              </a:buClr>
              <a:buFont typeface="Arial" charset="0"/>
              <a:buNone/>
            </a:pPr>
            <a:endParaRPr lang="ro-RO" sz="2400" b="1" dirty="0" smtClean="0">
              <a:solidFill>
                <a:srgbClr val="FF0000"/>
              </a:solidFill>
            </a:endParaRPr>
          </a:p>
          <a:p>
            <a:pPr>
              <a:buClr>
                <a:srgbClr val="000000"/>
              </a:buClr>
              <a:buSzPts val="1100"/>
            </a:pPr>
            <a:r>
              <a:rPr lang="ro-RO" sz="2400" b="1" i="1" dirty="0" smtClean="0">
                <a:solidFill>
                  <a:srgbClr val="0000FF"/>
                </a:solidFill>
                <a:latin typeface="Times New Roman" pitchFamily="18" charset="0"/>
                <a:cs typeface="Times New Roman" pitchFamily="18" charset="0"/>
              </a:rPr>
              <a:t>Utilitate: putem extinde codul precedent f</a:t>
            </a:r>
            <a:r>
              <a:rPr lang="vi-VN" sz="2400" b="1" i="1" dirty="0" smtClean="0">
                <a:solidFill>
                  <a:srgbClr val="0000FF"/>
                </a:solidFill>
                <a:latin typeface="Times New Roman" pitchFamily="18" charset="0"/>
                <a:cs typeface="Times New Roman" pitchFamily="18" charset="0"/>
              </a:rPr>
              <a:t>ă</a:t>
            </a:r>
            <a:r>
              <a:rPr lang="ro-RO" sz="2400" b="1" i="1" dirty="0" smtClean="0">
                <a:solidFill>
                  <a:srgbClr val="0000FF"/>
                </a:solidFill>
                <a:latin typeface="Times New Roman" pitchFamily="18" charset="0"/>
                <a:cs typeface="Times New Roman" pitchFamily="18" charset="0"/>
              </a:rPr>
              <a:t>r</a:t>
            </a:r>
            <a:r>
              <a:rPr lang="vi-VN" sz="2400" b="1" i="1" dirty="0" smtClean="0">
                <a:solidFill>
                  <a:srgbClr val="0000FF"/>
                </a:solidFill>
                <a:latin typeface="Times New Roman" pitchFamily="18" charset="0"/>
                <a:cs typeface="Times New Roman" pitchFamily="18" charset="0"/>
              </a:rPr>
              <a:t>ă</a:t>
            </a:r>
            <a:r>
              <a:rPr lang="ro-RO" sz="2400" b="1" i="1" dirty="0" smtClean="0">
                <a:solidFill>
                  <a:srgbClr val="0000FF"/>
                </a:solidFill>
                <a:latin typeface="Times New Roman" pitchFamily="18" charset="0"/>
                <a:cs typeface="Times New Roman" pitchFamily="18" charset="0"/>
              </a:rPr>
              <a:t> schimbări în codul deja scris.</a:t>
            </a:r>
            <a:endParaRPr lang="ro-RO" sz="2400" b="1" dirty="0" smtClean="0">
              <a:solidFill>
                <a:srgbClr val="FF0000"/>
              </a:solidFill>
            </a:endParaRPr>
          </a:p>
          <a:p>
            <a:pPr>
              <a:buClr>
                <a:srgbClr val="000000"/>
              </a:buClr>
              <a:buFont typeface="Arial" charset="0"/>
              <a:buNone/>
            </a:pPr>
            <a:endParaRPr lang="ro-RO" sz="2000" dirty="0"/>
          </a:p>
        </p:txBody>
      </p:sp>
      <p:sp>
        <p:nvSpPr>
          <p:cNvPr id="47110" name="Google Shape;610;p58"/>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Google Shape;81;p15"/>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3076" name="Google Shape;82;p15"/>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3077" name="Google Shape;83;p15"/>
          <p:cNvSpPr>
            <a:spLocks noChangeArrowheads="1"/>
          </p:cNvSpPr>
          <p:nvPr/>
        </p:nvSpPr>
        <p:spPr bwMode="auto">
          <a:xfrm>
            <a:off x="2322513" y="979488"/>
            <a:ext cx="5540375" cy="444500"/>
          </a:xfrm>
          <a:prstGeom prst="rect">
            <a:avLst/>
          </a:prstGeom>
          <a:noFill/>
          <a:ln w="9525">
            <a:noFill/>
            <a:miter lim="800000"/>
            <a:headEnd/>
            <a:tailEnd/>
          </a:ln>
        </p:spPr>
        <p:txBody>
          <a:bodyPr lIns="0" tIns="10075" rIns="0" bIns="10075"/>
          <a:lstStyle/>
          <a:p>
            <a:pPr algn="ctr">
              <a:buClr>
                <a:srgbClr val="000000"/>
              </a:buClr>
              <a:buSzPts val="2800"/>
              <a:buFont typeface="Arial" charset="0"/>
              <a:buNone/>
            </a:pPr>
            <a:r>
              <a:rPr lang="en-US" sz="2800" b="1">
                <a:solidFill>
                  <a:srgbClr val="0C1C1D"/>
                </a:solidFill>
              </a:rPr>
              <a:t>Agenda cursului</a:t>
            </a:r>
            <a:endParaRPr lang="en-US" sz="1800"/>
          </a:p>
        </p:txBody>
      </p:sp>
      <p:sp>
        <p:nvSpPr>
          <p:cNvPr id="84" name="Google Shape;84;p15"/>
          <p:cNvSpPr/>
          <p:nvPr/>
        </p:nvSpPr>
        <p:spPr>
          <a:xfrm>
            <a:off x="457200" y="1933559"/>
            <a:ext cx="9233640" cy="4970477"/>
          </a:xfrm>
          <a:prstGeom prst="rect">
            <a:avLst/>
          </a:prstGeom>
          <a:noFill/>
          <a:ln>
            <a:noFill/>
          </a:ln>
        </p:spPr>
        <p:txBody>
          <a:bodyPr spcFirstLastPara="1" lIns="90000" tIns="45000" rIns="90000" bIns="45000"/>
          <a:lstStyle/>
          <a:p>
            <a:pPr marL="0" lvl="4" fontAlgn="auto">
              <a:spcBef>
                <a:spcPts val="0"/>
              </a:spcBef>
              <a:spcAft>
                <a:spcPts val="0"/>
              </a:spcAft>
              <a:buClr>
                <a:schemeClr val="dk1"/>
              </a:buClr>
              <a:buSzPts val="2000"/>
              <a:buFont typeface="Arial"/>
              <a:buNone/>
              <a:defRPr/>
            </a:pPr>
            <a:r>
              <a:rPr lang="ro-RO" sz="2400" b="1" kern="0" dirty="0" smtClean="0">
                <a:solidFill>
                  <a:schemeClr val="dk1"/>
                </a:solidFill>
                <a:latin typeface="Times New Roman" pitchFamily="18" charset="0"/>
                <a:ea typeface="Arial"/>
                <a:cs typeface="Times New Roman" pitchFamily="18" charset="0"/>
                <a:sym typeface="Arial"/>
              </a:rPr>
              <a:t>1. </a:t>
            </a:r>
            <a:r>
              <a:rPr lang="ro-RO" sz="2400" b="1" kern="0" dirty="0" err="1" smtClean="0">
                <a:solidFill>
                  <a:schemeClr val="dk1"/>
                </a:solidFill>
                <a:latin typeface="Times New Roman" pitchFamily="18" charset="0"/>
                <a:ea typeface="Arial"/>
                <a:cs typeface="Times New Roman" pitchFamily="18" charset="0"/>
                <a:sym typeface="Arial"/>
              </a:rPr>
              <a:t>Polimorfims</a:t>
            </a:r>
            <a:r>
              <a:rPr lang="ro-RO" sz="2400" b="1" kern="0" dirty="0" smtClean="0">
                <a:solidFill>
                  <a:schemeClr val="dk1"/>
                </a:solidFill>
                <a:latin typeface="Times New Roman" pitchFamily="18" charset="0"/>
                <a:ea typeface="Arial"/>
                <a:cs typeface="Times New Roman" pitchFamily="18" charset="0"/>
                <a:sym typeface="Arial"/>
              </a:rPr>
              <a:t> la execuție prin funcții virtuale în C++ (recapitulare și completări la cursul 6)</a:t>
            </a:r>
          </a:p>
          <a:p>
            <a:pPr marL="0" lvl="6">
              <a:buClr>
                <a:schemeClr val="dk1"/>
              </a:buClr>
              <a:buSzPts val="2000"/>
              <a:buFont typeface="Arial"/>
              <a:buNone/>
              <a:defRPr/>
            </a:pPr>
            <a:r>
              <a:rPr lang="ro-RO" sz="2400" kern="0" dirty="0" smtClean="0">
                <a:solidFill>
                  <a:schemeClr val="dk1"/>
                </a:solidFill>
                <a:latin typeface="Times New Roman" pitchFamily="18" charset="0"/>
                <a:ea typeface="Arial"/>
                <a:cs typeface="Times New Roman" pitchFamily="18" charset="0"/>
                <a:sym typeface="Arial"/>
              </a:rPr>
              <a:t>	Parametrizarea metodelor (polimorfism la execuție).</a:t>
            </a:r>
          </a:p>
          <a:p>
            <a:pPr marL="0" lvl="6">
              <a:buClr>
                <a:schemeClr val="dk1"/>
              </a:buClr>
              <a:buSzPts val="2000"/>
              <a:buFont typeface="Arial"/>
              <a:buNone/>
              <a:defRPr/>
            </a:pPr>
            <a:r>
              <a:rPr lang="ro-RO" sz="2400" kern="0" dirty="0" smtClean="0">
                <a:solidFill>
                  <a:schemeClr val="dk1"/>
                </a:solidFill>
                <a:latin typeface="Times New Roman" pitchFamily="18" charset="0"/>
                <a:ea typeface="Arial"/>
                <a:cs typeface="Times New Roman" pitchFamily="18" charset="0"/>
                <a:sym typeface="Arial"/>
              </a:rPr>
              <a:t>	Funcții virtuale în C++. </a:t>
            </a:r>
          </a:p>
          <a:p>
            <a:pPr marL="0" lvl="6">
              <a:buClr>
                <a:schemeClr val="dk1"/>
              </a:buClr>
              <a:buSzPts val="2000"/>
              <a:buFont typeface="Arial"/>
              <a:buNone/>
              <a:defRPr/>
            </a:pPr>
            <a:r>
              <a:rPr lang="ro-RO" sz="2400" kern="0" dirty="0" smtClean="0">
                <a:solidFill>
                  <a:schemeClr val="dk1"/>
                </a:solidFill>
                <a:latin typeface="Times New Roman" pitchFamily="18" charset="0"/>
                <a:ea typeface="Arial"/>
                <a:cs typeface="Times New Roman" pitchFamily="18" charset="0"/>
                <a:sym typeface="Arial"/>
              </a:rPr>
              <a:t>	Clase abstracte.</a:t>
            </a:r>
          </a:p>
          <a:p>
            <a:pPr marL="0" lvl="6">
              <a:buClr>
                <a:schemeClr val="dk1"/>
              </a:buClr>
              <a:buSzPts val="2000"/>
              <a:buFont typeface="Arial"/>
              <a:buNone/>
              <a:defRPr/>
            </a:pPr>
            <a:r>
              <a:rPr lang="ro-RO" sz="2400" kern="0" dirty="0" smtClean="0">
                <a:solidFill>
                  <a:schemeClr val="dk1"/>
                </a:solidFill>
                <a:latin typeface="Times New Roman" pitchFamily="18" charset="0"/>
                <a:ea typeface="Arial"/>
                <a:cs typeface="Times New Roman" pitchFamily="18" charset="0"/>
                <a:sym typeface="Arial"/>
              </a:rPr>
              <a:t>	</a:t>
            </a:r>
            <a:r>
              <a:rPr lang="ro-RO" sz="2400" kern="0" dirty="0" err="1" smtClean="0">
                <a:solidFill>
                  <a:schemeClr val="dk1"/>
                </a:solidFill>
                <a:latin typeface="Times New Roman" pitchFamily="18" charset="0"/>
                <a:ea typeface="Arial"/>
                <a:cs typeface="Times New Roman" pitchFamily="18" charset="0"/>
                <a:sym typeface="Arial"/>
              </a:rPr>
              <a:t>Overloading</a:t>
            </a:r>
            <a:r>
              <a:rPr lang="ro-RO" sz="2400" kern="0" dirty="0" smtClean="0">
                <a:solidFill>
                  <a:schemeClr val="dk1"/>
                </a:solidFill>
                <a:latin typeface="Times New Roman" pitchFamily="18" charset="0"/>
                <a:ea typeface="Arial"/>
                <a:cs typeface="Times New Roman" pitchFamily="18" charset="0"/>
                <a:sym typeface="Arial"/>
              </a:rPr>
              <a:t> pe funcții virtuale</a:t>
            </a:r>
          </a:p>
          <a:p>
            <a:pPr marL="0" lvl="6">
              <a:buClr>
                <a:schemeClr val="dk1"/>
              </a:buClr>
              <a:buSzPts val="2000"/>
              <a:buFont typeface="Arial"/>
              <a:buNone/>
              <a:defRPr/>
            </a:pPr>
            <a:r>
              <a:rPr lang="ro-RO" sz="2400" kern="0" dirty="0" smtClean="0">
                <a:solidFill>
                  <a:schemeClr val="dk1"/>
                </a:solidFill>
                <a:latin typeface="Times New Roman" pitchFamily="18" charset="0"/>
                <a:ea typeface="Arial"/>
                <a:cs typeface="Times New Roman" pitchFamily="18" charset="0"/>
                <a:sym typeface="Arial"/>
              </a:rPr>
              <a:t>	Destructori și virtualizare</a:t>
            </a:r>
          </a:p>
          <a:p>
            <a:pPr marL="0" lvl="6">
              <a:buClr>
                <a:schemeClr val="dk1"/>
              </a:buClr>
              <a:buSzPts val="2000"/>
              <a:buFont typeface="Arial"/>
              <a:buNone/>
              <a:defRPr/>
            </a:pPr>
            <a:r>
              <a:rPr lang="ro-RO" sz="2400" kern="0" dirty="0" smtClean="0">
                <a:solidFill>
                  <a:schemeClr val="dk1"/>
                </a:solidFill>
                <a:latin typeface="Times New Roman" pitchFamily="18" charset="0"/>
                <a:cs typeface="Times New Roman" pitchFamily="18" charset="0"/>
                <a:sym typeface="Arial"/>
              </a:rPr>
              <a:t>            </a:t>
            </a:r>
            <a:endParaRPr lang="ro-RO" sz="2400" dirty="0" smtClean="0">
              <a:latin typeface="Times New Roman" pitchFamily="18" charset="0"/>
              <a:cs typeface="Times New Roman" pitchFamily="18" charset="0"/>
            </a:endParaRPr>
          </a:p>
          <a:p>
            <a:pPr>
              <a:buClr>
                <a:srgbClr val="000000"/>
              </a:buClr>
              <a:buFont typeface="Arial" charset="0"/>
              <a:buNone/>
            </a:pPr>
            <a:r>
              <a:rPr lang="ro-RO" sz="2400" b="1" dirty="0" smtClean="0">
                <a:latin typeface="Times New Roman" pitchFamily="18" charset="0"/>
                <a:cs typeface="Times New Roman" pitchFamily="18" charset="0"/>
              </a:rPr>
              <a:t>2. Tratarea excepțiilor</a:t>
            </a:r>
          </a:p>
          <a:p>
            <a:pPr fontAlgn="auto">
              <a:spcBef>
                <a:spcPts val="0"/>
              </a:spcBef>
              <a:spcAft>
                <a:spcPts val="0"/>
              </a:spcAft>
              <a:buClr>
                <a:srgbClr val="000000"/>
              </a:buClr>
              <a:buSzPts val="2000"/>
              <a:buFont typeface="Arial"/>
              <a:buNone/>
              <a:defRPr/>
            </a:pPr>
            <a:endParaRPr lang="ro-RO" sz="2400" kern="0" dirty="0" smtClean="0">
              <a:latin typeface="Times New Roman" pitchFamily="18" charset="0"/>
              <a:ea typeface="Arial"/>
              <a:cs typeface="Times New Roman" pitchFamily="18" charset="0"/>
              <a:sym typeface="Arial"/>
            </a:endParaRPr>
          </a:p>
          <a:p>
            <a:pPr fontAlgn="auto">
              <a:spcBef>
                <a:spcPts val="0"/>
              </a:spcBef>
              <a:spcAft>
                <a:spcPts val="0"/>
              </a:spcAft>
              <a:buClr>
                <a:srgbClr val="000000"/>
              </a:buClr>
              <a:buSzPts val="2000"/>
              <a:buFont typeface="Arial"/>
              <a:buNone/>
              <a:defRPr/>
            </a:pPr>
            <a:r>
              <a:rPr lang="ro-RO" sz="2400" kern="0" dirty="0" smtClean="0">
                <a:latin typeface="Times New Roman" pitchFamily="18" charset="0"/>
                <a:ea typeface="Arial"/>
                <a:cs typeface="Times New Roman" pitchFamily="18" charset="0"/>
                <a:sym typeface="Arial"/>
              </a:rPr>
              <a:t>Discuție SMART POINTERS</a:t>
            </a:r>
            <a:endParaRPr lang="ro-RO" sz="2400" kern="0" dirty="0">
              <a:latin typeface="Times New Roman" pitchFamily="18" charset="0"/>
              <a:ea typeface="Arial"/>
              <a:cs typeface="Times New Roman" pitchFamily="18"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Google Shape;642;p61"/>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DEEC218A-D5A3-458D-AA7A-2DF5B46AF5ED}" type="slidenum">
              <a:rPr lang="en-US" sz="1500"/>
              <a:pPr algn="r">
                <a:lnSpc>
                  <a:spcPct val="104000"/>
                </a:lnSpc>
                <a:buClr>
                  <a:srgbClr val="000000"/>
                </a:buClr>
                <a:buSzPts val="1500"/>
                <a:buFont typeface="Arial" charset="0"/>
                <a:buNone/>
              </a:pPr>
              <a:t>20</a:t>
            </a:fld>
            <a:endParaRPr lang="en-US" sz="1800"/>
          </a:p>
        </p:txBody>
      </p:sp>
      <p:sp>
        <p:nvSpPr>
          <p:cNvPr id="49155" name="Google Shape;643;p61"/>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49156" name="Google Shape;644;p61"/>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49157" name="Google Shape;645;p61"/>
          <p:cNvSpPr txBox="1">
            <a:spLocks noChangeArrowheads="1"/>
          </p:cNvSpPr>
          <p:nvPr/>
        </p:nvSpPr>
        <p:spPr bwMode="auto">
          <a:xfrm>
            <a:off x="274638" y="1254125"/>
            <a:ext cx="9032875" cy="4659313"/>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Cum se face late </a:t>
            </a:r>
            <a:r>
              <a:rPr lang="ro-RO" sz="2400" b="1" i="1" dirty="0" err="1" smtClean="0">
                <a:solidFill>
                  <a:srgbClr val="0000FF"/>
                </a:solidFill>
                <a:latin typeface="Times New Roman" pitchFamily="18" charset="0"/>
                <a:cs typeface="Times New Roman" pitchFamily="18" charset="0"/>
              </a:rPr>
              <a:t>binding</a:t>
            </a:r>
            <a:endParaRPr lang="ro-RO" sz="2400" b="1" i="1" dirty="0" smtClean="0">
              <a:solidFill>
                <a:srgbClr val="0000FF"/>
              </a:solidFill>
              <a:latin typeface="Times New Roman" pitchFamily="18" charset="0"/>
              <a:cs typeface="Times New Roman" pitchFamily="18" charset="0"/>
            </a:endParaRPr>
          </a:p>
          <a:p>
            <a:pPr>
              <a:buClr>
                <a:srgbClr val="000000"/>
              </a:buClr>
              <a:buFont typeface="Arial" charset="0"/>
              <a:buNone/>
            </a:pPr>
            <a:endParaRPr lang="ro-RO" sz="2000" dirty="0" smtClean="0"/>
          </a:p>
          <a:p>
            <a:pPr>
              <a:buClr>
                <a:srgbClr val="000000"/>
              </a:buClr>
              <a:buFont typeface="Arial" charset="0"/>
              <a:buNone/>
            </a:pPr>
            <a:r>
              <a:rPr lang="ro-RO" sz="2000" dirty="0" smtClean="0"/>
              <a:t>Tipul obiectului este ţinut în obiect pentru clasele cu funcţii virtuale.</a:t>
            </a:r>
          </a:p>
          <a:p>
            <a:pPr>
              <a:buClr>
                <a:srgbClr val="000000"/>
              </a:buClr>
              <a:buFont typeface="Arial" charset="0"/>
              <a:buNone/>
            </a:pPr>
            <a:endParaRPr lang="ro-RO" sz="2000" dirty="0" smtClean="0"/>
          </a:p>
          <a:p>
            <a:pPr>
              <a:buClr>
                <a:srgbClr val="000000"/>
              </a:buClr>
              <a:buFont typeface="Arial" charset="0"/>
              <a:buNone/>
            </a:pPr>
            <a:r>
              <a:rPr lang="ro-RO" sz="2000" dirty="0" smtClean="0"/>
              <a:t>Late </a:t>
            </a:r>
            <a:r>
              <a:rPr lang="ro-RO" sz="2000" dirty="0" err="1" smtClean="0"/>
              <a:t>binding</a:t>
            </a:r>
            <a:r>
              <a:rPr lang="ro-RO" sz="2000" dirty="0" smtClean="0"/>
              <a:t> se face (uzual) cu o tabelă de pointeri: </a:t>
            </a:r>
            <a:r>
              <a:rPr lang="ro-RO" sz="2000" dirty="0" err="1" smtClean="0"/>
              <a:t>vptr</a:t>
            </a:r>
            <a:r>
              <a:rPr lang="ro-RO" sz="2000" dirty="0" smtClean="0"/>
              <a:t> către funcţii.</a:t>
            </a:r>
          </a:p>
          <a:p>
            <a:pPr>
              <a:buClr>
                <a:srgbClr val="000000"/>
              </a:buClr>
              <a:buSzPts val="1100"/>
              <a:buFont typeface="Arial" charset="0"/>
              <a:buNone/>
            </a:pPr>
            <a:endParaRPr lang="ro-RO" sz="2000" dirty="0" smtClean="0"/>
          </a:p>
          <a:p>
            <a:pPr>
              <a:buClr>
                <a:srgbClr val="000000"/>
              </a:buClr>
              <a:buFont typeface="Arial" charset="0"/>
              <a:buNone/>
            </a:pPr>
            <a:r>
              <a:rPr lang="ro-RO" sz="2000" dirty="0" smtClean="0"/>
              <a:t>În tabelă sunt adresele funcţiilor clasei respective (funcţiile virtuale sunt din clasa, celelalte pot fi moştenite, etc.).</a:t>
            </a:r>
          </a:p>
          <a:p>
            <a:pPr>
              <a:buClr>
                <a:srgbClr val="000000"/>
              </a:buClr>
              <a:buSzPts val="1100"/>
              <a:buFont typeface="Arial" charset="0"/>
              <a:buNone/>
            </a:pPr>
            <a:endParaRPr lang="ro-RO" sz="2000" dirty="0" smtClean="0"/>
          </a:p>
          <a:p>
            <a:pPr>
              <a:buClr>
                <a:srgbClr val="000000"/>
              </a:buClr>
              <a:buFont typeface="Arial" charset="0"/>
              <a:buNone/>
            </a:pPr>
            <a:r>
              <a:rPr lang="ro-RO" sz="2000" dirty="0" smtClean="0"/>
              <a:t>Fiecare obiect din clasă are pointerul acesta în componenţă.</a:t>
            </a:r>
          </a:p>
          <a:p>
            <a:pPr>
              <a:buClr>
                <a:srgbClr val="000000"/>
              </a:buClr>
              <a:buFont typeface="Arial" charset="0"/>
              <a:buNone/>
            </a:pPr>
            <a:endParaRPr lang="ro-RO" sz="2000" dirty="0" smtClean="0"/>
          </a:p>
          <a:p>
            <a:pPr>
              <a:buClr>
                <a:srgbClr val="000000"/>
              </a:buClr>
              <a:buFont typeface="Arial" charset="0"/>
              <a:buNone/>
            </a:pPr>
            <a:r>
              <a:rPr lang="ro-RO" sz="2000" dirty="0" smtClean="0"/>
              <a:t>La apel de funcţie membru se merge la obiect, se apelează funcţia prin </a:t>
            </a:r>
            <a:r>
              <a:rPr lang="ro-RO" sz="2000" dirty="0" err="1" smtClean="0"/>
              <a:t>vptr</a:t>
            </a:r>
            <a:r>
              <a:rPr lang="ro-RO" sz="2000" dirty="0" smtClean="0"/>
              <a:t>.</a:t>
            </a:r>
          </a:p>
          <a:p>
            <a:pPr>
              <a:buClr>
                <a:srgbClr val="000000"/>
              </a:buClr>
              <a:buFont typeface="Arial" charset="0"/>
              <a:buNone/>
            </a:pPr>
            <a:endParaRPr lang="ro-RO" sz="2000" dirty="0" smtClean="0"/>
          </a:p>
          <a:p>
            <a:pPr>
              <a:buClr>
                <a:srgbClr val="000000"/>
              </a:buClr>
              <a:buFont typeface="Arial" charset="0"/>
              <a:buNone/>
            </a:pPr>
            <a:r>
              <a:rPr lang="ro-RO" sz="2000" dirty="0" err="1" smtClean="0"/>
              <a:t>Vptr</a:t>
            </a:r>
            <a:r>
              <a:rPr lang="ro-RO" sz="2000" dirty="0" smtClean="0"/>
              <a:t> este iniţializat în constructor (automat).</a:t>
            </a:r>
          </a:p>
          <a:p>
            <a:pPr>
              <a:buClr>
                <a:srgbClr val="000000"/>
              </a:buClr>
              <a:buFont typeface="Arial" charset="0"/>
              <a:buNone/>
            </a:pPr>
            <a:endParaRPr lang="ro-RO" sz="2000" dirty="0" smtClean="0"/>
          </a:p>
          <a:p>
            <a:pPr>
              <a:buClr>
                <a:srgbClr val="000000"/>
              </a:buClr>
              <a:buSzPts val="1100"/>
              <a:buFont typeface="Arial" charset="0"/>
              <a:buNone/>
            </a:pPr>
            <a:endParaRPr lang="ro-RO" sz="2000" dirty="0" smtClean="0"/>
          </a:p>
          <a:p>
            <a:pPr>
              <a:buClr>
                <a:srgbClr val="000000"/>
              </a:buClr>
              <a:buFont typeface="Arial" charset="0"/>
              <a:buNone/>
            </a:pPr>
            <a:endParaRPr lang="ro-RO" sz="2000" dirty="0"/>
          </a:p>
        </p:txBody>
      </p:sp>
      <p:sp>
        <p:nvSpPr>
          <p:cNvPr id="49158" name="Google Shape;646;p61"/>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Google Shape;667;p63"/>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01B01B0F-638E-41D7-815F-4CE0D46056F6}" type="slidenum">
              <a:rPr lang="en-US" sz="1500"/>
              <a:pPr algn="r">
                <a:lnSpc>
                  <a:spcPct val="104000"/>
                </a:lnSpc>
                <a:buClr>
                  <a:srgbClr val="000000"/>
                </a:buClr>
                <a:buSzPts val="1500"/>
                <a:buFont typeface="Arial" charset="0"/>
                <a:buNone/>
              </a:pPr>
              <a:t>21</a:t>
            </a:fld>
            <a:endParaRPr lang="en-US" sz="1800"/>
          </a:p>
        </p:txBody>
      </p:sp>
      <p:sp>
        <p:nvSpPr>
          <p:cNvPr id="51203" name="Google Shape;668;p63"/>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51204" name="Google Shape;669;p63"/>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70" name="Google Shape;670;p63"/>
          <p:cNvSpPr txBox="1"/>
          <p:nvPr/>
        </p:nvSpPr>
        <p:spPr>
          <a:xfrm>
            <a:off x="274638" y="1254125"/>
            <a:ext cx="6351587" cy="6107113"/>
          </a:xfrm>
          <a:prstGeom prst="rect">
            <a:avLst/>
          </a:prstGeom>
          <a:solidFill>
            <a:srgbClr val="FFFFFF"/>
          </a:solidFill>
          <a:ln>
            <a:noFill/>
          </a:ln>
        </p:spPr>
        <p:txBody>
          <a:bodyPr spcFirstLastPara="1" lIns="91425" tIns="91425" rIns="91425" bIns="91425"/>
          <a:lstStyle/>
          <a:p>
            <a:pPr fontAlgn="auto">
              <a:spcBef>
                <a:spcPts val="0"/>
              </a:spcBef>
              <a:spcAft>
                <a:spcPts val="0"/>
              </a:spcAft>
              <a:buClr>
                <a:srgbClr val="000000"/>
              </a:buClr>
              <a:buFont typeface="Arial"/>
              <a:buNone/>
              <a:defRPr/>
            </a:pPr>
            <a:r>
              <a:rPr lang="en-US" sz="2400" b="1" i="1" kern="0" dirty="0">
                <a:solidFill>
                  <a:srgbClr val="0000FF"/>
                </a:solidFill>
                <a:latin typeface="Times New Roman" pitchFamily="18" charset="0"/>
                <a:ea typeface="Arial"/>
                <a:cs typeface="Times New Roman" pitchFamily="18" charset="0"/>
                <a:sym typeface="Arial"/>
              </a:rPr>
              <a:t>Cum se face late binding</a:t>
            </a:r>
          </a:p>
          <a:p>
            <a:pPr fontAlgn="auto">
              <a:spcBef>
                <a:spcPts val="0"/>
              </a:spcBef>
              <a:spcAft>
                <a:spcPts val="0"/>
              </a:spcAft>
              <a:buClr>
                <a:srgbClr val="000000"/>
              </a:buClr>
              <a:buFont typeface="Arial"/>
              <a:buNone/>
              <a:defRPr/>
            </a:pPr>
            <a:endParaRPr sz="2000" kern="0">
              <a:latin typeface="Arial"/>
              <a:ea typeface="Arial"/>
              <a:cs typeface="Arial"/>
              <a:sym typeface="Arial"/>
            </a:endParaRPr>
          </a:p>
          <a:p>
            <a:pPr fontAlgn="auto">
              <a:spcBef>
                <a:spcPts val="0"/>
              </a:spcBef>
              <a:spcAft>
                <a:spcPts val="0"/>
              </a:spcAft>
              <a:buClr>
                <a:srgbClr val="000000"/>
              </a:buClr>
              <a:buFont typeface="Arial"/>
              <a:buNone/>
              <a:defRPr/>
            </a:pPr>
            <a:r>
              <a:rPr lang="en-US" sz="2000" b="1" kern="0" dirty="0">
                <a:solidFill>
                  <a:srgbClr val="800000"/>
                </a:solidFill>
                <a:latin typeface="Times New Roman"/>
                <a:ea typeface="Arial"/>
                <a:cs typeface="Arial"/>
                <a:sym typeface="Arial"/>
              </a:rPr>
              <a:t>class</a:t>
            </a:r>
            <a:r>
              <a:rPr lang="en-US" sz="2000" b="1" kern="0" dirty="0">
                <a:latin typeface="Times New Roman"/>
                <a:ea typeface="Arial"/>
                <a:cs typeface="Arial"/>
                <a:sym typeface="Arial"/>
              </a:rPr>
              <a:t> </a:t>
            </a:r>
            <a:r>
              <a:rPr lang="en-US" sz="2000" kern="0" dirty="0">
                <a:latin typeface="Times New Roman"/>
                <a:ea typeface="Arial"/>
                <a:cs typeface="Arial"/>
                <a:sym typeface="Arial"/>
              </a:rPr>
              <a:t>Pet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public</a:t>
            </a:r>
            <a:r>
              <a:rPr lang="en-US" sz="2000" b="1" kern="0" dirty="0">
                <a:solidFill>
                  <a:srgbClr val="800080"/>
                </a:solidFill>
                <a:latin typeface="Times New Roman"/>
                <a:ea typeface="Arial"/>
                <a:cs typeface="Arial"/>
                <a:sym typeface="Arial"/>
              </a:rPr>
              <a:t>:</a:t>
            </a:r>
            <a:endParaRPr lang="en-US" sz="2000" b="1"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virtual</a:t>
            </a:r>
            <a:r>
              <a:rPr lang="en-US" sz="2000" b="1" kern="0" dirty="0">
                <a:latin typeface="Times New Roman"/>
                <a:ea typeface="Arial"/>
                <a:cs typeface="Arial"/>
                <a:sym typeface="Arial"/>
              </a:rPr>
              <a:t> </a:t>
            </a:r>
            <a:r>
              <a:rPr lang="en-US" sz="2000" b="1" kern="0" dirty="0">
                <a:solidFill>
                  <a:srgbClr val="603000"/>
                </a:solidFill>
                <a:latin typeface="Times New Roman"/>
                <a:ea typeface="Arial"/>
                <a:cs typeface="Arial"/>
                <a:sym typeface="Arial"/>
              </a:rPr>
              <a:t>string</a:t>
            </a:r>
            <a:r>
              <a:rPr lang="en-US" sz="2000" b="1" kern="0" dirty="0">
                <a:latin typeface="Times New Roman"/>
                <a:ea typeface="Arial"/>
                <a:cs typeface="Arial"/>
                <a:sym typeface="Arial"/>
              </a:rPr>
              <a:t> </a:t>
            </a:r>
            <a:r>
              <a:rPr lang="en-US" sz="2000" kern="0" dirty="0">
                <a:latin typeface="Times New Roman"/>
                <a:ea typeface="Arial"/>
                <a:cs typeface="Arial"/>
                <a:sym typeface="Arial"/>
              </a:rPr>
              <a:t>speak</a:t>
            </a:r>
            <a:r>
              <a:rPr lang="en-US" sz="2000" b="1" kern="0" dirty="0">
                <a:solidFill>
                  <a:srgbClr val="80803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const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return</a:t>
            </a:r>
            <a:r>
              <a:rPr lang="en-US" sz="2000" b="1"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a:t>
            </a:r>
            <a:r>
              <a:rPr lang="en-US" sz="2000" b="1" kern="0" dirty="0">
                <a:solidFill>
                  <a:srgbClr val="0000E6"/>
                </a:solidFill>
                <a:latin typeface="Times New Roman"/>
                <a:ea typeface="Arial"/>
                <a:cs typeface="Arial"/>
                <a:sym typeface="Arial"/>
              </a:rPr>
              <a:t> </a:t>
            </a:r>
            <a:r>
              <a:rPr lang="en-US" sz="2000" b="1" kern="0" dirty="0">
                <a:solidFill>
                  <a:srgbClr val="800000"/>
                </a:solidFill>
                <a:latin typeface="Times New Roman"/>
                <a:ea typeface="Arial"/>
                <a:cs typeface="Arial"/>
                <a:sym typeface="Arial"/>
              </a:rPr>
              <a:t>"</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endParaRPr lang="en-US" sz="2000" b="1" kern="0" dirty="0">
              <a:latin typeface="Times New Roman"/>
              <a:ea typeface="Arial"/>
              <a:cs typeface="Arial"/>
              <a:sym typeface="Arial"/>
            </a:endParaRPr>
          </a:p>
          <a:p>
            <a:pPr fontAlgn="auto">
              <a:spcBef>
                <a:spcPts val="0"/>
              </a:spcBef>
              <a:spcAft>
                <a:spcPts val="0"/>
              </a:spcAft>
              <a:buClr>
                <a:srgbClr val="000000"/>
              </a:buClr>
              <a:buFont typeface="Arial"/>
              <a:buNone/>
              <a:defRPr/>
            </a:pP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b="1" kern="0" dirty="0">
                <a:solidFill>
                  <a:srgbClr val="800000"/>
                </a:solidFill>
                <a:latin typeface="Times New Roman"/>
                <a:ea typeface="Arial"/>
                <a:cs typeface="Arial"/>
                <a:sym typeface="Arial"/>
              </a:rPr>
              <a:t>class</a:t>
            </a:r>
            <a:r>
              <a:rPr lang="en-US" sz="2000" b="1" kern="0" dirty="0">
                <a:latin typeface="Times New Roman"/>
                <a:ea typeface="Arial"/>
                <a:cs typeface="Arial"/>
                <a:sym typeface="Arial"/>
              </a:rPr>
              <a:t> </a:t>
            </a:r>
            <a:r>
              <a:rPr lang="en-US" sz="2000" kern="0" dirty="0">
                <a:latin typeface="Times New Roman"/>
                <a:ea typeface="Arial"/>
                <a:cs typeface="Arial"/>
                <a:sym typeface="Arial"/>
              </a:rPr>
              <a:t>Dog</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public</a:t>
            </a:r>
            <a:r>
              <a:rPr lang="en-US" sz="2000" b="1" kern="0" dirty="0">
                <a:latin typeface="Times New Roman"/>
                <a:ea typeface="Arial"/>
                <a:cs typeface="Arial"/>
                <a:sym typeface="Arial"/>
              </a:rPr>
              <a:t> </a:t>
            </a:r>
            <a:r>
              <a:rPr lang="en-US" sz="2000" kern="0" dirty="0">
                <a:latin typeface="Times New Roman"/>
                <a:ea typeface="Arial"/>
                <a:cs typeface="Arial"/>
                <a:sym typeface="Arial"/>
              </a:rPr>
              <a:t>Pet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public</a:t>
            </a:r>
            <a:r>
              <a:rPr lang="en-US" sz="2000" b="1" kern="0" dirty="0">
                <a:solidFill>
                  <a:srgbClr val="800080"/>
                </a:solidFill>
                <a:latin typeface="Times New Roman"/>
                <a:ea typeface="Arial"/>
                <a:cs typeface="Arial"/>
                <a:sym typeface="Arial"/>
              </a:rPr>
              <a:t>:</a:t>
            </a:r>
            <a:endParaRPr lang="en-US" sz="2000" b="1"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a:t>
            </a:r>
            <a:r>
              <a:rPr lang="en-US" sz="2000" kern="0" dirty="0">
                <a:solidFill>
                  <a:srgbClr val="603000"/>
                </a:solidFill>
                <a:latin typeface="Times New Roman"/>
                <a:ea typeface="Arial"/>
                <a:cs typeface="Arial"/>
                <a:sym typeface="Arial"/>
              </a:rPr>
              <a:t>string</a:t>
            </a:r>
            <a:r>
              <a:rPr lang="en-US" sz="2000" kern="0" dirty="0">
                <a:latin typeface="Times New Roman"/>
                <a:ea typeface="Arial"/>
                <a:cs typeface="Arial"/>
                <a:sym typeface="Arial"/>
              </a:rPr>
              <a:t> speak</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const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return</a:t>
            </a:r>
            <a:r>
              <a:rPr lang="en-US" sz="2000" b="1" kern="0" dirty="0">
                <a:latin typeface="Times New Roman"/>
                <a:ea typeface="Arial"/>
                <a:cs typeface="Arial"/>
                <a:sym typeface="Arial"/>
              </a:rPr>
              <a:t> </a:t>
            </a:r>
            <a:r>
              <a:rPr lang="en-US" sz="2000" b="1" kern="0" dirty="0">
                <a:solidFill>
                  <a:srgbClr val="800000"/>
                </a:solidFill>
                <a:latin typeface="Times New Roman"/>
                <a:ea typeface="Arial"/>
                <a:cs typeface="Arial"/>
                <a:sym typeface="Arial"/>
              </a:rPr>
              <a:t>"</a:t>
            </a:r>
            <a:r>
              <a:rPr lang="en-US" sz="2000" kern="0" dirty="0">
                <a:solidFill>
                  <a:srgbClr val="0000E6"/>
                </a:solidFill>
                <a:latin typeface="Times New Roman"/>
                <a:ea typeface="Arial"/>
                <a:cs typeface="Arial"/>
                <a:sym typeface="Arial"/>
              </a:rPr>
              <a:t>Bark!</a:t>
            </a:r>
            <a:r>
              <a:rPr lang="en-US" sz="2000" b="1" kern="0" dirty="0">
                <a:solidFill>
                  <a:srgbClr val="800000"/>
                </a:solidFill>
                <a:latin typeface="Times New Roman"/>
                <a:ea typeface="Arial"/>
                <a:cs typeface="Arial"/>
                <a:sym typeface="Arial"/>
              </a:rPr>
              <a:t>"</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endParaRPr lang="en-US" sz="2000" b="1" kern="0" dirty="0">
              <a:latin typeface="Times New Roman"/>
              <a:ea typeface="Arial"/>
              <a:cs typeface="Arial"/>
              <a:sym typeface="Arial"/>
            </a:endParaRPr>
          </a:p>
          <a:p>
            <a:pPr fontAlgn="auto">
              <a:spcBef>
                <a:spcPts val="0"/>
              </a:spcBef>
              <a:spcAft>
                <a:spcPts val="0"/>
              </a:spcAft>
              <a:buClr>
                <a:srgbClr val="000000"/>
              </a:buClr>
              <a:buFont typeface="Arial"/>
              <a:buNone/>
              <a:defRPr/>
            </a:pP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b="1" kern="0" dirty="0" err="1">
                <a:solidFill>
                  <a:srgbClr val="800000"/>
                </a:solidFill>
                <a:latin typeface="Times New Roman"/>
                <a:ea typeface="Arial"/>
                <a:cs typeface="Arial"/>
                <a:sym typeface="Arial"/>
              </a:rPr>
              <a:t>int</a:t>
            </a:r>
            <a:r>
              <a:rPr lang="en-US" sz="2000" b="1" kern="0" dirty="0">
                <a:latin typeface="Times New Roman"/>
                <a:ea typeface="Arial"/>
                <a:cs typeface="Arial"/>
                <a:sym typeface="Arial"/>
              </a:rPr>
              <a:t> </a:t>
            </a:r>
            <a:r>
              <a:rPr lang="en-US" sz="2000" kern="0" dirty="0">
                <a:solidFill>
                  <a:srgbClr val="400000"/>
                </a:solidFill>
                <a:latin typeface="Times New Roman"/>
                <a:ea typeface="Arial"/>
                <a:cs typeface="Arial"/>
                <a:sym typeface="Arial"/>
              </a:rPr>
              <a:t>main</a:t>
            </a:r>
            <a:r>
              <a:rPr lang="en-US" sz="2000" b="1" kern="0" dirty="0">
                <a:solidFill>
                  <a:srgbClr val="808030"/>
                </a:solidFill>
                <a:latin typeface="Times New Roman"/>
                <a:ea typeface="Arial"/>
                <a:cs typeface="Arial"/>
                <a:sym typeface="Arial"/>
              </a:rPr>
              <a:t>()</a:t>
            </a:r>
            <a:r>
              <a:rPr lang="en-US" sz="2000" b="1" kern="0" dirty="0">
                <a:latin typeface="Times New Roman"/>
                <a:ea typeface="Arial"/>
                <a:cs typeface="Arial"/>
                <a:sym typeface="Arial"/>
              </a:rPr>
              <a:t> </a:t>
            </a:r>
            <a:r>
              <a:rPr lang="en-US" sz="2000" b="1" kern="0" dirty="0">
                <a:solidFill>
                  <a:srgbClr val="800080"/>
                </a:solidFill>
                <a:latin typeface="Times New Roman"/>
                <a:ea typeface="Arial"/>
                <a:cs typeface="Arial"/>
                <a:sym typeface="Arial"/>
              </a:rPr>
              <a:t>{</a:t>
            </a:r>
            <a:endParaRPr lang="en-US" sz="2000" b="1"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Dog </a:t>
            </a:r>
            <a:r>
              <a:rPr lang="en-US" sz="2000" kern="0" dirty="0" err="1">
                <a:latin typeface="Times New Roman"/>
                <a:ea typeface="Arial"/>
                <a:cs typeface="Arial"/>
                <a:sym typeface="Arial"/>
              </a:rPr>
              <a:t>ralph</a:t>
            </a:r>
            <a:r>
              <a:rPr lang="en-US" sz="2000" kern="0" dirty="0">
                <a:solidFill>
                  <a:srgbClr val="800080"/>
                </a:solidFill>
                <a:latin typeface="Times New Roman"/>
                <a:ea typeface="Arial"/>
                <a:cs typeface="Arial"/>
                <a:sym typeface="Arial"/>
              </a:rPr>
              <a:t>;</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Pet</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 p1 </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&amp;</a:t>
            </a:r>
            <a:r>
              <a:rPr lang="en-US" sz="2000" kern="0" dirty="0" err="1">
                <a:latin typeface="Times New Roman"/>
                <a:ea typeface="Arial"/>
                <a:cs typeface="Arial"/>
                <a:sym typeface="Arial"/>
              </a:rPr>
              <a:t>ralph</a:t>
            </a:r>
            <a:r>
              <a:rPr lang="en-US" sz="2000" kern="0" dirty="0">
                <a:solidFill>
                  <a:srgbClr val="800080"/>
                </a:solidFill>
                <a:latin typeface="Times New Roman"/>
                <a:ea typeface="Arial"/>
                <a:cs typeface="Arial"/>
                <a:sym typeface="Arial"/>
              </a:rPr>
              <a:t>;</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Pet</a:t>
            </a:r>
            <a:r>
              <a:rPr lang="en-US" sz="2000" kern="0" dirty="0">
                <a:solidFill>
                  <a:srgbClr val="808030"/>
                </a:solidFill>
                <a:latin typeface="Times New Roman"/>
                <a:ea typeface="Arial"/>
                <a:cs typeface="Arial"/>
                <a:sym typeface="Arial"/>
              </a:rPr>
              <a:t>&amp;</a:t>
            </a:r>
            <a:r>
              <a:rPr lang="en-US" sz="2000" kern="0" dirty="0">
                <a:latin typeface="Times New Roman"/>
                <a:ea typeface="Arial"/>
                <a:cs typeface="Arial"/>
                <a:sym typeface="Arial"/>
              </a:rPr>
              <a:t> p2 </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 </a:t>
            </a:r>
            <a:r>
              <a:rPr lang="en-US" sz="2000" kern="0" dirty="0" err="1">
                <a:latin typeface="Times New Roman"/>
                <a:ea typeface="Arial"/>
                <a:cs typeface="Arial"/>
                <a:sym typeface="Arial"/>
              </a:rPr>
              <a:t>ralph</a:t>
            </a:r>
            <a:r>
              <a:rPr lang="en-US" sz="2000" kern="0" dirty="0">
                <a:solidFill>
                  <a:srgbClr val="800080"/>
                </a:solidFill>
                <a:latin typeface="Times New Roman"/>
                <a:ea typeface="Arial"/>
                <a:cs typeface="Arial"/>
                <a:sym typeface="Arial"/>
              </a:rPr>
              <a:t>;</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Pet p3</a:t>
            </a:r>
            <a:r>
              <a:rPr lang="en-US" sz="2000" kern="0" dirty="0">
                <a:solidFill>
                  <a:srgbClr val="800080"/>
                </a:solidFill>
                <a:latin typeface="Times New Roman"/>
                <a:ea typeface="Arial"/>
                <a:cs typeface="Arial"/>
                <a:sym typeface="Arial"/>
              </a:rPr>
              <a:t>;</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a:t>
            </a:r>
            <a:r>
              <a:rPr lang="en-US" sz="2000" kern="0" dirty="0">
                <a:solidFill>
                  <a:srgbClr val="696969"/>
                </a:solidFill>
                <a:latin typeface="Times New Roman"/>
                <a:ea typeface="Arial"/>
                <a:cs typeface="Arial"/>
                <a:sym typeface="Arial"/>
              </a:rPr>
              <a:t>// Late binding for both:</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a:t>
            </a:r>
            <a:r>
              <a:rPr lang="en-US" sz="2000" kern="0" dirty="0" err="1">
                <a:solidFill>
                  <a:srgbClr val="603000"/>
                </a:solidFill>
                <a:latin typeface="Times New Roman"/>
                <a:ea typeface="Arial"/>
                <a:cs typeface="Arial"/>
                <a:sym typeface="Arial"/>
              </a:rPr>
              <a:t>cout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a:latin typeface="Times New Roman"/>
                <a:ea typeface="Arial"/>
                <a:cs typeface="Arial"/>
                <a:sym typeface="Arial"/>
              </a:rPr>
              <a:t> </a:t>
            </a:r>
            <a:r>
              <a:rPr lang="en-US" sz="2000" kern="0" dirty="0">
                <a:solidFill>
                  <a:srgbClr val="800000"/>
                </a:solidFill>
                <a:latin typeface="Times New Roman"/>
                <a:ea typeface="Arial"/>
                <a:cs typeface="Arial"/>
                <a:sym typeface="Arial"/>
              </a:rPr>
              <a:t>"</a:t>
            </a:r>
            <a:r>
              <a:rPr lang="en-US" sz="2000" kern="0" dirty="0">
                <a:solidFill>
                  <a:srgbClr val="0000E6"/>
                </a:solidFill>
                <a:latin typeface="Times New Roman"/>
                <a:ea typeface="Arial"/>
                <a:cs typeface="Arial"/>
                <a:sym typeface="Arial"/>
              </a:rPr>
              <a:t>p1-&gt;speak() = </a:t>
            </a:r>
            <a:r>
              <a:rPr lang="en-US" sz="2000" kern="0" dirty="0">
                <a:solidFill>
                  <a:srgbClr val="800000"/>
                </a:solidFill>
                <a:latin typeface="Times New Roman"/>
                <a:ea typeface="Arial"/>
                <a:cs typeface="Arial"/>
                <a:sym typeface="Arial"/>
              </a:rPr>
              <a: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a:latin typeface="Times New Roman"/>
                <a:ea typeface="Arial"/>
                <a:cs typeface="Arial"/>
                <a:sym typeface="Arial"/>
              </a:rPr>
              <a:t> p1</a:t>
            </a:r>
            <a:r>
              <a:rPr lang="en-US" sz="2000" kern="0" dirty="0">
                <a:solidFill>
                  <a:srgbClr val="808030"/>
                </a:solidFill>
                <a:latin typeface="Times New Roman"/>
                <a:ea typeface="Arial"/>
                <a:cs typeface="Arial"/>
                <a:sym typeface="Arial"/>
              </a:rPr>
              <a:t>-&gt;</a:t>
            </a:r>
            <a:r>
              <a:rPr lang="en-US" sz="2000" kern="0" dirty="0">
                <a:latin typeface="Times New Roman"/>
                <a:ea typeface="Arial"/>
                <a:cs typeface="Arial"/>
                <a:sym typeface="Arial"/>
              </a:rPr>
              <a:t>speak</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err="1">
                <a:solidFill>
                  <a:srgbClr val="603000"/>
                </a:solidFill>
                <a:latin typeface="Times New Roman"/>
                <a:ea typeface="Arial"/>
                <a:cs typeface="Arial"/>
                <a:sym typeface="Arial"/>
              </a:rPr>
              <a:t>endl</a:t>
            </a:r>
            <a:r>
              <a:rPr lang="en-US" sz="2000" kern="0" dirty="0">
                <a:solidFill>
                  <a:srgbClr val="800080"/>
                </a:solidFill>
                <a:latin typeface="Times New Roman"/>
                <a:ea typeface="Arial"/>
                <a:cs typeface="Arial"/>
                <a:sym typeface="Arial"/>
              </a:rPr>
              <a:t>;</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a:t>
            </a:r>
            <a:r>
              <a:rPr lang="en-US" sz="2000" kern="0" dirty="0" err="1">
                <a:solidFill>
                  <a:srgbClr val="603000"/>
                </a:solidFill>
                <a:latin typeface="Times New Roman"/>
                <a:ea typeface="Arial"/>
                <a:cs typeface="Arial"/>
                <a:sym typeface="Arial"/>
              </a:rPr>
              <a:t>cout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a:latin typeface="Times New Roman"/>
                <a:ea typeface="Arial"/>
                <a:cs typeface="Arial"/>
                <a:sym typeface="Arial"/>
              </a:rPr>
              <a:t> </a:t>
            </a:r>
            <a:r>
              <a:rPr lang="en-US" sz="2000" kern="0" dirty="0">
                <a:solidFill>
                  <a:srgbClr val="800000"/>
                </a:solidFill>
                <a:latin typeface="Times New Roman"/>
                <a:ea typeface="Arial"/>
                <a:cs typeface="Arial"/>
                <a:sym typeface="Arial"/>
              </a:rPr>
              <a:t>"</a:t>
            </a:r>
            <a:r>
              <a:rPr lang="en-US" sz="2000" kern="0" dirty="0">
                <a:solidFill>
                  <a:srgbClr val="0000E6"/>
                </a:solidFill>
                <a:latin typeface="Times New Roman"/>
                <a:ea typeface="Arial"/>
                <a:cs typeface="Arial"/>
                <a:sym typeface="Arial"/>
              </a:rPr>
              <a:t>p2.speak() = </a:t>
            </a:r>
            <a:r>
              <a:rPr lang="en-US" sz="2000" kern="0" dirty="0">
                <a:solidFill>
                  <a:srgbClr val="800000"/>
                </a:solidFill>
                <a:latin typeface="Times New Roman"/>
                <a:ea typeface="Arial"/>
                <a:cs typeface="Arial"/>
                <a:sym typeface="Arial"/>
              </a:rPr>
              <a: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a:latin typeface="Times New Roman"/>
                <a:ea typeface="Arial"/>
                <a:cs typeface="Arial"/>
                <a:sym typeface="Arial"/>
              </a:rPr>
              <a:t> p2</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speak</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a:latin typeface="Times New Roman"/>
                <a:ea typeface="Arial"/>
                <a:cs typeface="Arial"/>
                <a:sym typeface="Arial"/>
              </a:rPr>
              <a:t> </a:t>
            </a:r>
            <a:r>
              <a:rPr lang="en-US" sz="2000" kern="0" dirty="0" err="1">
                <a:solidFill>
                  <a:srgbClr val="603000"/>
                </a:solidFill>
                <a:latin typeface="Times New Roman"/>
                <a:ea typeface="Arial"/>
                <a:cs typeface="Arial"/>
                <a:sym typeface="Arial"/>
              </a:rPr>
              <a:t>endl</a:t>
            </a:r>
            <a:r>
              <a:rPr lang="en-US" sz="2000" kern="0" dirty="0">
                <a:solidFill>
                  <a:srgbClr val="800080"/>
                </a:solidFill>
                <a:latin typeface="Times New Roman"/>
                <a:ea typeface="Arial"/>
                <a:cs typeface="Arial"/>
                <a:sym typeface="Arial"/>
              </a:rPr>
              <a:t>;</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a:t>
            </a:r>
            <a:r>
              <a:rPr lang="en-US" sz="2000" kern="0" dirty="0">
                <a:solidFill>
                  <a:srgbClr val="696969"/>
                </a:solidFill>
                <a:latin typeface="Times New Roman"/>
                <a:ea typeface="Arial"/>
                <a:cs typeface="Arial"/>
                <a:sym typeface="Arial"/>
              </a:rPr>
              <a:t>// Early binding (probably):</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latin typeface="Times New Roman"/>
                <a:ea typeface="Arial"/>
                <a:cs typeface="Arial"/>
                <a:sym typeface="Arial"/>
              </a:rPr>
              <a:t>  </a:t>
            </a:r>
            <a:r>
              <a:rPr lang="en-US" sz="2000" kern="0" dirty="0" err="1">
                <a:solidFill>
                  <a:srgbClr val="603000"/>
                </a:solidFill>
                <a:latin typeface="Times New Roman"/>
                <a:ea typeface="Arial"/>
                <a:cs typeface="Arial"/>
                <a:sym typeface="Arial"/>
              </a:rPr>
              <a:t>cout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a:latin typeface="Times New Roman"/>
                <a:ea typeface="Arial"/>
                <a:cs typeface="Arial"/>
                <a:sym typeface="Arial"/>
              </a:rPr>
              <a:t> </a:t>
            </a:r>
            <a:r>
              <a:rPr lang="en-US" sz="2000" kern="0" dirty="0">
                <a:solidFill>
                  <a:srgbClr val="800000"/>
                </a:solidFill>
                <a:latin typeface="Times New Roman"/>
                <a:ea typeface="Arial"/>
                <a:cs typeface="Arial"/>
                <a:sym typeface="Arial"/>
              </a:rPr>
              <a:t>"</a:t>
            </a:r>
            <a:r>
              <a:rPr lang="en-US" sz="2000" kern="0" dirty="0">
                <a:solidFill>
                  <a:srgbClr val="0000E6"/>
                </a:solidFill>
                <a:latin typeface="Times New Roman"/>
                <a:ea typeface="Arial"/>
                <a:cs typeface="Arial"/>
                <a:sym typeface="Arial"/>
              </a:rPr>
              <a:t>p3.speak() = </a:t>
            </a:r>
            <a:r>
              <a:rPr lang="en-US" sz="2000" kern="0" dirty="0">
                <a:solidFill>
                  <a:srgbClr val="800000"/>
                </a:solidFill>
                <a:latin typeface="Times New Roman"/>
                <a:ea typeface="Arial"/>
                <a:cs typeface="Arial"/>
                <a:sym typeface="Arial"/>
              </a:rPr>
              <a: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a:latin typeface="Times New Roman"/>
                <a:ea typeface="Arial"/>
                <a:cs typeface="Arial"/>
                <a:sym typeface="Arial"/>
              </a:rPr>
              <a:t> p3</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speak</a:t>
            </a:r>
            <a:r>
              <a:rPr lang="en-US" sz="2000" kern="0" dirty="0">
                <a:solidFill>
                  <a:srgbClr val="808030"/>
                </a:solidFill>
                <a:latin typeface="Times New Roman"/>
                <a:ea typeface="Arial"/>
                <a:cs typeface="Arial"/>
                <a:sym typeface="Arial"/>
              </a:rPr>
              <a:t>()</a:t>
            </a:r>
            <a:r>
              <a:rPr lang="en-US" sz="2000" kern="0" dirty="0">
                <a:latin typeface="Times New Roman"/>
                <a:ea typeface="Arial"/>
                <a:cs typeface="Arial"/>
                <a:sym typeface="Arial"/>
              </a:rPr>
              <a:t> </a:t>
            </a:r>
            <a:r>
              <a:rPr lang="en-US" sz="2000" kern="0" dirty="0">
                <a:solidFill>
                  <a:srgbClr val="808030"/>
                </a:solidFill>
                <a:latin typeface="Times New Roman"/>
                <a:ea typeface="Arial"/>
                <a:cs typeface="Arial"/>
                <a:sym typeface="Arial"/>
              </a:rPr>
              <a:t>&lt;&lt;</a:t>
            </a:r>
            <a:r>
              <a:rPr lang="en-US" sz="2000" kern="0" dirty="0">
                <a:latin typeface="Times New Roman"/>
                <a:ea typeface="Arial"/>
                <a:cs typeface="Arial"/>
                <a:sym typeface="Arial"/>
              </a:rPr>
              <a:t> </a:t>
            </a:r>
            <a:r>
              <a:rPr lang="en-US" sz="2000" kern="0" dirty="0" err="1">
                <a:solidFill>
                  <a:srgbClr val="603000"/>
                </a:solidFill>
                <a:latin typeface="Times New Roman"/>
                <a:ea typeface="Arial"/>
                <a:cs typeface="Arial"/>
                <a:sym typeface="Arial"/>
              </a:rPr>
              <a:t>endl</a:t>
            </a:r>
            <a:r>
              <a:rPr lang="en-US" sz="2000" kern="0" dirty="0">
                <a:solidFill>
                  <a:srgbClr val="800080"/>
                </a:solidFill>
                <a:latin typeface="Times New Roman"/>
                <a:ea typeface="Arial"/>
                <a:cs typeface="Arial"/>
                <a:sym typeface="Arial"/>
              </a:rPr>
              <a:t>;</a:t>
            </a:r>
            <a:endParaRPr lang="en-US" sz="2000" kern="0" dirty="0">
              <a:latin typeface="Times New Roman"/>
              <a:ea typeface="Arial"/>
              <a:cs typeface="Arial"/>
              <a:sym typeface="Arial"/>
            </a:endParaRPr>
          </a:p>
          <a:p>
            <a:pPr fontAlgn="auto">
              <a:spcBef>
                <a:spcPts val="0"/>
              </a:spcBef>
              <a:spcAft>
                <a:spcPts val="0"/>
              </a:spcAft>
              <a:buClr>
                <a:srgbClr val="000000"/>
              </a:buClr>
              <a:buFont typeface="Arial"/>
              <a:buNone/>
              <a:defRPr/>
            </a:pPr>
            <a:r>
              <a:rPr lang="en-US" sz="2000" kern="0" dirty="0">
                <a:solidFill>
                  <a:srgbClr val="800080"/>
                </a:solidFill>
                <a:latin typeface="Times New Roman"/>
                <a:ea typeface="Arial"/>
                <a:cs typeface="Arial"/>
                <a:sym typeface="Arial"/>
              </a:rPr>
              <a:t>}</a:t>
            </a:r>
            <a:endParaRPr lang="en-US" sz="2000" kern="0" dirty="0">
              <a:latin typeface="Times New Roman"/>
              <a:ea typeface="Arial"/>
              <a:cs typeface="Arial"/>
              <a:sym typeface="Arial"/>
            </a:endParaRPr>
          </a:p>
          <a:p>
            <a:pPr marL="457200" fontAlgn="auto">
              <a:spcBef>
                <a:spcPts val="0"/>
              </a:spcBef>
              <a:spcAft>
                <a:spcPts val="0"/>
              </a:spcAft>
              <a:buClr>
                <a:srgbClr val="000000"/>
              </a:buClr>
              <a:buFont typeface="Arial"/>
              <a:buNone/>
              <a:defRPr/>
            </a:pPr>
            <a:endParaRPr sz="2000" kern="0">
              <a:latin typeface="Arial"/>
              <a:ea typeface="Arial"/>
              <a:cs typeface="Arial"/>
              <a:sym typeface="Arial"/>
            </a:endParaRPr>
          </a:p>
          <a:p>
            <a:pPr fontAlgn="auto">
              <a:spcBef>
                <a:spcPts val="0"/>
              </a:spcBef>
              <a:spcAft>
                <a:spcPts val="0"/>
              </a:spcAft>
              <a:buClr>
                <a:srgbClr val="000000"/>
              </a:buClr>
              <a:buFont typeface="Arial"/>
              <a:buNone/>
              <a:defRPr/>
            </a:pPr>
            <a:endParaRPr sz="2000" kern="0">
              <a:latin typeface="Arial"/>
              <a:ea typeface="Arial"/>
              <a:cs typeface="Arial"/>
              <a:sym typeface="Arial"/>
            </a:endParaRPr>
          </a:p>
        </p:txBody>
      </p:sp>
      <p:sp>
        <p:nvSpPr>
          <p:cNvPr id="51206" name="Google Shape;671;p63"/>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Google Shape;691;p65"/>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DA8B5B9A-DBC3-42A1-9D50-B41992499E39}" type="slidenum">
              <a:rPr lang="en-US" sz="1500"/>
              <a:pPr algn="r">
                <a:lnSpc>
                  <a:spcPct val="104000"/>
                </a:lnSpc>
                <a:buClr>
                  <a:srgbClr val="000000"/>
                </a:buClr>
                <a:buSzPts val="1500"/>
                <a:buFont typeface="Arial" charset="0"/>
                <a:buNone/>
              </a:pPr>
              <a:t>22</a:t>
            </a:fld>
            <a:endParaRPr lang="en-US" sz="1800"/>
          </a:p>
        </p:txBody>
      </p:sp>
      <p:sp>
        <p:nvSpPr>
          <p:cNvPr id="53251" name="Google Shape;692;p65"/>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53252" name="Google Shape;693;p65"/>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53253" name="Google Shape;694;p65"/>
          <p:cNvSpPr txBox="1">
            <a:spLocks noChangeArrowheads="1"/>
          </p:cNvSpPr>
          <p:nvPr/>
        </p:nvSpPr>
        <p:spPr bwMode="auto">
          <a:xfrm>
            <a:off x="274638" y="1254125"/>
            <a:ext cx="9032875" cy="5345113"/>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400" b="1" i="1" dirty="0" smtClean="0">
                <a:solidFill>
                  <a:srgbClr val="0070C0"/>
                </a:solidFill>
                <a:latin typeface="Times New Roman" pitchFamily="18" charset="0"/>
              </a:rPr>
              <a:t>Clase abstracte și funcții virtuale pure </a:t>
            </a:r>
          </a:p>
          <a:p>
            <a:pPr>
              <a:buClr>
                <a:srgbClr val="000000"/>
              </a:buClr>
              <a:buFont typeface="Arial" charset="0"/>
              <a:buNone/>
            </a:pPr>
            <a:r>
              <a:rPr lang="ro-RO" sz="2000" dirty="0" smtClean="0"/>
              <a:t> </a:t>
            </a:r>
            <a:r>
              <a:rPr lang="ro-RO" sz="2400" dirty="0" smtClean="0">
                <a:latin typeface="Times New Roman" pitchFamily="18" charset="0"/>
              </a:rPr>
              <a:t> </a:t>
            </a:r>
          </a:p>
          <a:p>
            <a:pPr>
              <a:buClr>
                <a:srgbClr val="000000"/>
              </a:buClr>
              <a:buFont typeface="Arial" charset="0"/>
              <a:buNone/>
            </a:pPr>
            <a:r>
              <a:rPr lang="ro-RO" sz="2400" dirty="0" smtClean="0">
                <a:latin typeface="Times New Roman" pitchFamily="18" charset="0"/>
              </a:rPr>
              <a:t> Clasă abstractă = clasă care are cel puțin o funcție virtuală PURĂ </a:t>
            </a:r>
          </a:p>
          <a:p>
            <a:pPr>
              <a:buClr>
                <a:srgbClr val="000000"/>
              </a:buClr>
              <a:buFont typeface="Arial" charset="0"/>
              <a:buNone/>
            </a:pPr>
            <a:r>
              <a:rPr lang="ro-RO" sz="2400" dirty="0" smtClean="0">
                <a:latin typeface="Times New Roman" pitchFamily="18" charset="0"/>
              </a:rPr>
              <a:t>  </a:t>
            </a:r>
          </a:p>
          <a:p>
            <a:pPr>
              <a:buClr>
                <a:srgbClr val="000000"/>
              </a:buClr>
              <a:buFont typeface="Arial" charset="0"/>
              <a:buNone/>
            </a:pPr>
            <a:r>
              <a:rPr lang="ro-RO" sz="2400" dirty="0" smtClean="0">
                <a:latin typeface="Times New Roman" pitchFamily="18" charset="0"/>
              </a:rPr>
              <a:t> Necesitate: clase care dau doar interfață (nu vrem obiecte din clasă abstractă ci </a:t>
            </a:r>
            <a:r>
              <a:rPr lang="ro-RO" sz="2400" dirty="0" err="1" smtClean="0">
                <a:latin typeface="Times New Roman" pitchFamily="18" charset="0"/>
              </a:rPr>
              <a:t>upcasting</a:t>
            </a:r>
            <a:r>
              <a:rPr lang="ro-RO" sz="2400" dirty="0" smtClean="0">
                <a:latin typeface="Times New Roman" pitchFamily="18" charset="0"/>
              </a:rPr>
              <a:t> la ea). </a:t>
            </a:r>
          </a:p>
          <a:p>
            <a:pPr>
              <a:buClr>
                <a:srgbClr val="000000"/>
              </a:buClr>
              <a:buFont typeface="Arial" charset="0"/>
              <a:buNone/>
            </a:pPr>
            <a:r>
              <a:rPr lang="ro-RO" sz="2400" dirty="0" smtClean="0">
                <a:latin typeface="Times New Roman" pitchFamily="18" charset="0"/>
              </a:rPr>
              <a:t>  </a:t>
            </a:r>
          </a:p>
          <a:p>
            <a:pPr>
              <a:buClr>
                <a:srgbClr val="000000"/>
              </a:buClr>
              <a:buFont typeface="Arial" charset="0"/>
              <a:buNone/>
            </a:pPr>
            <a:r>
              <a:rPr lang="ro-RO" sz="2400" dirty="0" smtClean="0">
                <a:latin typeface="Times New Roman" pitchFamily="18" charset="0"/>
              </a:rPr>
              <a:t> Eroare la </a:t>
            </a:r>
            <a:r>
              <a:rPr lang="ro-RO" sz="2400" dirty="0" err="1" smtClean="0">
                <a:latin typeface="Times New Roman" pitchFamily="18" charset="0"/>
              </a:rPr>
              <a:t>instanţierea</a:t>
            </a:r>
            <a:r>
              <a:rPr lang="ro-RO" sz="2400" dirty="0" smtClean="0">
                <a:latin typeface="Times New Roman" pitchFamily="18" charset="0"/>
              </a:rPr>
              <a:t> unei clase abstracte (nu se pot defini obiecte de tipul respectiv). </a:t>
            </a:r>
          </a:p>
          <a:p>
            <a:pPr>
              <a:buClr>
                <a:srgbClr val="000000"/>
              </a:buClr>
              <a:buFont typeface="Arial" charset="0"/>
              <a:buNone/>
            </a:pPr>
            <a:r>
              <a:rPr lang="ro-RO" sz="2400" dirty="0" smtClean="0">
                <a:latin typeface="Times New Roman" pitchFamily="18" charset="0"/>
              </a:rPr>
              <a:t>  </a:t>
            </a:r>
          </a:p>
          <a:p>
            <a:pPr>
              <a:buClr>
                <a:srgbClr val="000000"/>
              </a:buClr>
              <a:buFont typeface="Arial" charset="0"/>
              <a:buNone/>
            </a:pPr>
            <a:r>
              <a:rPr lang="ro-RO" sz="2400" dirty="0" smtClean="0">
                <a:latin typeface="Times New Roman" pitchFamily="18" charset="0"/>
              </a:rPr>
              <a:t> Permisă utilizarea de pointeri și referințe către clasă abstractă (pentru </a:t>
            </a:r>
            <a:r>
              <a:rPr lang="ro-RO" sz="2400" dirty="0" err="1" smtClean="0">
                <a:latin typeface="Times New Roman" pitchFamily="18" charset="0"/>
              </a:rPr>
              <a:t>upcasting</a:t>
            </a:r>
            <a:r>
              <a:rPr lang="ro-RO" sz="2400" dirty="0" smtClean="0">
                <a:latin typeface="Times New Roman" pitchFamily="18" charset="0"/>
              </a:rPr>
              <a:t>). </a:t>
            </a:r>
          </a:p>
          <a:p>
            <a:pPr>
              <a:buClr>
                <a:srgbClr val="000000"/>
              </a:buClr>
              <a:buFont typeface="Arial" charset="0"/>
              <a:buNone/>
            </a:pPr>
            <a:r>
              <a:rPr lang="ro-RO" sz="2400" dirty="0" smtClean="0">
                <a:latin typeface="Times New Roman" pitchFamily="18" charset="0"/>
              </a:rPr>
              <a:t>  </a:t>
            </a:r>
          </a:p>
          <a:p>
            <a:pPr>
              <a:buClr>
                <a:srgbClr val="000000"/>
              </a:buClr>
              <a:buFont typeface="Arial" charset="0"/>
              <a:buNone/>
            </a:pPr>
            <a:r>
              <a:rPr lang="ro-RO" sz="2400" dirty="0" smtClean="0">
                <a:latin typeface="Times New Roman" pitchFamily="18" charset="0"/>
              </a:rPr>
              <a:t> Nu pot fi trimise către funcții (prin valoare). </a:t>
            </a:r>
            <a:endParaRPr lang="ro-RO" sz="2400" dirty="0">
              <a:latin typeface="Calibri" pitchFamily="34" charset="0"/>
            </a:endParaRPr>
          </a:p>
        </p:txBody>
      </p:sp>
      <p:sp>
        <p:nvSpPr>
          <p:cNvPr id="53254" name="Google Shape;695;p65"/>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Google Shape;703;p66"/>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8470154E-80FE-421E-B6F5-078121884E6A}" type="slidenum">
              <a:rPr lang="en-US" sz="1500"/>
              <a:pPr algn="r">
                <a:lnSpc>
                  <a:spcPct val="104000"/>
                </a:lnSpc>
                <a:buClr>
                  <a:srgbClr val="000000"/>
                </a:buClr>
                <a:buSzPts val="1500"/>
                <a:buFont typeface="Arial" charset="0"/>
                <a:buNone/>
              </a:pPr>
              <a:t>23</a:t>
            </a:fld>
            <a:endParaRPr lang="en-US" sz="1800"/>
          </a:p>
        </p:txBody>
      </p:sp>
      <p:sp>
        <p:nvSpPr>
          <p:cNvPr id="54275" name="Google Shape;704;p66"/>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54276" name="Google Shape;705;p66"/>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54277" name="Google Shape;706;p66"/>
          <p:cNvSpPr txBox="1">
            <a:spLocks noChangeArrowheads="1"/>
          </p:cNvSpPr>
          <p:nvPr/>
        </p:nvSpPr>
        <p:spPr bwMode="auto">
          <a:xfrm>
            <a:off x="274638" y="1254125"/>
            <a:ext cx="9032875" cy="4430713"/>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Funcţii virtuale pure</a:t>
            </a:r>
          </a:p>
          <a:p>
            <a:pPr>
              <a:buClr>
                <a:srgbClr val="000000"/>
              </a:buClr>
              <a:buFont typeface="Arial" charset="0"/>
              <a:buNone/>
            </a:pPr>
            <a:endParaRPr lang="ro-RO" sz="2400" dirty="0" smtClean="0">
              <a:latin typeface="Times New Roman" pitchFamily="18" charset="0"/>
              <a:cs typeface="Times New Roman" pitchFamily="18" charset="0"/>
            </a:endParaRPr>
          </a:p>
          <a:p>
            <a:pPr>
              <a:buClr>
                <a:srgbClr val="000000"/>
              </a:buClr>
              <a:buSzPts val="1100"/>
              <a:buFont typeface="Arial" charset="0"/>
              <a:buNone/>
            </a:pPr>
            <a:r>
              <a:rPr lang="ro-RO" sz="2400" dirty="0" smtClean="0">
                <a:latin typeface="Times New Roman" pitchFamily="18" charset="0"/>
                <a:cs typeface="Times New Roman" pitchFamily="18" charset="0"/>
              </a:rPr>
              <a:t>Sintaxa: </a:t>
            </a:r>
            <a:r>
              <a:rPr lang="ro-RO" sz="2400" b="1" dirty="0" smtClean="0">
                <a:latin typeface="Times New Roman" pitchFamily="18" charset="0"/>
                <a:cs typeface="Times New Roman" pitchFamily="18" charset="0"/>
              </a:rPr>
              <a:t>virtual</a:t>
            </a:r>
            <a:r>
              <a:rPr lang="ro-RO" sz="2400" dirty="0" smtClean="0">
                <a:latin typeface="Times New Roman" pitchFamily="18" charset="0"/>
                <a:cs typeface="Times New Roman" pitchFamily="18" charset="0"/>
              </a:rPr>
              <a:t> </a:t>
            </a:r>
            <a:r>
              <a:rPr lang="ro-RO" sz="2400" b="1" i="1" dirty="0" smtClean="0">
                <a:latin typeface="Times New Roman" pitchFamily="18" charset="0"/>
                <a:cs typeface="Times New Roman" pitchFamily="18" charset="0"/>
              </a:rPr>
              <a:t>tip_returnat nume_funcţie(lista_parametri) =0;</a:t>
            </a:r>
          </a:p>
          <a:p>
            <a:pPr>
              <a:buClr>
                <a:srgbClr val="000000"/>
              </a:buClr>
              <a:buSzPts val="1100"/>
              <a:buFont typeface="Arial" charset="0"/>
              <a:buNone/>
            </a:pPr>
            <a:endParaRPr lang="ro-RO" sz="2400" dirty="0" smtClean="0">
              <a:latin typeface="Times New Roman" pitchFamily="18" charset="0"/>
              <a:cs typeface="Times New Roman" pitchFamily="18" charset="0"/>
            </a:endParaRPr>
          </a:p>
          <a:p>
            <a:pPr>
              <a:buClr>
                <a:srgbClr val="000000"/>
              </a:buClr>
              <a:buSzPts val="1100"/>
              <a:buFont typeface="Arial" charset="0"/>
              <a:buNone/>
            </a:pPr>
            <a:r>
              <a:rPr lang="ro-RO" sz="2400" dirty="0" smtClean="0">
                <a:latin typeface="Times New Roman" pitchFamily="18" charset="0"/>
                <a:cs typeface="Times New Roman" pitchFamily="18" charset="0"/>
              </a:rPr>
              <a:t>Ex: virtual </a:t>
            </a:r>
            <a:r>
              <a:rPr lang="ro-RO" sz="2400" dirty="0" err="1" smtClean="0">
                <a:latin typeface="Times New Roman" pitchFamily="18" charset="0"/>
                <a:cs typeface="Times New Roman" pitchFamily="18" charset="0"/>
              </a:rPr>
              <a:t>int</a:t>
            </a:r>
            <a:r>
              <a:rPr lang="ro-RO" sz="2400" dirty="0" smtClean="0">
                <a:latin typeface="Times New Roman" pitchFamily="18" charset="0"/>
                <a:cs typeface="Times New Roman" pitchFamily="18" charset="0"/>
              </a:rPr>
              <a:t> pura(</a:t>
            </a:r>
            <a:r>
              <a:rPr lang="ro-RO" sz="2400" dirty="0" err="1" smtClean="0">
                <a:latin typeface="Times New Roman" pitchFamily="18" charset="0"/>
                <a:cs typeface="Times New Roman" pitchFamily="18" charset="0"/>
              </a:rPr>
              <a:t>int</a:t>
            </a:r>
            <a:r>
              <a:rPr lang="ro-RO" sz="2400" dirty="0" smtClean="0">
                <a:latin typeface="Times New Roman" pitchFamily="18" charset="0"/>
                <a:cs typeface="Times New Roman" pitchFamily="18" charset="0"/>
              </a:rPr>
              <a:t> i)=0;</a:t>
            </a:r>
          </a:p>
          <a:p>
            <a:pPr>
              <a:buClr>
                <a:srgbClr val="000000"/>
              </a:buClr>
              <a:buSzPts val="1100"/>
              <a:buFont typeface="Arial" charset="0"/>
              <a:buNone/>
            </a:pPr>
            <a:endParaRPr lang="ro-RO" sz="2400" dirty="0" smtClean="0">
              <a:latin typeface="Times New Roman" pitchFamily="18" charset="0"/>
              <a:cs typeface="Times New Roman" pitchFamily="18" charset="0"/>
            </a:endParaRPr>
          </a:p>
          <a:p>
            <a:pPr>
              <a:buClr>
                <a:srgbClr val="000000"/>
              </a:buClr>
              <a:buSzPts val="1100"/>
              <a:buFont typeface="Arial" charset="0"/>
              <a:buNone/>
            </a:pPr>
            <a:r>
              <a:rPr lang="ro-RO" sz="2400" dirty="0" smtClean="0">
                <a:latin typeface="Times New Roman" pitchFamily="18" charset="0"/>
                <a:cs typeface="Times New Roman" pitchFamily="18" charset="0"/>
              </a:rPr>
              <a:t>Obs: La moștenire, dacă în clasa derivată nu se definește funcția pură, clasa derivată este și ea clasă abstractă ---&gt; nu trebuie definită funcție care nu se execută niciodată </a:t>
            </a:r>
          </a:p>
          <a:p>
            <a:pPr>
              <a:buClr>
                <a:srgbClr val="000000"/>
              </a:buClr>
              <a:buSzPts val="1100"/>
              <a:buFont typeface="Arial" charset="0"/>
              <a:buNone/>
            </a:pPr>
            <a:r>
              <a:rPr lang="ro-RO" sz="2400" dirty="0" smtClean="0">
                <a:latin typeface="Times New Roman" pitchFamily="18" charset="0"/>
                <a:cs typeface="Times New Roman" pitchFamily="18" charset="0"/>
              </a:rPr>
              <a:t>  </a:t>
            </a:r>
          </a:p>
          <a:p>
            <a:pPr>
              <a:buClr>
                <a:srgbClr val="000000"/>
              </a:buClr>
              <a:buSzPts val="1100"/>
              <a:buFont typeface="Arial" charset="0"/>
              <a:buNone/>
            </a:pPr>
            <a:r>
              <a:rPr lang="ro-RO" sz="2400" dirty="0" smtClean="0">
                <a:latin typeface="Times New Roman" pitchFamily="18" charset="0"/>
                <a:cs typeface="Times New Roman" pitchFamily="18" charset="0"/>
              </a:rPr>
              <a:t> UTILIZARE IMPORTANTĂ: prevenirea “</a:t>
            </a:r>
            <a:r>
              <a:rPr lang="ro-RO" sz="2400" dirty="0" err="1" smtClean="0">
                <a:latin typeface="Times New Roman" pitchFamily="18" charset="0"/>
                <a:cs typeface="Times New Roman" pitchFamily="18" charset="0"/>
              </a:rPr>
              <a:t>object</a:t>
            </a:r>
            <a:r>
              <a:rPr lang="ro-RO" sz="2400" dirty="0" smtClean="0">
                <a:latin typeface="Times New Roman" pitchFamily="18" charset="0"/>
                <a:cs typeface="Times New Roman" pitchFamily="18" charset="0"/>
              </a:rPr>
              <a:t> </a:t>
            </a:r>
            <a:r>
              <a:rPr lang="ro-RO" sz="2400" dirty="0" err="1" smtClean="0">
                <a:latin typeface="Times New Roman" pitchFamily="18" charset="0"/>
                <a:cs typeface="Times New Roman" pitchFamily="18" charset="0"/>
              </a:rPr>
              <a:t>slicing</a:t>
            </a:r>
            <a:r>
              <a:rPr lang="ro-RO" sz="2400" dirty="0" smtClean="0">
                <a:latin typeface="Times New Roman" pitchFamily="18" charset="0"/>
                <a:cs typeface="Times New Roman" pitchFamily="18" charset="0"/>
              </a:rPr>
              <a:t>”. </a:t>
            </a:r>
          </a:p>
          <a:p>
            <a:pPr>
              <a:buClr>
                <a:srgbClr val="000000"/>
              </a:buClr>
              <a:buSzPts val="1100"/>
              <a:buFont typeface="Arial" charset="0"/>
              <a:buNone/>
            </a:pPr>
            <a:endParaRPr lang="ro-RO" sz="2000" dirty="0"/>
          </a:p>
        </p:txBody>
      </p:sp>
      <p:sp>
        <p:nvSpPr>
          <p:cNvPr id="54278" name="Google Shape;707;p66"/>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Google Shape;729;p68"/>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76111D91-B3CA-4CC4-B551-73955B4668E7}" type="slidenum">
              <a:rPr lang="en-US" sz="1500"/>
              <a:pPr algn="r">
                <a:lnSpc>
                  <a:spcPct val="104000"/>
                </a:lnSpc>
                <a:buClr>
                  <a:srgbClr val="000000"/>
                </a:buClr>
                <a:buSzPts val="1500"/>
                <a:buFont typeface="Arial" charset="0"/>
                <a:buNone/>
              </a:pPr>
              <a:t>24</a:t>
            </a:fld>
            <a:endParaRPr lang="en-US" sz="1800"/>
          </a:p>
        </p:txBody>
      </p:sp>
      <p:sp>
        <p:nvSpPr>
          <p:cNvPr id="56323" name="Google Shape;730;p68"/>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56324" name="Google Shape;731;p68"/>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55301" name="Google Shape;732;p68"/>
          <p:cNvSpPr txBox="1">
            <a:spLocks noChangeArrowheads="1"/>
          </p:cNvSpPr>
          <p:nvPr/>
        </p:nvSpPr>
        <p:spPr bwMode="auto">
          <a:xfrm>
            <a:off x="274638" y="1254125"/>
            <a:ext cx="9032875" cy="3973513"/>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defRPr/>
            </a:pPr>
            <a:r>
              <a:rPr lang="ro-RO" sz="2400" b="1" i="1" dirty="0" err="1" smtClean="0">
                <a:solidFill>
                  <a:srgbClr val="0000FF"/>
                </a:solidFill>
                <a:latin typeface="Times New Roman" pitchFamily="18" charset="0"/>
                <a:cs typeface="Times New Roman" pitchFamily="18" charset="0"/>
              </a:rPr>
              <a:t>Overload</a:t>
            </a:r>
            <a:r>
              <a:rPr lang="ro-RO" sz="2400" b="1" i="1" dirty="0" smtClean="0">
                <a:solidFill>
                  <a:srgbClr val="0000FF"/>
                </a:solidFill>
                <a:latin typeface="Times New Roman" pitchFamily="18" charset="0"/>
                <a:cs typeface="Times New Roman" pitchFamily="18" charset="0"/>
              </a:rPr>
              <a:t> pe funcţii virtuale</a:t>
            </a:r>
          </a:p>
          <a:p>
            <a:pPr>
              <a:buClr>
                <a:srgbClr val="000000"/>
              </a:buClr>
              <a:buFont typeface="Arial" charset="0"/>
              <a:buNone/>
              <a:defRPr/>
            </a:pPr>
            <a:endParaRPr lang="ro-RO" sz="2400" dirty="0" smtClean="0">
              <a:solidFill>
                <a:schemeClr val="tx1"/>
              </a:solidFill>
              <a:latin typeface="+mj-lt"/>
            </a:endParaRPr>
          </a:p>
          <a:p>
            <a:pPr>
              <a:buClr>
                <a:srgbClr val="000000"/>
              </a:buClr>
              <a:buFont typeface="Arial" charset="0"/>
              <a:buNone/>
              <a:defRPr/>
            </a:pPr>
            <a:r>
              <a:rPr lang="ro-RO" sz="2400" dirty="0" smtClean="0">
                <a:solidFill>
                  <a:schemeClr val="tx1"/>
                </a:solidFill>
                <a:latin typeface="+mj-lt"/>
              </a:rPr>
              <a:t>Obs. Nu e posibil </a:t>
            </a:r>
            <a:r>
              <a:rPr lang="ro-RO" sz="2400" dirty="0" err="1" smtClean="0">
                <a:solidFill>
                  <a:schemeClr val="tx1"/>
                </a:solidFill>
                <a:latin typeface="+mj-lt"/>
              </a:rPr>
              <a:t>overload</a:t>
            </a:r>
            <a:r>
              <a:rPr lang="ro-RO" sz="2400" dirty="0" smtClean="0">
                <a:solidFill>
                  <a:schemeClr val="tx1"/>
                </a:solidFill>
                <a:latin typeface="+mj-lt"/>
              </a:rPr>
              <a:t> prin schimbarea tipului param. de întoarcere (e posibil pentru ne-virtuale) </a:t>
            </a:r>
          </a:p>
          <a:p>
            <a:pPr>
              <a:buClr>
                <a:srgbClr val="000000"/>
              </a:buClr>
              <a:buFont typeface="Arial" charset="0"/>
              <a:buNone/>
              <a:defRPr/>
            </a:pPr>
            <a:r>
              <a:rPr lang="ro-RO" sz="2400" dirty="0" smtClean="0">
                <a:solidFill>
                  <a:schemeClr val="tx1"/>
                </a:solidFill>
                <a:latin typeface="+mj-lt"/>
              </a:rPr>
              <a:t>  </a:t>
            </a:r>
          </a:p>
          <a:p>
            <a:pPr>
              <a:buClr>
                <a:srgbClr val="000000"/>
              </a:buClr>
              <a:buFont typeface="Arial" charset="0"/>
              <a:buNone/>
              <a:defRPr/>
            </a:pPr>
            <a:r>
              <a:rPr lang="ro-RO" sz="2400" dirty="0" smtClean="0">
                <a:solidFill>
                  <a:schemeClr val="tx1"/>
                </a:solidFill>
                <a:latin typeface="+mj-lt"/>
              </a:rPr>
              <a:t> De ce. Pentru că se vrea să se garanteze că se poate chema baza prin apelul respectiv. </a:t>
            </a:r>
          </a:p>
          <a:p>
            <a:pPr>
              <a:buClr>
                <a:srgbClr val="000000"/>
              </a:buClr>
              <a:buFont typeface="Arial" charset="0"/>
              <a:buNone/>
              <a:defRPr/>
            </a:pPr>
            <a:r>
              <a:rPr lang="ro-RO" sz="2400" dirty="0" smtClean="0">
                <a:solidFill>
                  <a:schemeClr val="tx1"/>
                </a:solidFill>
                <a:latin typeface="+mj-lt"/>
              </a:rPr>
              <a:t>  </a:t>
            </a:r>
          </a:p>
          <a:p>
            <a:pPr>
              <a:buClr>
                <a:srgbClr val="000000"/>
              </a:buClr>
              <a:buFont typeface="Arial" charset="0"/>
              <a:buNone/>
              <a:defRPr/>
            </a:pPr>
            <a:r>
              <a:rPr lang="ro-RO" sz="2400" dirty="0" smtClean="0">
                <a:solidFill>
                  <a:schemeClr val="tx1"/>
                </a:solidFill>
                <a:latin typeface="+mj-lt"/>
              </a:rPr>
              <a:t> Excepție: pointer către bază întors în bază, pointer către derivată în derivată </a:t>
            </a:r>
          </a:p>
          <a:p>
            <a:pPr>
              <a:buClr>
                <a:srgbClr val="000000"/>
              </a:buClr>
              <a:buFont typeface="Arial" charset="0"/>
              <a:buNone/>
              <a:defRPr/>
            </a:pPr>
            <a:r>
              <a:rPr lang="ro-RO" sz="2400" dirty="0" smtClean="0">
                <a:solidFill>
                  <a:schemeClr val="tx1"/>
                </a:solidFill>
                <a:latin typeface="+mj-lt"/>
              </a:rPr>
              <a:t> </a:t>
            </a:r>
            <a:endParaRPr lang="ro-RO" sz="2400" dirty="0">
              <a:solidFill>
                <a:schemeClr val="tx1"/>
              </a:solidFill>
              <a:latin typeface="+mj-lt"/>
            </a:endParaRPr>
          </a:p>
        </p:txBody>
      </p:sp>
      <p:sp>
        <p:nvSpPr>
          <p:cNvPr id="56326" name="Google Shape;733;p68"/>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6" name="Google Shape;741;p69"/>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04E147D6-8CA5-4965-85E2-84E3C53253D3}" type="slidenum">
              <a:rPr lang="en-US" sz="1500"/>
              <a:pPr algn="r">
                <a:lnSpc>
                  <a:spcPct val="104000"/>
                </a:lnSpc>
                <a:buClr>
                  <a:srgbClr val="000000"/>
                </a:buClr>
                <a:buSzPts val="1500"/>
                <a:buFont typeface="Arial" charset="0"/>
                <a:buNone/>
              </a:pPr>
              <a:t>25</a:t>
            </a:fld>
            <a:endParaRPr lang="en-US" sz="1800"/>
          </a:p>
        </p:txBody>
      </p:sp>
      <p:sp>
        <p:nvSpPr>
          <p:cNvPr id="57347" name="Google Shape;742;p69"/>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57348" name="Google Shape;743;p69"/>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57349" name="Google Shape;744;p69"/>
          <p:cNvSpPr txBox="1">
            <a:spLocks noChangeArrowheads="1"/>
          </p:cNvSpPr>
          <p:nvPr/>
        </p:nvSpPr>
        <p:spPr bwMode="auto">
          <a:xfrm>
            <a:off x="274638" y="1254125"/>
            <a:ext cx="3822700" cy="528638"/>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en-US" sz="2400" b="1" i="1">
                <a:solidFill>
                  <a:srgbClr val="0000FF"/>
                </a:solidFill>
                <a:latin typeface="Times New Roman" pitchFamily="18" charset="0"/>
                <a:cs typeface="Times New Roman" pitchFamily="18" charset="0"/>
              </a:rPr>
              <a:t>Overload pe funcţii virtuale</a:t>
            </a:r>
          </a:p>
          <a:p>
            <a:pPr>
              <a:buClr>
                <a:srgbClr val="000000"/>
              </a:buClr>
              <a:buFont typeface="Arial" charset="0"/>
              <a:buNone/>
            </a:pPr>
            <a:endParaRPr lang="en-US" sz="2000" b="1">
              <a:solidFill>
                <a:srgbClr val="0000FF"/>
              </a:solidFill>
            </a:endParaRPr>
          </a:p>
        </p:txBody>
      </p:sp>
      <p:sp>
        <p:nvSpPr>
          <p:cNvPr id="57350" name="Google Shape;745;p69"/>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
        <p:nvSpPr>
          <p:cNvPr id="57351" name="Google Shape;746;p69"/>
          <p:cNvSpPr txBox="1">
            <a:spLocks noChangeArrowheads="1"/>
          </p:cNvSpPr>
          <p:nvPr/>
        </p:nvSpPr>
        <p:spPr bwMode="auto">
          <a:xfrm>
            <a:off x="274638" y="1782763"/>
            <a:ext cx="4748212" cy="5434012"/>
          </a:xfrm>
          <a:prstGeom prst="rect">
            <a:avLst/>
          </a:prstGeom>
          <a:noFill/>
          <a:ln w="9525">
            <a:noFill/>
            <a:miter lim="800000"/>
            <a:headEnd/>
            <a:tailEnd/>
          </a:ln>
        </p:spPr>
        <p:txBody>
          <a:bodyPr lIns="91425" tIns="91425" rIns="91425" bIns="91425"/>
          <a:lstStyle/>
          <a:p>
            <a:pPr>
              <a:buClr>
                <a:srgbClr val="000000"/>
              </a:buClr>
              <a:buFont typeface="Arial" charset="0"/>
              <a:buNone/>
            </a:pPr>
            <a:r>
              <a:rPr lang="en-US" sz="2000" b="1">
                <a:solidFill>
                  <a:srgbClr val="800000"/>
                </a:solidFill>
                <a:latin typeface="Times New Roman" pitchFamily="18" charset="0"/>
                <a:cs typeface="Times New Roman" pitchFamily="18" charset="0"/>
              </a:rPr>
              <a:t>class</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Base</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b="1">
                <a:solidFill>
                  <a:srgbClr val="800000"/>
                </a:solidFill>
                <a:latin typeface="Times New Roman" pitchFamily="18" charset="0"/>
                <a:cs typeface="Times New Roman" pitchFamily="18" charset="0"/>
              </a:rPr>
              <a:t>public</a:t>
            </a:r>
            <a:r>
              <a:rPr lang="en-US" sz="2000" b="1">
                <a:solidFill>
                  <a:srgbClr val="E34ADC"/>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virtual</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int</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f</a:t>
            </a:r>
            <a:r>
              <a:rPr lang="en-US" sz="2000" b="1">
                <a:solidFill>
                  <a:srgbClr val="80803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const</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r>
              <a:rPr lang="en-US" sz="2000" b="1">
                <a:latin typeface="Times New Roman" pitchFamily="18" charset="0"/>
                <a:cs typeface="Times New Roman" pitchFamily="18" charset="0"/>
              </a:rPr>
              <a:t> </a:t>
            </a:r>
          </a:p>
          <a:p>
            <a:pPr>
              <a:buClr>
                <a:srgbClr val="000000"/>
              </a:buClr>
              <a:buFont typeface="Arial" charset="0"/>
              <a:buNone/>
            </a:pPr>
            <a:r>
              <a:rPr lang="en-US" sz="2000">
                <a:latin typeface="Times New Roman" pitchFamily="18" charset="0"/>
                <a:cs typeface="Times New Roman" pitchFamily="18" charset="0"/>
              </a:rPr>
              <a:t>    </a:t>
            </a:r>
            <a:r>
              <a:rPr lang="en-US" sz="2000">
                <a:solidFill>
                  <a:srgbClr val="603000"/>
                </a:solidFill>
                <a:latin typeface="Times New Roman" pitchFamily="18" charset="0"/>
                <a:cs typeface="Times New Roman" pitchFamily="18" charset="0"/>
              </a:rPr>
              <a:t>cout</a:t>
            </a:r>
            <a:r>
              <a:rPr lang="en-US" sz="2000">
                <a:latin typeface="Times New Roman" pitchFamily="18" charset="0"/>
                <a:cs typeface="Times New Roman" pitchFamily="18" charset="0"/>
              </a:rPr>
              <a:t> </a:t>
            </a:r>
            <a:r>
              <a:rPr lang="en-US" sz="2000">
                <a:solidFill>
                  <a:srgbClr val="808030"/>
                </a:solidFill>
                <a:latin typeface="Times New Roman" pitchFamily="18" charset="0"/>
                <a:cs typeface="Times New Roman" pitchFamily="18" charset="0"/>
              </a:rPr>
              <a:t>&lt;&lt;</a:t>
            </a:r>
            <a:r>
              <a:rPr lang="en-US" sz="2000">
                <a:latin typeface="Times New Roman" pitchFamily="18" charset="0"/>
                <a:cs typeface="Times New Roman" pitchFamily="18" charset="0"/>
              </a:rPr>
              <a:t> </a:t>
            </a:r>
            <a:r>
              <a:rPr lang="en-US" sz="2000">
                <a:solidFill>
                  <a:srgbClr val="800000"/>
                </a:solidFill>
                <a:latin typeface="Times New Roman" pitchFamily="18" charset="0"/>
                <a:cs typeface="Times New Roman" pitchFamily="18" charset="0"/>
              </a:rPr>
              <a:t>"</a:t>
            </a:r>
            <a:r>
              <a:rPr lang="en-US" sz="2000">
                <a:solidFill>
                  <a:srgbClr val="0000E6"/>
                </a:solidFill>
                <a:latin typeface="Times New Roman" pitchFamily="18" charset="0"/>
                <a:cs typeface="Times New Roman" pitchFamily="18" charset="0"/>
              </a:rPr>
              <a:t>Base::f()</a:t>
            </a:r>
            <a:r>
              <a:rPr lang="en-US" sz="2000">
                <a:solidFill>
                  <a:srgbClr val="0F69FF"/>
                </a:solidFill>
                <a:latin typeface="Times New Roman" pitchFamily="18" charset="0"/>
                <a:cs typeface="Times New Roman" pitchFamily="18" charset="0"/>
              </a:rPr>
              <a:t>\n</a:t>
            </a:r>
            <a:r>
              <a:rPr lang="en-US" sz="2000">
                <a:solidFill>
                  <a:srgbClr val="800000"/>
                </a:solidFill>
                <a:latin typeface="Times New Roman" pitchFamily="18" charset="0"/>
                <a:cs typeface="Times New Roman" pitchFamily="18" charset="0"/>
              </a:rPr>
              <a:t>"</a:t>
            </a:r>
            <a:r>
              <a:rPr lang="en-US" sz="2000">
                <a:solidFill>
                  <a:srgbClr val="800080"/>
                </a:solidFill>
                <a:latin typeface="Times New Roman" pitchFamily="18" charset="0"/>
                <a:cs typeface="Times New Roman" pitchFamily="18" charset="0"/>
              </a:rPr>
              <a:t>;</a:t>
            </a:r>
            <a:r>
              <a:rPr lang="en-US" sz="2000">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return</a:t>
            </a:r>
            <a:r>
              <a:rPr lang="en-US" sz="2000" b="1">
                <a:latin typeface="Times New Roman" pitchFamily="18" charset="0"/>
                <a:cs typeface="Times New Roman" pitchFamily="18" charset="0"/>
              </a:rPr>
              <a:t> </a:t>
            </a:r>
            <a:r>
              <a:rPr lang="en-US" sz="2000" b="1">
                <a:solidFill>
                  <a:srgbClr val="008C00"/>
                </a:solidFill>
                <a:latin typeface="Times New Roman" pitchFamily="18" charset="0"/>
                <a:cs typeface="Times New Roman" pitchFamily="18" charset="0"/>
              </a:rPr>
              <a:t>1</a:t>
            </a:r>
            <a:r>
              <a:rPr lang="en-US" sz="2000" b="1">
                <a:solidFill>
                  <a:srgbClr val="80008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virtual</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void</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f</a:t>
            </a:r>
            <a:r>
              <a:rPr lang="en-US" sz="2000" b="1">
                <a:solidFill>
                  <a:srgbClr val="808030"/>
                </a:solidFill>
                <a:latin typeface="Times New Roman" pitchFamily="18" charset="0"/>
                <a:cs typeface="Times New Roman" pitchFamily="18" charset="0"/>
              </a:rPr>
              <a:t>(</a:t>
            </a:r>
            <a:r>
              <a:rPr lang="en-US" sz="2000" b="1">
                <a:solidFill>
                  <a:srgbClr val="603000"/>
                </a:solidFill>
                <a:latin typeface="Times New Roman" pitchFamily="18" charset="0"/>
                <a:cs typeface="Times New Roman" pitchFamily="18" charset="0"/>
              </a:rPr>
              <a:t>string</a:t>
            </a:r>
            <a:r>
              <a:rPr lang="en-US" sz="2000" b="1">
                <a:solidFill>
                  <a:srgbClr val="80803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const</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virtual</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void</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g</a:t>
            </a:r>
            <a:r>
              <a:rPr lang="en-US" sz="2000" b="1">
                <a:solidFill>
                  <a:srgbClr val="80803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const</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a:solidFill>
                  <a:srgbClr val="800080"/>
                </a:solidFill>
                <a:latin typeface="Times New Roman" pitchFamily="18" charset="0"/>
                <a:cs typeface="Times New Roman" pitchFamily="18" charset="0"/>
              </a:rPr>
              <a:t>};</a:t>
            </a:r>
            <a:endParaRPr lang="en-US" sz="2000">
              <a:latin typeface="Times New Roman" pitchFamily="18" charset="0"/>
              <a:cs typeface="Times New Roman" pitchFamily="18" charset="0"/>
            </a:endParaRPr>
          </a:p>
          <a:p>
            <a:pPr>
              <a:buClr>
                <a:srgbClr val="000000"/>
              </a:buClr>
              <a:buFont typeface="Arial" charset="0"/>
              <a:buNone/>
            </a:pPr>
            <a:endParaRPr lang="en-US" sz="2000">
              <a:latin typeface="Times New Roman" pitchFamily="18" charset="0"/>
              <a:cs typeface="Times New Roman" pitchFamily="18" charset="0"/>
            </a:endParaRPr>
          </a:p>
          <a:p>
            <a:pPr>
              <a:buClr>
                <a:srgbClr val="000000"/>
              </a:buClr>
              <a:buFont typeface="Arial" charset="0"/>
              <a:buNone/>
            </a:pPr>
            <a:r>
              <a:rPr lang="en-US" sz="2000" b="1">
                <a:solidFill>
                  <a:srgbClr val="800000"/>
                </a:solidFill>
                <a:latin typeface="Times New Roman" pitchFamily="18" charset="0"/>
                <a:cs typeface="Times New Roman" pitchFamily="18" charset="0"/>
              </a:rPr>
              <a:t>class</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Derived1</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public</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Base</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r>
              <a:rPr lang="en-US" sz="2000" b="1">
                <a:solidFill>
                  <a:srgbClr val="800000"/>
                </a:solidFill>
                <a:latin typeface="Times New Roman" pitchFamily="18" charset="0"/>
                <a:cs typeface="Times New Roman" pitchFamily="18" charset="0"/>
              </a:rPr>
              <a:t>public</a:t>
            </a:r>
            <a:r>
              <a:rPr lang="en-US" sz="2000" b="1">
                <a:solidFill>
                  <a:srgbClr val="800080"/>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void</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g</a:t>
            </a:r>
            <a:r>
              <a:rPr lang="en-US" sz="2000" b="1">
                <a:solidFill>
                  <a:srgbClr val="80803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const</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a:solidFill>
                  <a:srgbClr val="800080"/>
                </a:solidFill>
                <a:latin typeface="Times New Roman" pitchFamily="18" charset="0"/>
                <a:cs typeface="Times New Roman" pitchFamily="18" charset="0"/>
              </a:rPr>
              <a:t>};</a:t>
            </a:r>
            <a:endParaRPr lang="en-US" sz="2000">
              <a:latin typeface="Times New Roman" pitchFamily="18" charset="0"/>
              <a:cs typeface="Times New Roman" pitchFamily="18" charset="0"/>
            </a:endParaRPr>
          </a:p>
          <a:p>
            <a:pPr>
              <a:buClr>
                <a:srgbClr val="000000"/>
              </a:buClr>
              <a:buFont typeface="Arial" charset="0"/>
              <a:buNone/>
            </a:pPr>
            <a:endParaRPr lang="en-US" sz="2000">
              <a:latin typeface="Times New Roman" pitchFamily="18" charset="0"/>
              <a:cs typeface="Times New Roman" pitchFamily="18" charset="0"/>
            </a:endParaRPr>
          </a:p>
          <a:p>
            <a:pPr>
              <a:buClr>
                <a:srgbClr val="000000"/>
              </a:buClr>
              <a:buFont typeface="Arial" charset="0"/>
              <a:buNone/>
            </a:pPr>
            <a:r>
              <a:rPr lang="en-US" sz="2000" b="1">
                <a:solidFill>
                  <a:srgbClr val="800000"/>
                </a:solidFill>
                <a:latin typeface="Times New Roman" pitchFamily="18" charset="0"/>
                <a:cs typeface="Times New Roman" pitchFamily="18" charset="0"/>
              </a:rPr>
              <a:t>class</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Derived2</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public</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Base</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r>
              <a:rPr lang="en-US" sz="2000" b="1">
                <a:solidFill>
                  <a:srgbClr val="800000"/>
                </a:solidFill>
                <a:latin typeface="Times New Roman" pitchFamily="18" charset="0"/>
                <a:cs typeface="Times New Roman" pitchFamily="18" charset="0"/>
              </a:rPr>
              <a:t>public</a:t>
            </a:r>
            <a:r>
              <a:rPr lang="en-US" sz="2000" b="1">
                <a:solidFill>
                  <a:srgbClr val="800080"/>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a:latin typeface="Times New Roman" pitchFamily="18" charset="0"/>
                <a:cs typeface="Times New Roman" pitchFamily="18" charset="0"/>
              </a:rPr>
              <a:t>  </a:t>
            </a:r>
            <a:r>
              <a:rPr lang="en-US" sz="2000">
                <a:solidFill>
                  <a:srgbClr val="696969"/>
                </a:solidFill>
                <a:latin typeface="Times New Roman" pitchFamily="18" charset="0"/>
                <a:cs typeface="Times New Roman" pitchFamily="18" charset="0"/>
              </a:rPr>
              <a:t>// Overriding a virtual funcţion:</a:t>
            </a:r>
            <a:endParaRPr lang="en-US" sz="2000">
              <a:latin typeface="Times New Roman" pitchFamily="18" charset="0"/>
              <a:cs typeface="Times New Roman" pitchFamily="18" charset="0"/>
            </a:endParaRPr>
          </a:p>
          <a:p>
            <a:pPr>
              <a:buClr>
                <a:srgbClr val="000000"/>
              </a:buClr>
              <a:buFont typeface="Arial" charset="0"/>
              <a:buNone/>
            </a:pPr>
            <a:r>
              <a:rPr lang="en-US" sz="2000">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int</a:t>
            </a:r>
            <a:r>
              <a:rPr lang="en-US" sz="2000" b="1">
                <a:latin typeface="Times New Roman" pitchFamily="18" charset="0"/>
                <a:cs typeface="Times New Roman" pitchFamily="18" charset="0"/>
              </a:rPr>
              <a:t> </a:t>
            </a:r>
            <a:r>
              <a:rPr lang="en-US" sz="2000">
                <a:latin typeface="Times New Roman" pitchFamily="18" charset="0"/>
                <a:cs typeface="Times New Roman" pitchFamily="18" charset="0"/>
              </a:rPr>
              <a:t>f</a:t>
            </a:r>
            <a:r>
              <a:rPr lang="en-US" sz="2000" b="1">
                <a:solidFill>
                  <a:srgbClr val="80803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const</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603000"/>
                </a:solidFill>
                <a:latin typeface="Times New Roman" pitchFamily="18" charset="0"/>
                <a:cs typeface="Times New Roman" pitchFamily="18" charset="0"/>
              </a:rPr>
              <a:t>cout</a:t>
            </a:r>
            <a:r>
              <a:rPr lang="en-US" sz="2000" b="1">
                <a:latin typeface="Times New Roman" pitchFamily="18" charset="0"/>
                <a:cs typeface="Times New Roman" pitchFamily="18" charset="0"/>
              </a:rPr>
              <a:t> </a:t>
            </a:r>
            <a:r>
              <a:rPr lang="en-US" sz="2000" b="1">
                <a:solidFill>
                  <a:srgbClr val="808030"/>
                </a:solidFill>
                <a:latin typeface="Times New Roman" pitchFamily="18" charset="0"/>
                <a:cs typeface="Times New Roman" pitchFamily="18" charset="0"/>
              </a:rPr>
              <a:t>&lt;&lt;</a:t>
            </a:r>
            <a:r>
              <a:rPr lang="en-US" sz="2000" b="1">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a:t>
            </a:r>
            <a:r>
              <a:rPr lang="en-US" sz="2000">
                <a:solidFill>
                  <a:srgbClr val="0000E6"/>
                </a:solidFill>
                <a:latin typeface="Times New Roman" pitchFamily="18" charset="0"/>
                <a:cs typeface="Times New Roman" pitchFamily="18" charset="0"/>
              </a:rPr>
              <a:t>Derived2::f()</a:t>
            </a:r>
            <a:r>
              <a:rPr lang="en-US" sz="2000">
                <a:solidFill>
                  <a:srgbClr val="0F69FF"/>
                </a:solidFill>
                <a:latin typeface="Times New Roman" pitchFamily="18" charset="0"/>
                <a:cs typeface="Times New Roman" pitchFamily="18" charset="0"/>
              </a:rPr>
              <a:t>\n</a:t>
            </a:r>
            <a:r>
              <a:rPr lang="en-US" sz="2000" b="1">
                <a:solidFill>
                  <a:srgbClr val="800000"/>
                </a:solidFill>
                <a:latin typeface="Times New Roman" pitchFamily="18" charset="0"/>
                <a:cs typeface="Times New Roman" pitchFamily="18" charset="0"/>
              </a:rPr>
              <a:t>"</a:t>
            </a:r>
            <a:r>
              <a:rPr lang="en-US" sz="2000" b="1">
                <a:solidFill>
                  <a:srgbClr val="800080"/>
                </a:solidFill>
                <a:latin typeface="Times New Roman" pitchFamily="18" charset="0"/>
                <a:cs typeface="Times New Roman" pitchFamily="18" charset="0"/>
              </a:rPr>
              <a:t>;</a:t>
            </a:r>
            <a:r>
              <a:rPr lang="en-US" sz="2000" b="1">
                <a:latin typeface="Times New Roman" pitchFamily="18" charset="0"/>
                <a:cs typeface="Times New Roman" pitchFamily="18" charset="0"/>
              </a:rPr>
              <a:t> </a:t>
            </a:r>
          </a:p>
          <a:p>
            <a:pPr>
              <a:buClr>
                <a:srgbClr val="000000"/>
              </a:buClr>
              <a:buFont typeface="Arial" charset="0"/>
              <a:buNone/>
            </a:pPr>
            <a:r>
              <a:rPr lang="en-US" sz="2000">
                <a:latin typeface="Times New Roman" pitchFamily="18" charset="0"/>
                <a:cs typeface="Times New Roman" pitchFamily="18" charset="0"/>
              </a:rPr>
              <a:t>    </a:t>
            </a:r>
            <a:r>
              <a:rPr lang="en-US" sz="2000" b="1">
                <a:solidFill>
                  <a:srgbClr val="800000"/>
                </a:solidFill>
                <a:latin typeface="Times New Roman" pitchFamily="18" charset="0"/>
                <a:cs typeface="Times New Roman" pitchFamily="18" charset="0"/>
              </a:rPr>
              <a:t>return</a:t>
            </a:r>
            <a:r>
              <a:rPr lang="en-US" sz="2000" b="1">
                <a:latin typeface="Times New Roman" pitchFamily="18" charset="0"/>
                <a:cs typeface="Times New Roman" pitchFamily="18" charset="0"/>
              </a:rPr>
              <a:t> </a:t>
            </a:r>
            <a:r>
              <a:rPr lang="en-US" sz="2000" b="1">
                <a:solidFill>
                  <a:srgbClr val="008C00"/>
                </a:solidFill>
                <a:latin typeface="Times New Roman" pitchFamily="18" charset="0"/>
                <a:cs typeface="Times New Roman" pitchFamily="18" charset="0"/>
              </a:rPr>
              <a:t>2</a:t>
            </a:r>
            <a:r>
              <a:rPr lang="en-US" sz="2000" b="1">
                <a:solidFill>
                  <a:srgbClr val="800080"/>
                </a:solidFill>
                <a:latin typeface="Times New Roman" pitchFamily="18" charset="0"/>
                <a:cs typeface="Times New Roman" pitchFamily="18" charset="0"/>
              </a:rPr>
              <a:t>;</a:t>
            </a:r>
            <a:r>
              <a:rPr lang="en-US" sz="2000" b="1">
                <a:latin typeface="Times New Roman" pitchFamily="18" charset="0"/>
                <a:cs typeface="Times New Roman" pitchFamily="18" charset="0"/>
              </a:rPr>
              <a:t>  </a:t>
            </a:r>
            <a:r>
              <a:rPr lang="en-US" sz="2000" b="1">
                <a:solidFill>
                  <a:srgbClr val="800080"/>
                </a:solidFill>
                <a:latin typeface="Times New Roman" pitchFamily="18" charset="0"/>
                <a:cs typeface="Times New Roman" pitchFamily="18" charset="0"/>
              </a:rPr>
              <a:t>}</a:t>
            </a:r>
            <a:endParaRPr lang="en-US" sz="2000" b="1">
              <a:latin typeface="Times New Roman" pitchFamily="18" charset="0"/>
              <a:cs typeface="Times New Roman" pitchFamily="18" charset="0"/>
            </a:endParaRPr>
          </a:p>
          <a:p>
            <a:pPr>
              <a:buClr>
                <a:srgbClr val="000000"/>
              </a:buClr>
              <a:buFont typeface="Arial" charset="0"/>
              <a:buNone/>
            </a:pPr>
            <a:r>
              <a:rPr lang="en-US" sz="2000">
                <a:solidFill>
                  <a:srgbClr val="800080"/>
                </a:solidFill>
                <a:latin typeface="Times New Roman" pitchFamily="18" charset="0"/>
                <a:cs typeface="Times New Roman" pitchFamily="18" charset="0"/>
              </a:rPr>
              <a:t>};</a:t>
            </a:r>
            <a:endParaRPr lang="en-US" sz="2000">
              <a:latin typeface="Times New Roman" pitchFamily="18" charset="0"/>
              <a:cs typeface="Times New Roman" pitchFamily="18" charset="0"/>
            </a:endParaRPr>
          </a:p>
          <a:p>
            <a:pPr>
              <a:buClr>
                <a:srgbClr val="000000"/>
              </a:buClr>
              <a:buFont typeface="Arial" charset="0"/>
              <a:buNone/>
            </a:pPr>
            <a:endParaRPr lang="en-US" sz="2000"/>
          </a:p>
        </p:txBody>
      </p:sp>
      <p:sp>
        <p:nvSpPr>
          <p:cNvPr id="57352" name="Google Shape;747;p69"/>
          <p:cNvSpPr txBox="1">
            <a:spLocks noChangeArrowheads="1"/>
          </p:cNvSpPr>
          <p:nvPr/>
        </p:nvSpPr>
        <p:spPr bwMode="auto">
          <a:xfrm>
            <a:off x="5948363" y="1271588"/>
            <a:ext cx="3822700" cy="3000375"/>
          </a:xfrm>
          <a:prstGeom prst="rect">
            <a:avLst/>
          </a:prstGeom>
          <a:noFill/>
          <a:ln w="9525">
            <a:noFill/>
            <a:miter lim="800000"/>
            <a:headEnd/>
            <a:tailEnd/>
          </a:ln>
        </p:spPr>
        <p:txBody>
          <a:bodyPr lIns="91425" tIns="91425" rIns="91425" bIns="91425"/>
          <a:lstStyle/>
          <a:p>
            <a:pPr>
              <a:buClr>
                <a:srgbClr val="000000"/>
              </a:buClr>
              <a:buFont typeface="Arial" charset="0"/>
              <a:buNone/>
            </a:pPr>
            <a:r>
              <a:rPr lang="en-US" sz="2000" b="1">
                <a:solidFill>
                  <a:srgbClr val="800000"/>
                </a:solidFill>
                <a:latin typeface="Times New Roman" pitchFamily="18" charset="0"/>
              </a:rPr>
              <a:t>int</a:t>
            </a:r>
            <a:r>
              <a:rPr lang="en-US" sz="2000" b="1">
                <a:latin typeface="Times New Roman" pitchFamily="18" charset="0"/>
              </a:rPr>
              <a:t> </a:t>
            </a:r>
            <a:r>
              <a:rPr lang="en-US" sz="2000">
                <a:solidFill>
                  <a:srgbClr val="400000"/>
                </a:solidFill>
                <a:latin typeface="Times New Roman" pitchFamily="18" charset="0"/>
              </a:rPr>
              <a:t>main</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03000"/>
                </a:solidFill>
                <a:latin typeface="Times New Roman" pitchFamily="18" charset="0"/>
              </a:rPr>
              <a:t>string</a:t>
            </a:r>
            <a:r>
              <a:rPr lang="en-US" sz="2000">
                <a:latin typeface="Times New Roman" pitchFamily="18" charset="0"/>
              </a:rPr>
              <a:t> s</a:t>
            </a:r>
            <a:r>
              <a:rPr lang="en-US" sz="2000">
                <a:solidFill>
                  <a:srgbClr val="808030"/>
                </a:solidFill>
                <a:latin typeface="Times New Roman" pitchFamily="18" charset="0"/>
              </a:rPr>
              <a:t>(</a:t>
            </a:r>
            <a:r>
              <a:rPr lang="en-US" sz="2000">
                <a:solidFill>
                  <a:srgbClr val="800000"/>
                </a:solidFill>
                <a:latin typeface="Times New Roman" pitchFamily="18" charset="0"/>
              </a:rPr>
              <a:t>"</a:t>
            </a:r>
            <a:r>
              <a:rPr lang="en-US" sz="2000">
                <a:solidFill>
                  <a:srgbClr val="0000E6"/>
                </a:solidFill>
                <a:latin typeface="Times New Roman" pitchFamily="18" charset="0"/>
              </a:rPr>
              <a:t>hello</a:t>
            </a:r>
            <a:r>
              <a:rPr lang="en-US" sz="2000">
                <a:solidFill>
                  <a:srgbClr val="800000"/>
                </a:solidFill>
                <a:latin typeface="Times New Roman" pitchFamily="18" charset="0"/>
              </a:rPr>
              <a:t>"</a:t>
            </a:r>
            <a:r>
              <a:rPr lang="en-US" sz="2000">
                <a:solidFill>
                  <a:srgbClr val="808030"/>
                </a:solidFill>
                <a:latin typeface="Times New Roman" pitchFamily="18" charset="0"/>
              </a:rPr>
              <a:t>)</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Derived1 d1</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b="1">
                <a:solidFill>
                  <a:srgbClr val="800000"/>
                </a:solidFill>
                <a:latin typeface="Times New Roman" pitchFamily="18" charset="0"/>
              </a:rPr>
              <a:t>int</a:t>
            </a:r>
            <a:r>
              <a:rPr lang="en-US" sz="2000" b="1">
                <a:latin typeface="Times New Roman" pitchFamily="18" charset="0"/>
              </a:rPr>
              <a:t> </a:t>
            </a:r>
            <a:r>
              <a:rPr lang="en-US" sz="2000">
                <a:latin typeface="Times New Roman" pitchFamily="18" charset="0"/>
              </a:rPr>
              <a:t>x </a:t>
            </a:r>
            <a:r>
              <a:rPr lang="en-US" sz="2000">
                <a:solidFill>
                  <a:srgbClr val="808030"/>
                </a:solidFill>
                <a:latin typeface="Times New Roman" pitchFamily="18" charset="0"/>
              </a:rPr>
              <a:t>=</a:t>
            </a:r>
            <a:r>
              <a:rPr lang="en-US" sz="2000">
                <a:latin typeface="Times New Roman" pitchFamily="18" charset="0"/>
              </a:rPr>
              <a:t> d1</a:t>
            </a:r>
            <a:r>
              <a:rPr lang="en-US" sz="2000">
                <a:solidFill>
                  <a:srgbClr val="808030"/>
                </a:solidFill>
                <a:latin typeface="Times New Roman" pitchFamily="18" charset="0"/>
              </a:rPr>
              <a:t>.</a:t>
            </a:r>
            <a:r>
              <a:rPr lang="en-US" sz="2000">
                <a:latin typeface="Times New Roman" pitchFamily="18" charset="0"/>
              </a:rPr>
              <a:t>f</a:t>
            </a:r>
            <a:r>
              <a:rPr lang="en-US" sz="2000">
                <a:solidFill>
                  <a:srgbClr val="808030"/>
                </a:solidFill>
                <a:latin typeface="Times New Roman" pitchFamily="18" charset="0"/>
              </a:rPr>
              <a:t>()</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d1</a:t>
            </a:r>
            <a:r>
              <a:rPr lang="en-US" sz="2000">
                <a:solidFill>
                  <a:srgbClr val="808030"/>
                </a:solidFill>
                <a:latin typeface="Times New Roman" pitchFamily="18" charset="0"/>
              </a:rPr>
              <a:t>.</a:t>
            </a:r>
            <a:r>
              <a:rPr lang="en-US" sz="2000">
                <a:latin typeface="Times New Roman" pitchFamily="18" charset="0"/>
              </a:rPr>
              <a:t>f</a:t>
            </a:r>
            <a:r>
              <a:rPr lang="en-US" sz="2000">
                <a:solidFill>
                  <a:srgbClr val="808030"/>
                </a:solidFill>
                <a:latin typeface="Times New Roman" pitchFamily="18" charset="0"/>
              </a:rPr>
              <a:t>(</a:t>
            </a:r>
            <a:r>
              <a:rPr lang="en-US" sz="2000">
                <a:latin typeface="Times New Roman" pitchFamily="18" charset="0"/>
              </a:rPr>
              <a:t>s</a:t>
            </a:r>
            <a:r>
              <a:rPr lang="en-US" sz="2000">
                <a:solidFill>
                  <a:srgbClr val="808030"/>
                </a:solidFill>
                <a:latin typeface="Times New Roman" pitchFamily="18" charset="0"/>
              </a:rPr>
              <a:t>)</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Derived2 d2</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x </a:t>
            </a:r>
            <a:r>
              <a:rPr lang="en-US" sz="2000">
                <a:solidFill>
                  <a:srgbClr val="808030"/>
                </a:solidFill>
                <a:latin typeface="Times New Roman" pitchFamily="18" charset="0"/>
              </a:rPr>
              <a:t>=</a:t>
            </a:r>
            <a:r>
              <a:rPr lang="en-US" sz="2000">
                <a:latin typeface="Times New Roman" pitchFamily="18" charset="0"/>
              </a:rPr>
              <a:t> d2</a:t>
            </a:r>
            <a:r>
              <a:rPr lang="en-US" sz="2000">
                <a:solidFill>
                  <a:srgbClr val="808030"/>
                </a:solidFill>
                <a:latin typeface="Times New Roman" pitchFamily="18" charset="0"/>
              </a:rPr>
              <a:t>.</a:t>
            </a:r>
            <a:r>
              <a:rPr lang="en-US" sz="2000">
                <a:latin typeface="Times New Roman" pitchFamily="18" charset="0"/>
              </a:rPr>
              <a:t>f</a:t>
            </a:r>
            <a:r>
              <a:rPr lang="en-US" sz="2000">
                <a:solidFill>
                  <a:srgbClr val="808030"/>
                </a:solidFill>
                <a:latin typeface="Times New Roman" pitchFamily="18" charset="0"/>
              </a:rPr>
              <a:t>()</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solidFill>
                  <a:srgbClr val="696969"/>
                </a:solidFill>
                <a:latin typeface="Times New Roman" pitchFamily="18" charset="0"/>
              </a:rPr>
              <a:t>//!  d2.f(s); // string version hidden</a:t>
            </a:r>
            <a:endParaRPr lang="en-US" sz="2000">
              <a:latin typeface="Times New Roman" pitchFamily="18" charset="0"/>
            </a:endParaRPr>
          </a:p>
          <a:p>
            <a:pPr>
              <a:buClr>
                <a:srgbClr val="000000"/>
              </a:buClr>
              <a:buFont typeface="Arial" charset="0"/>
              <a:buNone/>
            </a:pP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endParaRPr lang="en-US" sz="2000" b="1">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Google Shape;755;p70"/>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118D459A-3152-4729-95AD-76A1C87BEF4D}" type="slidenum">
              <a:rPr lang="en-US" sz="1500"/>
              <a:pPr algn="r">
                <a:lnSpc>
                  <a:spcPct val="104000"/>
                </a:lnSpc>
                <a:buClr>
                  <a:srgbClr val="000000"/>
                </a:buClr>
                <a:buSzPts val="1500"/>
                <a:buFont typeface="Arial" charset="0"/>
                <a:buNone/>
              </a:pPr>
              <a:t>26</a:t>
            </a:fld>
            <a:endParaRPr lang="en-US" sz="1800"/>
          </a:p>
        </p:txBody>
      </p:sp>
      <p:sp>
        <p:nvSpPr>
          <p:cNvPr id="58371" name="Google Shape;756;p70"/>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58372" name="Google Shape;757;p70"/>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58373" name="Google Shape;758;p70"/>
          <p:cNvSpPr txBox="1">
            <a:spLocks noChangeArrowheads="1"/>
          </p:cNvSpPr>
          <p:nvPr/>
        </p:nvSpPr>
        <p:spPr bwMode="auto">
          <a:xfrm>
            <a:off x="274638" y="1254125"/>
            <a:ext cx="3822700" cy="528638"/>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en-US" sz="2400" b="1" i="1">
                <a:solidFill>
                  <a:srgbClr val="0000FF"/>
                </a:solidFill>
                <a:latin typeface="Times New Roman" pitchFamily="18" charset="0"/>
                <a:cs typeface="Times New Roman" pitchFamily="18" charset="0"/>
              </a:rPr>
              <a:t>Overload pe funcţii virtuale</a:t>
            </a:r>
          </a:p>
          <a:p>
            <a:pPr>
              <a:buClr>
                <a:srgbClr val="000000"/>
              </a:buClr>
              <a:buFont typeface="Arial" charset="0"/>
              <a:buNone/>
            </a:pPr>
            <a:endParaRPr lang="en-US" sz="2000" b="1">
              <a:solidFill>
                <a:srgbClr val="0000FF"/>
              </a:solidFill>
            </a:endParaRPr>
          </a:p>
        </p:txBody>
      </p:sp>
      <p:sp>
        <p:nvSpPr>
          <p:cNvPr id="58374" name="Google Shape;759;p70"/>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
        <p:nvSpPr>
          <p:cNvPr id="58375" name="Google Shape;760;p70"/>
          <p:cNvSpPr txBox="1">
            <a:spLocks noChangeArrowheads="1"/>
          </p:cNvSpPr>
          <p:nvPr/>
        </p:nvSpPr>
        <p:spPr bwMode="auto">
          <a:xfrm>
            <a:off x="274638" y="1782763"/>
            <a:ext cx="5141912" cy="5434012"/>
          </a:xfrm>
          <a:prstGeom prst="rect">
            <a:avLst/>
          </a:prstGeom>
          <a:noFill/>
          <a:ln w="9525">
            <a:noFill/>
            <a:miter lim="800000"/>
            <a:headEnd/>
            <a:tailEnd/>
          </a:ln>
        </p:spPr>
        <p:txBody>
          <a:bodyPr lIns="91425" tIns="91425" rIns="91425" bIns="91425"/>
          <a:lstStyle/>
          <a:p>
            <a:pPr>
              <a:buClr>
                <a:srgbClr val="000000"/>
              </a:buClr>
              <a:buFont typeface="Arial" charset="0"/>
              <a:buNone/>
            </a:pPr>
            <a:r>
              <a:rPr lang="en-US" sz="2000" b="1">
                <a:solidFill>
                  <a:srgbClr val="800000"/>
                </a:solidFill>
                <a:latin typeface="Times New Roman" pitchFamily="18" charset="0"/>
              </a:rPr>
              <a:t>class</a:t>
            </a:r>
            <a:r>
              <a:rPr lang="en-US" sz="2000" b="1">
                <a:latin typeface="Times New Roman" pitchFamily="18" charset="0"/>
              </a:rPr>
              <a:t> </a:t>
            </a:r>
            <a:r>
              <a:rPr lang="en-US" sz="2000">
                <a:latin typeface="Times New Roman" pitchFamily="18" charset="0"/>
              </a:rPr>
              <a:t>Base</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public</a:t>
            </a:r>
            <a:r>
              <a:rPr lang="en-US" sz="2000" b="1">
                <a:solidFill>
                  <a:srgbClr val="E34ADC"/>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b="1">
                <a:solidFill>
                  <a:srgbClr val="800000"/>
                </a:solidFill>
                <a:latin typeface="Times New Roman" pitchFamily="18" charset="0"/>
              </a:rPr>
              <a:t>virtual</a:t>
            </a:r>
            <a:r>
              <a:rPr lang="en-US" sz="2000" b="1">
                <a:latin typeface="Times New Roman" pitchFamily="18" charset="0"/>
              </a:rPr>
              <a:t> </a:t>
            </a:r>
            <a:r>
              <a:rPr lang="en-US" sz="2000" b="1">
                <a:solidFill>
                  <a:srgbClr val="800000"/>
                </a:solidFill>
                <a:latin typeface="Times New Roman" pitchFamily="18" charset="0"/>
              </a:rPr>
              <a:t>int</a:t>
            </a:r>
            <a:r>
              <a:rPr lang="en-US" sz="2000" b="1">
                <a:latin typeface="Times New Roman" pitchFamily="18" charset="0"/>
              </a:rPr>
              <a:t> </a:t>
            </a:r>
            <a:r>
              <a:rPr lang="en-US" sz="2000">
                <a:latin typeface="Times New Roman" pitchFamily="18" charset="0"/>
              </a:rPr>
              <a:t>f</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const</a:t>
            </a:r>
            <a:r>
              <a:rPr lang="en-US" sz="2000" b="1">
                <a:latin typeface="Times New Roman" pitchFamily="18" charset="0"/>
              </a:rPr>
              <a:t> </a:t>
            </a:r>
            <a:r>
              <a:rPr lang="en-US" sz="2000" b="1">
                <a:solidFill>
                  <a:srgbClr val="800080"/>
                </a:solidFill>
                <a:latin typeface="Times New Roman" pitchFamily="18" charset="0"/>
              </a:rPr>
              <a:t>{</a:t>
            </a:r>
            <a:r>
              <a:rPr lang="en-US" sz="2000" b="1">
                <a:latin typeface="Times New Roman" pitchFamily="18" charset="0"/>
              </a:rPr>
              <a:t> </a:t>
            </a:r>
          </a:p>
          <a:p>
            <a:pPr>
              <a:buClr>
                <a:srgbClr val="000000"/>
              </a:buClr>
              <a:buFont typeface="Arial" charset="0"/>
              <a:buNone/>
            </a:pPr>
            <a:r>
              <a:rPr lang="en-US" sz="2000">
                <a:latin typeface="Times New Roman" pitchFamily="18" charset="0"/>
              </a:rPr>
              <a:t>    </a:t>
            </a:r>
            <a:r>
              <a:rPr lang="en-US" sz="2000">
                <a:solidFill>
                  <a:srgbClr val="603000"/>
                </a:solidFill>
                <a:latin typeface="Times New Roman" pitchFamily="18" charset="0"/>
              </a:rPr>
              <a:t>cout</a:t>
            </a:r>
            <a:r>
              <a:rPr lang="en-US" sz="2000">
                <a:latin typeface="Times New Roman" pitchFamily="18" charset="0"/>
              </a:rPr>
              <a:t> </a:t>
            </a:r>
            <a:r>
              <a:rPr lang="en-US" sz="2000">
                <a:solidFill>
                  <a:srgbClr val="808030"/>
                </a:solidFill>
                <a:latin typeface="Times New Roman" pitchFamily="18" charset="0"/>
              </a:rPr>
              <a:t>&lt;&lt;</a:t>
            </a:r>
            <a:r>
              <a:rPr lang="en-US" sz="2000">
                <a:latin typeface="Times New Roman" pitchFamily="18" charset="0"/>
              </a:rPr>
              <a:t> </a:t>
            </a:r>
            <a:r>
              <a:rPr lang="en-US" sz="2000">
                <a:solidFill>
                  <a:srgbClr val="800000"/>
                </a:solidFill>
                <a:latin typeface="Times New Roman" pitchFamily="18" charset="0"/>
              </a:rPr>
              <a:t>"</a:t>
            </a:r>
            <a:r>
              <a:rPr lang="en-US" sz="2000">
                <a:solidFill>
                  <a:srgbClr val="0000E6"/>
                </a:solidFill>
                <a:latin typeface="Times New Roman" pitchFamily="18" charset="0"/>
              </a:rPr>
              <a:t>Base::f()</a:t>
            </a:r>
            <a:r>
              <a:rPr lang="en-US" sz="2000">
                <a:solidFill>
                  <a:srgbClr val="0F69FF"/>
                </a:solidFill>
                <a:latin typeface="Times New Roman" pitchFamily="18" charset="0"/>
              </a:rPr>
              <a:t>\n</a:t>
            </a:r>
            <a:r>
              <a:rPr lang="en-US" sz="2000">
                <a:solidFill>
                  <a:srgbClr val="800000"/>
                </a:solidFill>
                <a:latin typeface="Times New Roman" pitchFamily="18" charset="0"/>
              </a:rPr>
              <a:t>"</a:t>
            </a:r>
            <a:r>
              <a:rPr lang="en-US" sz="2000">
                <a:solidFill>
                  <a:srgbClr val="800080"/>
                </a:solidFill>
                <a:latin typeface="Times New Roman" pitchFamily="18" charset="0"/>
              </a:rPr>
              <a:t>;</a:t>
            </a:r>
            <a:r>
              <a:rPr lang="en-US" sz="2000">
                <a:latin typeface="Times New Roman" pitchFamily="18" charset="0"/>
              </a:rPr>
              <a:t>  </a:t>
            </a:r>
            <a:r>
              <a:rPr lang="en-US" sz="2000" b="1">
                <a:solidFill>
                  <a:srgbClr val="800000"/>
                </a:solidFill>
                <a:latin typeface="Times New Roman" pitchFamily="18" charset="0"/>
              </a:rPr>
              <a:t>return</a:t>
            </a:r>
            <a:r>
              <a:rPr lang="en-US" sz="2000" b="1">
                <a:latin typeface="Times New Roman" pitchFamily="18" charset="0"/>
              </a:rPr>
              <a:t> </a:t>
            </a:r>
            <a:r>
              <a:rPr lang="en-US" sz="2000" b="1">
                <a:solidFill>
                  <a:srgbClr val="008C00"/>
                </a:solidFill>
                <a:latin typeface="Times New Roman" pitchFamily="18" charset="0"/>
              </a:rPr>
              <a:t>1</a:t>
            </a:r>
            <a:r>
              <a:rPr lang="en-US" sz="2000" b="1">
                <a:solidFill>
                  <a:srgbClr val="800080"/>
                </a:solidFill>
                <a:latin typeface="Times New Roman" pitchFamily="18" charset="0"/>
              </a:rPr>
              <a:t>;</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b="1">
                <a:solidFill>
                  <a:srgbClr val="800000"/>
                </a:solidFill>
                <a:latin typeface="Times New Roman" pitchFamily="18" charset="0"/>
              </a:rPr>
              <a:t>virtual</a:t>
            </a:r>
            <a:r>
              <a:rPr lang="en-US" sz="2000" b="1">
                <a:latin typeface="Times New Roman" pitchFamily="18" charset="0"/>
              </a:rPr>
              <a:t> </a:t>
            </a:r>
            <a:r>
              <a:rPr lang="en-US" sz="2000" b="1">
                <a:solidFill>
                  <a:srgbClr val="800000"/>
                </a:solidFill>
                <a:latin typeface="Times New Roman" pitchFamily="18" charset="0"/>
              </a:rPr>
              <a:t>void</a:t>
            </a:r>
            <a:r>
              <a:rPr lang="en-US" sz="2000" b="1">
                <a:latin typeface="Times New Roman" pitchFamily="18" charset="0"/>
              </a:rPr>
              <a:t> </a:t>
            </a:r>
            <a:r>
              <a:rPr lang="en-US" sz="2000">
                <a:latin typeface="Times New Roman" pitchFamily="18" charset="0"/>
              </a:rPr>
              <a:t>f</a:t>
            </a:r>
            <a:r>
              <a:rPr lang="en-US" sz="2000" b="1">
                <a:solidFill>
                  <a:srgbClr val="808030"/>
                </a:solidFill>
                <a:latin typeface="Times New Roman" pitchFamily="18" charset="0"/>
              </a:rPr>
              <a:t>(</a:t>
            </a:r>
            <a:r>
              <a:rPr lang="en-US" sz="2000" b="1">
                <a:solidFill>
                  <a:srgbClr val="603000"/>
                </a:solidFill>
                <a:latin typeface="Times New Roman" pitchFamily="18" charset="0"/>
              </a:rPr>
              <a:t>string</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const</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b="1">
                <a:solidFill>
                  <a:srgbClr val="800000"/>
                </a:solidFill>
                <a:latin typeface="Times New Roman" pitchFamily="18" charset="0"/>
              </a:rPr>
              <a:t>virtual</a:t>
            </a:r>
            <a:r>
              <a:rPr lang="en-US" sz="2000" b="1">
                <a:latin typeface="Times New Roman" pitchFamily="18" charset="0"/>
              </a:rPr>
              <a:t> </a:t>
            </a:r>
            <a:r>
              <a:rPr lang="en-US" sz="2000" b="1">
                <a:solidFill>
                  <a:srgbClr val="800000"/>
                </a:solidFill>
                <a:latin typeface="Times New Roman" pitchFamily="18" charset="0"/>
              </a:rPr>
              <a:t>void</a:t>
            </a:r>
            <a:r>
              <a:rPr lang="en-US" sz="2000" b="1">
                <a:latin typeface="Times New Roman" pitchFamily="18" charset="0"/>
              </a:rPr>
              <a:t> </a:t>
            </a:r>
            <a:r>
              <a:rPr lang="en-US" sz="2000">
                <a:latin typeface="Times New Roman" pitchFamily="18" charset="0"/>
              </a:rPr>
              <a:t>g</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const</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endParaRPr lang="en-US" sz="2000">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class</a:t>
            </a:r>
            <a:r>
              <a:rPr lang="en-US" sz="2000" b="1">
                <a:latin typeface="Times New Roman" pitchFamily="18" charset="0"/>
              </a:rPr>
              <a:t> </a:t>
            </a:r>
            <a:r>
              <a:rPr lang="en-US" sz="2000">
                <a:latin typeface="Times New Roman" pitchFamily="18" charset="0"/>
              </a:rPr>
              <a:t>Derived3</a:t>
            </a:r>
            <a:r>
              <a:rPr lang="en-US" sz="2000" b="1">
                <a:latin typeface="Times New Roman" pitchFamily="18" charset="0"/>
              </a:rPr>
              <a:t> </a:t>
            </a:r>
            <a:r>
              <a:rPr lang="en-US" sz="2000" b="1">
                <a:solidFill>
                  <a:srgbClr val="80008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public</a:t>
            </a:r>
            <a:r>
              <a:rPr lang="en-US" sz="2000" b="1">
                <a:latin typeface="Times New Roman" pitchFamily="18" charset="0"/>
              </a:rPr>
              <a:t> </a:t>
            </a:r>
            <a:r>
              <a:rPr lang="en-US" sz="2000">
                <a:latin typeface="Times New Roman" pitchFamily="18" charset="0"/>
              </a:rPr>
              <a:t>Base</a:t>
            </a:r>
            <a:r>
              <a:rPr lang="en-US" sz="2000" b="1">
                <a:latin typeface="Times New Roman" pitchFamily="18" charset="0"/>
              </a:rPr>
              <a:t> </a:t>
            </a:r>
            <a:r>
              <a:rPr lang="en-US" sz="2000" b="1">
                <a:solidFill>
                  <a:srgbClr val="800080"/>
                </a:solidFill>
                <a:latin typeface="Times New Roman" pitchFamily="18" charset="0"/>
              </a:rPr>
              <a:t>{</a:t>
            </a:r>
            <a:r>
              <a:rPr lang="en-US" sz="2000" b="1">
                <a:solidFill>
                  <a:srgbClr val="800000"/>
                </a:solidFill>
                <a:latin typeface="Times New Roman" pitchFamily="18" charset="0"/>
              </a:rPr>
              <a:t>public</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solidFill>
                  <a:srgbClr val="696969"/>
                </a:solidFill>
                <a:latin typeface="Times New Roman" pitchFamily="18" charset="0"/>
              </a:rPr>
              <a:t>//! void f() const{ cout &lt;&lt; "Derived3::f()\n";}};</a:t>
            </a:r>
            <a:endParaRPr lang="en-US" sz="2000">
              <a:latin typeface="Times New Roman" pitchFamily="18" charset="0"/>
            </a:endParaRPr>
          </a:p>
          <a:p>
            <a:pPr>
              <a:buClr>
                <a:srgbClr val="000000"/>
              </a:buClr>
              <a:buFont typeface="Arial" charset="0"/>
              <a:buNone/>
            </a:pPr>
            <a:endParaRPr lang="en-US" sz="2000">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class</a:t>
            </a:r>
            <a:r>
              <a:rPr lang="en-US" sz="2000" b="1">
                <a:latin typeface="Times New Roman" pitchFamily="18" charset="0"/>
              </a:rPr>
              <a:t> </a:t>
            </a:r>
            <a:r>
              <a:rPr lang="en-US" sz="2000">
                <a:latin typeface="Times New Roman" pitchFamily="18" charset="0"/>
              </a:rPr>
              <a:t>Derived4</a:t>
            </a:r>
            <a:r>
              <a:rPr lang="en-US" sz="2000" b="1">
                <a:latin typeface="Times New Roman" pitchFamily="18" charset="0"/>
              </a:rPr>
              <a:t> </a:t>
            </a:r>
            <a:r>
              <a:rPr lang="en-US" sz="2000" b="1">
                <a:solidFill>
                  <a:srgbClr val="80008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public</a:t>
            </a:r>
            <a:r>
              <a:rPr lang="en-US" sz="2000" b="1">
                <a:latin typeface="Times New Roman" pitchFamily="18" charset="0"/>
              </a:rPr>
              <a:t> </a:t>
            </a:r>
            <a:r>
              <a:rPr lang="en-US" sz="2000">
                <a:latin typeface="Times New Roman" pitchFamily="18" charset="0"/>
              </a:rPr>
              <a:t>Base</a:t>
            </a:r>
            <a:r>
              <a:rPr lang="en-US" sz="2000" b="1">
                <a:latin typeface="Times New Roman" pitchFamily="18" charset="0"/>
              </a:rPr>
              <a:t> </a:t>
            </a:r>
            <a:r>
              <a:rPr lang="en-US" sz="2000" b="1">
                <a:solidFill>
                  <a:srgbClr val="800080"/>
                </a:solidFill>
                <a:latin typeface="Times New Roman" pitchFamily="18" charset="0"/>
              </a:rPr>
              <a:t>{</a:t>
            </a:r>
            <a:r>
              <a:rPr lang="en-US" sz="2000" b="1">
                <a:solidFill>
                  <a:srgbClr val="800000"/>
                </a:solidFill>
                <a:latin typeface="Times New Roman" pitchFamily="18" charset="0"/>
              </a:rPr>
              <a:t>public</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Change argument list:</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b="1">
                <a:solidFill>
                  <a:srgbClr val="800000"/>
                </a:solidFill>
                <a:latin typeface="Times New Roman" pitchFamily="18" charset="0"/>
              </a:rPr>
              <a:t>int</a:t>
            </a:r>
            <a:r>
              <a:rPr lang="en-US" sz="2000" b="1">
                <a:latin typeface="Times New Roman" pitchFamily="18" charset="0"/>
              </a:rPr>
              <a:t> </a:t>
            </a:r>
            <a:r>
              <a:rPr lang="en-US" sz="2000">
                <a:latin typeface="Times New Roman" pitchFamily="18" charset="0"/>
              </a:rPr>
              <a:t>f</a:t>
            </a:r>
            <a:r>
              <a:rPr lang="en-US" sz="2000" b="1">
                <a:solidFill>
                  <a:srgbClr val="808030"/>
                </a:solidFill>
                <a:latin typeface="Times New Roman" pitchFamily="18" charset="0"/>
              </a:rPr>
              <a:t>(</a:t>
            </a:r>
            <a:r>
              <a:rPr lang="en-US" sz="2000" b="1">
                <a:solidFill>
                  <a:srgbClr val="800000"/>
                </a:solidFill>
                <a:latin typeface="Times New Roman" pitchFamily="18" charset="0"/>
              </a:rPr>
              <a:t>int</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const</a:t>
            </a:r>
            <a:r>
              <a:rPr lang="en-US" sz="2000" b="1">
                <a:latin typeface="Times New Roman" pitchFamily="18" charset="0"/>
              </a:rPr>
              <a:t> </a:t>
            </a:r>
          </a:p>
          <a:p>
            <a:pPr>
              <a:buClr>
                <a:srgbClr val="000000"/>
              </a:buClr>
              <a:buFont typeface="Arial" charset="0"/>
              <a:buNone/>
            </a:pPr>
            <a:r>
              <a:rPr lang="en-US" sz="2000" b="1">
                <a:solidFill>
                  <a:srgbClr val="800080"/>
                </a:solidFill>
                <a:latin typeface="Times New Roman" pitchFamily="18" charset="0"/>
              </a:rPr>
              <a:t>        {</a:t>
            </a:r>
            <a:r>
              <a:rPr lang="en-US" sz="2000" b="1">
                <a:latin typeface="Times New Roman" pitchFamily="18" charset="0"/>
              </a:rPr>
              <a:t> </a:t>
            </a:r>
            <a:r>
              <a:rPr lang="en-US" sz="2000" b="1">
                <a:solidFill>
                  <a:srgbClr val="603000"/>
                </a:solidFill>
                <a:latin typeface="Times New Roman" pitchFamily="18" charset="0"/>
              </a:rPr>
              <a:t>cout</a:t>
            </a:r>
            <a:r>
              <a:rPr lang="en-US" sz="2000" b="1">
                <a:latin typeface="Times New Roman" pitchFamily="18" charset="0"/>
              </a:rPr>
              <a:t> </a:t>
            </a:r>
            <a:r>
              <a:rPr lang="en-US" sz="2000" b="1">
                <a:solidFill>
                  <a:srgbClr val="808030"/>
                </a:solidFill>
                <a:latin typeface="Times New Roman" pitchFamily="18" charset="0"/>
              </a:rPr>
              <a:t>&lt;&lt;</a:t>
            </a:r>
            <a:r>
              <a:rPr lang="en-US" sz="2000" b="1">
                <a:latin typeface="Times New Roman" pitchFamily="18" charset="0"/>
              </a:rPr>
              <a:t> </a:t>
            </a:r>
            <a:r>
              <a:rPr lang="en-US" sz="2000">
                <a:solidFill>
                  <a:srgbClr val="800000"/>
                </a:solidFill>
                <a:latin typeface="Times New Roman" pitchFamily="18" charset="0"/>
              </a:rPr>
              <a:t>“</a:t>
            </a:r>
            <a:r>
              <a:rPr lang="en-US" sz="2000">
                <a:solidFill>
                  <a:srgbClr val="0000E6"/>
                </a:solidFill>
                <a:latin typeface="Times New Roman" pitchFamily="18" charset="0"/>
              </a:rPr>
              <a:t>Derived4::f()</a:t>
            </a:r>
            <a:r>
              <a:rPr lang="en-US" sz="2000">
                <a:solidFill>
                  <a:srgbClr val="0F69FF"/>
                </a:solidFill>
                <a:latin typeface="Times New Roman" pitchFamily="18" charset="0"/>
              </a:rPr>
              <a:t>\n</a:t>
            </a:r>
            <a:r>
              <a:rPr lang="en-US" sz="2000">
                <a:solidFill>
                  <a:srgbClr val="800000"/>
                </a:solidFill>
                <a:latin typeface="Times New Roman" pitchFamily="18" charset="0"/>
              </a:rPr>
              <a:t>"</a:t>
            </a:r>
            <a:r>
              <a:rPr lang="en-US" sz="2000">
                <a:solidFill>
                  <a:srgbClr val="800080"/>
                </a:solidFill>
                <a:latin typeface="Times New Roman" pitchFamily="18" charset="0"/>
              </a:rPr>
              <a:t>; </a:t>
            </a:r>
            <a:r>
              <a:rPr lang="en-US" sz="2000" b="1">
                <a:solidFill>
                  <a:srgbClr val="800000"/>
                </a:solidFill>
                <a:latin typeface="Times New Roman" pitchFamily="18" charset="0"/>
              </a:rPr>
              <a:t>return</a:t>
            </a:r>
            <a:r>
              <a:rPr lang="en-US" sz="2000" b="1">
                <a:latin typeface="Times New Roman" pitchFamily="18" charset="0"/>
              </a:rPr>
              <a:t> </a:t>
            </a:r>
            <a:r>
              <a:rPr lang="en-US" sz="2000" b="1">
                <a:solidFill>
                  <a:srgbClr val="008C00"/>
                </a:solidFill>
                <a:latin typeface="Times New Roman" pitchFamily="18" charset="0"/>
              </a:rPr>
              <a:t>4</a:t>
            </a:r>
            <a:r>
              <a:rPr lang="en-US" sz="2000" b="1">
                <a:solidFill>
                  <a:srgbClr val="800080"/>
                </a:solidFill>
                <a:latin typeface="Times New Roman" pitchFamily="18" charset="0"/>
              </a:rPr>
              <a:t>; </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endParaRPr lang="en-US" sz="2000"/>
          </a:p>
        </p:txBody>
      </p:sp>
      <p:sp>
        <p:nvSpPr>
          <p:cNvPr id="58376" name="Google Shape;761;p70"/>
          <p:cNvSpPr txBox="1">
            <a:spLocks noChangeArrowheads="1"/>
          </p:cNvSpPr>
          <p:nvPr/>
        </p:nvSpPr>
        <p:spPr bwMode="auto">
          <a:xfrm>
            <a:off x="5726113" y="1271588"/>
            <a:ext cx="4044950" cy="5002212"/>
          </a:xfrm>
          <a:prstGeom prst="rect">
            <a:avLst/>
          </a:prstGeom>
          <a:noFill/>
          <a:ln w="9525">
            <a:noFill/>
            <a:miter lim="800000"/>
            <a:headEnd/>
            <a:tailEnd/>
          </a:ln>
        </p:spPr>
        <p:txBody>
          <a:bodyPr lIns="91425" tIns="91425" rIns="91425" bIns="91425"/>
          <a:lstStyle/>
          <a:p>
            <a:pPr>
              <a:buClr>
                <a:srgbClr val="000000"/>
              </a:buClr>
              <a:buFont typeface="Arial" charset="0"/>
              <a:buNone/>
            </a:pPr>
            <a:r>
              <a:rPr lang="en-US" sz="2000" b="1">
                <a:solidFill>
                  <a:srgbClr val="800000"/>
                </a:solidFill>
                <a:latin typeface="Times New Roman" pitchFamily="18" charset="0"/>
              </a:rPr>
              <a:t>int</a:t>
            </a:r>
            <a:r>
              <a:rPr lang="en-US" sz="2000" b="1">
                <a:latin typeface="Times New Roman" pitchFamily="18" charset="0"/>
              </a:rPr>
              <a:t> </a:t>
            </a:r>
            <a:r>
              <a:rPr lang="en-US" sz="2000">
                <a:solidFill>
                  <a:srgbClr val="400000"/>
                </a:solidFill>
                <a:latin typeface="Times New Roman" pitchFamily="18" charset="0"/>
              </a:rPr>
              <a:t>main</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03000"/>
                </a:solidFill>
                <a:latin typeface="Times New Roman" pitchFamily="18" charset="0"/>
              </a:rPr>
              <a:t>string</a:t>
            </a:r>
            <a:r>
              <a:rPr lang="en-US" sz="2000">
                <a:latin typeface="Times New Roman" pitchFamily="18" charset="0"/>
              </a:rPr>
              <a:t> s</a:t>
            </a:r>
            <a:r>
              <a:rPr lang="en-US" sz="2000">
                <a:solidFill>
                  <a:srgbClr val="808030"/>
                </a:solidFill>
                <a:latin typeface="Times New Roman" pitchFamily="18" charset="0"/>
              </a:rPr>
              <a:t>(</a:t>
            </a:r>
            <a:r>
              <a:rPr lang="en-US" sz="2000">
                <a:solidFill>
                  <a:srgbClr val="800000"/>
                </a:solidFill>
                <a:latin typeface="Times New Roman" pitchFamily="18" charset="0"/>
              </a:rPr>
              <a:t>"</a:t>
            </a:r>
            <a:r>
              <a:rPr lang="en-US" sz="2000">
                <a:solidFill>
                  <a:srgbClr val="0000E6"/>
                </a:solidFill>
                <a:latin typeface="Times New Roman" pitchFamily="18" charset="0"/>
              </a:rPr>
              <a:t>hello</a:t>
            </a:r>
            <a:r>
              <a:rPr lang="en-US" sz="2000">
                <a:solidFill>
                  <a:srgbClr val="800000"/>
                </a:solidFill>
                <a:latin typeface="Times New Roman" pitchFamily="18" charset="0"/>
              </a:rPr>
              <a:t>"</a:t>
            </a:r>
            <a:r>
              <a:rPr lang="en-US" sz="2000">
                <a:solidFill>
                  <a:srgbClr val="808030"/>
                </a:solidFill>
                <a:latin typeface="Times New Roman" pitchFamily="18" charset="0"/>
              </a:rPr>
              <a:t>)</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Derived4 d4</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x </a:t>
            </a:r>
            <a:r>
              <a:rPr lang="en-US" sz="2000">
                <a:solidFill>
                  <a:srgbClr val="808030"/>
                </a:solidFill>
                <a:latin typeface="Times New Roman" pitchFamily="18" charset="0"/>
              </a:rPr>
              <a:t>=</a:t>
            </a:r>
            <a:r>
              <a:rPr lang="en-US" sz="2000">
                <a:latin typeface="Times New Roman" pitchFamily="18" charset="0"/>
              </a:rPr>
              <a:t> d4</a:t>
            </a:r>
            <a:r>
              <a:rPr lang="en-US" sz="2000">
                <a:solidFill>
                  <a:srgbClr val="808030"/>
                </a:solidFill>
                <a:latin typeface="Times New Roman" pitchFamily="18" charset="0"/>
              </a:rPr>
              <a:t>.</a:t>
            </a:r>
            <a:r>
              <a:rPr lang="en-US" sz="2000">
                <a:latin typeface="Times New Roman" pitchFamily="18" charset="0"/>
              </a:rPr>
              <a:t>f</a:t>
            </a:r>
            <a:r>
              <a:rPr lang="en-US" sz="2000">
                <a:solidFill>
                  <a:srgbClr val="808030"/>
                </a:solidFill>
                <a:latin typeface="Times New Roman" pitchFamily="18" charset="0"/>
              </a:rPr>
              <a:t>(</a:t>
            </a:r>
            <a:r>
              <a:rPr lang="en-US" sz="2000">
                <a:solidFill>
                  <a:srgbClr val="008C00"/>
                </a:solidFill>
                <a:latin typeface="Times New Roman" pitchFamily="18" charset="0"/>
              </a:rPr>
              <a:t>1</a:t>
            </a:r>
            <a:r>
              <a:rPr lang="en-US" sz="2000">
                <a:solidFill>
                  <a:srgbClr val="808030"/>
                </a:solidFill>
                <a:latin typeface="Times New Roman" pitchFamily="18" charset="0"/>
              </a:rPr>
              <a:t>)</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solidFill>
                  <a:srgbClr val="696969"/>
                </a:solidFill>
                <a:latin typeface="Times New Roman" pitchFamily="18" charset="0"/>
              </a:rPr>
              <a:t>//!  x = d4.f(); // f() version hidden</a:t>
            </a:r>
            <a:endParaRPr lang="en-US" sz="2000">
              <a:latin typeface="Times New Roman" pitchFamily="18" charset="0"/>
            </a:endParaRPr>
          </a:p>
          <a:p>
            <a:pPr>
              <a:buClr>
                <a:srgbClr val="000000"/>
              </a:buClr>
              <a:buFont typeface="Arial" charset="0"/>
              <a:buNone/>
            </a:pPr>
            <a:r>
              <a:rPr lang="en-US" sz="2000">
                <a:solidFill>
                  <a:srgbClr val="696969"/>
                </a:solidFill>
                <a:latin typeface="Times New Roman" pitchFamily="18" charset="0"/>
              </a:rPr>
              <a:t>//!  d4.f(s); // string version hidden</a:t>
            </a:r>
            <a:endParaRPr lang="en-US" sz="2000">
              <a:latin typeface="Times New Roman" pitchFamily="18" charset="0"/>
            </a:endParaRPr>
          </a:p>
          <a:p>
            <a:pPr>
              <a:buClr>
                <a:srgbClr val="000000"/>
              </a:buClr>
              <a:buFont typeface="Arial" charset="0"/>
              <a:buNone/>
            </a:pPr>
            <a:r>
              <a:rPr lang="en-US" sz="2000">
                <a:latin typeface="Times New Roman" pitchFamily="18" charset="0"/>
              </a:rPr>
              <a:t>  Base</a:t>
            </a:r>
            <a:r>
              <a:rPr lang="en-US" sz="2000">
                <a:solidFill>
                  <a:srgbClr val="808030"/>
                </a:solidFill>
                <a:latin typeface="Times New Roman" pitchFamily="18" charset="0"/>
              </a:rPr>
              <a:t>&amp;</a:t>
            </a:r>
            <a:r>
              <a:rPr lang="en-US" sz="2000">
                <a:latin typeface="Times New Roman" pitchFamily="18" charset="0"/>
              </a:rPr>
              <a:t> br </a:t>
            </a:r>
            <a:r>
              <a:rPr lang="en-US" sz="2000">
                <a:solidFill>
                  <a:srgbClr val="808030"/>
                </a:solidFill>
                <a:latin typeface="Times New Roman" pitchFamily="18" charset="0"/>
              </a:rPr>
              <a:t>=</a:t>
            </a:r>
            <a:r>
              <a:rPr lang="en-US" sz="2000">
                <a:latin typeface="Times New Roman" pitchFamily="18" charset="0"/>
              </a:rPr>
              <a:t> d4</a:t>
            </a:r>
            <a:r>
              <a:rPr lang="en-US" sz="2000">
                <a:solidFill>
                  <a:srgbClr val="800080"/>
                </a:solidFill>
                <a:latin typeface="Times New Roman" pitchFamily="18" charset="0"/>
              </a:rPr>
              <a:t>;</a:t>
            </a:r>
            <a:r>
              <a:rPr lang="en-US" sz="2000">
                <a:latin typeface="Times New Roman" pitchFamily="18" charset="0"/>
              </a:rPr>
              <a:t> </a:t>
            </a:r>
            <a:r>
              <a:rPr lang="en-US" sz="2000">
                <a:solidFill>
                  <a:srgbClr val="696969"/>
                </a:solidFill>
                <a:latin typeface="Times New Roman" pitchFamily="18" charset="0"/>
              </a:rPr>
              <a:t>// Upcast</a:t>
            </a:r>
            <a:endParaRPr lang="en-US" sz="2000">
              <a:latin typeface="Times New Roman" pitchFamily="18" charset="0"/>
            </a:endParaRPr>
          </a:p>
          <a:p>
            <a:pPr>
              <a:buClr>
                <a:srgbClr val="000000"/>
              </a:buClr>
              <a:buFont typeface="Arial" charset="0"/>
              <a:buNone/>
            </a:pPr>
            <a:r>
              <a:rPr lang="en-US" sz="2000">
                <a:solidFill>
                  <a:srgbClr val="696969"/>
                </a:solidFill>
                <a:latin typeface="Times New Roman" pitchFamily="18" charset="0"/>
              </a:rPr>
              <a:t>//!  br.f(1); // Derived version unavailable</a:t>
            </a:r>
            <a:endParaRPr lang="en-US" sz="2000">
              <a:latin typeface="Times New Roman" pitchFamily="18" charset="0"/>
            </a:endParaRPr>
          </a:p>
          <a:p>
            <a:pPr>
              <a:buClr>
                <a:srgbClr val="000000"/>
              </a:buClr>
              <a:buFont typeface="Arial" charset="0"/>
              <a:buNone/>
            </a:pPr>
            <a:r>
              <a:rPr lang="en-US" sz="2000">
                <a:latin typeface="Times New Roman" pitchFamily="18" charset="0"/>
              </a:rPr>
              <a:t>  br</a:t>
            </a:r>
            <a:r>
              <a:rPr lang="en-US" sz="2000">
                <a:solidFill>
                  <a:srgbClr val="808030"/>
                </a:solidFill>
                <a:latin typeface="Times New Roman" pitchFamily="18" charset="0"/>
              </a:rPr>
              <a:t>.</a:t>
            </a:r>
            <a:r>
              <a:rPr lang="en-US" sz="2000">
                <a:latin typeface="Times New Roman" pitchFamily="18" charset="0"/>
              </a:rPr>
              <a:t>f</a:t>
            </a:r>
            <a:r>
              <a:rPr lang="en-US" sz="2000">
                <a:solidFill>
                  <a:srgbClr val="808030"/>
                </a:solidFill>
                <a:latin typeface="Times New Roman" pitchFamily="18" charset="0"/>
              </a:rPr>
              <a:t>()</a:t>
            </a:r>
            <a:r>
              <a:rPr lang="en-US" sz="2000">
                <a:solidFill>
                  <a:srgbClr val="800080"/>
                </a:solidFill>
                <a:latin typeface="Times New Roman" pitchFamily="18" charset="0"/>
              </a:rPr>
              <a:t>;</a:t>
            </a:r>
            <a:r>
              <a:rPr lang="en-US" sz="2000">
                <a:latin typeface="Times New Roman" pitchFamily="18" charset="0"/>
              </a:rPr>
              <a:t>   </a:t>
            </a:r>
          </a:p>
          <a:p>
            <a:pPr>
              <a:buClr>
                <a:srgbClr val="000000"/>
              </a:buClr>
              <a:buFont typeface="Arial" charset="0"/>
              <a:buNone/>
            </a:pPr>
            <a:r>
              <a:rPr lang="en-US" sz="2000">
                <a:latin typeface="Times New Roman" pitchFamily="18" charset="0"/>
              </a:rPr>
              <a:t>  br</a:t>
            </a:r>
            <a:r>
              <a:rPr lang="en-US" sz="2000">
                <a:solidFill>
                  <a:srgbClr val="808030"/>
                </a:solidFill>
                <a:latin typeface="Times New Roman" pitchFamily="18" charset="0"/>
              </a:rPr>
              <a:t>.</a:t>
            </a:r>
            <a:r>
              <a:rPr lang="en-US" sz="2000">
                <a:latin typeface="Times New Roman" pitchFamily="18" charset="0"/>
              </a:rPr>
              <a:t>f</a:t>
            </a:r>
            <a:r>
              <a:rPr lang="en-US" sz="2000">
                <a:solidFill>
                  <a:srgbClr val="808030"/>
                </a:solidFill>
                <a:latin typeface="Times New Roman" pitchFamily="18" charset="0"/>
              </a:rPr>
              <a:t>(</a:t>
            </a:r>
            <a:r>
              <a:rPr lang="en-US" sz="2000">
                <a:latin typeface="Times New Roman" pitchFamily="18" charset="0"/>
              </a:rPr>
              <a:t>s</a:t>
            </a:r>
            <a:r>
              <a:rPr lang="en-US" sz="2000">
                <a:solidFill>
                  <a:srgbClr val="808030"/>
                </a:solidFill>
                <a:latin typeface="Times New Roman" pitchFamily="18" charset="0"/>
              </a:rPr>
              <a:t>)</a:t>
            </a:r>
            <a:r>
              <a:rPr lang="en-US" sz="2000">
                <a:solidFill>
                  <a:srgbClr val="800080"/>
                </a:solidFill>
                <a:latin typeface="Times New Roman" pitchFamily="18" charset="0"/>
              </a:rPr>
              <a:t>;</a:t>
            </a:r>
            <a:r>
              <a:rPr lang="en-US" sz="2000">
                <a:latin typeface="Times New Roman" pitchFamily="18" charset="0"/>
              </a:rPr>
              <a:t> </a:t>
            </a:r>
            <a:r>
              <a:rPr lang="en-US" sz="2000">
                <a:solidFill>
                  <a:srgbClr val="696969"/>
                </a:solidFill>
                <a:latin typeface="Times New Roman" pitchFamily="18" charset="0"/>
              </a:rPr>
              <a:t>// Base version available</a:t>
            </a:r>
            <a:endParaRPr lang="en-US" sz="2000">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return</a:t>
            </a:r>
            <a:r>
              <a:rPr lang="en-US" sz="2000" b="1">
                <a:latin typeface="Times New Roman" pitchFamily="18" charset="0"/>
              </a:rPr>
              <a:t> </a:t>
            </a:r>
            <a:r>
              <a:rPr lang="en-US" sz="2000" b="1">
                <a:solidFill>
                  <a:srgbClr val="008C00"/>
                </a:solidFill>
                <a:latin typeface="Times New Roman" pitchFamily="18" charset="0"/>
              </a:rPr>
              <a:t>0</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endParaRPr 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Google Shape;769;p71"/>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E855E53A-211D-4DD6-8683-DE146CBA8CBD}" type="slidenum">
              <a:rPr lang="en-US" sz="1500"/>
              <a:pPr algn="r">
                <a:lnSpc>
                  <a:spcPct val="104000"/>
                </a:lnSpc>
                <a:buClr>
                  <a:srgbClr val="000000"/>
                </a:buClr>
                <a:buSzPts val="1500"/>
                <a:buFont typeface="Arial" charset="0"/>
                <a:buNone/>
              </a:pPr>
              <a:t>27</a:t>
            </a:fld>
            <a:endParaRPr lang="en-US" sz="1800"/>
          </a:p>
        </p:txBody>
      </p:sp>
      <p:sp>
        <p:nvSpPr>
          <p:cNvPr id="59395" name="Google Shape;770;p71"/>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59396" name="Google Shape;771;p71"/>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59397" name="Google Shape;772;p71"/>
          <p:cNvSpPr txBox="1">
            <a:spLocks noChangeArrowheads="1"/>
          </p:cNvSpPr>
          <p:nvPr/>
        </p:nvSpPr>
        <p:spPr bwMode="auto">
          <a:xfrm>
            <a:off x="274638" y="1254125"/>
            <a:ext cx="9032875" cy="4729163"/>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Constructori si virtualizare</a:t>
            </a:r>
          </a:p>
          <a:p>
            <a:pPr>
              <a:buClr>
                <a:srgbClr val="000000"/>
              </a:buClr>
              <a:buFont typeface="Arial" charset="0"/>
              <a:buNone/>
            </a:pPr>
            <a:endParaRPr lang="ro-RO" sz="2000" dirty="0" smtClean="0">
              <a:latin typeface="Times New Roman" pitchFamily="18" charset="0"/>
              <a:cs typeface="Times New Roman" pitchFamily="18" charset="0"/>
            </a:endParaRPr>
          </a:p>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Obs</a:t>
            </a:r>
            <a:r>
              <a:rPr lang="ro-RO" sz="2000" dirty="0" smtClean="0">
                <a:latin typeface="Times New Roman" pitchFamily="18" charset="0"/>
                <a:cs typeface="Times New Roman" pitchFamily="18" charset="0"/>
              </a:rPr>
              <a:t>. NU putem avea constructori virtuali.</a:t>
            </a:r>
          </a:p>
          <a:p>
            <a:pPr>
              <a:buClr>
                <a:srgbClr val="000000"/>
              </a:buClr>
              <a:buFont typeface="Arial" charset="0"/>
              <a:buNone/>
            </a:pPr>
            <a:endParaRPr lang="ro-RO" sz="2000" dirty="0" smtClean="0">
              <a:latin typeface="Times New Roman" pitchFamily="18" charset="0"/>
              <a:cs typeface="Times New Roman" pitchFamily="18" charset="0"/>
            </a:endParaRPr>
          </a:p>
          <a:p>
            <a:pPr>
              <a:buClr>
                <a:srgbClr val="000000"/>
              </a:buClr>
              <a:buFont typeface="Arial" charset="0"/>
              <a:buNone/>
            </a:pPr>
            <a:r>
              <a:rPr lang="ro-RO" sz="2000" dirty="0" smtClean="0">
                <a:latin typeface="Times New Roman" pitchFamily="18" charset="0"/>
                <a:cs typeface="Times New Roman" pitchFamily="18" charset="0"/>
              </a:rPr>
              <a:t>În general pentru funcțiile virtuale se utilizează late </a:t>
            </a:r>
            <a:r>
              <a:rPr lang="ro-RO" sz="2000" dirty="0" err="1" smtClean="0">
                <a:latin typeface="Times New Roman" pitchFamily="18" charset="0"/>
                <a:cs typeface="Times New Roman" pitchFamily="18" charset="0"/>
              </a:rPr>
              <a:t>binding</a:t>
            </a:r>
            <a:r>
              <a:rPr lang="ro-RO" sz="2000" dirty="0" smtClean="0">
                <a:latin typeface="Times New Roman" pitchFamily="18" charset="0"/>
                <a:cs typeface="Times New Roman" pitchFamily="18" charset="0"/>
              </a:rPr>
              <a:t>, dar în utilizarea funcțiilor virtuale în constructori, varianta locală este folosită (</a:t>
            </a:r>
            <a:r>
              <a:rPr lang="ro-RO" sz="2000" dirty="0" err="1" smtClean="0">
                <a:latin typeface="Times New Roman" pitchFamily="18" charset="0"/>
                <a:cs typeface="Times New Roman" pitchFamily="18" charset="0"/>
              </a:rPr>
              <a:t>early</a:t>
            </a:r>
            <a:r>
              <a:rPr lang="ro-RO" sz="2000" dirty="0" smtClean="0">
                <a:latin typeface="Times New Roman" pitchFamily="18" charset="0"/>
                <a:cs typeface="Times New Roman" pitchFamily="18" charset="0"/>
              </a:rPr>
              <a:t> </a:t>
            </a:r>
            <a:r>
              <a:rPr lang="ro-RO" sz="2000" dirty="0" err="1" smtClean="0">
                <a:latin typeface="Times New Roman" pitchFamily="18" charset="0"/>
                <a:cs typeface="Times New Roman" pitchFamily="18" charset="0"/>
              </a:rPr>
              <a:t>binding</a:t>
            </a:r>
            <a:r>
              <a:rPr lang="ro-RO" sz="2000" dirty="0" smtClean="0">
                <a:latin typeface="Times New Roman" pitchFamily="18" charset="0"/>
                <a:cs typeface="Times New Roman" pitchFamily="18" charset="0"/>
              </a:rPr>
              <a:t>) </a:t>
            </a:r>
          </a:p>
          <a:p>
            <a:pPr>
              <a:buClr>
                <a:srgbClr val="000000"/>
              </a:buClr>
              <a:buFont typeface="Arial" charset="0"/>
              <a:buNone/>
            </a:pPr>
            <a:r>
              <a:rPr lang="ro-RO" sz="2000" dirty="0" smtClean="0">
                <a:latin typeface="Times New Roman" pitchFamily="18" charset="0"/>
                <a:cs typeface="Times New Roman" pitchFamily="18" charset="0"/>
              </a:rPr>
              <a:t>  </a:t>
            </a:r>
          </a:p>
          <a:p>
            <a:pPr>
              <a:buClr>
                <a:srgbClr val="000000"/>
              </a:buClr>
              <a:buFont typeface="Arial" charset="0"/>
              <a:buNone/>
            </a:pPr>
            <a:r>
              <a:rPr lang="ro-RO" sz="2000" dirty="0" smtClean="0">
                <a:latin typeface="Times New Roman" pitchFamily="18" charset="0"/>
                <a:cs typeface="Times New Roman" pitchFamily="18" charset="0"/>
              </a:rPr>
              <a:t> De ce? </a:t>
            </a:r>
          </a:p>
          <a:p>
            <a:pPr>
              <a:buClr>
                <a:srgbClr val="000000"/>
              </a:buClr>
              <a:buFont typeface="Arial" charset="0"/>
              <a:buNone/>
            </a:pPr>
            <a:r>
              <a:rPr lang="ro-RO" sz="2000" dirty="0" smtClean="0">
                <a:latin typeface="Times New Roman" pitchFamily="18" charset="0"/>
                <a:cs typeface="Times New Roman" pitchFamily="18" charset="0"/>
              </a:rPr>
              <a:t>  </a:t>
            </a:r>
          </a:p>
          <a:p>
            <a:pPr>
              <a:buClr>
                <a:srgbClr val="000000"/>
              </a:buClr>
              <a:buFont typeface="Arial" charset="0"/>
              <a:buNone/>
            </a:pPr>
            <a:r>
              <a:rPr lang="ro-RO" sz="2000" dirty="0" smtClean="0">
                <a:latin typeface="Times New Roman" pitchFamily="18" charset="0"/>
                <a:cs typeface="Times New Roman" pitchFamily="18" charset="0"/>
              </a:rPr>
              <a:t> Pentru că funcția virtuală din clasa derivată ar putea crede că obiectul e inițializat deja </a:t>
            </a:r>
          </a:p>
          <a:p>
            <a:pPr>
              <a:buClr>
                <a:srgbClr val="000000"/>
              </a:buClr>
              <a:buFont typeface="Arial" charset="0"/>
              <a:buNone/>
            </a:pPr>
            <a:r>
              <a:rPr lang="ro-RO" sz="2000" dirty="0" smtClean="0">
                <a:latin typeface="Times New Roman" pitchFamily="18" charset="0"/>
                <a:cs typeface="Times New Roman" pitchFamily="18" charset="0"/>
              </a:rPr>
              <a:t>  </a:t>
            </a:r>
          </a:p>
          <a:p>
            <a:pPr>
              <a:buClr>
                <a:srgbClr val="000000"/>
              </a:buClr>
              <a:buFont typeface="Arial" charset="0"/>
              <a:buNone/>
            </a:pPr>
            <a:r>
              <a:rPr lang="ro-RO" sz="2000" dirty="0" smtClean="0">
                <a:latin typeface="Times New Roman" pitchFamily="18" charset="0"/>
                <a:cs typeface="Times New Roman" pitchFamily="18" charset="0"/>
              </a:rPr>
              <a:t> Pentru că la nivel de compilator în acel moment doar VPTR local este cunoscut </a:t>
            </a:r>
          </a:p>
          <a:p>
            <a:pPr>
              <a:buClr>
                <a:srgbClr val="000000"/>
              </a:buClr>
              <a:buFont typeface="Arial" charset="0"/>
              <a:buNone/>
            </a:pPr>
            <a:endParaRPr lang="ro-RO" sz="2000" dirty="0" smtClean="0">
              <a:latin typeface="Times New Roman" pitchFamily="18" charset="0"/>
              <a:cs typeface="Times New Roman" pitchFamily="18" charset="0"/>
            </a:endParaRPr>
          </a:p>
          <a:p>
            <a:pPr>
              <a:buClr>
                <a:srgbClr val="000000"/>
              </a:buClr>
              <a:buFont typeface="Arial" charset="0"/>
              <a:buNone/>
            </a:pPr>
            <a:r>
              <a:rPr lang="ro-RO" sz="2000" b="1" i="1" dirty="0" smtClean="0">
                <a:latin typeface="Times New Roman" pitchFamily="18" charset="0"/>
                <a:cs typeface="Times New Roman" pitchFamily="18" charset="0"/>
              </a:rPr>
              <a:t>Cursul următor detalii despre clone (“virtualizarea” constructorilor)</a:t>
            </a:r>
          </a:p>
          <a:p>
            <a:pPr>
              <a:buClr>
                <a:srgbClr val="000000"/>
              </a:buClr>
              <a:buFont typeface="Arial" charset="0"/>
              <a:buNone/>
            </a:pPr>
            <a:r>
              <a:rPr lang="ro-RO" sz="2000" dirty="0" smtClean="0">
                <a:latin typeface="Times New Roman" pitchFamily="18" charset="0"/>
                <a:cs typeface="Times New Roman" pitchFamily="18" charset="0"/>
              </a:rPr>
              <a:t> </a:t>
            </a:r>
          </a:p>
          <a:p>
            <a:pPr>
              <a:buClr>
                <a:srgbClr val="000000"/>
              </a:buClr>
              <a:buFont typeface="Arial" charset="0"/>
              <a:buNone/>
            </a:pPr>
            <a:endParaRPr lang="ro-RO" sz="2000" dirty="0"/>
          </a:p>
        </p:txBody>
      </p:sp>
      <p:sp>
        <p:nvSpPr>
          <p:cNvPr id="59398" name="Google Shape;773;p71"/>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Google Shape;781;p72"/>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BBDD3C65-1497-4051-B05C-02EF82B06642}" type="slidenum">
              <a:rPr lang="en-US" sz="1500"/>
              <a:pPr algn="r">
                <a:lnSpc>
                  <a:spcPct val="104000"/>
                </a:lnSpc>
                <a:buClr>
                  <a:srgbClr val="000000"/>
                </a:buClr>
                <a:buSzPts val="1500"/>
                <a:buFont typeface="Arial" charset="0"/>
                <a:buNone/>
              </a:pPr>
              <a:t>28</a:t>
            </a:fld>
            <a:endParaRPr lang="en-US" sz="1800"/>
          </a:p>
        </p:txBody>
      </p:sp>
      <p:sp>
        <p:nvSpPr>
          <p:cNvPr id="60419" name="Google Shape;782;p72"/>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0420" name="Google Shape;783;p72"/>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0421" name="Google Shape;784;p72"/>
          <p:cNvSpPr txBox="1">
            <a:spLocks noChangeArrowheads="1"/>
          </p:cNvSpPr>
          <p:nvPr/>
        </p:nvSpPr>
        <p:spPr bwMode="auto">
          <a:xfrm>
            <a:off x="274638" y="1254125"/>
            <a:ext cx="9032875" cy="3373438"/>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Destructori si virtualizare</a:t>
            </a:r>
          </a:p>
          <a:p>
            <a:pPr>
              <a:buClr>
                <a:srgbClr val="000000"/>
              </a:buClr>
              <a:buFont typeface="Arial" charset="0"/>
              <a:buNone/>
            </a:pPr>
            <a:endParaRPr lang="ro-RO" sz="2400" b="1" i="1" dirty="0" smtClean="0">
              <a:solidFill>
                <a:srgbClr val="0000FF"/>
              </a:solidFill>
              <a:latin typeface="Times New Roman" pitchFamily="18" charset="0"/>
              <a:cs typeface="Times New Roman" pitchFamily="18" charset="0"/>
            </a:endParaRPr>
          </a:p>
          <a:p>
            <a:pPr>
              <a:buClr>
                <a:srgbClr val="000000"/>
              </a:buClr>
              <a:buFont typeface="Arial" charset="0"/>
              <a:buNone/>
            </a:pPr>
            <a:r>
              <a:rPr lang="ro-RO" sz="2400" dirty="0" smtClean="0">
                <a:solidFill>
                  <a:schemeClr val="tx1"/>
                </a:solidFill>
                <a:latin typeface="Times New Roman" pitchFamily="18" charset="0"/>
                <a:cs typeface="Times New Roman" pitchFamily="18" charset="0"/>
              </a:rPr>
              <a:t>Este uzual să se întâlnească. </a:t>
            </a:r>
          </a:p>
          <a:p>
            <a:pPr>
              <a:buClr>
                <a:srgbClr val="000000"/>
              </a:buClr>
              <a:buFont typeface="Arial" charset="0"/>
              <a:buNone/>
            </a:pPr>
            <a:r>
              <a:rPr lang="ro-RO" sz="2400" dirty="0" smtClean="0">
                <a:solidFill>
                  <a:schemeClr val="tx1"/>
                </a:solidFill>
                <a:latin typeface="Times New Roman" pitchFamily="18" charset="0"/>
                <a:cs typeface="Times New Roman" pitchFamily="18" charset="0"/>
              </a:rPr>
              <a:t>  </a:t>
            </a:r>
          </a:p>
          <a:p>
            <a:pPr>
              <a:buClr>
                <a:srgbClr val="000000"/>
              </a:buClr>
              <a:buFont typeface="Arial" charset="0"/>
              <a:buNone/>
            </a:pPr>
            <a:r>
              <a:rPr lang="ro-RO" sz="2400" dirty="0" smtClean="0">
                <a:solidFill>
                  <a:schemeClr val="tx1"/>
                </a:solidFill>
                <a:latin typeface="Times New Roman" pitchFamily="18" charset="0"/>
                <a:cs typeface="Times New Roman" pitchFamily="18" charset="0"/>
              </a:rPr>
              <a:t> Se cheamă în ordine inversă decât constructorii. </a:t>
            </a:r>
          </a:p>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  </a:t>
            </a:r>
          </a:p>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 Dacă vrem să eliminăm porțiuni alocate dinamic și pentru clasa derivată dar facem </a:t>
            </a:r>
            <a:r>
              <a:rPr lang="ro-RO" sz="2400" b="1" i="1" dirty="0" err="1" smtClean="0">
                <a:solidFill>
                  <a:srgbClr val="0000FF"/>
                </a:solidFill>
                <a:latin typeface="Times New Roman" pitchFamily="18" charset="0"/>
                <a:cs typeface="Times New Roman" pitchFamily="18" charset="0"/>
              </a:rPr>
              <a:t>upcasting</a:t>
            </a:r>
            <a:r>
              <a:rPr lang="ro-RO" sz="2400" b="1" i="1" dirty="0" smtClean="0">
                <a:solidFill>
                  <a:srgbClr val="0000FF"/>
                </a:solidFill>
                <a:latin typeface="Times New Roman" pitchFamily="18" charset="0"/>
                <a:cs typeface="Times New Roman" pitchFamily="18" charset="0"/>
              </a:rPr>
              <a:t> trebuie să folosim destructori virtuali. </a:t>
            </a:r>
            <a:endParaRPr lang="ro-RO" sz="2400" b="1" i="1" dirty="0">
              <a:solidFill>
                <a:srgbClr val="0000FF"/>
              </a:solidFill>
              <a:latin typeface="Times New Roman" pitchFamily="18" charset="0"/>
              <a:cs typeface="Times New Roman" pitchFamily="18" charset="0"/>
            </a:endParaRPr>
          </a:p>
        </p:txBody>
      </p:sp>
      <p:sp>
        <p:nvSpPr>
          <p:cNvPr id="60422" name="Google Shape;785;p72"/>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Google Shape;793;p73"/>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E0C6C2A5-7F3D-4DD2-8015-B3805DF5E4ED}" type="slidenum">
              <a:rPr lang="en-US" sz="1500"/>
              <a:pPr algn="r">
                <a:lnSpc>
                  <a:spcPct val="104000"/>
                </a:lnSpc>
                <a:buClr>
                  <a:srgbClr val="000000"/>
                </a:buClr>
                <a:buSzPts val="1500"/>
                <a:buFont typeface="Arial" charset="0"/>
                <a:buNone/>
              </a:pPr>
              <a:t>29</a:t>
            </a:fld>
            <a:endParaRPr lang="en-US" sz="1800"/>
          </a:p>
        </p:txBody>
      </p:sp>
      <p:sp>
        <p:nvSpPr>
          <p:cNvPr id="61443" name="Google Shape;794;p73"/>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1444" name="Google Shape;795;p73"/>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1445" name="Google Shape;796;p73"/>
          <p:cNvSpPr txBox="1">
            <a:spLocks noChangeArrowheads="1"/>
          </p:cNvSpPr>
          <p:nvPr/>
        </p:nvSpPr>
        <p:spPr bwMode="auto">
          <a:xfrm>
            <a:off x="274638" y="1254125"/>
            <a:ext cx="9634537" cy="5619750"/>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en-US" sz="2400" b="1" i="1" dirty="0" err="1">
                <a:solidFill>
                  <a:srgbClr val="0000FF"/>
                </a:solidFill>
                <a:latin typeface="Times New Roman" pitchFamily="18" charset="0"/>
                <a:cs typeface="Times New Roman" pitchFamily="18" charset="0"/>
              </a:rPr>
              <a:t>Destructori</a:t>
            </a:r>
            <a:r>
              <a:rPr lang="en-US" sz="2400" b="1" i="1" dirty="0">
                <a:solidFill>
                  <a:srgbClr val="0000FF"/>
                </a:solidFill>
                <a:latin typeface="Times New Roman" pitchFamily="18" charset="0"/>
                <a:cs typeface="Times New Roman" pitchFamily="18" charset="0"/>
              </a:rPr>
              <a:t> </a:t>
            </a:r>
            <a:r>
              <a:rPr lang="en-US" sz="2400" b="1" i="1" dirty="0" err="1" smtClean="0">
                <a:solidFill>
                  <a:srgbClr val="0000FF"/>
                </a:solidFill>
                <a:latin typeface="Times New Roman" pitchFamily="18" charset="0"/>
                <a:cs typeface="Times New Roman" pitchFamily="18" charset="0"/>
              </a:rPr>
              <a:t>şi</a:t>
            </a:r>
            <a:r>
              <a:rPr lang="en-US" sz="2400" b="1" i="1" dirty="0" smtClean="0">
                <a:solidFill>
                  <a:srgbClr val="0000FF"/>
                </a:solidFill>
                <a:latin typeface="Times New Roman" pitchFamily="18" charset="0"/>
                <a:cs typeface="Times New Roman" pitchFamily="18" charset="0"/>
              </a:rPr>
              <a:t> </a:t>
            </a:r>
            <a:r>
              <a:rPr lang="en-US" sz="2400" b="1" i="1" dirty="0" err="1">
                <a:solidFill>
                  <a:srgbClr val="0000FF"/>
                </a:solidFill>
                <a:latin typeface="Times New Roman" pitchFamily="18" charset="0"/>
                <a:cs typeface="Times New Roman" pitchFamily="18" charset="0"/>
              </a:rPr>
              <a:t>virtualizare</a:t>
            </a:r>
            <a:endParaRPr lang="en-US" sz="2400" b="1" i="1" dirty="0">
              <a:solidFill>
                <a:srgbClr val="0000FF"/>
              </a:solidFill>
              <a:latin typeface="Times New Roman" pitchFamily="18" charset="0"/>
              <a:cs typeface="Times New Roman" pitchFamily="18" charset="0"/>
            </a:endParaRPr>
          </a:p>
          <a:p>
            <a:pPr>
              <a:buClr>
                <a:srgbClr val="000000"/>
              </a:buClr>
              <a:buFont typeface="Arial" charset="0"/>
              <a:buNone/>
            </a:pPr>
            <a:endParaRPr lang="en-US" sz="2000" b="1" dirty="0">
              <a:solidFill>
                <a:srgbClr val="800000"/>
              </a:solidFill>
              <a:latin typeface="Times New Roman" pitchFamily="18" charset="0"/>
            </a:endParaRPr>
          </a:p>
          <a:p>
            <a:pPr>
              <a:buClr>
                <a:srgbClr val="000000"/>
              </a:buClr>
              <a:buFont typeface="Arial" charset="0"/>
              <a:buNone/>
            </a:pPr>
            <a:r>
              <a:rPr lang="en-US" sz="2000" b="1" dirty="0">
                <a:solidFill>
                  <a:srgbClr val="800000"/>
                </a:solidFill>
                <a:latin typeface="Times New Roman" pitchFamily="18" charset="0"/>
              </a:rPr>
              <a:t>class</a:t>
            </a:r>
            <a:r>
              <a:rPr lang="en-US" sz="2000" b="1" dirty="0">
                <a:latin typeface="Times New Roman" pitchFamily="18" charset="0"/>
              </a:rPr>
              <a:t> </a:t>
            </a:r>
            <a:r>
              <a:rPr lang="en-US" sz="2000" dirty="0">
                <a:latin typeface="Times New Roman" pitchFamily="18" charset="0"/>
              </a:rPr>
              <a:t>Base1</a:t>
            </a:r>
            <a:r>
              <a:rPr lang="en-US" sz="2000" b="1" dirty="0">
                <a:latin typeface="Times New Roman" pitchFamily="18" charset="0"/>
              </a:rPr>
              <a:t> </a:t>
            </a:r>
            <a:r>
              <a:rPr lang="en-US" sz="2000" b="1" dirty="0">
                <a:solidFill>
                  <a:srgbClr val="800080"/>
                </a:solidFill>
                <a:latin typeface="Times New Roman" pitchFamily="18" charset="0"/>
              </a:rPr>
              <a:t>{</a:t>
            </a:r>
            <a:r>
              <a:rPr lang="en-US" sz="2000" b="1" dirty="0">
                <a:solidFill>
                  <a:srgbClr val="800000"/>
                </a:solidFill>
                <a:latin typeface="Times New Roman" pitchFamily="18" charset="0"/>
              </a:rPr>
              <a:t>public</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808030"/>
                </a:solidFill>
                <a:latin typeface="Times New Roman" pitchFamily="18" charset="0"/>
              </a:rPr>
              <a:t>~</a:t>
            </a:r>
            <a:r>
              <a:rPr lang="en-US" sz="2000" dirty="0">
                <a:latin typeface="Times New Roman" pitchFamily="18" charset="0"/>
              </a:rPr>
              <a:t>Base1</a:t>
            </a:r>
            <a:r>
              <a:rPr lang="en-US" sz="2000" dirty="0">
                <a:solidFill>
                  <a:srgbClr val="808030"/>
                </a:solidFill>
                <a:latin typeface="Times New Roman" pitchFamily="18" charset="0"/>
              </a:rPr>
              <a:t>()</a:t>
            </a:r>
            <a:r>
              <a:rPr lang="en-US" sz="2000" dirty="0">
                <a:latin typeface="Times New Roman" pitchFamily="18" charset="0"/>
              </a:rPr>
              <a:t> </a:t>
            </a:r>
            <a:r>
              <a:rPr lang="en-US" sz="2000" dirty="0">
                <a:solidFill>
                  <a:srgbClr val="800080"/>
                </a:solidFill>
                <a:latin typeface="Times New Roman" pitchFamily="18" charset="0"/>
              </a:rPr>
              <a:t>{</a:t>
            </a:r>
            <a:r>
              <a:rPr lang="en-US" sz="2000" dirty="0">
                <a:latin typeface="Times New Roman" pitchFamily="18" charset="0"/>
              </a:rPr>
              <a:t> </a:t>
            </a:r>
            <a:r>
              <a:rPr lang="en-US" sz="2000" dirty="0" err="1">
                <a:solidFill>
                  <a:srgbClr val="603000"/>
                </a:solidFill>
                <a:latin typeface="Times New Roman" pitchFamily="18" charset="0"/>
              </a:rPr>
              <a:t>cout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a:solidFill>
                  <a:srgbClr val="800000"/>
                </a:solidFill>
                <a:latin typeface="Times New Roman" pitchFamily="18" charset="0"/>
              </a:rPr>
              <a:t>"</a:t>
            </a:r>
            <a:r>
              <a:rPr lang="en-US" sz="2000" dirty="0">
                <a:solidFill>
                  <a:srgbClr val="0000E6"/>
                </a:solidFill>
                <a:latin typeface="Times New Roman" pitchFamily="18" charset="0"/>
              </a:rPr>
              <a:t>~Base1()</a:t>
            </a:r>
            <a:r>
              <a:rPr lang="en-US" sz="2000" dirty="0">
                <a:solidFill>
                  <a:srgbClr val="0F69FF"/>
                </a:solidFill>
                <a:latin typeface="Times New Roman" pitchFamily="18" charset="0"/>
              </a:rPr>
              <a:t>\n</a:t>
            </a:r>
            <a:r>
              <a:rPr lang="en-US" sz="2000" dirty="0">
                <a:solidFill>
                  <a:srgbClr val="800000"/>
                </a:solidFill>
                <a:latin typeface="Times New Roman" pitchFamily="18" charset="0"/>
              </a:rPr>
              <a:t>"</a:t>
            </a:r>
            <a:r>
              <a:rPr lang="en-US" sz="2000" dirty="0">
                <a:solidFill>
                  <a:srgbClr val="800080"/>
                </a:solidFill>
                <a:latin typeface="Times New Roman" pitchFamily="18" charset="0"/>
              </a:rPr>
              <a:t>;</a:t>
            </a:r>
            <a:r>
              <a:rPr lang="en-US" sz="2000" dirty="0">
                <a:latin typeface="Times New Roman" pitchFamily="18" charset="0"/>
              </a:rPr>
              <a:t> </a:t>
            </a:r>
            <a:r>
              <a:rPr lang="en-US" sz="2000" dirty="0">
                <a:solidFill>
                  <a:srgbClr val="800080"/>
                </a:solidFill>
                <a:latin typeface="Times New Roman" pitchFamily="18" charset="0"/>
              </a:rPr>
              <a:t>}</a:t>
            </a:r>
            <a:r>
              <a:rPr lang="en-US" sz="2000" b="1" dirty="0">
                <a:latin typeface="Times New Roman" pitchFamily="18" charset="0"/>
              </a:rPr>
              <a:t> </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endParaRPr lang="en-US" sz="2000" dirty="0">
              <a:latin typeface="Times New Roman" pitchFamily="18" charset="0"/>
            </a:endParaRPr>
          </a:p>
          <a:p>
            <a:pPr>
              <a:buClr>
                <a:srgbClr val="000000"/>
              </a:buClr>
              <a:buFont typeface="Arial" charset="0"/>
              <a:buNone/>
            </a:pPr>
            <a:r>
              <a:rPr lang="en-US" sz="2000" b="1" dirty="0">
                <a:solidFill>
                  <a:srgbClr val="800000"/>
                </a:solidFill>
                <a:latin typeface="Times New Roman" pitchFamily="18" charset="0"/>
              </a:rPr>
              <a:t>class</a:t>
            </a:r>
            <a:r>
              <a:rPr lang="en-US" sz="2000" b="1" dirty="0">
                <a:latin typeface="Times New Roman" pitchFamily="18" charset="0"/>
              </a:rPr>
              <a:t> </a:t>
            </a:r>
            <a:r>
              <a:rPr lang="en-US" sz="2000" dirty="0">
                <a:latin typeface="Times New Roman" pitchFamily="18" charset="0"/>
              </a:rPr>
              <a:t>Derived1</a:t>
            </a:r>
            <a:r>
              <a:rPr lang="en-US" sz="2000" b="1" dirty="0">
                <a:latin typeface="Times New Roman" pitchFamily="18" charset="0"/>
              </a:rPr>
              <a:t> </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800000"/>
                </a:solidFill>
                <a:latin typeface="Times New Roman" pitchFamily="18" charset="0"/>
              </a:rPr>
              <a:t>public</a:t>
            </a:r>
            <a:r>
              <a:rPr lang="en-US" sz="2000" b="1" dirty="0">
                <a:latin typeface="Times New Roman" pitchFamily="18" charset="0"/>
              </a:rPr>
              <a:t> </a:t>
            </a:r>
            <a:r>
              <a:rPr lang="en-US" sz="2000" dirty="0">
                <a:latin typeface="Times New Roman" pitchFamily="18" charset="0"/>
              </a:rPr>
              <a:t>Base1</a:t>
            </a:r>
            <a:r>
              <a:rPr lang="en-US" sz="2000" b="1" dirty="0">
                <a:latin typeface="Times New Roman" pitchFamily="18" charset="0"/>
              </a:rPr>
              <a:t> </a:t>
            </a:r>
            <a:r>
              <a:rPr lang="en-US" sz="2000" b="1" dirty="0">
                <a:solidFill>
                  <a:srgbClr val="800080"/>
                </a:solidFill>
                <a:latin typeface="Times New Roman" pitchFamily="18" charset="0"/>
              </a:rPr>
              <a:t>{</a:t>
            </a:r>
            <a:r>
              <a:rPr lang="en-US" sz="2000" b="1" dirty="0">
                <a:solidFill>
                  <a:srgbClr val="800000"/>
                </a:solidFill>
                <a:latin typeface="Times New Roman" pitchFamily="18" charset="0"/>
              </a:rPr>
              <a:t>public</a:t>
            </a:r>
            <a:r>
              <a:rPr lang="en-US" sz="2000" b="1" dirty="0">
                <a:solidFill>
                  <a:srgbClr val="800080"/>
                </a:solidFill>
                <a:latin typeface="Times New Roman" pitchFamily="18" charset="0"/>
              </a:rPr>
              <a:t>:</a:t>
            </a:r>
            <a:r>
              <a:rPr lang="en-US" sz="2000" b="1" dirty="0">
                <a:latin typeface="Times New Roman" pitchFamily="18" charset="0"/>
              </a:rPr>
              <a:t>  </a:t>
            </a:r>
            <a:r>
              <a:rPr lang="en-US" sz="2000" dirty="0">
                <a:solidFill>
                  <a:srgbClr val="808030"/>
                </a:solidFill>
                <a:latin typeface="Times New Roman" pitchFamily="18" charset="0"/>
              </a:rPr>
              <a:t>~</a:t>
            </a:r>
            <a:r>
              <a:rPr lang="en-US" sz="2000" dirty="0">
                <a:latin typeface="Times New Roman" pitchFamily="18" charset="0"/>
              </a:rPr>
              <a:t>Derived1</a:t>
            </a:r>
            <a:r>
              <a:rPr lang="en-US" sz="2000" dirty="0">
                <a:solidFill>
                  <a:srgbClr val="808030"/>
                </a:solidFill>
                <a:latin typeface="Times New Roman" pitchFamily="18" charset="0"/>
              </a:rPr>
              <a:t>()</a:t>
            </a:r>
            <a:r>
              <a:rPr lang="en-US" sz="2000" dirty="0">
                <a:latin typeface="Times New Roman" pitchFamily="18" charset="0"/>
              </a:rPr>
              <a:t> </a:t>
            </a:r>
            <a:r>
              <a:rPr lang="en-US" sz="2000" dirty="0">
                <a:solidFill>
                  <a:srgbClr val="800080"/>
                </a:solidFill>
                <a:latin typeface="Times New Roman" pitchFamily="18" charset="0"/>
              </a:rPr>
              <a:t>{</a:t>
            </a:r>
            <a:r>
              <a:rPr lang="en-US" sz="2000" dirty="0">
                <a:latin typeface="Times New Roman" pitchFamily="18" charset="0"/>
              </a:rPr>
              <a:t> </a:t>
            </a:r>
            <a:r>
              <a:rPr lang="en-US" sz="2000" dirty="0" err="1">
                <a:solidFill>
                  <a:srgbClr val="603000"/>
                </a:solidFill>
                <a:latin typeface="Times New Roman" pitchFamily="18" charset="0"/>
              </a:rPr>
              <a:t>cout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a:solidFill>
                  <a:srgbClr val="800000"/>
                </a:solidFill>
                <a:latin typeface="Times New Roman" pitchFamily="18" charset="0"/>
              </a:rPr>
              <a:t>"</a:t>
            </a:r>
            <a:r>
              <a:rPr lang="en-US" sz="2000" dirty="0">
                <a:solidFill>
                  <a:srgbClr val="0000E6"/>
                </a:solidFill>
                <a:latin typeface="Times New Roman" pitchFamily="18" charset="0"/>
              </a:rPr>
              <a:t>~Derived1()</a:t>
            </a:r>
            <a:r>
              <a:rPr lang="en-US" sz="2000" dirty="0">
                <a:solidFill>
                  <a:srgbClr val="0F69FF"/>
                </a:solidFill>
                <a:latin typeface="Times New Roman" pitchFamily="18" charset="0"/>
              </a:rPr>
              <a:t>\n</a:t>
            </a:r>
            <a:r>
              <a:rPr lang="en-US" sz="2000" dirty="0">
                <a:solidFill>
                  <a:srgbClr val="800000"/>
                </a:solidFill>
                <a:latin typeface="Times New Roman" pitchFamily="18" charset="0"/>
              </a:rPr>
              <a:t>"</a:t>
            </a:r>
            <a:r>
              <a:rPr lang="en-US" sz="2000" dirty="0">
                <a:solidFill>
                  <a:srgbClr val="800080"/>
                </a:solidFill>
                <a:latin typeface="Times New Roman" pitchFamily="18" charset="0"/>
              </a:rPr>
              <a:t>;</a:t>
            </a:r>
            <a:r>
              <a:rPr lang="en-US" sz="2000" dirty="0">
                <a:latin typeface="Times New Roman" pitchFamily="18" charset="0"/>
              </a:rPr>
              <a:t> </a:t>
            </a:r>
            <a:r>
              <a:rPr lang="en-US" sz="2000" dirty="0">
                <a:solidFill>
                  <a:srgbClr val="800080"/>
                </a:solidFill>
                <a:latin typeface="Times New Roman" pitchFamily="18" charset="0"/>
              </a:rPr>
              <a:t>}</a:t>
            </a:r>
            <a:r>
              <a:rPr lang="en-US" sz="2000" b="1" dirty="0">
                <a:latin typeface="Times New Roman" pitchFamily="18" charset="0"/>
              </a:rPr>
              <a:t> </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endParaRPr lang="en-US" sz="2000" dirty="0">
              <a:latin typeface="Times New Roman" pitchFamily="18" charset="0"/>
            </a:endParaRPr>
          </a:p>
          <a:p>
            <a:pPr>
              <a:buClr>
                <a:srgbClr val="000000"/>
              </a:buClr>
              <a:buFont typeface="Arial" charset="0"/>
              <a:buNone/>
            </a:pPr>
            <a:r>
              <a:rPr lang="en-US" sz="2000" b="1" dirty="0">
                <a:solidFill>
                  <a:srgbClr val="800000"/>
                </a:solidFill>
                <a:latin typeface="Times New Roman" pitchFamily="18" charset="0"/>
              </a:rPr>
              <a:t>class</a:t>
            </a:r>
            <a:r>
              <a:rPr lang="en-US" sz="2000" b="1" dirty="0">
                <a:latin typeface="Times New Roman" pitchFamily="18" charset="0"/>
              </a:rPr>
              <a:t> </a:t>
            </a:r>
            <a:r>
              <a:rPr lang="en-US" sz="2000" dirty="0">
                <a:latin typeface="Times New Roman" pitchFamily="18" charset="0"/>
              </a:rPr>
              <a:t>Base2 </a:t>
            </a:r>
            <a:r>
              <a:rPr lang="en-US" sz="2000" b="1" dirty="0">
                <a:solidFill>
                  <a:srgbClr val="800080"/>
                </a:solidFill>
                <a:latin typeface="Times New Roman" pitchFamily="18" charset="0"/>
              </a:rPr>
              <a:t>{</a:t>
            </a:r>
            <a:r>
              <a:rPr lang="en-US" sz="2000" b="1" dirty="0">
                <a:solidFill>
                  <a:srgbClr val="800000"/>
                </a:solidFill>
                <a:latin typeface="Times New Roman" pitchFamily="18" charset="0"/>
              </a:rPr>
              <a:t>public</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r>
              <a:rPr lang="pt-BR" sz="2000" dirty="0">
                <a:latin typeface="Times New Roman" pitchFamily="18" charset="0"/>
              </a:rPr>
              <a:t>  </a:t>
            </a:r>
            <a:r>
              <a:rPr lang="pt-BR" sz="2000" b="1" dirty="0">
                <a:solidFill>
                  <a:srgbClr val="800000"/>
                </a:solidFill>
                <a:latin typeface="Times New Roman" pitchFamily="18" charset="0"/>
              </a:rPr>
              <a:t>virtual</a:t>
            </a:r>
            <a:r>
              <a:rPr lang="pt-BR" sz="2000" b="1" dirty="0">
                <a:latin typeface="Times New Roman" pitchFamily="18" charset="0"/>
              </a:rPr>
              <a:t> </a:t>
            </a:r>
            <a:r>
              <a:rPr lang="pt-BR" sz="2000" b="1" dirty="0">
                <a:solidFill>
                  <a:srgbClr val="808030"/>
                </a:solidFill>
                <a:latin typeface="Times New Roman" pitchFamily="18" charset="0"/>
              </a:rPr>
              <a:t>~</a:t>
            </a:r>
            <a:r>
              <a:rPr lang="pt-BR" sz="2000" dirty="0">
                <a:latin typeface="Times New Roman" pitchFamily="18" charset="0"/>
              </a:rPr>
              <a:t>Base2</a:t>
            </a:r>
            <a:r>
              <a:rPr lang="pt-BR" sz="2000" b="1" dirty="0">
                <a:solidFill>
                  <a:srgbClr val="808030"/>
                </a:solidFill>
                <a:latin typeface="Times New Roman" pitchFamily="18" charset="0"/>
              </a:rPr>
              <a:t>()</a:t>
            </a:r>
            <a:r>
              <a:rPr lang="pt-BR" sz="2000" b="1" dirty="0">
                <a:latin typeface="Times New Roman" pitchFamily="18" charset="0"/>
              </a:rPr>
              <a:t> </a:t>
            </a:r>
            <a:r>
              <a:rPr lang="pt-BR" sz="2000" b="1" dirty="0">
                <a:solidFill>
                  <a:srgbClr val="800080"/>
                </a:solidFill>
                <a:latin typeface="Times New Roman" pitchFamily="18" charset="0"/>
              </a:rPr>
              <a:t>{</a:t>
            </a:r>
            <a:r>
              <a:rPr lang="pt-BR" sz="2000" b="1" dirty="0">
                <a:latin typeface="Times New Roman" pitchFamily="18" charset="0"/>
              </a:rPr>
              <a:t> </a:t>
            </a:r>
            <a:r>
              <a:rPr lang="pt-BR" sz="2000" dirty="0">
                <a:solidFill>
                  <a:srgbClr val="603000"/>
                </a:solidFill>
                <a:latin typeface="Times New Roman" pitchFamily="18" charset="0"/>
              </a:rPr>
              <a:t>cout</a:t>
            </a:r>
            <a:r>
              <a:rPr lang="pt-BR" sz="2000" dirty="0">
                <a:latin typeface="Times New Roman" pitchFamily="18" charset="0"/>
              </a:rPr>
              <a:t> </a:t>
            </a:r>
            <a:r>
              <a:rPr lang="pt-BR" sz="2000" dirty="0">
                <a:solidFill>
                  <a:srgbClr val="808030"/>
                </a:solidFill>
                <a:latin typeface="Times New Roman" pitchFamily="18" charset="0"/>
              </a:rPr>
              <a:t>&lt;&lt;</a:t>
            </a:r>
            <a:r>
              <a:rPr lang="pt-BR" sz="2000" dirty="0">
                <a:latin typeface="Times New Roman" pitchFamily="18" charset="0"/>
              </a:rPr>
              <a:t> </a:t>
            </a:r>
            <a:r>
              <a:rPr lang="pt-BR" sz="2000" dirty="0">
                <a:solidFill>
                  <a:srgbClr val="800000"/>
                </a:solidFill>
                <a:latin typeface="Times New Roman" pitchFamily="18" charset="0"/>
              </a:rPr>
              <a:t>"</a:t>
            </a:r>
            <a:r>
              <a:rPr lang="pt-BR" sz="2000" dirty="0">
                <a:solidFill>
                  <a:srgbClr val="0000E6"/>
                </a:solidFill>
                <a:latin typeface="Times New Roman" pitchFamily="18" charset="0"/>
              </a:rPr>
              <a:t>~Base2()</a:t>
            </a:r>
            <a:r>
              <a:rPr lang="pt-BR" sz="2000" dirty="0">
                <a:solidFill>
                  <a:srgbClr val="0F69FF"/>
                </a:solidFill>
                <a:latin typeface="Times New Roman" pitchFamily="18" charset="0"/>
              </a:rPr>
              <a:t>\n</a:t>
            </a:r>
            <a:r>
              <a:rPr lang="pt-BR" sz="2000" dirty="0">
                <a:solidFill>
                  <a:srgbClr val="800000"/>
                </a:solidFill>
                <a:latin typeface="Times New Roman" pitchFamily="18" charset="0"/>
              </a:rPr>
              <a:t>"</a:t>
            </a:r>
            <a:r>
              <a:rPr lang="pt-BR" sz="2000" dirty="0">
                <a:solidFill>
                  <a:srgbClr val="800080"/>
                </a:solidFill>
                <a:latin typeface="Times New Roman" pitchFamily="18" charset="0"/>
              </a:rPr>
              <a:t>;</a:t>
            </a:r>
            <a:r>
              <a:rPr lang="pt-BR" sz="2000" b="1" dirty="0">
                <a:latin typeface="Times New Roman" pitchFamily="18" charset="0"/>
              </a:rPr>
              <a:t> </a:t>
            </a:r>
            <a:r>
              <a:rPr lang="pt-BR" sz="2000" b="1" dirty="0">
                <a:solidFill>
                  <a:srgbClr val="800080"/>
                </a:solidFill>
                <a:latin typeface="Times New Roman" pitchFamily="18" charset="0"/>
              </a:rPr>
              <a:t>}</a:t>
            </a:r>
            <a:endParaRPr lang="pt-BR" sz="2000" b="1" dirty="0">
              <a:latin typeface="Times New Roman" pitchFamily="18" charset="0"/>
            </a:endParaRPr>
          </a:p>
          <a:p>
            <a:pPr>
              <a:buClr>
                <a:srgbClr val="000000"/>
              </a:buClr>
              <a:buFont typeface="Arial" charset="0"/>
              <a:buNone/>
            </a:pPr>
            <a:r>
              <a:rPr lang="en-US" sz="2000" dirty="0">
                <a:solidFill>
                  <a:srgbClr val="800080"/>
                </a:solidFill>
                <a:latin typeface="Times New Roman" pitchFamily="18" charset="0"/>
              </a:rPr>
              <a:t>};</a:t>
            </a:r>
            <a:endParaRPr lang="en-US" sz="2000" dirty="0">
              <a:latin typeface="Times New Roman" pitchFamily="18" charset="0"/>
            </a:endParaRPr>
          </a:p>
          <a:p>
            <a:pPr>
              <a:buClr>
                <a:srgbClr val="000000"/>
              </a:buClr>
              <a:buFont typeface="Arial" charset="0"/>
              <a:buNone/>
            </a:pPr>
            <a:endParaRPr lang="en-US" sz="2000" dirty="0">
              <a:latin typeface="Times New Roman" pitchFamily="18" charset="0"/>
            </a:endParaRPr>
          </a:p>
          <a:p>
            <a:pPr>
              <a:buClr>
                <a:srgbClr val="000000"/>
              </a:buClr>
              <a:buFont typeface="Arial" charset="0"/>
              <a:buNone/>
            </a:pPr>
            <a:r>
              <a:rPr lang="en-US" sz="2000" b="1" dirty="0">
                <a:solidFill>
                  <a:srgbClr val="800000"/>
                </a:solidFill>
                <a:latin typeface="Times New Roman" pitchFamily="18" charset="0"/>
              </a:rPr>
              <a:t>class</a:t>
            </a:r>
            <a:r>
              <a:rPr lang="en-US" sz="2000" b="1" dirty="0">
                <a:latin typeface="Times New Roman" pitchFamily="18" charset="0"/>
              </a:rPr>
              <a:t> </a:t>
            </a:r>
            <a:r>
              <a:rPr lang="en-US" sz="2000" dirty="0">
                <a:latin typeface="Times New Roman" pitchFamily="18" charset="0"/>
              </a:rPr>
              <a:t>Derived2</a:t>
            </a:r>
            <a:r>
              <a:rPr lang="en-US" sz="2000" b="1" dirty="0">
                <a:latin typeface="Times New Roman" pitchFamily="18" charset="0"/>
              </a:rPr>
              <a:t> </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800000"/>
                </a:solidFill>
                <a:latin typeface="Times New Roman" pitchFamily="18" charset="0"/>
              </a:rPr>
              <a:t>public</a:t>
            </a:r>
            <a:r>
              <a:rPr lang="en-US" sz="2000" b="1" dirty="0">
                <a:latin typeface="Times New Roman" pitchFamily="18" charset="0"/>
              </a:rPr>
              <a:t> </a:t>
            </a:r>
            <a:r>
              <a:rPr lang="en-US" sz="2000" dirty="0">
                <a:latin typeface="Times New Roman" pitchFamily="18" charset="0"/>
              </a:rPr>
              <a:t>Base2</a:t>
            </a:r>
            <a:r>
              <a:rPr lang="en-US" sz="2000" b="1" dirty="0">
                <a:latin typeface="Times New Roman" pitchFamily="18" charset="0"/>
              </a:rPr>
              <a:t> </a:t>
            </a:r>
            <a:r>
              <a:rPr lang="en-US" sz="2000" b="1" dirty="0">
                <a:solidFill>
                  <a:srgbClr val="800080"/>
                </a:solidFill>
                <a:latin typeface="Times New Roman" pitchFamily="18" charset="0"/>
              </a:rPr>
              <a:t>{</a:t>
            </a:r>
            <a:r>
              <a:rPr lang="en-US" sz="2000" b="1" dirty="0">
                <a:solidFill>
                  <a:srgbClr val="800000"/>
                </a:solidFill>
                <a:latin typeface="Times New Roman" pitchFamily="18" charset="0"/>
              </a:rPr>
              <a:t>public</a:t>
            </a:r>
            <a:r>
              <a:rPr lang="en-US" sz="2000" b="1" dirty="0">
                <a:solidFill>
                  <a:srgbClr val="800080"/>
                </a:solidFill>
                <a:latin typeface="Times New Roman" pitchFamily="18" charset="0"/>
              </a:rPr>
              <a:t>:</a:t>
            </a:r>
            <a:r>
              <a:rPr lang="en-US" sz="2000" b="1" dirty="0">
                <a:latin typeface="Times New Roman" pitchFamily="18" charset="0"/>
              </a:rPr>
              <a:t>  </a:t>
            </a:r>
            <a:r>
              <a:rPr lang="en-US" sz="2000" dirty="0">
                <a:solidFill>
                  <a:srgbClr val="808030"/>
                </a:solidFill>
                <a:latin typeface="Times New Roman" pitchFamily="18" charset="0"/>
              </a:rPr>
              <a:t>~</a:t>
            </a:r>
            <a:r>
              <a:rPr lang="en-US" sz="2000" dirty="0">
                <a:latin typeface="Times New Roman" pitchFamily="18" charset="0"/>
              </a:rPr>
              <a:t>Derived2</a:t>
            </a:r>
            <a:r>
              <a:rPr lang="en-US" sz="2000" dirty="0">
                <a:solidFill>
                  <a:srgbClr val="808030"/>
                </a:solidFill>
                <a:latin typeface="Times New Roman" pitchFamily="18" charset="0"/>
              </a:rPr>
              <a:t>()</a:t>
            </a:r>
            <a:r>
              <a:rPr lang="en-US" sz="2000" dirty="0">
                <a:latin typeface="Times New Roman" pitchFamily="18" charset="0"/>
              </a:rPr>
              <a:t> </a:t>
            </a:r>
            <a:r>
              <a:rPr lang="en-US" sz="2000" dirty="0">
                <a:solidFill>
                  <a:srgbClr val="800080"/>
                </a:solidFill>
                <a:latin typeface="Times New Roman" pitchFamily="18" charset="0"/>
              </a:rPr>
              <a:t>{</a:t>
            </a:r>
            <a:r>
              <a:rPr lang="en-US" sz="2000" dirty="0">
                <a:latin typeface="Times New Roman" pitchFamily="18" charset="0"/>
              </a:rPr>
              <a:t> </a:t>
            </a:r>
            <a:r>
              <a:rPr lang="en-US" sz="2000" dirty="0" err="1">
                <a:solidFill>
                  <a:srgbClr val="603000"/>
                </a:solidFill>
                <a:latin typeface="Times New Roman" pitchFamily="18" charset="0"/>
              </a:rPr>
              <a:t>cout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a:solidFill>
                  <a:srgbClr val="800000"/>
                </a:solidFill>
                <a:latin typeface="Times New Roman" pitchFamily="18" charset="0"/>
              </a:rPr>
              <a:t>"</a:t>
            </a:r>
            <a:r>
              <a:rPr lang="en-US" sz="2000" dirty="0">
                <a:solidFill>
                  <a:srgbClr val="0000E6"/>
                </a:solidFill>
                <a:latin typeface="Times New Roman" pitchFamily="18" charset="0"/>
              </a:rPr>
              <a:t>~Derived2()</a:t>
            </a:r>
            <a:r>
              <a:rPr lang="en-US" sz="2000" dirty="0">
                <a:solidFill>
                  <a:srgbClr val="0F69FF"/>
                </a:solidFill>
                <a:latin typeface="Times New Roman" pitchFamily="18" charset="0"/>
              </a:rPr>
              <a:t>\n</a:t>
            </a:r>
            <a:r>
              <a:rPr lang="en-US" sz="2000" dirty="0">
                <a:solidFill>
                  <a:srgbClr val="800000"/>
                </a:solidFill>
                <a:latin typeface="Times New Roman" pitchFamily="18" charset="0"/>
              </a:rPr>
              <a:t>"</a:t>
            </a:r>
            <a:r>
              <a:rPr lang="en-US" sz="2000" dirty="0">
                <a:solidFill>
                  <a:srgbClr val="800080"/>
                </a:solidFill>
                <a:latin typeface="Times New Roman" pitchFamily="18" charset="0"/>
              </a:rPr>
              <a:t>;</a:t>
            </a:r>
            <a:r>
              <a:rPr lang="en-US" sz="2000" dirty="0">
                <a:latin typeface="Times New Roman" pitchFamily="18" charset="0"/>
              </a:rPr>
              <a:t> </a:t>
            </a:r>
            <a:r>
              <a:rPr lang="en-US" sz="2000" dirty="0">
                <a:solidFill>
                  <a:srgbClr val="800080"/>
                </a:solidFill>
                <a:latin typeface="Times New Roman" pitchFamily="18" charset="0"/>
              </a:rPr>
              <a:t>}</a:t>
            </a:r>
            <a:r>
              <a:rPr lang="en-US" sz="2000" b="1" dirty="0">
                <a:latin typeface="Times New Roman" pitchFamily="18" charset="0"/>
              </a:rPr>
              <a:t> </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endParaRPr lang="en-US" sz="2000" dirty="0">
              <a:latin typeface="Times New Roman" pitchFamily="18" charset="0"/>
            </a:endParaRPr>
          </a:p>
          <a:p>
            <a:pPr>
              <a:buClr>
                <a:srgbClr val="000000"/>
              </a:buClr>
              <a:buFont typeface="Arial" charset="0"/>
              <a:buNone/>
            </a:pPr>
            <a:r>
              <a:rPr lang="en-US" sz="2000" b="1" dirty="0" err="1">
                <a:solidFill>
                  <a:srgbClr val="800000"/>
                </a:solidFill>
                <a:latin typeface="Times New Roman" pitchFamily="18" charset="0"/>
              </a:rPr>
              <a:t>int</a:t>
            </a:r>
            <a:r>
              <a:rPr lang="en-US" sz="2000" b="1" dirty="0">
                <a:latin typeface="Times New Roman" pitchFamily="18" charset="0"/>
              </a:rPr>
              <a:t> </a:t>
            </a:r>
            <a:r>
              <a:rPr lang="en-US" sz="2000" dirty="0">
                <a:solidFill>
                  <a:srgbClr val="400000"/>
                </a:solidFill>
                <a:latin typeface="Times New Roman" pitchFamily="18" charset="0"/>
              </a:rPr>
              <a:t>main</a:t>
            </a:r>
            <a:r>
              <a:rPr lang="en-US" sz="2000" b="1" dirty="0">
                <a:solidFill>
                  <a:srgbClr val="808030"/>
                </a:solidFill>
                <a:latin typeface="Times New Roman" pitchFamily="18" charset="0"/>
              </a:rPr>
              <a:t>()</a:t>
            </a:r>
            <a:r>
              <a:rPr lang="en-US" sz="2000" b="1" dirty="0">
                <a:latin typeface="Times New Roman" pitchFamily="18" charset="0"/>
              </a:rPr>
              <a:t> </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r>
              <a:rPr lang="en-US" sz="2000" dirty="0">
                <a:latin typeface="Times New Roman" pitchFamily="18" charset="0"/>
              </a:rPr>
              <a:t>  Base1</a:t>
            </a:r>
            <a:r>
              <a:rPr lang="en-US" sz="2000" dirty="0">
                <a:solidFill>
                  <a:srgbClr val="808030"/>
                </a:solidFill>
                <a:latin typeface="Times New Roman" pitchFamily="18" charset="0"/>
              </a:rPr>
              <a:t>*</a:t>
            </a:r>
            <a:r>
              <a:rPr lang="en-US" sz="2000" dirty="0">
                <a:latin typeface="Times New Roman" pitchFamily="18" charset="0"/>
              </a:rPr>
              <a:t> </a:t>
            </a:r>
            <a:r>
              <a:rPr lang="en-US" sz="2000" dirty="0" err="1">
                <a:latin typeface="Times New Roman" pitchFamily="18" charset="0"/>
              </a:rPr>
              <a:t>bp</a:t>
            </a:r>
            <a:r>
              <a:rPr lang="en-US" sz="2000" dirty="0">
                <a:latin typeface="Times New Roman" pitchFamily="18" charset="0"/>
              </a:rPr>
              <a:t> </a:t>
            </a:r>
            <a:r>
              <a:rPr lang="en-US" sz="2000" dirty="0">
                <a:solidFill>
                  <a:srgbClr val="808030"/>
                </a:solidFill>
                <a:latin typeface="Times New Roman" pitchFamily="18" charset="0"/>
              </a:rPr>
              <a:t>=</a:t>
            </a:r>
            <a:r>
              <a:rPr lang="en-US" sz="2000" dirty="0">
                <a:latin typeface="Times New Roman" pitchFamily="18" charset="0"/>
              </a:rPr>
              <a:t> </a:t>
            </a:r>
            <a:r>
              <a:rPr lang="en-US" sz="2000" b="1" dirty="0">
                <a:solidFill>
                  <a:srgbClr val="800000"/>
                </a:solidFill>
                <a:latin typeface="Times New Roman" pitchFamily="18" charset="0"/>
              </a:rPr>
              <a:t>new</a:t>
            </a:r>
            <a:r>
              <a:rPr lang="en-US" sz="2000" b="1" dirty="0">
                <a:latin typeface="Times New Roman" pitchFamily="18" charset="0"/>
              </a:rPr>
              <a:t> </a:t>
            </a:r>
            <a:r>
              <a:rPr lang="en-US" sz="2000" dirty="0">
                <a:latin typeface="Times New Roman" pitchFamily="18" charset="0"/>
              </a:rPr>
              <a:t>Derived1</a:t>
            </a:r>
            <a:r>
              <a:rPr lang="en-US" sz="2000" b="1" dirty="0">
                <a:solidFill>
                  <a:srgbClr val="800080"/>
                </a:solidFill>
                <a:latin typeface="Times New Roman" pitchFamily="18" charset="0"/>
              </a:rPr>
              <a:t>;</a:t>
            </a:r>
            <a:r>
              <a:rPr lang="en-US" sz="2000" b="1" dirty="0">
                <a:latin typeface="Times New Roman" pitchFamily="18" charset="0"/>
              </a:rPr>
              <a:t> </a:t>
            </a:r>
          </a:p>
          <a:p>
            <a:pPr>
              <a:buClr>
                <a:srgbClr val="000000"/>
              </a:buClr>
              <a:buFont typeface="Arial" charset="0"/>
              <a:buNone/>
            </a:pPr>
            <a:r>
              <a:rPr lang="en-US" sz="2000" dirty="0">
                <a:latin typeface="Times New Roman" pitchFamily="18" charset="0"/>
              </a:rPr>
              <a:t>  </a:t>
            </a:r>
            <a:r>
              <a:rPr lang="en-US" sz="2000" b="1" dirty="0">
                <a:solidFill>
                  <a:srgbClr val="800000"/>
                </a:solidFill>
                <a:latin typeface="Times New Roman" pitchFamily="18" charset="0"/>
              </a:rPr>
              <a:t>delete</a:t>
            </a:r>
            <a:r>
              <a:rPr lang="en-US" sz="2000" b="1" dirty="0">
                <a:latin typeface="Times New Roman" pitchFamily="18" charset="0"/>
              </a:rPr>
              <a:t> </a:t>
            </a:r>
            <a:r>
              <a:rPr lang="en-US" sz="2000" dirty="0" err="1">
                <a:latin typeface="Times New Roman" pitchFamily="18" charset="0"/>
              </a:rPr>
              <a:t>bp</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696969"/>
                </a:solidFill>
                <a:latin typeface="Times New Roman" pitchFamily="18" charset="0"/>
              </a:rPr>
              <a:t>// </a:t>
            </a:r>
            <a:r>
              <a:rPr lang="en-US" sz="2000" b="1" dirty="0" err="1">
                <a:solidFill>
                  <a:srgbClr val="696969"/>
                </a:solidFill>
                <a:latin typeface="Times New Roman" pitchFamily="18" charset="0"/>
              </a:rPr>
              <a:t>Afis</a:t>
            </a:r>
            <a:r>
              <a:rPr lang="en-US" sz="2000" b="1" dirty="0">
                <a:solidFill>
                  <a:srgbClr val="696969"/>
                </a:solidFill>
                <a:latin typeface="Times New Roman" pitchFamily="18" charset="0"/>
              </a:rPr>
              <a:t>: ~Base1()</a:t>
            </a:r>
            <a:endParaRPr lang="en-US" sz="2000" b="1" dirty="0">
              <a:latin typeface="Times New Roman" pitchFamily="18" charset="0"/>
            </a:endParaRPr>
          </a:p>
          <a:p>
            <a:pPr>
              <a:buClr>
                <a:srgbClr val="000000"/>
              </a:buClr>
              <a:buFont typeface="Arial" charset="0"/>
              <a:buNone/>
            </a:pPr>
            <a:r>
              <a:rPr lang="en-US" sz="2000" dirty="0">
                <a:latin typeface="Times New Roman" pitchFamily="18" charset="0"/>
              </a:rPr>
              <a:t>  Base2</a:t>
            </a:r>
            <a:r>
              <a:rPr lang="en-US" sz="2000" dirty="0">
                <a:solidFill>
                  <a:srgbClr val="808030"/>
                </a:solidFill>
                <a:latin typeface="Times New Roman" pitchFamily="18" charset="0"/>
              </a:rPr>
              <a:t>*</a:t>
            </a:r>
            <a:r>
              <a:rPr lang="en-US" sz="2000" dirty="0">
                <a:latin typeface="Times New Roman" pitchFamily="18" charset="0"/>
              </a:rPr>
              <a:t> b2p </a:t>
            </a:r>
            <a:r>
              <a:rPr lang="en-US" sz="2000" dirty="0">
                <a:solidFill>
                  <a:srgbClr val="808030"/>
                </a:solidFill>
                <a:latin typeface="Times New Roman" pitchFamily="18" charset="0"/>
              </a:rPr>
              <a:t>=</a:t>
            </a:r>
            <a:r>
              <a:rPr lang="en-US" sz="2000" dirty="0">
                <a:latin typeface="Times New Roman" pitchFamily="18" charset="0"/>
              </a:rPr>
              <a:t> </a:t>
            </a:r>
            <a:r>
              <a:rPr lang="en-US" sz="2000" b="1" dirty="0">
                <a:solidFill>
                  <a:srgbClr val="800000"/>
                </a:solidFill>
                <a:latin typeface="Times New Roman" pitchFamily="18" charset="0"/>
              </a:rPr>
              <a:t>new</a:t>
            </a:r>
            <a:r>
              <a:rPr lang="en-US" sz="2000" b="1" dirty="0">
                <a:latin typeface="Times New Roman" pitchFamily="18" charset="0"/>
              </a:rPr>
              <a:t> </a:t>
            </a:r>
            <a:r>
              <a:rPr lang="en-US" sz="2000" dirty="0">
                <a:latin typeface="Times New Roman" pitchFamily="18" charset="0"/>
              </a:rPr>
              <a:t>Derived2</a:t>
            </a:r>
            <a:r>
              <a:rPr lang="en-US" sz="2000" b="1" dirty="0">
                <a:solidFill>
                  <a:srgbClr val="800080"/>
                </a:solidFill>
                <a:latin typeface="Times New Roman" pitchFamily="18" charset="0"/>
              </a:rPr>
              <a:t>;</a:t>
            </a:r>
            <a:r>
              <a:rPr lang="en-US" sz="2000" b="1" dirty="0">
                <a:latin typeface="Times New Roman" pitchFamily="18" charset="0"/>
              </a:rPr>
              <a:t> </a:t>
            </a:r>
          </a:p>
          <a:p>
            <a:pPr>
              <a:buClr>
                <a:srgbClr val="000000"/>
              </a:buClr>
              <a:buFont typeface="Arial" charset="0"/>
              <a:buNone/>
            </a:pPr>
            <a:r>
              <a:rPr lang="en-US" sz="2000" dirty="0">
                <a:latin typeface="Times New Roman" pitchFamily="18" charset="0"/>
              </a:rPr>
              <a:t>  </a:t>
            </a:r>
            <a:r>
              <a:rPr lang="en-US" sz="2000" b="1" dirty="0">
                <a:solidFill>
                  <a:srgbClr val="800000"/>
                </a:solidFill>
                <a:latin typeface="Times New Roman" pitchFamily="18" charset="0"/>
              </a:rPr>
              <a:t>delete</a:t>
            </a:r>
            <a:r>
              <a:rPr lang="en-US" sz="2000" b="1" dirty="0">
                <a:latin typeface="Times New Roman" pitchFamily="18" charset="0"/>
              </a:rPr>
              <a:t> </a:t>
            </a:r>
            <a:r>
              <a:rPr lang="en-US" sz="2000" dirty="0">
                <a:latin typeface="Times New Roman" pitchFamily="18" charset="0"/>
              </a:rPr>
              <a:t>b2p</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696969"/>
                </a:solidFill>
                <a:latin typeface="Times New Roman" pitchFamily="18" charset="0"/>
              </a:rPr>
              <a:t>// </a:t>
            </a:r>
            <a:r>
              <a:rPr lang="en-US" sz="2000" b="1" dirty="0" err="1">
                <a:solidFill>
                  <a:srgbClr val="696969"/>
                </a:solidFill>
                <a:latin typeface="Times New Roman" pitchFamily="18" charset="0"/>
              </a:rPr>
              <a:t>Afis</a:t>
            </a:r>
            <a:r>
              <a:rPr lang="en-US" sz="2000" b="1" dirty="0">
                <a:solidFill>
                  <a:srgbClr val="696969"/>
                </a:solidFill>
                <a:latin typeface="Times New Roman" pitchFamily="18" charset="0"/>
              </a:rPr>
              <a:t>: ~Derived2()  ~Base2()</a:t>
            </a:r>
            <a:endParaRPr lang="en-US" sz="2000" b="1" dirty="0">
              <a:latin typeface="Times New Roman" pitchFamily="18" charset="0"/>
            </a:endParaRPr>
          </a:p>
          <a:p>
            <a:pPr>
              <a:buClr>
                <a:srgbClr val="000000"/>
              </a:buClr>
              <a:buFont typeface="Arial" charset="0"/>
              <a:buNone/>
            </a:pPr>
            <a:r>
              <a:rPr lang="en-US" sz="2000" dirty="0">
                <a:solidFill>
                  <a:srgbClr val="800080"/>
                </a:solidFill>
                <a:latin typeface="Times New Roman" pitchFamily="18" charset="0"/>
              </a:rPr>
              <a:t>}</a:t>
            </a:r>
            <a:endParaRPr lang="en-US" sz="2000" dirty="0">
              <a:latin typeface="Times New Roman" pitchFamily="18" charset="0"/>
            </a:endParaRPr>
          </a:p>
          <a:p>
            <a:pPr>
              <a:buClr>
                <a:srgbClr val="000000"/>
              </a:buClr>
              <a:buFont typeface="Arial" charset="0"/>
              <a:buNone/>
            </a:pPr>
            <a:endParaRPr lang="en-US" sz="2000" b="1" dirty="0">
              <a:solidFill>
                <a:srgbClr val="0000FF"/>
              </a:solidFill>
            </a:endParaRPr>
          </a:p>
        </p:txBody>
      </p:sp>
      <p:sp>
        <p:nvSpPr>
          <p:cNvPr id="61446" name="Google Shape;797;p73"/>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7" name="Google Shape;117;p18"/>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148" name="Google Shape;118;p18"/>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149" name="Google Shape;119;p18"/>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1. Moştenirea in C++</a:t>
            </a:r>
          </a:p>
        </p:txBody>
      </p:sp>
      <p:sp>
        <p:nvSpPr>
          <p:cNvPr id="6150" name="Google Shape;120;p18"/>
          <p:cNvSpPr txBox="1">
            <a:spLocks noChangeArrowheads="1"/>
          </p:cNvSpPr>
          <p:nvPr/>
        </p:nvSpPr>
        <p:spPr bwMode="auto">
          <a:xfrm>
            <a:off x="274638" y="1189038"/>
            <a:ext cx="9531350" cy="5638800"/>
          </a:xfrm>
          <a:prstGeom prst="rect">
            <a:avLst/>
          </a:prstGeom>
          <a:solidFill>
            <a:srgbClr val="FFFFFF"/>
          </a:solidFill>
          <a:ln w="9525">
            <a:noFill/>
            <a:miter lim="800000"/>
            <a:headEnd/>
            <a:tailEnd/>
          </a:ln>
        </p:spPr>
        <p:txBody>
          <a:bodyPr lIns="91425" tIns="91425" rIns="91425" bIns="91425"/>
          <a:lstStyle/>
          <a:p>
            <a:pPr>
              <a:buClr>
                <a:srgbClr val="000000"/>
              </a:buClr>
              <a:buSzPts val="2000"/>
              <a:buFont typeface="Arial" charset="0"/>
              <a:buNone/>
            </a:pPr>
            <a:r>
              <a:rPr lang="ro-RO" sz="2400" dirty="0" smtClean="0">
                <a:latin typeface="Times New Roman" pitchFamily="18" charset="0"/>
              </a:rPr>
              <a:t>C++ permite moștenirea ceea ce înseamnă că putem deriva o clasă din altă clasă de bază sau din mai multe clase. </a:t>
            </a:r>
          </a:p>
          <a:p>
            <a:pPr>
              <a:buClr>
                <a:srgbClr val="000000"/>
              </a:buClr>
              <a:buSzPts val="2000"/>
              <a:buFont typeface="Arial" charset="0"/>
              <a:buNone/>
            </a:pPr>
            <a:endParaRPr lang="ro-RO" sz="2400" dirty="0" smtClean="0">
              <a:latin typeface="Times New Roman" pitchFamily="18" charset="0"/>
            </a:endParaRPr>
          </a:p>
          <a:p>
            <a:pPr>
              <a:buClr>
                <a:srgbClr val="000000"/>
              </a:buClr>
              <a:buSzPts val="2000"/>
              <a:buFont typeface="Arial" charset="0"/>
              <a:buNone/>
            </a:pPr>
            <a:r>
              <a:rPr lang="ro-RO" sz="2400" b="1" dirty="0" smtClean="0">
                <a:latin typeface="Times New Roman" pitchFamily="18" charset="0"/>
              </a:rPr>
              <a:t>Sintaxa</a:t>
            </a:r>
            <a:r>
              <a:rPr lang="ro-RO" sz="2400" dirty="0" smtClean="0">
                <a:latin typeface="Times New Roman" pitchFamily="18" charset="0"/>
              </a:rPr>
              <a:t>:</a:t>
            </a:r>
          </a:p>
          <a:p>
            <a:pPr>
              <a:buClr>
                <a:srgbClr val="000000"/>
              </a:buClr>
              <a:buSzPts val="2000"/>
              <a:buFont typeface="Arial" charset="0"/>
              <a:buNone/>
            </a:pPr>
            <a:endParaRPr lang="ro-RO" sz="2400" b="1" dirty="0" smtClean="0">
              <a:solidFill>
                <a:schemeClr val="accent1"/>
              </a:solidFill>
              <a:latin typeface="Calibri" pitchFamily="34" charset="0"/>
            </a:endParaRPr>
          </a:p>
          <a:p>
            <a:pPr>
              <a:buClr>
                <a:srgbClr val="000000"/>
              </a:buClr>
              <a:buSzPts val="2000"/>
              <a:buFont typeface="Arial" charset="0"/>
              <a:buNone/>
            </a:pPr>
            <a:r>
              <a:rPr lang="ro-RO" sz="2400" b="1" i="1" dirty="0" err="1" smtClean="0">
                <a:solidFill>
                  <a:srgbClr val="0000FF"/>
                </a:solidFill>
                <a:latin typeface="Times New Roman" pitchFamily="18" charset="0"/>
                <a:cs typeface="Times New Roman" pitchFamily="18" charset="0"/>
              </a:rPr>
              <a:t>class</a:t>
            </a:r>
            <a:r>
              <a:rPr lang="ro-RO" sz="2400" b="1" i="1" dirty="0" smtClean="0">
                <a:solidFill>
                  <a:srgbClr val="0000FF"/>
                </a:solidFill>
                <a:latin typeface="Times New Roman" pitchFamily="18" charset="0"/>
                <a:cs typeface="Times New Roman" pitchFamily="18" charset="0"/>
              </a:rPr>
              <a:t> Clasa_Derivată : [modificatori de acces] Clasa_de_Bază { .... } ;</a:t>
            </a:r>
          </a:p>
          <a:p>
            <a:pPr>
              <a:buClr>
                <a:srgbClr val="000000"/>
              </a:buClr>
              <a:buSzPts val="2000"/>
              <a:buFont typeface="Arial" charset="0"/>
              <a:buNone/>
            </a:pPr>
            <a:r>
              <a:rPr lang="ro-RO" sz="2400" dirty="0" smtClean="0">
                <a:latin typeface="Times New Roman" pitchFamily="18" charset="0"/>
              </a:rPr>
              <a:t>	</a:t>
            </a:r>
          </a:p>
          <a:p>
            <a:pPr>
              <a:buClr>
                <a:srgbClr val="000000"/>
              </a:buClr>
              <a:buSzPts val="2000"/>
              <a:buFont typeface="Arial" charset="0"/>
              <a:buNone/>
            </a:pPr>
            <a:r>
              <a:rPr lang="ro-RO" sz="2400" dirty="0" smtClean="0">
                <a:latin typeface="Times New Roman" pitchFamily="18" charset="0"/>
              </a:rPr>
              <a:t>sau</a:t>
            </a:r>
          </a:p>
          <a:p>
            <a:pPr>
              <a:buClr>
                <a:srgbClr val="000000"/>
              </a:buClr>
              <a:buSzPts val="2000"/>
              <a:buFont typeface="Arial" charset="0"/>
              <a:buNone/>
            </a:pPr>
            <a:endParaRPr lang="ro-RO" sz="2400" b="1" i="1" dirty="0" smtClean="0">
              <a:solidFill>
                <a:srgbClr val="0000FF"/>
              </a:solidFill>
              <a:latin typeface="Times New Roman" pitchFamily="18" charset="0"/>
              <a:cs typeface="Times New Roman" pitchFamily="18" charset="0"/>
            </a:endParaRPr>
          </a:p>
          <a:p>
            <a:pPr>
              <a:buClr>
                <a:srgbClr val="000000"/>
              </a:buClr>
              <a:buSzPts val="2000"/>
              <a:buFont typeface="Arial" charset="0"/>
              <a:buNone/>
            </a:pPr>
            <a:r>
              <a:rPr lang="ro-RO" sz="2400" b="1" i="1" dirty="0" err="1" smtClean="0">
                <a:solidFill>
                  <a:srgbClr val="0000FF"/>
                </a:solidFill>
                <a:latin typeface="Times New Roman" pitchFamily="18" charset="0"/>
                <a:cs typeface="Times New Roman" pitchFamily="18" charset="0"/>
              </a:rPr>
              <a:t>class</a:t>
            </a:r>
            <a:r>
              <a:rPr lang="ro-RO" sz="2400" b="1" i="1" dirty="0" smtClean="0">
                <a:solidFill>
                  <a:srgbClr val="0000FF"/>
                </a:solidFill>
                <a:latin typeface="Times New Roman" pitchFamily="18" charset="0"/>
                <a:cs typeface="Times New Roman" pitchFamily="18" charset="0"/>
              </a:rPr>
              <a:t> Clasa_Derivată : [modificatori de acces] Clasa_de_Bază1, [modificatori de acces] Clasa_de_Bază2, [modificatori de acces] Clasa_de_Bază3 ........</a:t>
            </a:r>
          </a:p>
          <a:p>
            <a:pPr>
              <a:buClr>
                <a:srgbClr val="000000"/>
              </a:buClr>
              <a:buSzPts val="2000"/>
              <a:buFont typeface="Arial" charset="0"/>
              <a:buNone/>
            </a:pPr>
            <a:endParaRPr lang="ro-RO" sz="2400" dirty="0" smtClean="0">
              <a:latin typeface="Times New Roman" pitchFamily="18" charset="0"/>
            </a:endParaRPr>
          </a:p>
          <a:p>
            <a:pPr>
              <a:buClr>
                <a:srgbClr val="000000"/>
              </a:buClr>
              <a:buSzPts val="2000"/>
              <a:buFont typeface="Arial" charset="0"/>
              <a:buNone/>
            </a:pPr>
            <a:r>
              <a:rPr lang="ro-RO" sz="2400" dirty="0" smtClean="0">
                <a:latin typeface="Times New Roman" pitchFamily="18" charset="0"/>
              </a:rPr>
              <a:t>Clasă de bază se mai numește </a:t>
            </a:r>
            <a:r>
              <a:rPr lang="ro-RO" sz="2400" b="1" dirty="0" smtClean="0">
                <a:latin typeface="Times New Roman" pitchFamily="18" charset="0"/>
              </a:rPr>
              <a:t>clasa părinte </a:t>
            </a:r>
            <a:r>
              <a:rPr lang="ro-RO" sz="2400" dirty="0" smtClean="0">
                <a:latin typeface="Times New Roman" pitchFamily="18" charset="0"/>
              </a:rPr>
              <a:t>sau </a:t>
            </a:r>
            <a:r>
              <a:rPr lang="ro-RO" sz="2400" b="1" dirty="0" smtClean="0">
                <a:latin typeface="Times New Roman" pitchFamily="18" charset="0"/>
              </a:rPr>
              <a:t>superclasă</a:t>
            </a:r>
            <a:r>
              <a:rPr lang="ro-RO" sz="2400" dirty="0" smtClean="0">
                <a:latin typeface="Times New Roman" pitchFamily="18" charset="0"/>
              </a:rPr>
              <a:t>, iar clasa derivată se mai numește </a:t>
            </a:r>
            <a:r>
              <a:rPr lang="ro-RO" sz="2400" b="1" dirty="0" smtClean="0">
                <a:latin typeface="Times New Roman" pitchFamily="18" charset="0"/>
              </a:rPr>
              <a:t>subclasa</a:t>
            </a:r>
            <a:r>
              <a:rPr lang="ro-RO" sz="2400" dirty="0" smtClean="0">
                <a:latin typeface="Times New Roman" pitchFamily="18" charset="0"/>
              </a:rPr>
              <a:t> sau </a:t>
            </a:r>
            <a:r>
              <a:rPr lang="ro-RO" sz="2400" b="1" dirty="0" smtClean="0">
                <a:latin typeface="Times New Roman" pitchFamily="18" charset="0"/>
              </a:rPr>
              <a:t>clasa copil</a:t>
            </a:r>
            <a:r>
              <a:rPr lang="ro-RO" sz="2400" dirty="0" smtClean="0">
                <a:latin typeface="Times New Roman" pitchFamily="18" charset="0"/>
              </a:rPr>
              <a:t>.</a:t>
            </a:r>
          </a:p>
          <a:p>
            <a:pPr>
              <a:buClr>
                <a:srgbClr val="000000"/>
              </a:buClr>
              <a:buSzPts val="2000"/>
              <a:buFont typeface="Arial" charset="0"/>
              <a:buNone/>
            </a:pPr>
            <a:endParaRPr lang="ro-RO" sz="2400" dirty="0">
              <a:latin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Google Shape;805;p74"/>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D21CDE78-C7C1-4250-B45F-831A8C5D6348}" type="slidenum">
              <a:rPr lang="en-US" sz="1500"/>
              <a:pPr algn="r">
                <a:lnSpc>
                  <a:spcPct val="104000"/>
                </a:lnSpc>
                <a:buClr>
                  <a:srgbClr val="000000"/>
                </a:buClr>
                <a:buSzPts val="1500"/>
                <a:buFont typeface="Arial" charset="0"/>
                <a:buNone/>
              </a:pPr>
              <a:t>30</a:t>
            </a:fld>
            <a:endParaRPr lang="en-US" sz="1800"/>
          </a:p>
        </p:txBody>
      </p:sp>
      <p:sp>
        <p:nvSpPr>
          <p:cNvPr id="62467" name="Google Shape;806;p74"/>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2468" name="Google Shape;807;p74"/>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2469" name="Google Shape;809;p74"/>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grpSp>
        <p:nvGrpSpPr>
          <p:cNvPr id="62470" name="Group 8"/>
          <p:cNvGrpSpPr>
            <a:grpSpLocks/>
          </p:cNvGrpSpPr>
          <p:nvPr/>
        </p:nvGrpSpPr>
        <p:grpSpPr bwMode="auto">
          <a:xfrm>
            <a:off x="274638" y="1254125"/>
            <a:ext cx="9634537" cy="5619750"/>
            <a:chOff x="274638" y="1254125"/>
            <a:chExt cx="9634537" cy="5619750"/>
          </a:xfrm>
        </p:grpSpPr>
        <p:sp>
          <p:nvSpPr>
            <p:cNvPr id="61445" name="Google Shape;808;p74"/>
            <p:cNvSpPr txBox="1">
              <a:spLocks noChangeArrowheads="1"/>
            </p:cNvSpPr>
            <p:nvPr/>
          </p:nvSpPr>
          <p:spPr bwMode="auto">
            <a:xfrm>
              <a:off x="274638" y="1254125"/>
              <a:ext cx="9634537" cy="5619750"/>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defRPr/>
              </a:pPr>
              <a:r>
                <a:rPr lang="ro-RO" sz="2400" b="1" i="1" dirty="0" smtClean="0">
                  <a:solidFill>
                    <a:srgbClr val="0000FF"/>
                  </a:solidFill>
                  <a:latin typeface="Times New Roman" pitchFamily="18" charset="0"/>
                  <a:cs typeface="Times New Roman" pitchFamily="18" charset="0"/>
                </a:rPr>
                <a:t>Destructori virtuali puri</a:t>
              </a:r>
            </a:p>
            <a:p>
              <a:pPr>
                <a:buClr>
                  <a:srgbClr val="000000"/>
                </a:buClr>
                <a:buFont typeface="Arial" charset="0"/>
                <a:buNone/>
                <a:defRPr/>
              </a:pPr>
              <a:endParaRPr lang="ro-RO" sz="2000" b="1" dirty="0" smtClean="0">
                <a:solidFill>
                  <a:srgbClr val="0000FF"/>
                </a:solidFill>
              </a:endParaRPr>
            </a:p>
            <a:p>
              <a:pPr>
                <a:buClr>
                  <a:srgbClr val="000000"/>
                </a:buClr>
                <a:buFont typeface="Arial" charset="0"/>
                <a:buNone/>
                <a:defRPr/>
              </a:pPr>
              <a:r>
                <a:rPr lang="ro-RO" sz="2000" b="1" dirty="0" smtClean="0">
                  <a:latin typeface="+mj-lt"/>
                </a:rPr>
                <a:t>Utilizare</a:t>
              </a:r>
              <a:r>
                <a:rPr lang="ro-RO" sz="2000" dirty="0" smtClean="0">
                  <a:latin typeface="+mj-lt"/>
                </a:rPr>
                <a:t>: recomandat să fie utilizat dacă mai sunt și alte funcții virtuale. </a:t>
              </a:r>
            </a:p>
            <a:p>
              <a:pPr>
                <a:buClr>
                  <a:srgbClr val="000000"/>
                </a:buClr>
                <a:buFont typeface="Arial" charset="0"/>
                <a:buNone/>
                <a:defRPr/>
              </a:pPr>
              <a:r>
                <a:rPr lang="ro-RO" sz="2000" b="1" dirty="0" smtClean="0">
                  <a:latin typeface="+mj-lt"/>
                </a:rPr>
                <a:t> Restricție</a:t>
              </a:r>
              <a:r>
                <a:rPr lang="ro-RO" sz="2000" dirty="0" smtClean="0">
                  <a:latin typeface="+mj-lt"/>
                </a:rPr>
                <a:t>: trebuiesc definiți în clasă (chiar dacă este abstractă). </a:t>
              </a:r>
            </a:p>
            <a:p>
              <a:pPr>
                <a:buClr>
                  <a:srgbClr val="000000"/>
                </a:buClr>
                <a:buFont typeface="Arial" charset="0"/>
                <a:buNone/>
                <a:defRPr/>
              </a:pPr>
              <a:r>
                <a:rPr lang="ro-RO" sz="2000" dirty="0" smtClean="0">
                  <a:latin typeface="+mj-lt"/>
                </a:rPr>
                <a:t> La moștenire nu mai trebuiesc redefiniți (se construiește un destructor din oficiu) </a:t>
              </a:r>
            </a:p>
            <a:p>
              <a:pPr>
                <a:buClr>
                  <a:srgbClr val="000000"/>
                </a:buClr>
                <a:buFont typeface="Arial" charset="0"/>
                <a:buNone/>
                <a:defRPr/>
              </a:pPr>
              <a:r>
                <a:rPr lang="ro-RO" sz="2000" dirty="0" smtClean="0">
                  <a:latin typeface="+mj-lt"/>
                </a:rPr>
                <a:t> De ce? Pentru a preveni </a:t>
              </a:r>
              <a:r>
                <a:rPr lang="ro-RO" sz="2000" dirty="0" err="1" smtClean="0">
                  <a:latin typeface="+mj-lt"/>
                </a:rPr>
                <a:t>instanţierea</a:t>
              </a:r>
              <a:r>
                <a:rPr lang="ro-RO" sz="2000" dirty="0" smtClean="0">
                  <a:latin typeface="+mj-lt"/>
                </a:rPr>
                <a:t> clasei. </a:t>
              </a:r>
            </a:p>
            <a:p>
              <a:pPr>
                <a:buClr>
                  <a:srgbClr val="000000"/>
                </a:buClr>
                <a:buFont typeface="Arial" charset="0"/>
                <a:buNone/>
                <a:defRPr/>
              </a:pPr>
              <a:r>
                <a:rPr lang="ro-RO" sz="2000" dirty="0" smtClean="0">
                  <a:latin typeface="+mj-lt"/>
                </a:rPr>
                <a:t> </a:t>
              </a:r>
              <a:r>
                <a:rPr lang="ro-RO" sz="2000" b="1" dirty="0" smtClean="0">
                  <a:latin typeface="+mj-lt"/>
                </a:rPr>
                <a:t>Obs</a:t>
              </a:r>
              <a:r>
                <a:rPr lang="ro-RO" sz="2000" dirty="0" smtClean="0">
                  <a:latin typeface="+mj-lt"/>
                </a:rPr>
                <a:t>. Nu are nici un efect dacă nu se face </a:t>
              </a:r>
              <a:r>
                <a:rPr lang="ro-RO" sz="2000" dirty="0" err="1" smtClean="0">
                  <a:latin typeface="+mj-lt"/>
                </a:rPr>
                <a:t>upcasting</a:t>
              </a:r>
              <a:r>
                <a:rPr lang="ro-RO" sz="2000" dirty="0" smtClean="0">
                  <a:latin typeface="+mj-lt"/>
                </a:rPr>
                <a:t>. </a:t>
              </a:r>
            </a:p>
            <a:p>
              <a:pPr>
                <a:buClr>
                  <a:srgbClr val="000000"/>
                </a:buClr>
                <a:buFont typeface="Arial" charset="0"/>
                <a:buNone/>
                <a:defRPr/>
              </a:pPr>
              <a:endParaRPr lang="ro-RO" sz="2000" dirty="0" smtClean="0"/>
            </a:p>
            <a:p>
              <a:pPr>
                <a:buClr>
                  <a:srgbClr val="000000"/>
                </a:buClr>
                <a:buFont typeface="Arial" charset="0"/>
                <a:buNone/>
                <a:defRPr/>
              </a:pPr>
              <a:r>
                <a:rPr lang="ro-RO" sz="2000" b="1" dirty="0" err="1" smtClean="0">
                  <a:solidFill>
                    <a:srgbClr val="800000"/>
                  </a:solidFill>
                  <a:latin typeface="Times New Roman" pitchFamily="18" charset="0"/>
                </a:rPr>
                <a:t>class</a:t>
              </a:r>
              <a:r>
                <a:rPr lang="ro-RO" sz="2000" b="1" dirty="0" smtClean="0">
                  <a:latin typeface="Times New Roman" pitchFamily="18" charset="0"/>
                </a:rPr>
                <a:t> </a:t>
              </a:r>
              <a:r>
                <a:rPr lang="ro-RO" sz="2000" b="1" dirty="0" err="1" smtClean="0">
                  <a:latin typeface="Times New Roman" pitchFamily="18" charset="0"/>
                </a:rPr>
                <a:t>AbstractBase</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defRPr/>
              </a:pPr>
              <a:r>
                <a:rPr lang="ro-RO" sz="2000" b="1" dirty="0" smtClean="0">
                  <a:solidFill>
                    <a:srgbClr val="800000"/>
                  </a:solidFill>
                  <a:latin typeface="Times New Roman" pitchFamily="18" charset="0"/>
                </a:rPr>
                <a:t>public</a:t>
              </a:r>
              <a:r>
                <a:rPr lang="ro-RO" sz="2000" b="1" dirty="0" smtClean="0">
                  <a:solidFill>
                    <a:srgbClr val="E34ADC"/>
                  </a:solidFill>
                  <a:latin typeface="Times New Roman" pitchFamily="18" charset="0"/>
                </a:rPr>
                <a:t>:</a:t>
              </a:r>
              <a:endParaRPr lang="ro-RO" sz="2000" b="1" dirty="0" smtClean="0">
                <a:latin typeface="Times New Roman" pitchFamily="18" charset="0"/>
              </a:endParaRPr>
            </a:p>
            <a:p>
              <a:pPr>
                <a:buClr>
                  <a:srgbClr val="000000"/>
                </a:buClr>
                <a:buFont typeface="Arial" charset="0"/>
                <a:buNone/>
                <a:defRPr/>
              </a:pPr>
              <a:r>
                <a:rPr lang="ro-RO" sz="2000" dirty="0" smtClean="0">
                  <a:latin typeface="Times New Roman" pitchFamily="18" charset="0"/>
                </a:rPr>
                <a:t>  </a:t>
              </a:r>
              <a:r>
                <a:rPr lang="ro-RO" sz="2000" b="1" dirty="0" smtClean="0">
                  <a:solidFill>
                    <a:srgbClr val="800000"/>
                  </a:solidFill>
                  <a:latin typeface="Times New Roman" pitchFamily="18" charset="0"/>
                </a:rPr>
                <a:t>virtual</a:t>
              </a:r>
              <a:r>
                <a:rPr lang="ro-RO" sz="2000" b="1" dirty="0" smtClean="0">
                  <a:latin typeface="Times New Roman" pitchFamily="18" charset="0"/>
                </a:rPr>
                <a:t> </a:t>
              </a:r>
              <a:r>
                <a:rPr lang="ro-RO" sz="2000" b="1" dirty="0" smtClean="0">
                  <a:solidFill>
                    <a:srgbClr val="808030"/>
                  </a:solidFill>
                  <a:latin typeface="Times New Roman" pitchFamily="18" charset="0"/>
                </a:rPr>
                <a:t>~</a:t>
              </a:r>
              <a:r>
                <a:rPr lang="ro-RO" sz="2000" dirty="0" err="1" smtClean="0">
                  <a:latin typeface="Times New Roman" pitchFamily="18" charset="0"/>
                </a:rPr>
                <a:t>AbstractBase</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008C00"/>
                  </a:solidFill>
                  <a:latin typeface="Times New Roman" pitchFamily="18" charset="0"/>
                </a:rPr>
                <a:t>0</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defRPr/>
              </a:pP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defRPr/>
              </a:pPr>
              <a:endParaRPr lang="ro-RO" sz="2000" dirty="0" smtClean="0">
                <a:latin typeface="Times New Roman" pitchFamily="18" charset="0"/>
              </a:endParaRPr>
            </a:p>
            <a:p>
              <a:pPr>
                <a:buClr>
                  <a:srgbClr val="000000"/>
                </a:buClr>
                <a:buFont typeface="Arial" charset="0"/>
                <a:buNone/>
                <a:defRPr/>
              </a:pPr>
              <a:r>
                <a:rPr lang="ro-RO" sz="2000" dirty="0" err="1" smtClean="0">
                  <a:latin typeface="Times New Roman" pitchFamily="18" charset="0"/>
                </a:rPr>
                <a:t>AbstractBase</a:t>
              </a:r>
              <a:r>
                <a:rPr lang="ro-RO" sz="2000" dirty="0" smtClean="0">
                  <a:solidFill>
                    <a:srgbClr val="800080"/>
                  </a:solidFill>
                  <a:latin typeface="Times New Roman" pitchFamily="18" charset="0"/>
                </a:rPr>
                <a:t>::</a:t>
              </a:r>
              <a:r>
                <a:rPr lang="ro-RO" sz="2000" dirty="0" smtClean="0">
                  <a:solidFill>
                    <a:srgbClr val="808030"/>
                  </a:solidFill>
                  <a:latin typeface="Times New Roman" pitchFamily="18" charset="0"/>
                </a:rPr>
                <a:t>~</a:t>
              </a:r>
              <a:r>
                <a:rPr lang="ro-RO" sz="2000" dirty="0" err="1" smtClean="0">
                  <a:latin typeface="Times New Roman" pitchFamily="18" charset="0"/>
                </a:rPr>
                <a:t>AbstractBase</a:t>
              </a:r>
              <a:r>
                <a:rPr lang="ro-RO" sz="2000" dirty="0" smtClean="0">
                  <a:solidFill>
                    <a:srgbClr val="808030"/>
                  </a:solidFill>
                  <a:latin typeface="Times New Roman" pitchFamily="18" charset="0"/>
                </a:rPr>
                <a:t>()</a:t>
              </a:r>
              <a:r>
                <a:rPr lang="ro-RO" sz="2000" dirty="0" smtClean="0">
                  <a:latin typeface="Times New Roman" pitchFamily="18" charset="0"/>
                </a:rPr>
                <a:t> </a:t>
              </a: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defRPr/>
              </a:pPr>
              <a:endParaRPr lang="ro-RO" sz="2000" dirty="0" smtClean="0">
                <a:latin typeface="Times New Roman" pitchFamily="18" charset="0"/>
              </a:endParaRPr>
            </a:p>
            <a:p>
              <a:pPr>
                <a:buClr>
                  <a:srgbClr val="000000"/>
                </a:buClr>
                <a:buFont typeface="Arial" charset="0"/>
                <a:buNone/>
                <a:defRPr/>
              </a:pPr>
              <a:r>
                <a:rPr lang="ro-RO" sz="2000" b="1" dirty="0" err="1" smtClean="0">
                  <a:solidFill>
                    <a:srgbClr val="800000"/>
                  </a:solidFill>
                  <a:latin typeface="Times New Roman" pitchFamily="18" charset="0"/>
                </a:rPr>
                <a:t>class</a:t>
              </a:r>
              <a:r>
                <a:rPr lang="ro-RO" sz="2000" b="1" dirty="0" smtClean="0">
                  <a:latin typeface="Times New Roman" pitchFamily="18" charset="0"/>
                </a:rPr>
                <a:t> </a:t>
              </a:r>
              <a:r>
                <a:rPr lang="ro-RO" sz="2000" dirty="0" err="1" smtClean="0">
                  <a:latin typeface="Times New Roman" pitchFamily="18" charset="0"/>
                </a:rPr>
                <a:t>Derived</a:t>
              </a:r>
              <a:r>
                <a:rPr lang="ro-RO" sz="2000"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00"/>
                  </a:solidFill>
                  <a:latin typeface="Times New Roman" pitchFamily="18" charset="0"/>
                </a:rPr>
                <a:t>public</a:t>
              </a:r>
              <a:r>
                <a:rPr lang="ro-RO" sz="2000" b="1" dirty="0" smtClean="0">
                  <a:latin typeface="Times New Roman" pitchFamily="18" charset="0"/>
                </a:rPr>
                <a:t> </a:t>
              </a:r>
              <a:r>
                <a:rPr lang="ro-RO" sz="2000" dirty="0" err="1" smtClean="0">
                  <a:latin typeface="Times New Roman" pitchFamily="18" charset="0"/>
                </a:rPr>
                <a:t>AbstractBase</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defRPr/>
              </a:pPr>
              <a:r>
                <a:rPr lang="ro-RO" sz="2000" dirty="0" smtClean="0">
                  <a:solidFill>
                    <a:srgbClr val="696969"/>
                  </a:solidFill>
                  <a:latin typeface="Times New Roman" pitchFamily="18" charset="0"/>
                </a:rPr>
                <a:t>// No </a:t>
              </a:r>
              <a:r>
                <a:rPr lang="ro-RO" sz="2000" dirty="0" err="1" smtClean="0">
                  <a:solidFill>
                    <a:srgbClr val="696969"/>
                  </a:solidFill>
                  <a:latin typeface="Times New Roman" pitchFamily="18" charset="0"/>
                </a:rPr>
                <a:t>overriding</a:t>
              </a:r>
              <a:r>
                <a:rPr lang="ro-RO" sz="2000" dirty="0" smtClean="0">
                  <a:solidFill>
                    <a:srgbClr val="696969"/>
                  </a:solidFill>
                  <a:latin typeface="Times New Roman" pitchFamily="18" charset="0"/>
                </a:rPr>
                <a:t> of destructor </a:t>
              </a:r>
              <a:r>
                <a:rPr lang="ro-RO" sz="2000" dirty="0" err="1" smtClean="0">
                  <a:solidFill>
                    <a:srgbClr val="696969"/>
                  </a:solidFill>
                  <a:latin typeface="Times New Roman" pitchFamily="18" charset="0"/>
                </a:rPr>
                <a:t>necessary</a:t>
              </a:r>
              <a:r>
                <a:rPr lang="ro-RO" sz="2000" dirty="0" smtClean="0">
                  <a:solidFill>
                    <a:srgbClr val="696969"/>
                  </a:solidFill>
                  <a:latin typeface="Times New Roman" pitchFamily="18" charset="0"/>
                </a:rPr>
                <a:t>?</a:t>
              </a:r>
              <a:endParaRPr lang="ro-RO" sz="2000" dirty="0" smtClean="0">
                <a:latin typeface="Times New Roman" pitchFamily="18" charset="0"/>
              </a:endParaRPr>
            </a:p>
            <a:p>
              <a:pPr>
                <a:buClr>
                  <a:srgbClr val="000000"/>
                </a:buClr>
                <a:buFont typeface="Arial" charset="0"/>
                <a:buNone/>
                <a:defRPr/>
              </a:pPr>
              <a:r>
                <a:rPr lang="ro-RO" sz="2000" b="1" dirty="0" err="1" smtClean="0">
                  <a:solidFill>
                    <a:srgbClr val="800000"/>
                  </a:solidFill>
                  <a:latin typeface="Times New Roman" pitchFamily="18" charset="0"/>
                </a:rPr>
                <a:t>int</a:t>
              </a:r>
              <a:r>
                <a:rPr lang="ro-RO" sz="2000" b="1" dirty="0" smtClean="0">
                  <a:latin typeface="Times New Roman" pitchFamily="18" charset="0"/>
                </a:rPr>
                <a:t> </a:t>
              </a:r>
              <a:r>
                <a:rPr lang="ro-RO" sz="2000" dirty="0" err="1" smtClean="0">
                  <a:solidFill>
                    <a:srgbClr val="400000"/>
                  </a:solidFill>
                  <a:latin typeface="Times New Roman" pitchFamily="18" charset="0"/>
                </a:rPr>
                <a:t>main</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dirty="0" err="1" smtClean="0">
                  <a:latin typeface="Times New Roman" pitchFamily="18" charset="0"/>
                </a:rPr>
                <a:t>Derived</a:t>
              </a:r>
              <a:r>
                <a:rPr lang="ro-RO" sz="2000" dirty="0" smtClean="0">
                  <a:latin typeface="Times New Roman" pitchFamily="18" charset="0"/>
                </a:rPr>
                <a:t> d</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defRPr/>
              </a:pPr>
              <a:endParaRPr lang="ro-RO" sz="2000" dirty="0" smtClean="0"/>
            </a:p>
            <a:p>
              <a:pPr>
                <a:buClr>
                  <a:srgbClr val="000000"/>
                </a:buClr>
                <a:buFont typeface="Arial" charset="0"/>
                <a:buNone/>
                <a:defRPr/>
              </a:pPr>
              <a:endParaRPr lang="ro-RO" sz="2000" dirty="0" smtClean="0"/>
            </a:p>
            <a:p>
              <a:pPr>
                <a:buClr>
                  <a:srgbClr val="000000"/>
                </a:buClr>
                <a:buFont typeface="Arial" charset="0"/>
                <a:buNone/>
                <a:defRPr/>
              </a:pPr>
              <a:endParaRPr lang="ro-RO" sz="2000" b="1" dirty="0">
                <a:solidFill>
                  <a:srgbClr val="0000FF"/>
                </a:solidFill>
              </a:endParaRPr>
            </a:p>
          </p:txBody>
        </p:sp>
        <p:sp>
          <p:nvSpPr>
            <p:cNvPr id="7" name="Rectangle 6"/>
            <p:cNvSpPr/>
            <p:nvPr/>
          </p:nvSpPr>
          <p:spPr bwMode="auto">
            <a:xfrm>
              <a:off x="392113" y="4465638"/>
              <a:ext cx="3200400" cy="381000"/>
            </a:xfrm>
            <a:prstGeom prst="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kern="0">
                <a:sym typeface="Arial"/>
              </a:endParaRPr>
            </a:p>
          </p:txBody>
        </p:sp>
        <p:sp>
          <p:nvSpPr>
            <p:cNvPr id="8" name="Rectangle 7"/>
            <p:cNvSpPr/>
            <p:nvPr/>
          </p:nvSpPr>
          <p:spPr bwMode="auto">
            <a:xfrm>
              <a:off x="315913" y="5303838"/>
              <a:ext cx="3733800" cy="381000"/>
            </a:xfrm>
            <a:prstGeom prst="rect">
              <a:avLst/>
            </a:prstGeom>
            <a:solidFill>
              <a:srgbClr val="FFC000">
                <a:alpha val="25000"/>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kern="0">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90" name="Google Shape;817;p75"/>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0DFA8A5A-D5FC-4967-9BB3-02F2267AFC40}" type="slidenum">
              <a:rPr lang="en-US" sz="1500"/>
              <a:pPr algn="r">
                <a:lnSpc>
                  <a:spcPct val="104000"/>
                </a:lnSpc>
                <a:buClr>
                  <a:srgbClr val="000000"/>
                </a:buClr>
                <a:buSzPts val="1500"/>
                <a:buFont typeface="Arial" charset="0"/>
                <a:buNone/>
              </a:pPr>
              <a:t>31</a:t>
            </a:fld>
            <a:endParaRPr lang="en-US" sz="1800"/>
          </a:p>
        </p:txBody>
      </p:sp>
      <p:sp>
        <p:nvSpPr>
          <p:cNvPr id="63491" name="Google Shape;818;p75"/>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3492" name="Google Shape;819;p75"/>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3493" name="Google Shape;820;p75"/>
          <p:cNvSpPr txBox="1">
            <a:spLocks noChangeArrowheads="1"/>
          </p:cNvSpPr>
          <p:nvPr/>
        </p:nvSpPr>
        <p:spPr bwMode="auto">
          <a:xfrm>
            <a:off x="274638" y="1254125"/>
            <a:ext cx="9634537" cy="5997575"/>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Funcţii virtuale în destructori</a:t>
            </a:r>
          </a:p>
          <a:p>
            <a:pPr>
              <a:buClr>
                <a:srgbClr val="000000"/>
              </a:buClr>
              <a:buFont typeface="Arial" charset="0"/>
              <a:buNone/>
            </a:pPr>
            <a:endParaRPr lang="ro-RO" sz="2000" b="1" dirty="0" smtClean="0">
              <a:solidFill>
                <a:srgbClr val="0000FF"/>
              </a:solidFill>
            </a:endParaRPr>
          </a:p>
          <a:p>
            <a:pPr>
              <a:buClr>
                <a:srgbClr val="000000"/>
              </a:buClr>
              <a:buFont typeface="Arial" charset="0"/>
              <a:buNone/>
            </a:pPr>
            <a:r>
              <a:rPr lang="ro-RO" sz="2000" dirty="0" smtClean="0"/>
              <a:t>La apel de funcție virtuală din funcții normale se apelează conform VPTR </a:t>
            </a:r>
          </a:p>
          <a:p>
            <a:pPr>
              <a:buClr>
                <a:srgbClr val="000000"/>
              </a:buClr>
              <a:buFont typeface="Arial" charset="0"/>
              <a:buNone/>
            </a:pPr>
            <a:r>
              <a:rPr lang="ro-RO" sz="2000" dirty="0" smtClean="0"/>
              <a:t> În destructori se face </a:t>
            </a:r>
            <a:r>
              <a:rPr lang="ro-RO" sz="2000" dirty="0" err="1" smtClean="0"/>
              <a:t>early</a:t>
            </a:r>
            <a:r>
              <a:rPr lang="ro-RO" sz="2000" dirty="0" smtClean="0"/>
              <a:t> </a:t>
            </a:r>
            <a:r>
              <a:rPr lang="ro-RO" sz="2000" dirty="0" err="1" smtClean="0"/>
              <a:t>binding</a:t>
            </a:r>
            <a:r>
              <a:rPr lang="ro-RO" sz="2000" dirty="0" smtClean="0"/>
              <a:t>! (apeluri locale) </a:t>
            </a:r>
          </a:p>
          <a:p>
            <a:pPr>
              <a:buClr>
                <a:srgbClr val="000000"/>
              </a:buClr>
              <a:buFont typeface="Arial" charset="0"/>
              <a:buNone/>
            </a:pPr>
            <a:r>
              <a:rPr lang="ro-RO" sz="2000" dirty="0" smtClean="0"/>
              <a:t> De ce? Pentru că acel apel poate să se bazeze pe porțiuni deja distruse din obiect </a:t>
            </a:r>
          </a:p>
          <a:p>
            <a:pPr>
              <a:buClr>
                <a:srgbClr val="000000"/>
              </a:buClr>
              <a:buFont typeface="Arial" charset="0"/>
              <a:buNone/>
            </a:pPr>
            <a:r>
              <a:rPr lang="ro-RO" sz="2000" dirty="0" smtClean="0"/>
              <a:t> </a:t>
            </a:r>
          </a:p>
          <a:p>
            <a:pPr>
              <a:buClr>
                <a:srgbClr val="000000"/>
              </a:buClr>
              <a:buFont typeface="Arial" charset="0"/>
              <a:buNone/>
            </a:pPr>
            <a:r>
              <a:rPr lang="ro-RO" sz="2000" b="1" dirty="0" err="1" smtClean="0">
                <a:solidFill>
                  <a:srgbClr val="800000"/>
                </a:solidFill>
                <a:latin typeface="Times New Roman" pitchFamily="18" charset="0"/>
              </a:rPr>
              <a:t>class</a:t>
            </a:r>
            <a:r>
              <a:rPr lang="ro-RO" sz="2000" b="1" dirty="0" smtClean="0">
                <a:latin typeface="Times New Roman" pitchFamily="18" charset="0"/>
              </a:rPr>
              <a:t> </a:t>
            </a:r>
            <a:r>
              <a:rPr lang="ro-RO" sz="2000" dirty="0" smtClean="0">
                <a:latin typeface="Times New Roman" pitchFamily="18" charset="0"/>
              </a:rPr>
              <a:t>Base</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00"/>
                </a:solidFill>
                <a:latin typeface="Times New Roman" pitchFamily="18" charset="0"/>
              </a:rPr>
              <a:t>public</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b="1" dirty="0" smtClean="0">
                <a:solidFill>
                  <a:srgbClr val="800000"/>
                </a:solidFill>
                <a:latin typeface="Times New Roman" pitchFamily="18" charset="0"/>
              </a:rPr>
              <a:t>virtual</a:t>
            </a:r>
            <a:r>
              <a:rPr lang="ro-RO" sz="2000" b="1" dirty="0" smtClean="0">
                <a:latin typeface="Times New Roman" pitchFamily="18" charset="0"/>
              </a:rPr>
              <a:t> </a:t>
            </a:r>
            <a:r>
              <a:rPr lang="ro-RO" sz="2000" b="1" dirty="0" smtClean="0">
                <a:solidFill>
                  <a:srgbClr val="808030"/>
                </a:solidFill>
                <a:latin typeface="Times New Roman" pitchFamily="18" charset="0"/>
              </a:rPr>
              <a:t>~</a:t>
            </a:r>
            <a:r>
              <a:rPr lang="ro-RO" sz="2000" dirty="0" smtClean="0">
                <a:latin typeface="Times New Roman" pitchFamily="18" charset="0"/>
              </a:rPr>
              <a:t>Base</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dirty="0" err="1" smtClean="0">
                <a:solidFill>
                  <a:srgbClr val="603000"/>
                </a:solidFill>
                <a:latin typeface="Times New Roman" pitchFamily="18" charset="0"/>
              </a:rPr>
              <a:t>cout</a:t>
            </a:r>
            <a:r>
              <a:rPr lang="ro-RO" sz="2000" dirty="0" smtClean="0">
                <a:latin typeface="Times New Roman" pitchFamily="18" charset="0"/>
              </a:rPr>
              <a:t> </a:t>
            </a:r>
            <a:r>
              <a:rPr lang="ro-RO" sz="2000" dirty="0" smtClean="0">
                <a:solidFill>
                  <a:srgbClr val="808030"/>
                </a:solidFill>
                <a:latin typeface="Times New Roman" pitchFamily="18" charset="0"/>
              </a:rPr>
              <a:t>&lt;&lt;</a:t>
            </a:r>
            <a:r>
              <a:rPr lang="ro-RO" sz="2000" dirty="0" smtClean="0">
                <a:latin typeface="Times New Roman" pitchFamily="18" charset="0"/>
              </a:rPr>
              <a:t> </a:t>
            </a:r>
            <a:r>
              <a:rPr lang="ro-RO" sz="2000" dirty="0" smtClean="0">
                <a:solidFill>
                  <a:srgbClr val="800000"/>
                </a:solidFill>
                <a:latin typeface="Times New Roman" pitchFamily="18" charset="0"/>
              </a:rPr>
              <a:t>"</a:t>
            </a:r>
            <a:r>
              <a:rPr lang="ro-RO" sz="2000" dirty="0" smtClean="0">
                <a:solidFill>
                  <a:srgbClr val="0000E6"/>
                </a:solidFill>
                <a:latin typeface="Times New Roman" pitchFamily="18" charset="0"/>
              </a:rPr>
              <a:t>~Base1()</a:t>
            </a:r>
            <a:r>
              <a:rPr lang="ro-RO" sz="2000" dirty="0" smtClean="0">
                <a:solidFill>
                  <a:srgbClr val="0F69FF"/>
                </a:solidFill>
                <a:latin typeface="Times New Roman" pitchFamily="18" charset="0"/>
              </a:rPr>
              <a:t>\n</a:t>
            </a:r>
            <a:r>
              <a:rPr lang="ro-RO" sz="2000" dirty="0" smtClean="0">
                <a:solidFill>
                  <a:srgbClr val="800000"/>
                </a:solidFill>
                <a:latin typeface="Times New Roman" pitchFamily="18" charset="0"/>
              </a:rPr>
              <a:t>"</a:t>
            </a:r>
            <a:r>
              <a:rPr lang="ro-RO" sz="2000" dirty="0" smtClean="0">
                <a:solidFill>
                  <a:srgbClr val="800080"/>
                </a:solidFill>
                <a:latin typeface="Times New Roman" pitchFamily="18" charset="0"/>
              </a:rPr>
              <a:t>;</a:t>
            </a:r>
            <a:r>
              <a:rPr lang="ro-RO" sz="2000" dirty="0" smtClean="0">
                <a:latin typeface="Times New Roman" pitchFamily="18" charset="0"/>
              </a:rPr>
              <a:t>  </a:t>
            </a:r>
            <a:r>
              <a:rPr lang="ro-RO" sz="2000" dirty="0" err="1" smtClean="0">
                <a:latin typeface="Times New Roman" pitchFamily="18" charset="0"/>
              </a:rPr>
              <a:t>this-</a:t>
            </a:r>
            <a:r>
              <a:rPr lang="ro-RO" sz="2000" dirty="0" smtClean="0">
                <a:latin typeface="Times New Roman" pitchFamily="18" charset="0"/>
              </a:rPr>
              <a:t>&gt;f</a:t>
            </a:r>
            <a:r>
              <a:rPr lang="ro-RO" sz="2000" dirty="0" smtClean="0">
                <a:solidFill>
                  <a:srgbClr val="808030"/>
                </a:solidFill>
                <a:latin typeface="Times New Roman" pitchFamily="18" charset="0"/>
              </a:rPr>
              <a:t>()</a:t>
            </a:r>
            <a:r>
              <a:rPr lang="ro-RO" sz="2000"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b="1" dirty="0" smtClean="0">
                <a:solidFill>
                  <a:srgbClr val="800000"/>
                </a:solidFill>
                <a:latin typeface="Times New Roman" pitchFamily="18" charset="0"/>
              </a:rPr>
              <a:t>virtual</a:t>
            </a:r>
            <a:r>
              <a:rPr lang="ro-RO" sz="2000" b="1" dirty="0" smtClean="0">
                <a:latin typeface="Times New Roman" pitchFamily="18" charset="0"/>
              </a:rPr>
              <a:t> </a:t>
            </a:r>
            <a:r>
              <a:rPr lang="ro-RO" sz="2000" b="1" dirty="0" err="1" smtClean="0">
                <a:solidFill>
                  <a:srgbClr val="800000"/>
                </a:solidFill>
                <a:latin typeface="Times New Roman" pitchFamily="18" charset="0"/>
              </a:rPr>
              <a:t>void</a:t>
            </a:r>
            <a:r>
              <a:rPr lang="ro-RO" sz="2000" b="1" dirty="0" smtClean="0">
                <a:latin typeface="Times New Roman" pitchFamily="18" charset="0"/>
              </a:rPr>
              <a:t> </a:t>
            </a:r>
            <a:r>
              <a:rPr lang="ro-RO" sz="2000" dirty="0" smtClean="0">
                <a:latin typeface="Times New Roman" pitchFamily="18" charset="0"/>
              </a:rPr>
              <a:t>f</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dirty="0" err="1" smtClean="0">
                <a:solidFill>
                  <a:srgbClr val="603000"/>
                </a:solidFill>
                <a:latin typeface="Times New Roman" pitchFamily="18" charset="0"/>
              </a:rPr>
              <a:t>cout</a:t>
            </a:r>
            <a:r>
              <a:rPr lang="ro-RO" sz="2000" dirty="0" smtClean="0">
                <a:latin typeface="Times New Roman" pitchFamily="18" charset="0"/>
              </a:rPr>
              <a:t> </a:t>
            </a:r>
            <a:r>
              <a:rPr lang="ro-RO" sz="2000" dirty="0" smtClean="0">
                <a:solidFill>
                  <a:srgbClr val="808030"/>
                </a:solidFill>
                <a:latin typeface="Times New Roman" pitchFamily="18" charset="0"/>
              </a:rPr>
              <a:t>&lt;&lt;</a:t>
            </a:r>
            <a:r>
              <a:rPr lang="ro-RO" sz="2000" dirty="0" smtClean="0">
                <a:latin typeface="Times New Roman" pitchFamily="18" charset="0"/>
              </a:rPr>
              <a:t> </a:t>
            </a:r>
            <a:r>
              <a:rPr lang="ro-RO" sz="2000" dirty="0" smtClean="0">
                <a:solidFill>
                  <a:srgbClr val="800000"/>
                </a:solidFill>
                <a:latin typeface="Times New Roman" pitchFamily="18" charset="0"/>
              </a:rPr>
              <a:t>"</a:t>
            </a:r>
            <a:r>
              <a:rPr lang="ro-RO" sz="2000" dirty="0" smtClean="0">
                <a:solidFill>
                  <a:srgbClr val="0000E6"/>
                </a:solidFill>
                <a:latin typeface="Times New Roman" pitchFamily="18" charset="0"/>
              </a:rPr>
              <a:t>Base::f()</a:t>
            </a:r>
            <a:r>
              <a:rPr lang="ro-RO" sz="2000" dirty="0" smtClean="0">
                <a:solidFill>
                  <a:srgbClr val="0F69FF"/>
                </a:solidFill>
                <a:latin typeface="Times New Roman" pitchFamily="18" charset="0"/>
              </a:rPr>
              <a:t>\n</a:t>
            </a:r>
            <a:r>
              <a:rPr lang="ro-RO" sz="2000" dirty="0" smtClean="0">
                <a:solidFill>
                  <a:srgbClr val="800000"/>
                </a:solidFill>
                <a:latin typeface="Times New Roman" pitchFamily="18" charset="0"/>
              </a:rPr>
              <a:t>"</a:t>
            </a:r>
            <a:r>
              <a:rPr lang="ro-RO" sz="2000"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r>
              <a:rPr lang="ro-RO" sz="2000" b="1" dirty="0" err="1" smtClean="0">
                <a:solidFill>
                  <a:srgbClr val="800000"/>
                </a:solidFill>
                <a:latin typeface="Times New Roman" pitchFamily="18" charset="0"/>
              </a:rPr>
              <a:t>class</a:t>
            </a:r>
            <a:r>
              <a:rPr lang="ro-RO" sz="2000" b="1" dirty="0" smtClean="0">
                <a:latin typeface="Times New Roman" pitchFamily="18" charset="0"/>
              </a:rPr>
              <a:t> </a:t>
            </a:r>
            <a:r>
              <a:rPr lang="ro-RO" sz="2000" dirty="0" err="1" smtClean="0">
                <a:latin typeface="Times New Roman" pitchFamily="18" charset="0"/>
              </a:rPr>
              <a:t>Derived</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00"/>
                </a:solidFill>
                <a:latin typeface="Times New Roman" pitchFamily="18" charset="0"/>
              </a:rPr>
              <a:t>public</a:t>
            </a:r>
            <a:r>
              <a:rPr lang="ro-RO" sz="2000" b="1" dirty="0" smtClean="0">
                <a:latin typeface="Times New Roman" pitchFamily="18" charset="0"/>
              </a:rPr>
              <a:t> </a:t>
            </a:r>
            <a:r>
              <a:rPr lang="ro-RO" sz="2000" dirty="0" smtClean="0">
                <a:latin typeface="Times New Roman" pitchFamily="18" charset="0"/>
              </a:rPr>
              <a:t>Base</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00"/>
                </a:solidFill>
                <a:latin typeface="Times New Roman" pitchFamily="18" charset="0"/>
              </a:rPr>
              <a:t>public</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dirty="0" smtClean="0">
                <a:solidFill>
                  <a:srgbClr val="808030"/>
                </a:solidFill>
                <a:latin typeface="Times New Roman" pitchFamily="18" charset="0"/>
              </a:rPr>
              <a:t>~</a:t>
            </a:r>
            <a:r>
              <a:rPr lang="ro-RO" sz="2000" dirty="0" err="1" smtClean="0">
                <a:latin typeface="Times New Roman" pitchFamily="18" charset="0"/>
              </a:rPr>
              <a:t>Derived</a:t>
            </a:r>
            <a:r>
              <a:rPr lang="ro-RO" sz="2000" dirty="0" smtClean="0">
                <a:solidFill>
                  <a:srgbClr val="808030"/>
                </a:solidFill>
                <a:latin typeface="Times New Roman" pitchFamily="18" charset="0"/>
              </a:rPr>
              <a:t>()</a:t>
            </a:r>
            <a:r>
              <a:rPr lang="ro-RO" sz="2000" dirty="0" smtClean="0">
                <a:latin typeface="Times New Roman" pitchFamily="18" charset="0"/>
              </a:rPr>
              <a:t> </a:t>
            </a:r>
            <a:r>
              <a:rPr lang="ro-RO" sz="2000" dirty="0" smtClean="0">
                <a:solidFill>
                  <a:srgbClr val="800080"/>
                </a:solidFill>
                <a:latin typeface="Times New Roman" pitchFamily="18" charset="0"/>
              </a:rPr>
              <a:t>{</a:t>
            </a:r>
            <a:r>
              <a:rPr lang="ro-RO" sz="2000" dirty="0" smtClean="0">
                <a:latin typeface="Times New Roman" pitchFamily="18" charset="0"/>
              </a:rPr>
              <a:t> </a:t>
            </a:r>
            <a:r>
              <a:rPr lang="ro-RO" sz="2000" dirty="0" err="1" smtClean="0">
                <a:solidFill>
                  <a:srgbClr val="603000"/>
                </a:solidFill>
                <a:latin typeface="Times New Roman" pitchFamily="18" charset="0"/>
              </a:rPr>
              <a:t>cout</a:t>
            </a:r>
            <a:r>
              <a:rPr lang="ro-RO" sz="2000" dirty="0" smtClean="0">
                <a:latin typeface="Times New Roman" pitchFamily="18" charset="0"/>
              </a:rPr>
              <a:t> </a:t>
            </a:r>
            <a:r>
              <a:rPr lang="ro-RO" sz="2000" dirty="0" smtClean="0">
                <a:solidFill>
                  <a:srgbClr val="808030"/>
                </a:solidFill>
                <a:latin typeface="Times New Roman" pitchFamily="18" charset="0"/>
              </a:rPr>
              <a:t>&lt;&lt;</a:t>
            </a:r>
            <a:r>
              <a:rPr lang="ro-RO" sz="2000" dirty="0" smtClean="0">
                <a:latin typeface="Times New Roman" pitchFamily="18" charset="0"/>
              </a:rPr>
              <a:t> </a:t>
            </a:r>
            <a:r>
              <a:rPr lang="ro-RO" sz="2000" dirty="0" smtClean="0">
                <a:solidFill>
                  <a:srgbClr val="800000"/>
                </a:solidFill>
                <a:latin typeface="Times New Roman" pitchFamily="18" charset="0"/>
              </a:rPr>
              <a:t>"</a:t>
            </a:r>
            <a:r>
              <a:rPr lang="ro-RO" sz="2000" dirty="0" smtClean="0">
                <a:solidFill>
                  <a:srgbClr val="0000E6"/>
                </a:solidFill>
                <a:latin typeface="Times New Roman" pitchFamily="18" charset="0"/>
              </a:rPr>
              <a:t>~</a:t>
            </a:r>
            <a:r>
              <a:rPr lang="ro-RO" sz="2000" dirty="0" err="1" smtClean="0">
                <a:solidFill>
                  <a:srgbClr val="0000E6"/>
                </a:solidFill>
                <a:latin typeface="Times New Roman" pitchFamily="18" charset="0"/>
              </a:rPr>
              <a:t>Derived</a:t>
            </a:r>
            <a:r>
              <a:rPr lang="ro-RO" sz="2000" dirty="0" smtClean="0">
                <a:solidFill>
                  <a:srgbClr val="0000E6"/>
                </a:solidFill>
                <a:latin typeface="Times New Roman" pitchFamily="18" charset="0"/>
              </a:rPr>
              <a:t>()</a:t>
            </a:r>
            <a:r>
              <a:rPr lang="ro-RO" sz="2000" dirty="0" smtClean="0">
                <a:solidFill>
                  <a:srgbClr val="0F69FF"/>
                </a:solidFill>
                <a:latin typeface="Times New Roman" pitchFamily="18" charset="0"/>
              </a:rPr>
              <a:t>\n</a:t>
            </a:r>
            <a:r>
              <a:rPr lang="ro-RO" sz="2000" dirty="0" smtClean="0">
                <a:solidFill>
                  <a:srgbClr val="800000"/>
                </a:solidFill>
                <a:latin typeface="Times New Roman" pitchFamily="18" charset="0"/>
              </a:rPr>
              <a:t>"</a:t>
            </a:r>
            <a:r>
              <a:rPr lang="ro-RO" sz="2000" dirty="0" smtClean="0">
                <a:solidFill>
                  <a:srgbClr val="800080"/>
                </a:solidFill>
                <a:latin typeface="Times New Roman" pitchFamily="18" charset="0"/>
              </a:rPr>
              <a:t>;</a:t>
            </a:r>
            <a:r>
              <a:rPr lang="ro-RO" sz="2000" dirty="0" smtClean="0">
                <a:latin typeface="Times New Roman" pitchFamily="18" charset="0"/>
              </a:rPr>
              <a:t> </a:t>
            </a: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r>
              <a:rPr lang="ro-RO" sz="2000" dirty="0" smtClean="0">
                <a:latin typeface="Times New Roman" pitchFamily="18" charset="0"/>
              </a:rPr>
              <a:t>  </a:t>
            </a:r>
            <a:r>
              <a:rPr lang="ro-RO" sz="2000" b="1" dirty="0" err="1" smtClean="0">
                <a:solidFill>
                  <a:srgbClr val="800000"/>
                </a:solidFill>
                <a:latin typeface="Times New Roman" pitchFamily="18" charset="0"/>
              </a:rPr>
              <a:t>void</a:t>
            </a:r>
            <a:r>
              <a:rPr lang="ro-RO" sz="2000" b="1" dirty="0" smtClean="0">
                <a:latin typeface="Times New Roman" pitchFamily="18" charset="0"/>
              </a:rPr>
              <a:t> </a:t>
            </a:r>
            <a:r>
              <a:rPr lang="ro-RO" sz="2000" dirty="0" smtClean="0">
                <a:latin typeface="Times New Roman" pitchFamily="18" charset="0"/>
              </a:rPr>
              <a:t>f</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r>
              <a:rPr lang="ro-RO" sz="2000" b="1" dirty="0" smtClean="0">
                <a:latin typeface="Times New Roman" pitchFamily="18" charset="0"/>
              </a:rPr>
              <a:t> </a:t>
            </a:r>
            <a:r>
              <a:rPr lang="ro-RO" sz="2000" dirty="0" err="1" smtClean="0">
                <a:solidFill>
                  <a:srgbClr val="603000"/>
                </a:solidFill>
                <a:latin typeface="Times New Roman" pitchFamily="18" charset="0"/>
              </a:rPr>
              <a:t>cout</a:t>
            </a:r>
            <a:r>
              <a:rPr lang="ro-RO" sz="2000" dirty="0" smtClean="0">
                <a:latin typeface="Times New Roman" pitchFamily="18" charset="0"/>
              </a:rPr>
              <a:t> </a:t>
            </a:r>
            <a:r>
              <a:rPr lang="ro-RO" sz="2000" dirty="0" smtClean="0">
                <a:solidFill>
                  <a:srgbClr val="808030"/>
                </a:solidFill>
                <a:latin typeface="Times New Roman" pitchFamily="18" charset="0"/>
              </a:rPr>
              <a:t>&lt;&lt;</a:t>
            </a:r>
            <a:r>
              <a:rPr lang="ro-RO" sz="2000" dirty="0" smtClean="0">
                <a:latin typeface="Times New Roman" pitchFamily="18" charset="0"/>
              </a:rPr>
              <a:t> </a:t>
            </a:r>
            <a:r>
              <a:rPr lang="ro-RO" sz="2000" dirty="0" smtClean="0">
                <a:solidFill>
                  <a:srgbClr val="800000"/>
                </a:solidFill>
                <a:latin typeface="Times New Roman" pitchFamily="18" charset="0"/>
              </a:rPr>
              <a:t>"</a:t>
            </a:r>
            <a:r>
              <a:rPr lang="ro-RO" sz="2000" dirty="0" err="1" smtClean="0">
                <a:solidFill>
                  <a:srgbClr val="0000E6"/>
                </a:solidFill>
                <a:latin typeface="Times New Roman" pitchFamily="18" charset="0"/>
              </a:rPr>
              <a:t>Derived</a:t>
            </a:r>
            <a:r>
              <a:rPr lang="ro-RO" sz="2000" dirty="0" smtClean="0">
                <a:solidFill>
                  <a:srgbClr val="0000E6"/>
                </a:solidFill>
                <a:latin typeface="Times New Roman" pitchFamily="18" charset="0"/>
              </a:rPr>
              <a:t>::</a:t>
            </a:r>
            <a:r>
              <a:rPr lang="ro-RO" sz="2000" dirty="0" err="1" smtClean="0">
                <a:solidFill>
                  <a:srgbClr val="0000E6"/>
                </a:solidFill>
                <a:latin typeface="Times New Roman" pitchFamily="18" charset="0"/>
              </a:rPr>
              <a:t>f</a:t>
            </a:r>
            <a:r>
              <a:rPr lang="ro-RO" sz="2000" dirty="0" smtClean="0">
                <a:solidFill>
                  <a:srgbClr val="0000E6"/>
                </a:solidFill>
                <a:latin typeface="Times New Roman" pitchFamily="18" charset="0"/>
              </a:rPr>
              <a:t>()</a:t>
            </a:r>
            <a:r>
              <a:rPr lang="ro-RO" sz="2000" dirty="0" smtClean="0">
                <a:solidFill>
                  <a:srgbClr val="0F69FF"/>
                </a:solidFill>
                <a:latin typeface="Times New Roman" pitchFamily="18" charset="0"/>
              </a:rPr>
              <a:t>\n</a:t>
            </a:r>
            <a:r>
              <a:rPr lang="ro-RO" sz="2000" dirty="0" smtClean="0">
                <a:solidFill>
                  <a:srgbClr val="800000"/>
                </a:solidFill>
                <a:latin typeface="Times New Roman" pitchFamily="18" charset="0"/>
              </a:rPr>
              <a:t>"</a:t>
            </a:r>
            <a:r>
              <a:rPr lang="ro-RO" sz="2000" dirty="0" smtClean="0">
                <a:solidFill>
                  <a:srgbClr val="80008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endParaRPr lang="ro-RO" sz="2000" dirty="0" smtClean="0">
              <a:latin typeface="Times New Roman" pitchFamily="18" charset="0"/>
            </a:endParaRPr>
          </a:p>
          <a:p>
            <a:pPr>
              <a:buClr>
                <a:srgbClr val="000000"/>
              </a:buClr>
              <a:buFont typeface="Arial" charset="0"/>
              <a:buNone/>
            </a:pPr>
            <a:r>
              <a:rPr lang="ro-RO" sz="2000" b="1" dirty="0" err="1" smtClean="0">
                <a:solidFill>
                  <a:srgbClr val="800000"/>
                </a:solidFill>
                <a:latin typeface="Times New Roman" pitchFamily="18" charset="0"/>
              </a:rPr>
              <a:t>int</a:t>
            </a:r>
            <a:r>
              <a:rPr lang="ro-RO" sz="2000" b="1" dirty="0" smtClean="0">
                <a:latin typeface="Times New Roman" pitchFamily="18" charset="0"/>
              </a:rPr>
              <a:t> </a:t>
            </a:r>
            <a:r>
              <a:rPr lang="ro-RO" sz="2000" dirty="0" err="1" smtClean="0">
                <a:solidFill>
                  <a:srgbClr val="400000"/>
                </a:solidFill>
                <a:latin typeface="Times New Roman" pitchFamily="18" charset="0"/>
              </a:rPr>
              <a:t>main</a:t>
            </a:r>
            <a:r>
              <a:rPr lang="ro-RO" sz="2000" b="1" dirty="0" smtClean="0">
                <a:solidFill>
                  <a:srgbClr val="808030"/>
                </a:solidFill>
                <a:latin typeface="Times New Roman" pitchFamily="18" charset="0"/>
              </a:rPr>
              <a:t>()</a:t>
            </a:r>
            <a:r>
              <a:rPr lang="ro-RO" sz="2000" b="1" dirty="0" smtClean="0">
                <a:latin typeface="Times New Roman" pitchFamily="18" charset="0"/>
              </a:rPr>
              <a:t> </a:t>
            </a:r>
            <a:r>
              <a:rPr lang="ro-RO" sz="2000" b="1" dirty="0" smtClean="0">
                <a:solidFill>
                  <a:srgbClr val="800080"/>
                </a:solidFill>
                <a:latin typeface="Times New Roman" pitchFamily="18" charset="0"/>
              </a:rPr>
              <a:t>{</a:t>
            </a:r>
            <a:endParaRPr lang="ro-RO" sz="2000" b="1" dirty="0" smtClean="0">
              <a:latin typeface="Times New Roman" pitchFamily="18" charset="0"/>
            </a:endParaRPr>
          </a:p>
          <a:p>
            <a:pPr>
              <a:buClr>
                <a:srgbClr val="000000"/>
              </a:buClr>
              <a:buFont typeface="Arial" charset="0"/>
              <a:buNone/>
            </a:pPr>
            <a:r>
              <a:rPr lang="ro-RO" sz="2000" dirty="0" smtClean="0">
                <a:latin typeface="Times New Roman" pitchFamily="18" charset="0"/>
              </a:rPr>
              <a:t>  Base</a:t>
            </a:r>
            <a:r>
              <a:rPr lang="ro-RO" sz="2000" dirty="0" smtClean="0">
                <a:solidFill>
                  <a:srgbClr val="808030"/>
                </a:solidFill>
                <a:latin typeface="Times New Roman" pitchFamily="18" charset="0"/>
              </a:rPr>
              <a:t>*</a:t>
            </a:r>
            <a:r>
              <a:rPr lang="ro-RO" sz="2000" dirty="0" smtClean="0">
                <a:latin typeface="Times New Roman" pitchFamily="18" charset="0"/>
              </a:rPr>
              <a:t> </a:t>
            </a:r>
            <a:r>
              <a:rPr lang="ro-RO" sz="2000" dirty="0" err="1" smtClean="0">
                <a:latin typeface="Times New Roman" pitchFamily="18" charset="0"/>
              </a:rPr>
              <a:t>bp</a:t>
            </a:r>
            <a:r>
              <a:rPr lang="ro-RO" sz="2000" dirty="0" smtClean="0">
                <a:latin typeface="Times New Roman" pitchFamily="18" charset="0"/>
              </a:rPr>
              <a:t> </a:t>
            </a:r>
            <a:r>
              <a:rPr lang="ro-RO" sz="2000" dirty="0" smtClean="0">
                <a:solidFill>
                  <a:srgbClr val="808030"/>
                </a:solidFill>
                <a:latin typeface="Times New Roman" pitchFamily="18" charset="0"/>
              </a:rPr>
              <a:t>=</a:t>
            </a:r>
            <a:r>
              <a:rPr lang="ro-RO" sz="2000" dirty="0" smtClean="0">
                <a:latin typeface="Times New Roman" pitchFamily="18" charset="0"/>
              </a:rPr>
              <a:t> </a:t>
            </a:r>
            <a:r>
              <a:rPr lang="ro-RO" sz="2000" b="1" dirty="0" err="1" smtClean="0">
                <a:solidFill>
                  <a:srgbClr val="800000"/>
                </a:solidFill>
                <a:latin typeface="Times New Roman" pitchFamily="18" charset="0"/>
              </a:rPr>
              <a:t>new</a:t>
            </a:r>
            <a:r>
              <a:rPr lang="ro-RO" sz="2000" b="1" dirty="0" smtClean="0">
                <a:latin typeface="Times New Roman" pitchFamily="18" charset="0"/>
              </a:rPr>
              <a:t> </a:t>
            </a:r>
            <a:r>
              <a:rPr lang="ro-RO" sz="2000" dirty="0" err="1" smtClean="0">
                <a:latin typeface="Times New Roman" pitchFamily="18" charset="0"/>
              </a:rPr>
              <a:t>Derived</a:t>
            </a:r>
            <a:r>
              <a:rPr lang="ro-RO" sz="2000" b="1" dirty="0" smtClean="0">
                <a:solidFill>
                  <a:srgbClr val="800080"/>
                </a:solidFill>
                <a:latin typeface="Times New Roman" pitchFamily="18" charset="0"/>
              </a:rPr>
              <a:t>;</a:t>
            </a:r>
            <a:r>
              <a:rPr lang="ro-RO" sz="2000" b="1" dirty="0" smtClean="0">
                <a:latin typeface="Times New Roman" pitchFamily="18" charset="0"/>
              </a:rPr>
              <a:t> </a:t>
            </a:r>
          </a:p>
          <a:p>
            <a:pPr>
              <a:buClr>
                <a:srgbClr val="000000"/>
              </a:buClr>
              <a:buFont typeface="Arial" charset="0"/>
              <a:buNone/>
            </a:pPr>
            <a:r>
              <a:rPr lang="ro-RO" sz="2000" dirty="0" smtClean="0">
                <a:latin typeface="Times New Roman" pitchFamily="18" charset="0"/>
              </a:rPr>
              <a:t>  </a:t>
            </a:r>
            <a:r>
              <a:rPr lang="ro-RO" sz="2000" b="1" dirty="0" err="1" smtClean="0">
                <a:solidFill>
                  <a:srgbClr val="800000"/>
                </a:solidFill>
                <a:latin typeface="Times New Roman" pitchFamily="18" charset="0"/>
              </a:rPr>
              <a:t>delete</a:t>
            </a:r>
            <a:r>
              <a:rPr lang="ro-RO" sz="2000" b="1" dirty="0" smtClean="0">
                <a:latin typeface="Times New Roman" pitchFamily="18" charset="0"/>
              </a:rPr>
              <a:t> </a:t>
            </a:r>
            <a:r>
              <a:rPr lang="ro-RO" sz="2000" dirty="0" err="1" smtClean="0">
                <a:latin typeface="Times New Roman" pitchFamily="18" charset="0"/>
              </a:rPr>
              <a:t>bp</a:t>
            </a:r>
            <a:r>
              <a:rPr lang="ro-RO" sz="2000" b="1" dirty="0" smtClean="0">
                <a:solidFill>
                  <a:srgbClr val="800080"/>
                </a:solidFill>
                <a:latin typeface="Times New Roman" pitchFamily="18" charset="0"/>
              </a:rPr>
              <a:t>;</a:t>
            </a:r>
            <a:r>
              <a:rPr lang="ro-RO" sz="2000" b="1" dirty="0" smtClean="0">
                <a:solidFill>
                  <a:srgbClr val="696969"/>
                </a:solidFill>
                <a:latin typeface="Times New Roman" pitchFamily="18" charset="0"/>
              </a:rPr>
              <a:t> // </a:t>
            </a:r>
            <a:r>
              <a:rPr lang="ro-RO" sz="2000" b="1" dirty="0" err="1" smtClean="0">
                <a:solidFill>
                  <a:srgbClr val="696969"/>
                </a:solidFill>
                <a:latin typeface="Times New Roman" pitchFamily="18" charset="0"/>
              </a:rPr>
              <a:t>Afis</a:t>
            </a:r>
            <a:r>
              <a:rPr lang="ro-RO" sz="2000" b="1" dirty="0" smtClean="0">
                <a:solidFill>
                  <a:srgbClr val="696969"/>
                </a:solidFill>
                <a:latin typeface="Times New Roman" pitchFamily="18" charset="0"/>
              </a:rPr>
              <a:t>: ~</a:t>
            </a:r>
            <a:r>
              <a:rPr lang="ro-RO" sz="2000" b="1" dirty="0" err="1" smtClean="0">
                <a:solidFill>
                  <a:srgbClr val="696969"/>
                </a:solidFill>
                <a:latin typeface="Times New Roman" pitchFamily="18" charset="0"/>
              </a:rPr>
              <a:t>Derived</a:t>
            </a:r>
            <a:r>
              <a:rPr lang="ro-RO" sz="2000" b="1" dirty="0" smtClean="0">
                <a:solidFill>
                  <a:srgbClr val="696969"/>
                </a:solidFill>
                <a:latin typeface="Times New Roman" pitchFamily="18" charset="0"/>
              </a:rPr>
              <a:t>() ~Base1() Base::f()</a:t>
            </a:r>
            <a:endParaRPr lang="ro-RO" sz="2000" b="1" dirty="0" smtClean="0">
              <a:latin typeface="Times New Roman" pitchFamily="18" charset="0"/>
            </a:endParaRPr>
          </a:p>
          <a:p>
            <a:pPr>
              <a:buClr>
                <a:srgbClr val="000000"/>
              </a:buClr>
              <a:buFont typeface="Arial" charset="0"/>
              <a:buNone/>
            </a:pPr>
            <a:r>
              <a:rPr lang="ro-RO" sz="2000" dirty="0" smtClean="0">
                <a:solidFill>
                  <a:srgbClr val="800080"/>
                </a:solidFill>
                <a:latin typeface="Times New Roman" pitchFamily="18" charset="0"/>
              </a:rPr>
              <a:t>}</a:t>
            </a:r>
            <a:endParaRPr lang="ro-RO" sz="2000" dirty="0" smtClean="0">
              <a:latin typeface="Times New Roman" pitchFamily="18" charset="0"/>
            </a:endParaRPr>
          </a:p>
          <a:p>
            <a:pPr>
              <a:buClr>
                <a:srgbClr val="000000"/>
              </a:buClr>
              <a:buFont typeface="Arial" charset="0"/>
              <a:buNone/>
            </a:pPr>
            <a:endParaRPr lang="ro-RO" sz="2000" dirty="0" smtClean="0"/>
          </a:p>
          <a:p>
            <a:pPr>
              <a:buClr>
                <a:srgbClr val="000000"/>
              </a:buClr>
              <a:buFont typeface="Arial" charset="0"/>
              <a:buNone/>
            </a:pPr>
            <a:endParaRPr lang="ro-RO" sz="2000" b="1" dirty="0">
              <a:solidFill>
                <a:srgbClr val="0000FF"/>
              </a:solidFill>
            </a:endParaRPr>
          </a:p>
        </p:txBody>
      </p:sp>
      <p:sp>
        <p:nvSpPr>
          <p:cNvPr id="63494" name="Google Shape;821;p75"/>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Google Shape;829;p76"/>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9F966405-5F24-4A18-B561-AF9D60785515}" type="slidenum">
              <a:rPr lang="en-US" sz="1500"/>
              <a:pPr algn="r">
                <a:lnSpc>
                  <a:spcPct val="104000"/>
                </a:lnSpc>
                <a:buClr>
                  <a:srgbClr val="000000"/>
                </a:buClr>
                <a:buSzPts val="1500"/>
                <a:buFont typeface="Arial" charset="0"/>
                <a:buNone/>
              </a:pPr>
              <a:t>32</a:t>
            </a:fld>
            <a:endParaRPr lang="en-US" sz="1800"/>
          </a:p>
        </p:txBody>
      </p:sp>
      <p:sp>
        <p:nvSpPr>
          <p:cNvPr id="64515" name="Google Shape;830;p76"/>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4516" name="Google Shape;831;p76"/>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4517" name="Google Shape;832;p76"/>
          <p:cNvSpPr txBox="1">
            <a:spLocks noChangeArrowheads="1"/>
          </p:cNvSpPr>
          <p:nvPr/>
        </p:nvSpPr>
        <p:spPr bwMode="auto">
          <a:xfrm>
            <a:off x="274638" y="1254125"/>
            <a:ext cx="9634537" cy="4505325"/>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400" b="1" i="1" dirty="0" err="1" smtClean="0">
                <a:solidFill>
                  <a:srgbClr val="0000FF"/>
                </a:solidFill>
                <a:latin typeface="Times New Roman" pitchFamily="18" charset="0"/>
                <a:cs typeface="Times New Roman" pitchFamily="18" charset="0"/>
              </a:rPr>
              <a:t>Downcasting</a:t>
            </a:r>
            <a:endParaRPr lang="ro-RO" sz="2400" b="1" i="1" dirty="0" smtClean="0">
              <a:solidFill>
                <a:srgbClr val="0000FF"/>
              </a:solidFill>
              <a:latin typeface="Times New Roman" pitchFamily="18" charset="0"/>
              <a:cs typeface="Times New Roman" pitchFamily="18" charset="0"/>
            </a:endParaRPr>
          </a:p>
          <a:p>
            <a:pPr>
              <a:buClr>
                <a:srgbClr val="000000"/>
              </a:buClr>
              <a:buFont typeface="Arial" charset="0"/>
              <a:buNone/>
            </a:pPr>
            <a:endParaRPr lang="ro-RO" sz="2000" dirty="0" smtClean="0"/>
          </a:p>
          <a:p>
            <a:pPr>
              <a:buClr>
                <a:srgbClr val="000000"/>
              </a:buClr>
              <a:buFont typeface="Arial" charset="0"/>
              <a:buNone/>
            </a:pPr>
            <a:r>
              <a:rPr lang="ro-RO" sz="2000" dirty="0" smtClean="0"/>
              <a:t>Folosit în ierarhii </a:t>
            </a:r>
            <a:r>
              <a:rPr lang="ro-RO" sz="2000" dirty="0" err="1" smtClean="0"/>
              <a:t>polimorfice</a:t>
            </a:r>
            <a:r>
              <a:rPr lang="ro-RO" sz="2000" dirty="0" smtClean="0"/>
              <a:t> (cu funcţii virtuale).</a:t>
            </a:r>
          </a:p>
          <a:p>
            <a:pPr>
              <a:buClr>
                <a:srgbClr val="000000"/>
              </a:buClr>
              <a:buFont typeface="Arial" charset="0"/>
              <a:buNone/>
            </a:pPr>
            <a:endParaRPr lang="ro-RO" sz="2000" dirty="0" smtClean="0"/>
          </a:p>
          <a:p>
            <a:pPr>
              <a:buClr>
                <a:srgbClr val="000000"/>
              </a:buClr>
              <a:buSzPts val="1100"/>
              <a:buFont typeface="Arial" charset="0"/>
              <a:buNone/>
            </a:pPr>
            <a:r>
              <a:rPr lang="ro-RO" sz="2000" b="1" dirty="0" smtClean="0"/>
              <a:t>Problema</a:t>
            </a:r>
            <a:r>
              <a:rPr lang="ro-RO" sz="2000" dirty="0" smtClean="0"/>
              <a:t>: </a:t>
            </a:r>
            <a:r>
              <a:rPr lang="ro-RO" sz="2000" dirty="0" err="1" smtClean="0"/>
              <a:t>upcasting</a:t>
            </a:r>
            <a:r>
              <a:rPr lang="ro-RO" sz="2000" dirty="0" smtClean="0"/>
              <a:t> e sigur pentru că respectivele funcţii trebuie să fie definite în bază, </a:t>
            </a:r>
            <a:r>
              <a:rPr lang="ro-RO" sz="2000" dirty="0" err="1" smtClean="0"/>
              <a:t>downcasting</a:t>
            </a:r>
            <a:r>
              <a:rPr lang="ro-RO" sz="2000" dirty="0" smtClean="0"/>
              <a:t> e problematic.</a:t>
            </a:r>
          </a:p>
          <a:p>
            <a:pPr>
              <a:buClr>
                <a:srgbClr val="000000"/>
              </a:buClr>
              <a:buFont typeface="Arial" charset="0"/>
              <a:buNone/>
            </a:pPr>
            <a:endParaRPr lang="ro-RO" sz="2000" dirty="0" smtClean="0"/>
          </a:p>
          <a:p>
            <a:pPr>
              <a:buClr>
                <a:srgbClr val="000000"/>
              </a:buClr>
              <a:buSzPts val="1100"/>
              <a:buFont typeface="Arial" charset="0"/>
              <a:buNone/>
            </a:pPr>
            <a:r>
              <a:rPr lang="ro-RO" sz="2000" dirty="0" smtClean="0"/>
              <a:t>Explicit cast prin: </a:t>
            </a:r>
            <a:r>
              <a:rPr lang="ro-RO" sz="2000" b="1" dirty="0" err="1" smtClean="0">
                <a:solidFill>
                  <a:srgbClr val="FF0000"/>
                </a:solidFill>
              </a:rPr>
              <a:t>dynamic</a:t>
            </a:r>
            <a:r>
              <a:rPr lang="ro-RO" sz="2000" b="1" dirty="0" smtClean="0">
                <a:solidFill>
                  <a:srgbClr val="FF0000"/>
                </a:solidFill>
              </a:rPr>
              <a:t>_cast</a:t>
            </a:r>
          </a:p>
          <a:p>
            <a:pPr>
              <a:buClr>
                <a:srgbClr val="000000"/>
              </a:buClr>
              <a:buFont typeface="Arial" charset="0"/>
              <a:buNone/>
            </a:pPr>
            <a:endParaRPr lang="ro-RO" sz="2000" dirty="0" smtClean="0"/>
          </a:p>
          <a:p>
            <a:pPr>
              <a:buClr>
                <a:srgbClr val="000000"/>
              </a:buClr>
              <a:buFont typeface="Arial" charset="0"/>
              <a:buNone/>
            </a:pPr>
            <a:r>
              <a:rPr lang="ro-RO" sz="2000" b="1" i="1" dirty="0" smtClean="0"/>
              <a:t>Dacă ştim cu siguranţă tipul obiectului putem folosi “static_cast”.</a:t>
            </a:r>
          </a:p>
          <a:p>
            <a:pPr>
              <a:buClr>
                <a:srgbClr val="000000"/>
              </a:buClr>
              <a:buFont typeface="Arial" charset="0"/>
              <a:buNone/>
            </a:pPr>
            <a:endParaRPr lang="ro-RO" sz="2000" b="1" i="1" dirty="0" smtClean="0"/>
          </a:p>
          <a:p>
            <a:pPr>
              <a:buClr>
                <a:srgbClr val="000000"/>
              </a:buClr>
              <a:buFont typeface="Arial" charset="0"/>
              <a:buNone/>
            </a:pPr>
            <a:r>
              <a:rPr lang="ro-RO" sz="2000" b="1" dirty="0" smtClean="0">
                <a:solidFill>
                  <a:srgbClr val="FF0000"/>
                </a:solidFill>
              </a:rPr>
              <a:t>Static_cast</a:t>
            </a:r>
            <a:r>
              <a:rPr lang="ro-RO" sz="2000" dirty="0" smtClean="0"/>
              <a:t> întoarce pointer către obiectul care satisface cerinţele sau 0.</a:t>
            </a:r>
          </a:p>
          <a:p>
            <a:pPr>
              <a:buClr>
                <a:srgbClr val="000000"/>
              </a:buClr>
              <a:buSzPts val="1100"/>
              <a:buFont typeface="Arial" charset="0"/>
              <a:buNone/>
            </a:pPr>
            <a:endParaRPr lang="ro-RO" sz="2000" dirty="0" smtClean="0"/>
          </a:p>
          <a:p>
            <a:pPr>
              <a:buClr>
                <a:srgbClr val="000000"/>
              </a:buClr>
              <a:buSzPts val="1100"/>
              <a:buFont typeface="Arial" charset="0"/>
              <a:buNone/>
            </a:pPr>
            <a:r>
              <a:rPr lang="ro-RO" sz="2000" dirty="0" smtClean="0"/>
              <a:t>Foloseşte tabelele VTABLE pentru determinarea tipului.</a:t>
            </a:r>
          </a:p>
          <a:p>
            <a:pPr>
              <a:buClr>
                <a:srgbClr val="000000"/>
              </a:buClr>
              <a:buSzPts val="1100"/>
              <a:buFont typeface="Arial" charset="0"/>
              <a:buNone/>
            </a:pPr>
            <a:endParaRPr lang="ro-RO" sz="2000" dirty="0" smtClean="0"/>
          </a:p>
          <a:p>
            <a:pPr>
              <a:buClr>
                <a:srgbClr val="000000"/>
              </a:buClr>
              <a:buFont typeface="Arial" charset="0"/>
              <a:buNone/>
            </a:pPr>
            <a:endParaRPr lang="ro-RO" sz="2000" b="1" dirty="0" smtClean="0">
              <a:solidFill>
                <a:srgbClr val="0000FF"/>
              </a:solidFill>
            </a:endParaRPr>
          </a:p>
          <a:p>
            <a:pPr>
              <a:buClr>
                <a:srgbClr val="000000"/>
              </a:buClr>
              <a:buFont typeface="Arial" charset="0"/>
              <a:buNone/>
            </a:pPr>
            <a:endParaRPr lang="ro-RO" sz="2000" b="1" dirty="0" smtClean="0">
              <a:solidFill>
                <a:srgbClr val="0000FF"/>
              </a:solidFill>
            </a:endParaRPr>
          </a:p>
          <a:p>
            <a:pPr>
              <a:buClr>
                <a:srgbClr val="000000"/>
              </a:buClr>
              <a:buFont typeface="Arial" charset="0"/>
              <a:buNone/>
            </a:pPr>
            <a:endParaRPr lang="ro-RO" sz="2000" b="1" dirty="0">
              <a:solidFill>
                <a:srgbClr val="0000FF"/>
              </a:solidFill>
            </a:endParaRPr>
          </a:p>
        </p:txBody>
      </p:sp>
      <p:sp>
        <p:nvSpPr>
          <p:cNvPr id="64518" name="Google Shape;833;p76"/>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8" name="Google Shape;841;p77"/>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4A4F806F-29A3-4E3C-9A32-6320A37DA46B}" type="slidenum">
              <a:rPr lang="en-US" sz="1500"/>
              <a:pPr algn="r">
                <a:lnSpc>
                  <a:spcPct val="104000"/>
                </a:lnSpc>
                <a:buClr>
                  <a:srgbClr val="000000"/>
                </a:buClr>
                <a:buSzPts val="1500"/>
                <a:buFont typeface="Arial" charset="0"/>
                <a:buNone/>
              </a:pPr>
              <a:t>33</a:t>
            </a:fld>
            <a:endParaRPr lang="en-US" sz="1800"/>
          </a:p>
        </p:txBody>
      </p:sp>
      <p:sp>
        <p:nvSpPr>
          <p:cNvPr id="65539" name="Google Shape;842;p77"/>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5540" name="Google Shape;843;p77"/>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5541" name="Google Shape;844;p77"/>
          <p:cNvSpPr txBox="1">
            <a:spLocks noChangeArrowheads="1"/>
          </p:cNvSpPr>
          <p:nvPr/>
        </p:nvSpPr>
        <p:spPr bwMode="auto">
          <a:xfrm>
            <a:off x="274638" y="1254125"/>
            <a:ext cx="9634537" cy="5072063"/>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en-US" sz="2400" b="1" i="1" dirty="0" err="1">
                <a:solidFill>
                  <a:srgbClr val="0000FF"/>
                </a:solidFill>
                <a:latin typeface="Times New Roman" pitchFamily="18" charset="0"/>
                <a:cs typeface="Times New Roman" pitchFamily="18" charset="0"/>
              </a:rPr>
              <a:t>Downcasting</a:t>
            </a:r>
            <a:endParaRPr lang="en-US" sz="2400" b="1" i="1" dirty="0">
              <a:solidFill>
                <a:srgbClr val="0000FF"/>
              </a:solidFill>
              <a:latin typeface="Times New Roman" pitchFamily="18" charset="0"/>
              <a:cs typeface="Times New Roman" pitchFamily="18" charset="0"/>
            </a:endParaRPr>
          </a:p>
          <a:p>
            <a:pPr>
              <a:buClr>
                <a:srgbClr val="000000"/>
              </a:buClr>
              <a:buFont typeface="Arial" charset="0"/>
              <a:buNone/>
            </a:pPr>
            <a:endParaRPr lang="en-US" sz="2000" dirty="0"/>
          </a:p>
          <a:p>
            <a:pPr>
              <a:buClr>
                <a:srgbClr val="000000"/>
              </a:buClr>
              <a:buFont typeface="Arial" charset="0"/>
              <a:buNone/>
            </a:pPr>
            <a:r>
              <a:rPr lang="en-US" sz="2000" b="1" dirty="0">
                <a:solidFill>
                  <a:srgbClr val="800000"/>
                </a:solidFill>
                <a:latin typeface="Times New Roman" pitchFamily="18" charset="0"/>
              </a:rPr>
              <a:t>class</a:t>
            </a:r>
            <a:r>
              <a:rPr lang="en-US" sz="2000" b="1" dirty="0">
                <a:latin typeface="Times New Roman" pitchFamily="18" charset="0"/>
              </a:rPr>
              <a:t> </a:t>
            </a:r>
            <a:r>
              <a:rPr lang="en-US" sz="2000" dirty="0">
                <a:latin typeface="Times New Roman" pitchFamily="18" charset="0"/>
              </a:rPr>
              <a:t>Pet</a:t>
            </a:r>
            <a:r>
              <a:rPr lang="en-US" sz="2000" b="1" dirty="0">
                <a:latin typeface="Times New Roman" pitchFamily="18" charset="0"/>
              </a:rPr>
              <a:t> </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800000"/>
                </a:solidFill>
                <a:latin typeface="Times New Roman" pitchFamily="18" charset="0"/>
              </a:rPr>
              <a:t>public</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800000"/>
                </a:solidFill>
                <a:latin typeface="Times New Roman" pitchFamily="18" charset="0"/>
              </a:rPr>
              <a:t>virtual</a:t>
            </a:r>
            <a:r>
              <a:rPr lang="en-US" sz="2000" b="1" dirty="0">
                <a:latin typeface="Times New Roman" pitchFamily="18" charset="0"/>
              </a:rPr>
              <a:t> </a:t>
            </a:r>
            <a:r>
              <a:rPr lang="en-US" sz="2000" b="1" dirty="0">
                <a:solidFill>
                  <a:srgbClr val="808030"/>
                </a:solidFill>
                <a:latin typeface="Times New Roman" pitchFamily="18" charset="0"/>
              </a:rPr>
              <a:t>~</a:t>
            </a:r>
            <a:r>
              <a:rPr lang="en-US" sz="2000" dirty="0">
                <a:latin typeface="Times New Roman" pitchFamily="18" charset="0"/>
              </a:rPr>
              <a:t>Pet</a:t>
            </a:r>
            <a:r>
              <a:rPr lang="en-US" sz="2000" b="1" dirty="0">
                <a:solidFill>
                  <a:srgbClr val="808030"/>
                </a:solidFill>
                <a:latin typeface="Times New Roman" pitchFamily="18" charset="0"/>
              </a:rPr>
              <a:t>()</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r>
              <a:rPr lang="en-US" sz="2000" b="1" dirty="0">
                <a:solidFill>
                  <a:srgbClr val="800000"/>
                </a:solidFill>
                <a:latin typeface="Times New Roman" pitchFamily="18" charset="0"/>
              </a:rPr>
              <a:t>class</a:t>
            </a:r>
            <a:r>
              <a:rPr lang="en-US" sz="2000" b="1" dirty="0">
                <a:latin typeface="Times New Roman" pitchFamily="18" charset="0"/>
              </a:rPr>
              <a:t> </a:t>
            </a:r>
            <a:r>
              <a:rPr lang="en-US" sz="2000" dirty="0">
                <a:latin typeface="Times New Roman" pitchFamily="18" charset="0"/>
              </a:rPr>
              <a:t>Dog</a:t>
            </a:r>
            <a:r>
              <a:rPr lang="en-US" sz="2000" b="1" dirty="0">
                <a:latin typeface="Times New Roman" pitchFamily="18" charset="0"/>
              </a:rPr>
              <a:t> </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800000"/>
                </a:solidFill>
                <a:latin typeface="Times New Roman" pitchFamily="18" charset="0"/>
              </a:rPr>
              <a:t>public</a:t>
            </a:r>
            <a:r>
              <a:rPr lang="en-US" sz="2000" b="1" dirty="0">
                <a:latin typeface="Times New Roman" pitchFamily="18" charset="0"/>
              </a:rPr>
              <a:t> </a:t>
            </a:r>
            <a:r>
              <a:rPr lang="en-US" sz="2000" dirty="0">
                <a:latin typeface="Times New Roman" pitchFamily="18" charset="0"/>
              </a:rPr>
              <a:t>Pet</a:t>
            </a:r>
            <a:r>
              <a:rPr lang="en-US" sz="2000" b="1" dirty="0">
                <a:latin typeface="Times New Roman" pitchFamily="18" charset="0"/>
              </a:rPr>
              <a:t> </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r>
              <a:rPr lang="en-US" sz="2000" b="1" dirty="0">
                <a:solidFill>
                  <a:srgbClr val="800000"/>
                </a:solidFill>
                <a:latin typeface="Times New Roman" pitchFamily="18" charset="0"/>
              </a:rPr>
              <a:t>class</a:t>
            </a:r>
            <a:r>
              <a:rPr lang="en-US" sz="2000" b="1" dirty="0">
                <a:latin typeface="Times New Roman" pitchFamily="18" charset="0"/>
              </a:rPr>
              <a:t> </a:t>
            </a:r>
            <a:r>
              <a:rPr lang="en-US" sz="2000" dirty="0">
                <a:latin typeface="Times New Roman" pitchFamily="18" charset="0"/>
              </a:rPr>
              <a:t>Cat</a:t>
            </a:r>
            <a:r>
              <a:rPr lang="en-US" sz="2000" b="1" dirty="0">
                <a:latin typeface="Times New Roman" pitchFamily="18" charset="0"/>
              </a:rPr>
              <a:t> </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800000"/>
                </a:solidFill>
                <a:latin typeface="Times New Roman" pitchFamily="18" charset="0"/>
              </a:rPr>
              <a:t>public</a:t>
            </a:r>
            <a:r>
              <a:rPr lang="en-US" sz="2000" b="1" dirty="0">
                <a:latin typeface="Times New Roman" pitchFamily="18" charset="0"/>
              </a:rPr>
              <a:t> </a:t>
            </a:r>
            <a:r>
              <a:rPr lang="en-US" sz="2000" dirty="0">
                <a:latin typeface="Times New Roman" pitchFamily="18" charset="0"/>
              </a:rPr>
              <a:t>Pet</a:t>
            </a:r>
            <a:r>
              <a:rPr lang="en-US" sz="2000" b="1" dirty="0">
                <a:latin typeface="Times New Roman" pitchFamily="18" charset="0"/>
              </a:rPr>
              <a:t> </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endParaRPr lang="en-US" sz="2000" dirty="0">
              <a:latin typeface="Times New Roman" pitchFamily="18" charset="0"/>
            </a:endParaRPr>
          </a:p>
          <a:p>
            <a:pPr>
              <a:buClr>
                <a:srgbClr val="000000"/>
              </a:buClr>
              <a:buFont typeface="Arial" charset="0"/>
              <a:buNone/>
            </a:pPr>
            <a:r>
              <a:rPr lang="en-US" sz="2000" b="1" dirty="0" err="1">
                <a:solidFill>
                  <a:srgbClr val="800000"/>
                </a:solidFill>
                <a:latin typeface="Times New Roman" pitchFamily="18" charset="0"/>
              </a:rPr>
              <a:t>int</a:t>
            </a:r>
            <a:r>
              <a:rPr lang="en-US" sz="2000" b="1" dirty="0">
                <a:latin typeface="Times New Roman" pitchFamily="18" charset="0"/>
              </a:rPr>
              <a:t> </a:t>
            </a:r>
            <a:r>
              <a:rPr lang="en-US" sz="2000" dirty="0">
                <a:solidFill>
                  <a:srgbClr val="400000"/>
                </a:solidFill>
                <a:latin typeface="Times New Roman" pitchFamily="18" charset="0"/>
              </a:rPr>
              <a:t>main</a:t>
            </a:r>
            <a:r>
              <a:rPr lang="en-US" sz="2000" b="1" dirty="0">
                <a:solidFill>
                  <a:srgbClr val="808030"/>
                </a:solidFill>
                <a:latin typeface="Times New Roman" pitchFamily="18" charset="0"/>
              </a:rPr>
              <a:t>()</a:t>
            </a:r>
            <a:r>
              <a:rPr lang="en-US" sz="2000" b="1" dirty="0">
                <a:latin typeface="Times New Roman" pitchFamily="18" charset="0"/>
              </a:rPr>
              <a:t> </a:t>
            </a:r>
            <a:r>
              <a:rPr lang="en-US" sz="2000" b="1" dirty="0">
                <a:solidFill>
                  <a:srgbClr val="800080"/>
                </a:solidFill>
                <a:latin typeface="Times New Roman" pitchFamily="18" charset="0"/>
              </a:rPr>
              <a:t>{</a:t>
            </a:r>
            <a:endParaRPr lang="en-US" sz="2000" b="1" dirty="0">
              <a:latin typeface="Times New Roman" pitchFamily="18" charset="0"/>
            </a:endParaRPr>
          </a:p>
          <a:p>
            <a:pPr>
              <a:buClr>
                <a:srgbClr val="000000"/>
              </a:buClr>
              <a:buFont typeface="Arial" charset="0"/>
              <a:buNone/>
            </a:pPr>
            <a:r>
              <a:rPr lang="en-US" sz="2000" dirty="0">
                <a:latin typeface="Times New Roman" pitchFamily="18" charset="0"/>
              </a:rPr>
              <a:t>  Pet</a:t>
            </a:r>
            <a:r>
              <a:rPr lang="en-US" sz="2000" dirty="0">
                <a:solidFill>
                  <a:srgbClr val="808030"/>
                </a:solidFill>
                <a:latin typeface="Times New Roman" pitchFamily="18" charset="0"/>
              </a:rPr>
              <a:t>*</a:t>
            </a:r>
            <a:r>
              <a:rPr lang="en-US" sz="2000" dirty="0">
                <a:latin typeface="Times New Roman" pitchFamily="18" charset="0"/>
              </a:rPr>
              <a:t> b </a:t>
            </a:r>
            <a:r>
              <a:rPr lang="en-US" sz="2000" dirty="0">
                <a:solidFill>
                  <a:srgbClr val="808030"/>
                </a:solidFill>
                <a:latin typeface="Times New Roman" pitchFamily="18" charset="0"/>
              </a:rPr>
              <a:t>=</a:t>
            </a:r>
            <a:r>
              <a:rPr lang="en-US" sz="2000" dirty="0">
                <a:latin typeface="Times New Roman" pitchFamily="18" charset="0"/>
              </a:rPr>
              <a:t> </a:t>
            </a:r>
            <a:r>
              <a:rPr lang="en-US" sz="2000" b="1" dirty="0">
                <a:solidFill>
                  <a:srgbClr val="800000"/>
                </a:solidFill>
                <a:latin typeface="Times New Roman" pitchFamily="18" charset="0"/>
              </a:rPr>
              <a:t>new</a:t>
            </a:r>
            <a:r>
              <a:rPr lang="en-US" sz="2000" b="1" dirty="0">
                <a:latin typeface="Times New Roman" pitchFamily="18" charset="0"/>
              </a:rPr>
              <a:t> </a:t>
            </a:r>
            <a:r>
              <a:rPr lang="en-US" sz="2000" dirty="0">
                <a:latin typeface="Times New Roman" pitchFamily="18" charset="0"/>
              </a:rPr>
              <a:t>Cat</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696969"/>
                </a:solidFill>
                <a:latin typeface="Times New Roman" pitchFamily="18" charset="0"/>
              </a:rPr>
              <a:t>// </a:t>
            </a:r>
            <a:r>
              <a:rPr lang="en-US" sz="2000" b="1" dirty="0" err="1">
                <a:solidFill>
                  <a:srgbClr val="696969"/>
                </a:solidFill>
                <a:latin typeface="Times New Roman" pitchFamily="18" charset="0"/>
              </a:rPr>
              <a:t>Upcast</a:t>
            </a:r>
            <a:endParaRPr lang="en-US" sz="2000" b="1" dirty="0">
              <a:latin typeface="Times New Roman" pitchFamily="18" charset="0"/>
            </a:endParaRPr>
          </a:p>
          <a:p>
            <a:pPr>
              <a:buClr>
                <a:srgbClr val="000000"/>
              </a:buClr>
              <a:buFont typeface="Arial" charset="0"/>
              <a:buNone/>
            </a:pPr>
            <a:r>
              <a:rPr lang="en-US" sz="2000" dirty="0">
                <a:latin typeface="Times New Roman" pitchFamily="18" charset="0"/>
              </a:rPr>
              <a:t>  Dog</a:t>
            </a:r>
            <a:r>
              <a:rPr lang="en-US" sz="2000" dirty="0">
                <a:solidFill>
                  <a:srgbClr val="808030"/>
                </a:solidFill>
                <a:latin typeface="Times New Roman" pitchFamily="18" charset="0"/>
              </a:rPr>
              <a:t>*</a:t>
            </a:r>
            <a:r>
              <a:rPr lang="en-US" sz="2000" dirty="0">
                <a:latin typeface="Times New Roman" pitchFamily="18" charset="0"/>
              </a:rPr>
              <a:t> d1 </a:t>
            </a:r>
            <a:r>
              <a:rPr lang="en-US" sz="2000" dirty="0">
                <a:solidFill>
                  <a:srgbClr val="808030"/>
                </a:solidFill>
                <a:latin typeface="Times New Roman" pitchFamily="18" charset="0"/>
              </a:rPr>
              <a:t>=</a:t>
            </a:r>
            <a:r>
              <a:rPr lang="en-US" sz="2000" dirty="0">
                <a:latin typeface="Times New Roman" pitchFamily="18" charset="0"/>
              </a:rPr>
              <a:t> </a:t>
            </a:r>
            <a:r>
              <a:rPr lang="en-US" sz="2000" b="1" dirty="0" err="1">
                <a:solidFill>
                  <a:srgbClr val="800000"/>
                </a:solidFill>
                <a:latin typeface="Times New Roman" pitchFamily="18" charset="0"/>
              </a:rPr>
              <a:t>dynamic_cast</a:t>
            </a:r>
            <a:r>
              <a:rPr lang="en-US" sz="2000" b="1" dirty="0">
                <a:solidFill>
                  <a:srgbClr val="800080"/>
                </a:solidFill>
                <a:latin typeface="Times New Roman" pitchFamily="18" charset="0"/>
              </a:rPr>
              <a:t>&lt;</a:t>
            </a:r>
            <a:r>
              <a:rPr lang="en-US" sz="2000" dirty="0">
                <a:latin typeface="Times New Roman" pitchFamily="18" charset="0"/>
              </a:rPr>
              <a:t>Dog</a:t>
            </a:r>
            <a:r>
              <a:rPr lang="en-US" sz="2000" b="1" dirty="0">
                <a:solidFill>
                  <a:srgbClr val="808030"/>
                </a:solidFill>
                <a:latin typeface="Times New Roman" pitchFamily="18" charset="0"/>
              </a:rPr>
              <a:t>*</a:t>
            </a:r>
            <a:r>
              <a:rPr lang="en-US" sz="2000" b="1" dirty="0">
                <a:solidFill>
                  <a:srgbClr val="800080"/>
                </a:solidFill>
                <a:latin typeface="Times New Roman" pitchFamily="18" charset="0"/>
              </a:rPr>
              <a:t>&gt;</a:t>
            </a:r>
            <a:r>
              <a:rPr lang="en-US" sz="2000" b="1" dirty="0">
                <a:solidFill>
                  <a:srgbClr val="808030"/>
                </a:solidFill>
                <a:latin typeface="Times New Roman" pitchFamily="18" charset="0"/>
              </a:rPr>
              <a:t>(</a:t>
            </a:r>
            <a:r>
              <a:rPr lang="en-US" sz="2000" dirty="0">
                <a:latin typeface="Times New Roman" pitchFamily="18" charset="0"/>
              </a:rPr>
              <a:t>b</a:t>
            </a:r>
            <a:r>
              <a:rPr lang="en-US" sz="2000" b="1" dirty="0">
                <a:solidFill>
                  <a:srgbClr val="808030"/>
                </a:solidFill>
                <a:latin typeface="Times New Roman" pitchFamily="18" charset="0"/>
              </a:rPr>
              <a:t>)</a:t>
            </a:r>
            <a:r>
              <a:rPr lang="en-US" sz="2000" b="1" dirty="0">
                <a:solidFill>
                  <a:srgbClr val="800080"/>
                </a:solidFill>
                <a:latin typeface="Times New Roman" pitchFamily="18" charset="0"/>
              </a:rPr>
              <a:t>;</a:t>
            </a:r>
            <a:r>
              <a:rPr lang="en-US" sz="2000" b="1" dirty="0">
                <a:latin typeface="Times New Roman" pitchFamily="18" charset="0"/>
              </a:rPr>
              <a:t>  </a:t>
            </a:r>
            <a:r>
              <a:rPr lang="en-US" sz="2000" b="1" dirty="0">
                <a:solidFill>
                  <a:srgbClr val="696969"/>
                </a:solidFill>
                <a:latin typeface="Times New Roman" pitchFamily="18" charset="0"/>
              </a:rPr>
              <a:t>// </a:t>
            </a:r>
            <a:r>
              <a:rPr lang="en-US" sz="2000" b="1" dirty="0" err="1">
                <a:solidFill>
                  <a:srgbClr val="696969"/>
                </a:solidFill>
                <a:latin typeface="Times New Roman" pitchFamily="18" charset="0"/>
              </a:rPr>
              <a:t>Afis</a:t>
            </a:r>
            <a:r>
              <a:rPr lang="en-US" sz="2000" b="1" dirty="0">
                <a:solidFill>
                  <a:srgbClr val="696969"/>
                </a:solidFill>
                <a:latin typeface="Times New Roman" pitchFamily="18" charset="0"/>
              </a:rPr>
              <a:t> - 0; Try to cast it to Dog*:</a:t>
            </a:r>
            <a:endParaRPr lang="en-US" sz="2000" b="1" dirty="0">
              <a:latin typeface="Times New Roman" pitchFamily="18" charset="0"/>
            </a:endParaRPr>
          </a:p>
          <a:p>
            <a:pPr>
              <a:buClr>
                <a:srgbClr val="000000"/>
              </a:buClr>
              <a:buFont typeface="Arial" charset="0"/>
              <a:buNone/>
            </a:pPr>
            <a:r>
              <a:rPr lang="en-US" sz="2000" dirty="0">
                <a:latin typeface="Times New Roman" pitchFamily="18" charset="0"/>
              </a:rPr>
              <a:t>  Cat</a:t>
            </a:r>
            <a:r>
              <a:rPr lang="en-US" sz="2000" dirty="0">
                <a:solidFill>
                  <a:srgbClr val="808030"/>
                </a:solidFill>
                <a:latin typeface="Times New Roman" pitchFamily="18" charset="0"/>
              </a:rPr>
              <a:t>*</a:t>
            </a:r>
            <a:r>
              <a:rPr lang="en-US" sz="2000" dirty="0">
                <a:latin typeface="Times New Roman" pitchFamily="18" charset="0"/>
              </a:rPr>
              <a:t> d2 </a:t>
            </a:r>
            <a:r>
              <a:rPr lang="en-US" sz="2000" dirty="0">
                <a:solidFill>
                  <a:srgbClr val="808030"/>
                </a:solidFill>
                <a:latin typeface="Times New Roman" pitchFamily="18" charset="0"/>
              </a:rPr>
              <a:t>=</a:t>
            </a:r>
            <a:r>
              <a:rPr lang="en-US" sz="2000" dirty="0">
                <a:latin typeface="Times New Roman" pitchFamily="18" charset="0"/>
              </a:rPr>
              <a:t> </a:t>
            </a:r>
            <a:r>
              <a:rPr lang="en-US" sz="2000" b="1" dirty="0" err="1">
                <a:solidFill>
                  <a:srgbClr val="800000"/>
                </a:solidFill>
                <a:latin typeface="Times New Roman" pitchFamily="18" charset="0"/>
              </a:rPr>
              <a:t>dynamic_cast</a:t>
            </a:r>
            <a:r>
              <a:rPr lang="en-US" sz="2000" b="1" dirty="0">
                <a:solidFill>
                  <a:srgbClr val="800080"/>
                </a:solidFill>
                <a:latin typeface="Times New Roman" pitchFamily="18" charset="0"/>
              </a:rPr>
              <a:t>&lt;</a:t>
            </a:r>
            <a:r>
              <a:rPr lang="en-US" sz="2000" dirty="0">
                <a:latin typeface="Times New Roman" pitchFamily="18" charset="0"/>
              </a:rPr>
              <a:t>Cat</a:t>
            </a:r>
            <a:r>
              <a:rPr lang="en-US" sz="2000" b="1" dirty="0">
                <a:solidFill>
                  <a:srgbClr val="808030"/>
                </a:solidFill>
                <a:latin typeface="Times New Roman" pitchFamily="18" charset="0"/>
              </a:rPr>
              <a:t>*</a:t>
            </a:r>
            <a:r>
              <a:rPr lang="en-US" sz="2000" b="1" dirty="0">
                <a:solidFill>
                  <a:srgbClr val="800080"/>
                </a:solidFill>
                <a:latin typeface="Times New Roman" pitchFamily="18" charset="0"/>
              </a:rPr>
              <a:t>&gt;</a:t>
            </a:r>
            <a:r>
              <a:rPr lang="en-US" sz="2000" b="1" dirty="0">
                <a:solidFill>
                  <a:srgbClr val="808030"/>
                </a:solidFill>
                <a:latin typeface="Times New Roman" pitchFamily="18" charset="0"/>
              </a:rPr>
              <a:t>(</a:t>
            </a:r>
            <a:r>
              <a:rPr lang="en-US" sz="2000" dirty="0">
                <a:latin typeface="Times New Roman" pitchFamily="18" charset="0"/>
              </a:rPr>
              <a:t>b</a:t>
            </a:r>
            <a:r>
              <a:rPr lang="en-US" sz="2000" b="1" dirty="0">
                <a:solidFill>
                  <a:srgbClr val="808030"/>
                </a:solidFill>
                <a:latin typeface="Times New Roman" pitchFamily="18" charset="0"/>
              </a:rPr>
              <a:t>)</a:t>
            </a:r>
            <a:r>
              <a:rPr lang="en-US" sz="2000" b="1" dirty="0">
                <a:solidFill>
                  <a:srgbClr val="800080"/>
                </a:solidFill>
                <a:latin typeface="Times New Roman" pitchFamily="18" charset="0"/>
              </a:rPr>
              <a:t>;</a:t>
            </a:r>
            <a:r>
              <a:rPr lang="en-US" sz="2000" b="1" dirty="0">
                <a:solidFill>
                  <a:srgbClr val="696969"/>
                </a:solidFill>
                <a:latin typeface="Times New Roman" pitchFamily="18" charset="0"/>
              </a:rPr>
              <a:t>// Try to cast it to Cat*:</a:t>
            </a:r>
            <a:endParaRPr lang="en-US" sz="2000" b="1" dirty="0">
              <a:latin typeface="Times New Roman" pitchFamily="18" charset="0"/>
            </a:endParaRPr>
          </a:p>
          <a:p>
            <a:pPr>
              <a:buClr>
                <a:srgbClr val="000000"/>
              </a:buClr>
              <a:buFont typeface="Arial" charset="0"/>
              <a:buNone/>
            </a:pPr>
            <a:r>
              <a:rPr lang="it-IT" sz="2000" dirty="0">
                <a:latin typeface="Times New Roman" pitchFamily="18" charset="0"/>
              </a:rPr>
              <a:t>  </a:t>
            </a:r>
            <a:r>
              <a:rPr lang="it-IT" sz="2000" dirty="0">
                <a:solidFill>
                  <a:srgbClr val="696969"/>
                </a:solidFill>
                <a:latin typeface="Times New Roman" pitchFamily="18" charset="0"/>
              </a:rPr>
              <a:t>// b si d2 retin aceeasi adresa</a:t>
            </a:r>
            <a:endParaRPr lang="it-IT" sz="2000" dirty="0">
              <a:latin typeface="Times New Roman" pitchFamily="18" charset="0"/>
            </a:endParaRPr>
          </a:p>
          <a:p>
            <a:pPr>
              <a:buClr>
                <a:srgbClr val="000000"/>
              </a:buClr>
              <a:buFont typeface="Arial" charset="0"/>
              <a:buNone/>
            </a:pPr>
            <a:r>
              <a:rPr lang="en-US" sz="2000" dirty="0">
                <a:latin typeface="Times New Roman" pitchFamily="18" charset="0"/>
              </a:rPr>
              <a:t>  </a:t>
            </a:r>
            <a:r>
              <a:rPr lang="en-US" sz="2000" dirty="0" err="1">
                <a:solidFill>
                  <a:srgbClr val="603000"/>
                </a:solidFill>
                <a:latin typeface="Times New Roman" pitchFamily="18" charset="0"/>
              </a:rPr>
              <a:t>cout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a:solidFill>
                  <a:srgbClr val="800000"/>
                </a:solidFill>
                <a:latin typeface="Times New Roman" pitchFamily="18" charset="0"/>
              </a:rPr>
              <a:t>"</a:t>
            </a:r>
            <a:r>
              <a:rPr lang="en-US" sz="2000" dirty="0">
                <a:solidFill>
                  <a:srgbClr val="0000E6"/>
                </a:solidFill>
                <a:latin typeface="Times New Roman" pitchFamily="18" charset="0"/>
              </a:rPr>
              <a:t>d1 = </a:t>
            </a:r>
            <a:r>
              <a:rPr lang="en-US" sz="2000" dirty="0">
                <a:solidFill>
                  <a:srgbClr val="800000"/>
                </a:solidFill>
                <a:latin typeface="Times New Roman" pitchFamily="18" charset="0"/>
              </a:rPr>
              <a: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d1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err="1">
                <a:solidFill>
                  <a:srgbClr val="603000"/>
                </a:solidFill>
                <a:latin typeface="Times New Roman" pitchFamily="18" charset="0"/>
              </a:rPr>
              <a:t>endl</a:t>
            </a:r>
            <a:r>
              <a:rPr lang="en-US" sz="2000" dirty="0">
                <a:solidFill>
                  <a:srgbClr val="800080"/>
                </a:solidFill>
                <a:latin typeface="Times New Roman" pitchFamily="18" charset="0"/>
              </a:rPr>
              <a:t>;</a:t>
            </a:r>
            <a:endParaRPr lang="en-US" sz="2000" dirty="0">
              <a:latin typeface="Times New Roman" pitchFamily="18" charset="0"/>
            </a:endParaRPr>
          </a:p>
          <a:p>
            <a:pPr>
              <a:buClr>
                <a:srgbClr val="000000"/>
              </a:buClr>
              <a:buFont typeface="Arial" charset="0"/>
              <a:buNone/>
            </a:pPr>
            <a:r>
              <a:rPr lang="en-US" sz="2000" dirty="0">
                <a:latin typeface="Times New Roman" pitchFamily="18" charset="0"/>
              </a:rPr>
              <a:t>  </a:t>
            </a:r>
            <a:r>
              <a:rPr lang="en-US" sz="2000" dirty="0" err="1">
                <a:solidFill>
                  <a:srgbClr val="603000"/>
                </a:solidFill>
                <a:latin typeface="Times New Roman" pitchFamily="18" charset="0"/>
              </a:rPr>
              <a:t>cout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a:solidFill>
                  <a:srgbClr val="800000"/>
                </a:solidFill>
                <a:latin typeface="Times New Roman" pitchFamily="18" charset="0"/>
              </a:rPr>
              <a:t>"</a:t>
            </a:r>
            <a:r>
              <a:rPr lang="en-US" sz="2000" dirty="0">
                <a:solidFill>
                  <a:srgbClr val="0000E6"/>
                </a:solidFill>
                <a:latin typeface="Times New Roman" pitchFamily="18" charset="0"/>
              </a:rPr>
              <a:t>d2 = </a:t>
            </a:r>
            <a:r>
              <a:rPr lang="en-US" sz="2000" dirty="0">
                <a:solidFill>
                  <a:srgbClr val="800000"/>
                </a:solidFill>
                <a:latin typeface="Times New Roman" pitchFamily="18" charset="0"/>
              </a:rPr>
              <a: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d2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err="1">
                <a:solidFill>
                  <a:srgbClr val="603000"/>
                </a:solidFill>
                <a:latin typeface="Times New Roman" pitchFamily="18" charset="0"/>
              </a:rPr>
              <a:t>endl</a:t>
            </a:r>
            <a:r>
              <a:rPr lang="en-US" sz="2000" dirty="0">
                <a:solidFill>
                  <a:srgbClr val="800080"/>
                </a:solidFill>
                <a:latin typeface="Times New Roman" pitchFamily="18" charset="0"/>
              </a:rPr>
              <a:t>;</a:t>
            </a:r>
            <a:endParaRPr lang="en-US" sz="2000" dirty="0">
              <a:latin typeface="Times New Roman" pitchFamily="18" charset="0"/>
            </a:endParaRPr>
          </a:p>
          <a:p>
            <a:pPr>
              <a:buClr>
                <a:srgbClr val="000000"/>
              </a:buClr>
              <a:buFont typeface="Arial" charset="0"/>
              <a:buNone/>
            </a:pPr>
            <a:r>
              <a:rPr lang="en-US" sz="2000" dirty="0" err="1">
                <a:solidFill>
                  <a:srgbClr val="603000"/>
                </a:solidFill>
                <a:latin typeface="Times New Roman" pitchFamily="18" charset="0"/>
              </a:rPr>
              <a:t>cout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a:solidFill>
                  <a:srgbClr val="800000"/>
                </a:solidFill>
                <a:latin typeface="Times New Roman" pitchFamily="18" charset="0"/>
              </a:rPr>
              <a:t>"</a:t>
            </a:r>
            <a:r>
              <a:rPr lang="en-US" sz="2000" dirty="0">
                <a:solidFill>
                  <a:srgbClr val="0000E6"/>
                </a:solidFill>
                <a:latin typeface="Times New Roman" pitchFamily="18" charset="0"/>
              </a:rPr>
              <a:t>b  = </a:t>
            </a:r>
            <a:r>
              <a:rPr lang="en-US" sz="2000" dirty="0">
                <a:solidFill>
                  <a:srgbClr val="800000"/>
                </a:solidFill>
                <a:latin typeface="Times New Roman" pitchFamily="18" charset="0"/>
              </a:rPr>
              <a:t>"</a:t>
            </a:r>
            <a:r>
              <a:rPr lang="en-US" sz="2000" dirty="0">
                <a:latin typeface="Times New Roman" pitchFamily="18" charset="0"/>
              </a:rPr>
              <a:t> </a:t>
            </a:r>
            <a:r>
              <a:rPr lang="en-US" sz="2000" dirty="0">
                <a:solidFill>
                  <a:srgbClr val="808030"/>
                </a:solidFill>
                <a:latin typeface="Times New Roman" pitchFamily="18" charset="0"/>
              </a:rPr>
              <a:t>&lt;&lt;</a:t>
            </a:r>
            <a:r>
              <a:rPr lang="en-US" sz="2000" dirty="0">
                <a:latin typeface="Times New Roman" pitchFamily="18" charset="0"/>
              </a:rPr>
              <a:t> b </a:t>
            </a:r>
            <a:r>
              <a:rPr lang="en-US" sz="2000" dirty="0">
                <a:solidFill>
                  <a:srgbClr val="808030"/>
                </a:solidFill>
                <a:latin typeface="Times New Roman" pitchFamily="18" charset="0"/>
              </a:rPr>
              <a:t>&lt;&lt;</a:t>
            </a:r>
            <a:r>
              <a:rPr lang="en-US" sz="2000" dirty="0">
                <a:latin typeface="Times New Roman" pitchFamily="18" charset="0"/>
              </a:rPr>
              <a:t> </a:t>
            </a:r>
            <a:r>
              <a:rPr lang="en-US" sz="2000" dirty="0" err="1">
                <a:solidFill>
                  <a:srgbClr val="603000"/>
                </a:solidFill>
                <a:latin typeface="Times New Roman" pitchFamily="18" charset="0"/>
              </a:rPr>
              <a:t>endl</a:t>
            </a:r>
            <a:r>
              <a:rPr lang="en-US" sz="2000" dirty="0">
                <a:solidFill>
                  <a:srgbClr val="800080"/>
                </a:solidFill>
                <a:latin typeface="Times New Roman" pitchFamily="18" charset="0"/>
              </a:rPr>
              <a:t>;</a:t>
            </a:r>
            <a:endParaRPr lang="en-US" sz="2000" dirty="0">
              <a:latin typeface="Times New Roman" pitchFamily="18" charset="0"/>
            </a:endParaRPr>
          </a:p>
          <a:p>
            <a:pPr>
              <a:buClr>
                <a:srgbClr val="000000"/>
              </a:buClr>
              <a:buFont typeface="Arial" charset="0"/>
              <a:buNone/>
            </a:pPr>
            <a:r>
              <a:rPr lang="en-US" sz="2000" dirty="0">
                <a:solidFill>
                  <a:srgbClr val="800080"/>
                </a:solidFill>
                <a:latin typeface="Times New Roman" pitchFamily="18" charset="0"/>
              </a:rPr>
              <a:t>}</a:t>
            </a:r>
            <a:endParaRPr lang="en-US" sz="2000" dirty="0">
              <a:latin typeface="Times New Roman" pitchFamily="18" charset="0"/>
            </a:endParaRPr>
          </a:p>
          <a:p>
            <a:pPr>
              <a:buClr>
                <a:srgbClr val="000000"/>
              </a:buClr>
              <a:buFont typeface="Arial" charset="0"/>
              <a:buNone/>
            </a:pPr>
            <a:endParaRPr lang="en-US" sz="2000" dirty="0"/>
          </a:p>
          <a:p>
            <a:pPr>
              <a:buClr>
                <a:srgbClr val="000000"/>
              </a:buClr>
              <a:buFont typeface="Arial" charset="0"/>
              <a:buNone/>
            </a:pPr>
            <a:endParaRPr lang="en-US" sz="2000" b="1" dirty="0">
              <a:solidFill>
                <a:srgbClr val="0000FF"/>
              </a:solidFill>
            </a:endParaRPr>
          </a:p>
        </p:txBody>
      </p:sp>
      <p:sp>
        <p:nvSpPr>
          <p:cNvPr id="65542" name="Google Shape;845;p77"/>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Google Shape;853;p78"/>
          <p:cNvSpPr>
            <a:spLocks noChangeArrowheads="1"/>
          </p:cNvSpPr>
          <p:nvPr/>
        </p:nvSpPr>
        <p:spPr bwMode="auto">
          <a:xfrm>
            <a:off x="9307513" y="7062788"/>
            <a:ext cx="625475"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64D5952D-40C9-4162-89EC-BFE2559DB2BB}" type="slidenum">
              <a:rPr lang="en-US" sz="1500"/>
              <a:pPr algn="r">
                <a:lnSpc>
                  <a:spcPct val="104000"/>
                </a:lnSpc>
                <a:buClr>
                  <a:srgbClr val="000000"/>
                </a:buClr>
                <a:buSzPts val="1500"/>
                <a:buFont typeface="Arial" charset="0"/>
                <a:buNone/>
              </a:pPr>
              <a:t>34</a:t>
            </a:fld>
            <a:endParaRPr lang="en-US" sz="1800"/>
          </a:p>
        </p:txBody>
      </p:sp>
      <p:sp>
        <p:nvSpPr>
          <p:cNvPr id="66563" name="Google Shape;854;p78"/>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6564" name="Google Shape;855;p78"/>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6565" name="Google Shape;856;p78"/>
          <p:cNvSpPr txBox="1">
            <a:spLocks noChangeArrowheads="1"/>
          </p:cNvSpPr>
          <p:nvPr/>
        </p:nvSpPr>
        <p:spPr bwMode="auto">
          <a:xfrm>
            <a:off x="274638" y="1254125"/>
            <a:ext cx="5227637" cy="5072063"/>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en-US" sz="2400" b="1" i="1">
                <a:solidFill>
                  <a:srgbClr val="0000FF"/>
                </a:solidFill>
                <a:latin typeface="Times New Roman" pitchFamily="18" charset="0"/>
                <a:cs typeface="Times New Roman" pitchFamily="18" charset="0"/>
              </a:rPr>
              <a:t>Downcasting</a:t>
            </a:r>
          </a:p>
          <a:p>
            <a:pPr>
              <a:buClr>
                <a:srgbClr val="000000"/>
              </a:buClr>
              <a:buFont typeface="Arial" charset="0"/>
              <a:buNone/>
            </a:pPr>
            <a:endParaRPr lang="en-US" sz="2000" b="1">
              <a:solidFill>
                <a:srgbClr val="800000"/>
              </a:solidFill>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class</a:t>
            </a:r>
            <a:r>
              <a:rPr lang="en-US" sz="2000" b="1">
                <a:latin typeface="Times New Roman" pitchFamily="18" charset="0"/>
              </a:rPr>
              <a:t> </a:t>
            </a:r>
            <a:r>
              <a:rPr lang="en-US" sz="2000">
                <a:latin typeface="Times New Roman" pitchFamily="18" charset="0"/>
              </a:rPr>
              <a:t>Shape</a:t>
            </a:r>
            <a:r>
              <a:rPr lang="en-US" sz="2000" b="1">
                <a:latin typeface="Times New Roman" pitchFamily="18" charset="0"/>
              </a:rPr>
              <a:t> </a:t>
            </a:r>
            <a:r>
              <a:rPr lang="en-US" sz="2000" b="1">
                <a:solidFill>
                  <a:srgbClr val="80008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public</a:t>
            </a:r>
            <a:r>
              <a:rPr lang="en-US" sz="2000" b="1">
                <a:solidFill>
                  <a:srgbClr val="80008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virtual</a:t>
            </a:r>
            <a:r>
              <a:rPr lang="en-US" sz="2000" b="1">
                <a:latin typeface="Times New Roman" pitchFamily="18" charset="0"/>
              </a:rPr>
              <a:t> </a:t>
            </a:r>
            <a:r>
              <a:rPr lang="en-US" sz="2000" b="1">
                <a:solidFill>
                  <a:srgbClr val="808030"/>
                </a:solidFill>
                <a:latin typeface="Times New Roman" pitchFamily="18" charset="0"/>
              </a:rPr>
              <a:t>~</a:t>
            </a:r>
            <a:r>
              <a:rPr lang="en-US" sz="2000">
                <a:latin typeface="Times New Roman" pitchFamily="18" charset="0"/>
              </a:rPr>
              <a:t>Shape</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80"/>
                </a:solidFill>
                <a:latin typeface="Times New Roman" pitchFamily="18" charset="0"/>
              </a:rPr>
              <a:t>{};</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class</a:t>
            </a:r>
            <a:r>
              <a:rPr lang="en-US" sz="2000" b="1">
                <a:latin typeface="Times New Roman" pitchFamily="18" charset="0"/>
              </a:rPr>
              <a:t> </a:t>
            </a:r>
            <a:r>
              <a:rPr lang="en-US" sz="2000">
                <a:latin typeface="Times New Roman" pitchFamily="18" charset="0"/>
              </a:rPr>
              <a:t>Circle</a:t>
            </a:r>
            <a:r>
              <a:rPr lang="en-US" sz="2000" b="1">
                <a:latin typeface="Times New Roman" pitchFamily="18" charset="0"/>
              </a:rPr>
              <a:t> </a:t>
            </a:r>
            <a:r>
              <a:rPr lang="en-US" sz="2000" b="1">
                <a:solidFill>
                  <a:srgbClr val="80008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public</a:t>
            </a:r>
            <a:r>
              <a:rPr lang="en-US" sz="2000" b="1">
                <a:latin typeface="Times New Roman" pitchFamily="18" charset="0"/>
              </a:rPr>
              <a:t> </a:t>
            </a:r>
            <a:r>
              <a:rPr lang="en-US" sz="2000">
                <a:latin typeface="Times New Roman" pitchFamily="18" charset="0"/>
              </a:rPr>
              <a:t>Shape</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class</a:t>
            </a:r>
            <a:r>
              <a:rPr lang="en-US" sz="2000" b="1">
                <a:latin typeface="Times New Roman" pitchFamily="18" charset="0"/>
              </a:rPr>
              <a:t> </a:t>
            </a:r>
            <a:r>
              <a:rPr lang="en-US" sz="2000">
                <a:latin typeface="Times New Roman" pitchFamily="18" charset="0"/>
              </a:rPr>
              <a:t>Square</a:t>
            </a:r>
            <a:r>
              <a:rPr lang="en-US" sz="2000" b="1">
                <a:latin typeface="Times New Roman" pitchFamily="18" charset="0"/>
              </a:rPr>
              <a:t> </a:t>
            </a:r>
            <a:r>
              <a:rPr lang="en-US" sz="2000" b="1">
                <a:solidFill>
                  <a:srgbClr val="80008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public</a:t>
            </a:r>
            <a:r>
              <a:rPr lang="en-US" sz="2000" b="1">
                <a:latin typeface="Times New Roman" pitchFamily="18" charset="0"/>
              </a:rPr>
              <a:t> </a:t>
            </a:r>
            <a:r>
              <a:rPr lang="en-US" sz="2000">
                <a:latin typeface="Times New Roman" pitchFamily="18" charset="0"/>
              </a:rPr>
              <a:t>Shape</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class</a:t>
            </a:r>
            <a:r>
              <a:rPr lang="en-US" sz="2000" b="1">
                <a:latin typeface="Times New Roman" pitchFamily="18" charset="0"/>
              </a:rPr>
              <a:t> </a:t>
            </a:r>
            <a:r>
              <a:rPr lang="en-US" sz="2000">
                <a:latin typeface="Times New Roman" pitchFamily="18" charset="0"/>
              </a:rPr>
              <a:t>Other</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endParaRPr lang="en-US" sz="2000">
              <a:latin typeface="Times New Roman" pitchFamily="18" charset="0"/>
            </a:endParaRPr>
          </a:p>
          <a:p>
            <a:pPr>
              <a:buClr>
                <a:srgbClr val="000000"/>
              </a:buClr>
              <a:buFont typeface="Arial" charset="0"/>
              <a:buNone/>
            </a:pPr>
            <a:r>
              <a:rPr lang="en-US" sz="2000" b="1">
                <a:solidFill>
                  <a:srgbClr val="800000"/>
                </a:solidFill>
                <a:latin typeface="Times New Roman" pitchFamily="18" charset="0"/>
              </a:rPr>
              <a:t>int</a:t>
            </a:r>
            <a:r>
              <a:rPr lang="en-US" sz="2000" b="1">
                <a:latin typeface="Times New Roman" pitchFamily="18" charset="0"/>
              </a:rPr>
              <a:t> </a:t>
            </a:r>
            <a:r>
              <a:rPr lang="en-US" sz="2000" b="1">
                <a:solidFill>
                  <a:srgbClr val="400000"/>
                </a:solidFill>
                <a:latin typeface="Times New Roman" pitchFamily="18" charset="0"/>
              </a:rPr>
              <a:t>main</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Circle c</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Shape</a:t>
            </a:r>
            <a:r>
              <a:rPr lang="en-US" sz="2000">
                <a:solidFill>
                  <a:srgbClr val="808030"/>
                </a:solidFill>
                <a:latin typeface="Times New Roman" pitchFamily="18" charset="0"/>
              </a:rPr>
              <a:t>*</a:t>
            </a:r>
            <a:r>
              <a:rPr lang="en-US" sz="2000">
                <a:latin typeface="Times New Roman" pitchFamily="18" charset="0"/>
              </a:rPr>
              <a:t> s </a:t>
            </a:r>
            <a:r>
              <a:rPr lang="en-US" sz="2000">
                <a:solidFill>
                  <a:srgbClr val="808030"/>
                </a:solidFill>
                <a:latin typeface="Times New Roman" pitchFamily="18" charset="0"/>
              </a:rPr>
              <a:t>=</a:t>
            </a:r>
            <a:r>
              <a:rPr lang="en-US" sz="2000">
                <a:latin typeface="Times New Roman" pitchFamily="18" charset="0"/>
              </a:rPr>
              <a:t> </a:t>
            </a:r>
            <a:r>
              <a:rPr lang="en-US" sz="2000">
                <a:solidFill>
                  <a:srgbClr val="808030"/>
                </a:solidFill>
                <a:latin typeface="Times New Roman" pitchFamily="18" charset="0"/>
              </a:rPr>
              <a:t>&amp;</a:t>
            </a:r>
            <a:r>
              <a:rPr lang="en-US" sz="2000">
                <a:latin typeface="Times New Roman" pitchFamily="18" charset="0"/>
              </a:rPr>
              <a:t>c</a:t>
            </a:r>
            <a:r>
              <a:rPr lang="en-US" sz="2000">
                <a:solidFill>
                  <a:srgbClr val="800080"/>
                </a:solidFill>
                <a:latin typeface="Times New Roman" pitchFamily="18" charset="0"/>
              </a:rPr>
              <a:t>;</a:t>
            </a:r>
            <a:r>
              <a:rPr lang="en-US" sz="2000">
                <a:latin typeface="Times New Roman" pitchFamily="18" charset="0"/>
              </a:rPr>
              <a:t> </a:t>
            </a:r>
            <a:r>
              <a:rPr lang="en-US" sz="2000">
                <a:solidFill>
                  <a:srgbClr val="696969"/>
                </a:solidFill>
                <a:latin typeface="Times New Roman" pitchFamily="18" charset="0"/>
              </a:rPr>
              <a:t>// Upcast: normal and OK</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More explicit but unnecessary:</a:t>
            </a:r>
            <a:endParaRPr lang="en-US" sz="2000">
              <a:latin typeface="Times New Roman" pitchFamily="18" charset="0"/>
            </a:endParaRPr>
          </a:p>
          <a:p>
            <a:pPr>
              <a:buClr>
                <a:srgbClr val="000000"/>
              </a:buClr>
              <a:buFont typeface="Arial" charset="0"/>
              <a:buNone/>
            </a:pPr>
            <a:r>
              <a:rPr lang="en-US" sz="2000">
                <a:latin typeface="Times New Roman" pitchFamily="18" charset="0"/>
              </a:rPr>
              <a:t>  s </a:t>
            </a:r>
            <a:r>
              <a:rPr lang="en-US" sz="2000">
                <a:solidFill>
                  <a:srgbClr val="808030"/>
                </a:solidFill>
                <a:latin typeface="Times New Roman" pitchFamily="18" charset="0"/>
              </a:rPr>
              <a:t>=</a:t>
            </a:r>
            <a:r>
              <a:rPr lang="en-US" sz="2000">
                <a:latin typeface="Times New Roman" pitchFamily="18" charset="0"/>
              </a:rPr>
              <a:t> </a:t>
            </a:r>
            <a:r>
              <a:rPr lang="en-US" sz="2000" b="1">
                <a:solidFill>
                  <a:srgbClr val="800000"/>
                </a:solidFill>
                <a:latin typeface="Times New Roman" pitchFamily="18" charset="0"/>
              </a:rPr>
              <a:t>static_cast</a:t>
            </a:r>
            <a:r>
              <a:rPr lang="en-US" sz="2000" b="1">
                <a:solidFill>
                  <a:srgbClr val="800080"/>
                </a:solidFill>
                <a:latin typeface="Times New Roman" pitchFamily="18" charset="0"/>
              </a:rPr>
              <a:t>&lt;</a:t>
            </a:r>
            <a:r>
              <a:rPr lang="en-US" sz="2000" b="1">
                <a:latin typeface="Times New Roman" pitchFamily="18" charset="0"/>
              </a:rPr>
              <a:t>Shape</a:t>
            </a:r>
            <a:r>
              <a:rPr lang="en-US" sz="2000" b="1">
                <a:solidFill>
                  <a:srgbClr val="808030"/>
                </a:solidFill>
                <a:latin typeface="Times New Roman" pitchFamily="18" charset="0"/>
              </a:rPr>
              <a:t>*</a:t>
            </a:r>
            <a:r>
              <a:rPr lang="en-US" sz="2000" b="1">
                <a:solidFill>
                  <a:srgbClr val="800080"/>
                </a:solidFill>
                <a:latin typeface="Times New Roman" pitchFamily="18" charset="0"/>
              </a:rPr>
              <a:t>&gt;</a:t>
            </a:r>
            <a:r>
              <a:rPr lang="en-US" sz="2000" b="1">
                <a:solidFill>
                  <a:srgbClr val="808030"/>
                </a:solidFill>
                <a:latin typeface="Times New Roman" pitchFamily="18" charset="0"/>
              </a:rPr>
              <a:t>(&amp;</a:t>
            </a:r>
            <a:r>
              <a:rPr lang="en-US" sz="2000" b="1">
                <a:latin typeface="Times New Roman" pitchFamily="18" charset="0"/>
              </a:rPr>
              <a:t>c</a:t>
            </a:r>
            <a:r>
              <a:rPr lang="en-US" sz="2000" b="1">
                <a:solidFill>
                  <a:srgbClr val="808030"/>
                </a:solidFill>
                <a:latin typeface="Times New Roman" pitchFamily="18" charset="0"/>
              </a:rPr>
              <a:t>)</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(Since upcasting is such a safe and common</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operation, the cast becomes cluttering)</a:t>
            </a:r>
            <a:endParaRPr lang="en-US" sz="2000">
              <a:latin typeface="Times New Roman" pitchFamily="18" charset="0"/>
            </a:endParaRPr>
          </a:p>
          <a:p>
            <a:pPr>
              <a:buClr>
                <a:srgbClr val="000000"/>
              </a:buClr>
              <a:buFont typeface="Arial" charset="0"/>
              <a:buNone/>
            </a:pPr>
            <a:r>
              <a:rPr lang="en-US" sz="2000">
                <a:latin typeface="Times New Roman" pitchFamily="18" charset="0"/>
              </a:rPr>
              <a:t>  Circle</a:t>
            </a:r>
            <a:r>
              <a:rPr lang="en-US" sz="2000">
                <a:solidFill>
                  <a:srgbClr val="808030"/>
                </a:solidFill>
                <a:latin typeface="Times New Roman" pitchFamily="18" charset="0"/>
              </a:rPr>
              <a:t>*</a:t>
            </a:r>
            <a:r>
              <a:rPr lang="en-US" sz="2000">
                <a:latin typeface="Times New Roman" pitchFamily="18" charset="0"/>
              </a:rPr>
              <a:t> cp </a:t>
            </a:r>
            <a:r>
              <a:rPr lang="en-US" sz="2000">
                <a:solidFill>
                  <a:srgbClr val="808030"/>
                </a:solidFill>
                <a:latin typeface="Times New Roman" pitchFamily="18" charset="0"/>
              </a:rPr>
              <a:t>=</a:t>
            </a:r>
            <a:r>
              <a:rPr lang="en-US" sz="2000">
                <a:latin typeface="Times New Roman" pitchFamily="18" charset="0"/>
              </a:rPr>
              <a:t> </a:t>
            </a:r>
            <a:r>
              <a:rPr lang="en-US" sz="2000">
                <a:solidFill>
                  <a:srgbClr val="008C00"/>
                </a:solidFill>
                <a:latin typeface="Times New Roman" pitchFamily="18" charset="0"/>
              </a:rPr>
              <a:t>0</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Square</a:t>
            </a:r>
            <a:r>
              <a:rPr lang="en-US" sz="2000">
                <a:solidFill>
                  <a:srgbClr val="808030"/>
                </a:solidFill>
                <a:latin typeface="Times New Roman" pitchFamily="18" charset="0"/>
              </a:rPr>
              <a:t>*</a:t>
            </a:r>
            <a:r>
              <a:rPr lang="en-US" sz="2000">
                <a:latin typeface="Times New Roman" pitchFamily="18" charset="0"/>
              </a:rPr>
              <a:t> sp </a:t>
            </a:r>
            <a:r>
              <a:rPr lang="en-US" sz="2000">
                <a:solidFill>
                  <a:srgbClr val="808030"/>
                </a:solidFill>
                <a:latin typeface="Times New Roman" pitchFamily="18" charset="0"/>
              </a:rPr>
              <a:t>=</a:t>
            </a:r>
            <a:r>
              <a:rPr lang="en-US" sz="2000">
                <a:latin typeface="Times New Roman" pitchFamily="18" charset="0"/>
              </a:rPr>
              <a:t> </a:t>
            </a:r>
            <a:r>
              <a:rPr lang="en-US" sz="2000">
                <a:solidFill>
                  <a:srgbClr val="008C00"/>
                </a:solidFill>
                <a:latin typeface="Times New Roman" pitchFamily="18" charset="0"/>
              </a:rPr>
              <a:t>0</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endParaRPr lang="en-US" sz="2000"/>
          </a:p>
        </p:txBody>
      </p:sp>
      <p:sp>
        <p:nvSpPr>
          <p:cNvPr id="66566" name="Google Shape;857;p78"/>
          <p:cNvSpPr>
            <a:spLocks noChangeArrowheads="1"/>
          </p:cNvSpPr>
          <p:nvPr/>
        </p:nvSpPr>
        <p:spPr bwMode="auto">
          <a:xfrm>
            <a:off x="2322513" y="827088"/>
            <a:ext cx="6351587"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a:t>2. Polimorfismul la execuţie prin funcţii virtuale</a:t>
            </a:r>
          </a:p>
        </p:txBody>
      </p:sp>
      <p:sp>
        <p:nvSpPr>
          <p:cNvPr id="66567" name="Google Shape;858;p78"/>
          <p:cNvSpPr txBox="1">
            <a:spLocks noChangeArrowheads="1"/>
          </p:cNvSpPr>
          <p:nvPr/>
        </p:nvSpPr>
        <p:spPr bwMode="auto">
          <a:xfrm>
            <a:off x="5245100" y="1371600"/>
            <a:ext cx="4665663" cy="5845175"/>
          </a:xfrm>
          <a:prstGeom prst="rect">
            <a:avLst/>
          </a:prstGeom>
          <a:noFill/>
          <a:ln w="9525">
            <a:noFill/>
            <a:miter lim="800000"/>
            <a:headEnd/>
            <a:tailEnd/>
          </a:ln>
        </p:spPr>
        <p:txBody>
          <a:bodyPr lIns="91425" tIns="91425" rIns="91425" bIns="91425"/>
          <a:lstStyle/>
          <a:p>
            <a:pPr>
              <a:buClr>
                <a:srgbClr val="000000"/>
              </a:buClr>
              <a:buFont typeface="Arial" charset="0"/>
              <a:buNone/>
            </a:pPr>
            <a:r>
              <a:rPr lang="en-US" sz="2000">
                <a:solidFill>
                  <a:srgbClr val="696969"/>
                </a:solidFill>
                <a:latin typeface="Times New Roman" pitchFamily="18" charset="0"/>
              </a:rPr>
              <a:t>// Static Navigation of class hierarchies requires extra type information:  </a:t>
            </a:r>
          </a:p>
          <a:p>
            <a:pPr>
              <a:buClr>
                <a:srgbClr val="000000"/>
              </a:buClr>
              <a:buFont typeface="Arial" charset="0"/>
              <a:buNone/>
            </a:pPr>
            <a:r>
              <a:rPr lang="en-US" sz="2000" b="1">
                <a:solidFill>
                  <a:srgbClr val="800000"/>
                </a:solidFill>
                <a:latin typeface="Times New Roman" pitchFamily="18" charset="0"/>
              </a:rPr>
              <a:t>  if</a:t>
            </a:r>
            <a:r>
              <a:rPr lang="en-US" sz="2000" b="1">
                <a:solidFill>
                  <a:srgbClr val="808030"/>
                </a:solidFill>
                <a:latin typeface="Times New Roman" pitchFamily="18" charset="0"/>
              </a:rPr>
              <a:t>(</a:t>
            </a:r>
            <a:r>
              <a:rPr lang="en-US" sz="2000" b="1">
                <a:solidFill>
                  <a:srgbClr val="800000"/>
                </a:solidFill>
                <a:latin typeface="Times New Roman" pitchFamily="18" charset="0"/>
              </a:rPr>
              <a:t>typeid</a:t>
            </a:r>
            <a:r>
              <a:rPr lang="en-US" sz="2000" b="1">
                <a:solidFill>
                  <a:srgbClr val="808030"/>
                </a:solidFill>
                <a:latin typeface="Times New Roman" pitchFamily="18" charset="0"/>
              </a:rPr>
              <a:t>(</a:t>
            </a:r>
            <a:r>
              <a:rPr lang="en-US" sz="2000" b="1">
                <a:latin typeface="Times New Roman" pitchFamily="18" charset="0"/>
              </a:rPr>
              <a:t>s</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typeid</a:t>
            </a:r>
            <a:r>
              <a:rPr lang="en-US" sz="2000" b="1">
                <a:solidFill>
                  <a:srgbClr val="808030"/>
                </a:solidFill>
                <a:latin typeface="Times New Roman" pitchFamily="18" charset="0"/>
              </a:rPr>
              <a:t>(c</a:t>
            </a:r>
            <a:r>
              <a:rPr lang="en-US" sz="2000" b="1">
                <a:latin typeface="Times New Roman" pitchFamily="18" charset="0"/>
              </a:rPr>
              <a:t>p</a:t>
            </a:r>
            <a:r>
              <a:rPr lang="en-US" sz="2000" b="1">
                <a:solidFill>
                  <a:srgbClr val="808030"/>
                </a:solidFill>
                <a:latin typeface="Times New Roman" pitchFamily="18" charset="0"/>
              </a:rPr>
              <a:t>))</a:t>
            </a:r>
            <a:r>
              <a:rPr lang="en-US" sz="2000">
                <a:solidFill>
                  <a:srgbClr val="696969"/>
                </a:solidFill>
                <a:latin typeface="Times New Roman" pitchFamily="18" charset="0"/>
              </a:rPr>
              <a:t> // C++ RTTI</a:t>
            </a:r>
            <a:endParaRPr lang="en-US" sz="2000">
              <a:latin typeface="Times New Roman" pitchFamily="18" charset="0"/>
            </a:endParaRPr>
          </a:p>
          <a:p>
            <a:pPr>
              <a:buClr>
                <a:srgbClr val="000000"/>
              </a:buClr>
              <a:buFont typeface="Arial" charset="0"/>
              <a:buNone/>
            </a:pPr>
            <a:r>
              <a:rPr lang="en-US" sz="2000">
                <a:latin typeface="Times New Roman" pitchFamily="18" charset="0"/>
              </a:rPr>
              <a:t>    cp </a:t>
            </a:r>
            <a:r>
              <a:rPr lang="en-US" sz="2000">
                <a:solidFill>
                  <a:srgbClr val="808030"/>
                </a:solidFill>
                <a:latin typeface="Times New Roman" pitchFamily="18" charset="0"/>
              </a:rPr>
              <a:t>=</a:t>
            </a:r>
            <a:r>
              <a:rPr lang="en-US" sz="2000">
                <a:latin typeface="Times New Roman" pitchFamily="18" charset="0"/>
              </a:rPr>
              <a:t> </a:t>
            </a:r>
            <a:r>
              <a:rPr lang="en-US" sz="2000" b="1">
                <a:solidFill>
                  <a:srgbClr val="800000"/>
                </a:solidFill>
                <a:latin typeface="Times New Roman" pitchFamily="18" charset="0"/>
              </a:rPr>
              <a:t>static_cast</a:t>
            </a:r>
            <a:r>
              <a:rPr lang="en-US" sz="2000" b="1">
                <a:solidFill>
                  <a:srgbClr val="800080"/>
                </a:solidFill>
                <a:latin typeface="Times New Roman" pitchFamily="18" charset="0"/>
              </a:rPr>
              <a:t>&lt;</a:t>
            </a:r>
            <a:r>
              <a:rPr lang="en-US" sz="2000" b="1">
                <a:latin typeface="Times New Roman" pitchFamily="18" charset="0"/>
              </a:rPr>
              <a:t>Circle</a:t>
            </a:r>
            <a:r>
              <a:rPr lang="en-US" sz="2000" b="1">
                <a:solidFill>
                  <a:srgbClr val="808030"/>
                </a:solidFill>
                <a:latin typeface="Times New Roman" pitchFamily="18" charset="0"/>
              </a:rPr>
              <a:t>*</a:t>
            </a:r>
            <a:r>
              <a:rPr lang="en-US" sz="2000" b="1">
                <a:solidFill>
                  <a:srgbClr val="800080"/>
                </a:solidFill>
                <a:latin typeface="Times New Roman" pitchFamily="18" charset="0"/>
              </a:rPr>
              <a:t>&gt;</a:t>
            </a:r>
            <a:r>
              <a:rPr lang="en-US" sz="2000" b="1">
                <a:solidFill>
                  <a:srgbClr val="808030"/>
                </a:solidFill>
                <a:latin typeface="Times New Roman" pitchFamily="18" charset="0"/>
              </a:rPr>
              <a:t>(</a:t>
            </a:r>
            <a:r>
              <a:rPr lang="en-US" sz="2000" b="1">
                <a:latin typeface="Times New Roman" pitchFamily="18" charset="0"/>
              </a:rPr>
              <a:t>s</a:t>
            </a:r>
            <a:r>
              <a:rPr lang="en-US" sz="2000" b="1">
                <a:solidFill>
                  <a:srgbClr val="808030"/>
                </a:solidFill>
                <a:latin typeface="Times New Roman" pitchFamily="18" charset="0"/>
              </a:rPr>
              <a:t>)</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b="1">
                <a:solidFill>
                  <a:srgbClr val="800000"/>
                </a:solidFill>
                <a:latin typeface="Times New Roman" pitchFamily="18" charset="0"/>
              </a:rPr>
              <a:t>if</a:t>
            </a:r>
            <a:r>
              <a:rPr lang="en-US" sz="2000" b="1">
                <a:solidFill>
                  <a:srgbClr val="808030"/>
                </a:solidFill>
                <a:latin typeface="Times New Roman" pitchFamily="18" charset="0"/>
              </a:rPr>
              <a:t>(</a:t>
            </a:r>
            <a:r>
              <a:rPr lang="en-US" sz="2000" b="1">
                <a:solidFill>
                  <a:srgbClr val="800000"/>
                </a:solidFill>
                <a:latin typeface="Times New Roman" pitchFamily="18" charset="0"/>
              </a:rPr>
              <a:t>typeid</a:t>
            </a:r>
            <a:r>
              <a:rPr lang="en-US" sz="2000" b="1">
                <a:solidFill>
                  <a:srgbClr val="808030"/>
                </a:solidFill>
                <a:latin typeface="Times New Roman" pitchFamily="18" charset="0"/>
              </a:rPr>
              <a:t>(</a:t>
            </a:r>
            <a:r>
              <a:rPr lang="en-US" sz="2000" b="1">
                <a:latin typeface="Times New Roman" pitchFamily="18" charset="0"/>
              </a:rPr>
              <a:t>s</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800000"/>
                </a:solidFill>
                <a:latin typeface="Times New Roman" pitchFamily="18" charset="0"/>
              </a:rPr>
              <a:t>typeid</a:t>
            </a:r>
            <a:r>
              <a:rPr lang="en-US" sz="2000" b="1">
                <a:solidFill>
                  <a:srgbClr val="808030"/>
                </a:solidFill>
                <a:latin typeface="Times New Roman" pitchFamily="18" charset="0"/>
              </a:rPr>
              <a:t>(</a:t>
            </a:r>
            <a:r>
              <a:rPr lang="en-US" sz="2000" b="1">
                <a:latin typeface="Times New Roman" pitchFamily="18" charset="0"/>
              </a:rPr>
              <a:t>sp</a:t>
            </a:r>
            <a:r>
              <a:rPr lang="en-US" sz="2000" b="1">
                <a:solidFill>
                  <a:srgbClr val="80803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sp </a:t>
            </a:r>
            <a:r>
              <a:rPr lang="en-US" sz="2000">
                <a:solidFill>
                  <a:srgbClr val="808030"/>
                </a:solidFill>
                <a:latin typeface="Times New Roman" pitchFamily="18" charset="0"/>
              </a:rPr>
              <a:t>=</a:t>
            </a:r>
            <a:r>
              <a:rPr lang="en-US" sz="2000">
                <a:latin typeface="Times New Roman" pitchFamily="18" charset="0"/>
              </a:rPr>
              <a:t> </a:t>
            </a:r>
            <a:r>
              <a:rPr lang="en-US" sz="2000" b="1">
                <a:solidFill>
                  <a:srgbClr val="800000"/>
                </a:solidFill>
                <a:latin typeface="Times New Roman" pitchFamily="18" charset="0"/>
              </a:rPr>
              <a:t>static_cast</a:t>
            </a:r>
            <a:r>
              <a:rPr lang="en-US" sz="2000" b="1">
                <a:solidFill>
                  <a:srgbClr val="800080"/>
                </a:solidFill>
                <a:latin typeface="Times New Roman" pitchFamily="18" charset="0"/>
              </a:rPr>
              <a:t>&lt;</a:t>
            </a:r>
            <a:r>
              <a:rPr lang="en-US" sz="2000" b="1">
                <a:latin typeface="Times New Roman" pitchFamily="18" charset="0"/>
              </a:rPr>
              <a:t>Square</a:t>
            </a:r>
            <a:r>
              <a:rPr lang="en-US" sz="2000" b="1">
                <a:solidFill>
                  <a:srgbClr val="808030"/>
                </a:solidFill>
                <a:latin typeface="Times New Roman" pitchFamily="18" charset="0"/>
              </a:rPr>
              <a:t>*</a:t>
            </a:r>
            <a:r>
              <a:rPr lang="en-US" sz="2000" b="1">
                <a:solidFill>
                  <a:srgbClr val="800080"/>
                </a:solidFill>
                <a:latin typeface="Times New Roman" pitchFamily="18" charset="0"/>
              </a:rPr>
              <a:t>&gt;</a:t>
            </a:r>
            <a:r>
              <a:rPr lang="en-US" sz="2000" b="1">
                <a:solidFill>
                  <a:srgbClr val="808030"/>
                </a:solidFill>
                <a:latin typeface="Times New Roman" pitchFamily="18" charset="0"/>
              </a:rPr>
              <a:t>(</a:t>
            </a:r>
            <a:r>
              <a:rPr lang="en-US" sz="2000" b="1">
                <a:latin typeface="Times New Roman" pitchFamily="18" charset="0"/>
              </a:rPr>
              <a:t>s</a:t>
            </a:r>
            <a:r>
              <a:rPr lang="en-US" sz="2000" b="1">
                <a:solidFill>
                  <a:srgbClr val="808030"/>
                </a:solidFill>
                <a:latin typeface="Times New Roman" pitchFamily="18" charset="0"/>
              </a:rPr>
              <a:t>)</a:t>
            </a:r>
            <a:r>
              <a:rPr lang="en-US" sz="2000" b="1">
                <a:solidFill>
                  <a:srgbClr val="80008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b="1">
                <a:solidFill>
                  <a:srgbClr val="800000"/>
                </a:solidFill>
                <a:latin typeface="Times New Roman" pitchFamily="18" charset="0"/>
              </a:rPr>
              <a:t>if</a:t>
            </a:r>
            <a:r>
              <a:rPr lang="en-US" sz="2000" b="1">
                <a:solidFill>
                  <a:srgbClr val="808030"/>
                </a:solidFill>
                <a:latin typeface="Times New Roman" pitchFamily="18" charset="0"/>
              </a:rPr>
              <a:t>(</a:t>
            </a:r>
            <a:r>
              <a:rPr lang="en-US" sz="2000" b="1">
                <a:latin typeface="Times New Roman" pitchFamily="18" charset="0"/>
              </a:rPr>
              <a:t>cp </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008C00"/>
                </a:solidFill>
                <a:latin typeface="Times New Roman" pitchFamily="18" charset="0"/>
              </a:rPr>
              <a:t>0</a:t>
            </a:r>
            <a:r>
              <a:rPr lang="en-US" sz="2000" b="1">
                <a:solidFill>
                  <a:srgbClr val="80803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03000"/>
                </a:solidFill>
                <a:latin typeface="Times New Roman" pitchFamily="18" charset="0"/>
              </a:rPr>
              <a:t>cout</a:t>
            </a:r>
            <a:r>
              <a:rPr lang="en-US" sz="2000">
                <a:latin typeface="Times New Roman" pitchFamily="18" charset="0"/>
              </a:rPr>
              <a:t> </a:t>
            </a:r>
            <a:r>
              <a:rPr lang="en-US" sz="2000">
                <a:solidFill>
                  <a:srgbClr val="808030"/>
                </a:solidFill>
                <a:latin typeface="Times New Roman" pitchFamily="18" charset="0"/>
              </a:rPr>
              <a:t>&lt;&lt;</a:t>
            </a:r>
            <a:r>
              <a:rPr lang="en-US" sz="2000">
                <a:latin typeface="Times New Roman" pitchFamily="18" charset="0"/>
              </a:rPr>
              <a:t> </a:t>
            </a:r>
            <a:r>
              <a:rPr lang="en-US" sz="2000">
                <a:solidFill>
                  <a:srgbClr val="800000"/>
                </a:solidFill>
                <a:latin typeface="Times New Roman" pitchFamily="18" charset="0"/>
              </a:rPr>
              <a:t>"</a:t>
            </a:r>
            <a:r>
              <a:rPr lang="en-US" sz="2000">
                <a:solidFill>
                  <a:srgbClr val="0000E6"/>
                </a:solidFill>
                <a:latin typeface="Times New Roman" pitchFamily="18" charset="0"/>
              </a:rPr>
              <a:t>It's a circle!</a:t>
            </a:r>
            <a:r>
              <a:rPr lang="en-US" sz="2000">
                <a:solidFill>
                  <a:srgbClr val="800000"/>
                </a:solidFill>
                <a:latin typeface="Times New Roman" pitchFamily="18" charset="0"/>
              </a:rPr>
              <a:t>"</a:t>
            </a:r>
            <a:r>
              <a:rPr lang="en-US" sz="2000">
                <a:latin typeface="Times New Roman" pitchFamily="18" charset="0"/>
              </a:rPr>
              <a:t> </a:t>
            </a:r>
            <a:r>
              <a:rPr lang="en-US" sz="2000">
                <a:solidFill>
                  <a:srgbClr val="808030"/>
                </a:solidFill>
                <a:latin typeface="Times New Roman" pitchFamily="18" charset="0"/>
              </a:rPr>
              <a:t>&lt;&lt;</a:t>
            </a:r>
            <a:r>
              <a:rPr lang="en-US" sz="2000">
                <a:latin typeface="Times New Roman" pitchFamily="18" charset="0"/>
              </a:rPr>
              <a:t> </a:t>
            </a:r>
            <a:r>
              <a:rPr lang="en-US" sz="2000">
                <a:solidFill>
                  <a:srgbClr val="603000"/>
                </a:solidFill>
                <a:latin typeface="Times New Roman" pitchFamily="18" charset="0"/>
              </a:rPr>
              <a:t>endl</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b="1">
                <a:solidFill>
                  <a:srgbClr val="800000"/>
                </a:solidFill>
                <a:latin typeface="Times New Roman" pitchFamily="18" charset="0"/>
              </a:rPr>
              <a:t>if</a:t>
            </a:r>
            <a:r>
              <a:rPr lang="en-US" sz="2000" b="1">
                <a:solidFill>
                  <a:srgbClr val="808030"/>
                </a:solidFill>
                <a:latin typeface="Times New Roman" pitchFamily="18" charset="0"/>
              </a:rPr>
              <a:t>(</a:t>
            </a:r>
            <a:r>
              <a:rPr lang="en-US" sz="2000" b="1">
                <a:latin typeface="Times New Roman" pitchFamily="18" charset="0"/>
              </a:rPr>
              <a:t>sp </a:t>
            </a:r>
            <a:r>
              <a:rPr lang="en-US" sz="2000" b="1">
                <a:solidFill>
                  <a:srgbClr val="808030"/>
                </a:solidFill>
                <a:latin typeface="Times New Roman" pitchFamily="18" charset="0"/>
              </a:rPr>
              <a:t>!=</a:t>
            </a:r>
            <a:r>
              <a:rPr lang="en-US" sz="2000" b="1">
                <a:latin typeface="Times New Roman" pitchFamily="18" charset="0"/>
              </a:rPr>
              <a:t> </a:t>
            </a:r>
            <a:r>
              <a:rPr lang="en-US" sz="2000" b="1">
                <a:solidFill>
                  <a:srgbClr val="008C00"/>
                </a:solidFill>
                <a:latin typeface="Times New Roman" pitchFamily="18" charset="0"/>
              </a:rPr>
              <a:t>0</a:t>
            </a:r>
            <a:r>
              <a:rPr lang="en-US" sz="2000" b="1">
                <a:solidFill>
                  <a:srgbClr val="808030"/>
                </a:solidFill>
                <a:latin typeface="Times New Roman" pitchFamily="18" charset="0"/>
              </a:rPr>
              <a:t>)</a:t>
            </a:r>
            <a:endParaRPr lang="en-US" sz="2000" b="1">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03000"/>
                </a:solidFill>
                <a:latin typeface="Times New Roman" pitchFamily="18" charset="0"/>
              </a:rPr>
              <a:t>cout</a:t>
            </a:r>
            <a:r>
              <a:rPr lang="en-US" sz="2000">
                <a:latin typeface="Times New Roman" pitchFamily="18" charset="0"/>
              </a:rPr>
              <a:t> </a:t>
            </a:r>
            <a:r>
              <a:rPr lang="en-US" sz="2000">
                <a:solidFill>
                  <a:srgbClr val="808030"/>
                </a:solidFill>
                <a:latin typeface="Times New Roman" pitchFamily="18" charset="0"/>
              </a:rPr>
              <a:t>&lt;&lt;</a:t>
            </a:r>
            <a:r>
              <a:rPr lang="en-US" sz="2000">
                <a:latin typeface="Times New Roman" pitchFamily="18" charset="0"/>
              </a:rPr>
              <a:t> </a:t>
            </a:r>
            <a:r>
              <a:rPr lang="en-US" sz="2000">
                <a:solidFill>
                  <a:srgbClr val="800000"/>
                </a:solidFill>
                <a:latin typeface="Times New Roman" pitchFamily="18" charset="0"/>
              </a:rPr>
              <a:t>"</a:t>
            </a:r>
            <a:r>
              <a:rPr lang="en-US" sz="2000">
                <a:solidFill>
                  <a:srgbClr val="0000E6"/>
                </a:solidFill>
                <a:latin typeface="Times New Roman" pitchFamily="18" charset="0"/>
              </a:rPr>
              <a:t>It's a square!</a:t>
            </a:r>
            <a:r>
              <a:rPr lang="en-US" sz="2000">
                <a:solidFill>
                  <a:srgbClr val="800000"/>
                </a:solidFill>
                <a:latin typeface="Times New Roman" pitchFamily="18" charset="0"/>
              </a:rPr>
              <a:t>"</a:t>
            </a:r>
            <a:r>
              <a:rPr lang="en-US" sz="2000">
                <a:latin typeface="Times New Roman" pitchFamily="18" charset="0"/>
              </a:rPr>
              <a:t> </a:t>
            </a:r>
            <a:r>
              <a:rPr lang="en-US" sz="2000">
                <a:solidFill>
                  <a:srgbClr val="808030"/>
                </a:solidFill>
                <a:latin typeface="Times New Roman" pitchFamily="18" charset="0"/>
              </a:rPr>
              <a:t>&lt;&lt;</a:t>
            </a:r>
            <a:r>
              <a:rPr lang="en-US" sz="2000">
                <a:latin typeface="Times New Roman" pitchFamily="18" charset="0"/>
              </a:rPr>
              <a:t> </a:t>
            </a:r>
            <a:r>
              <a:rPr lang="en-US" sz="2000">
                <a:solidFill>
                  <a:srgbClr val="603000"/>
                </a:solidFill>
                <a:latin typeface="Times New Roman" pitchFamily="18" charset="0"/>
              </a:rPr>
              <a:t>endl</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Static navigation is ONLY an efficiency hack;</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dynamic_cast is always safer. However:</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Other* op = static_cast&lt;Other*&gt;(s);</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Conveniently gives an error message, while</a:t>
            </a:r>
            <a:endParaRPr lang="en-US" sz="2000">
              <a:latin typeface="Times New Roman" pitchFamily="18" charset="0"/>
            </a:endParaRPr>
          </a:p>
          <a:p>
            <a:pPr>
              <a:buClr>
                <a:srgbClr val="000000"/>
              </a:buClr>
              <a:buFont typeface="Arial" charset="0"/>
              <a:buNone/>
            </a:pPr>
            <a:r>
              <a:rPr lang="en-US" sz="2000">
                <a:latin typeface="Times New Roman" pitchFamily="18" charset="0"/>
              </a:rPr>
              <a:t>  Other</a:t>
            </a:r>
            <a:r>
              <a:rPr lang="en-US" sz="2000">
                <a:solidFill>
                  <a:srgbClr val="808030"/>
                </a:solidFill>
                <a:latin typeface="Times New Roman" pitchFamily="18" charset="0"/>
              </a:rPr>
              <a:t>*</a:t>
            </a:r>
            <a:r>
              <a:rPr lang="en-US" sz="2000">
                <a:latin typeface="Times New Roman" pitchFamily="18" charset="0"/>
              </a:rPr>
              <a:t> op2 </a:t>
            </a:r>
            <a:r>
              <a:rPr lang="en-US" sz="2000">
                <a:solidFill>
                  <a:srgbClr val="808030"/>
                </a:solidFill>
                <a:latin typeface="Times New Roman" pitchFamily="18" charset="0"/>
              </a:rPr>
              <a:t>=</a:t>
            </a:r>
            <a:r>
              <a:rPr lang="en-US" sz="2000">
                <a:latin typeface="Times New Roman" pitchFamily="18" charset="0"/>
              </a:rPr>
              <a:t> </a:t>
            </a:r>
            <a:r>
              <a:rPr lang="en-US" sz="2000">
                <a:solidFill>
                  <a:srgbClr val="808030"/>
                </a:solidFill>
                <a:latin typeface="Times New Roman" pitchFamily="18" charset="0"/>
              </a:rPr>
              <a:t>(</a:t>
            </a:r>
            <a:r>
              <a:rPr lang="en-US" sz="2000">
                <a:latin typeface="Times New Roman" pitchFamily="18" charset="0"/>
              </a:rPr>
              <a:t>Other</a:t>
            </a:r>
            <a:r>
              <a:rPr lang="en-US" sz="2000">
                <a:solidFill>
                  <a:srgbClr val="808030"/>
                </a:solidFill>
                <a:latin typeface="Times New Roman" pitchFamily="18" charset="0"/>
              </a:rPr>
              <a:t>*)</a:t>
            </a:r>
            <a:r>
              <a:rPr lang="en-US" sz="2000">
                <a:latin typeface="Times New Roman" pitchFamily="18" charset="0"/>
              </a:rPr>
              <a:t>s</a:t>
            </a:r>
            <a:r>
              <a:rPr lang="en-US" sz="2000">
                <a:solidFill>
                  <a:srgbClr val="800080"/>
                </a:solidFill>
                <a:latin typeface="Times New Roman" pitchFamily="18" charset="0"/>
              </a:rPr>
              <a:t>;</a:t>
            </a:r>
            <a:endParaRPr lang="en-US" sz="2000">
              <a:latin typeface="Times New Roman" pitchFamily="18" charset="0"/>
            </a:endParaRPr>
          </a:p>
          <a:p>
            <a:pPr>
              <a:buClr>
                <a:srgbClr val="000000"/>
              </a:buClr>
              <a:buFont typeface="Arial" charset="0"/>
              <a:buNone/>
            </a:pPr>
            <a:r>
              <a:rPr lang="en-US" sz="2000">
                <a:latin typeface="Times New Roman" pitchFamily="18" charset="0"/>
              </a:rPr>
              <a:t>  </a:t>
            </a:r>
            <a:r>
              <a:rPr lang="en-US" sz="2000">
                <a:solidFill>
                  <a:srgbClr val="696969"/>
                </a:solidFill>
                <a:latin typeface="Times New Roman" pitchFamily="18" charset="0"/>
              </a:rPr>
              <a:t>// does not</a:t>
            </a:r>
            <a:endParaRPr lang="en-US" sz="2000">
              <a:latin typeface="Times New Roman" pitchFamily="18" charset="0"/>
            </a:endParaRPr>
          </a:p>
          <a:p>
            <a:pPr>
              <a:buClr>
                <a:srgbClr val="000000"/>
              </a:buClr>
              <a:buFont typeface="Arial" charset="0"/>
              <a:buNone/>
            </a:pPr>
            <a:r>
              <a:rPr lang="en-US" sz="2000" b="1">
                <a:solidFill>
                  <a:srgbClr val="800080"/>
                </a:solidFill>
                <a:latin typeface="Times New Roman" pitchFamily="18" charset="0"/>
              </a:rPr>
              <a:t>}</a:t>
            </a:r>
            <a:endParaRPr lang="en-US" sz="2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Google Shape;93;p16"/>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pic>
        <p:nvPicPr>
          <p:cNvPr id="6147" name="Google Shape;94;p16"/>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6148" name="Google Shape;95;p16"/>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96" name="Google Shape;96;p16"/>
          <p:cNvSpPr/>
          <p:nvPr/>
        </p:nvSpPr>
        <p:spPr>
          <a:xfrm>
            <a:off x="456779" y="1424439"/>
            <a:ext cx="9233572" cy="5631258"/>
          </a:xfrm>
          <a:prstGeom prst="rect">
            <a:avLst/>
          </a:prstGeom>
          <a:solidFill>
            <a:srgbClr val="FFFFFF"/>
          </a:solidFill>
          <a:ln>
            <a:noFill/>
          </a:ln>
        </p:spPr>
        <p:txBody>
          <a:bodyPr spcFirstLastPara="1" lIns="89991" tIns="44996" rIns="89991" bIns="44996"/>
          <a:lstStyle/>
          <a:p>
            <a:pPr>
              <a:buNone/>
            </a:pPr>
            <a:r>
              <a:rPr lang="ro-RO" sz="2200" dirty="0"/>
              <a:t>O excepție este o problemă care apare în timpul execuției unui program. </a:t>
            </a:r>
            <a:r>
              <a:rPr lang="ro-RO" sz="2200" dirty="0" smtClean="0"/>
              <a:t>​</a:t>
            </a:r>
          </a:p>
          <a:p>
            <a:pPr>
              <a:buNone/>
            </a:pPr>
            <a:endParaRPr lang="ro-RO" sz="2200" dirty="0" smtClean="0"/>
          </a:p>
          <a:p>
            <a:pPr>
              <a:buNone/>
            </a:pPr>
            <a:r>
              <a:rPr lang="ro-RO" sz="2200" dirty="0" smtClean="0"/>
              <a:t>O </a:t>
            </a:r>
            <a:r>
              <a:rPr lang="ro-RO" sz="2200" dirty="0"/>
              <a:t>excepție C++ este un răspuns la o circumstanță excepțională care apare în timpul rulării unui program, </a:t>
            </a:r>
            <a:r>
              <a:rPr lang="ro-RO" sz="2200" dirty="0" smtClean="0"/>
              <a:t>(probleme la alocare, încercare </a:t>
            </a:r>
            <a:r>
              <a:rPr lang="ro-RO" sz="2200" dirty="0"/>
              <a:t>de împărțire la </a:t>
            </a:r>
            <a:r>
              <a:rPr lang="ro-RO" sz="2200" dirty="0" smtClean="0"/>
              <a:t>zero, etc.)​</a:t>
            </a:r>
          </a:p>
          <a:p>
            <a:pPr>
              <a:buNone/>
            </a:pPr>
            <a:endParaRPr lang="ro-RO" sz="2200" dirty="0" smtClean="0">
              <a:latin typeface="+mj-lt"/>
            </a:endParaRPr>
          </a:p>
          <a:p>
            <a:pPr marL="101589">
              <a:spcBef>
                <a:spcPts val="0"/>
              </a:spcBef>
              <a:spcAft>
                <a:spcPts val="0"/>
              </a:spcAft>
              <a:buSzPts val="2000"/>
              <a:defRPr/>
            </a:pPr>
            <a:r>
              <a:rPr lang="ro-RO" sz="2200" dirty="0" smtClean="0">
                <a:latin typeface="+mj-lt"/>
              </a:rPr>
              <a:t>- automatizarea </a:t>
            </a:r>
            <a:r>
              <a:rPr lang="ro-RO" sz="2200" dirty="0">
                <a:latin typeface="+mj-lt"/>
              </a:rPr>
              <a:t>procesării erorilor</a:t>
            </a:r>
          </a:p>
          <a:p>
            <a:pPr marL="457152">
              <a:spcBef>
                <a:spcPts val="0"/>
              </a:spcBef>
              <a:spcAft>
                <a:spcPts val="0"/>
              </a:spcAft>
              <a:defRPr/>
            </a:pPr>
            <a:endParaRPr lang="ro-RO" sz="2200" dirty="0">
              <a:latin typeface="+mj-lt"/>
            </a:endParaRPr>
          </a:p>
          <a:p>
            <a:pPr marL="457152" indent="-355563">
              <a:spcBef>
                <a:spcPts val="0"/>
              </a:spcBef>
              <a:spcAft>
                <a:spcPts val="0"/>
              </a:spcAft>
              <a:buSzPts val="2000"/>
              <a:buFontTx/>
              <a:buChar char="-"/>
              <a:defRPr/>
            </a:pPr>
            <a:r>
              <a:rPr lang="ro-RO" sz="2200" dirty="0" err="1">
                <a:latin typeface="+mj-lt"/>
              </a:rPr>
              <a:t>try</a:t>
            </a:r>
            <a:r>
              <a:rPr lang="ro-RO" sz="2200" dirty="0">
                <a:latin typeface="+mj-lt"/>
              </a:rPr>
              <a:t>, catch, </a:t>
            </a:r>
            <a:r>
              <a:rPr lang="ro-RO" sz="2200" dirty="0" err="1">
                <a:latin typeface="+mj-lt"/>
              </a:rPr>
              <a:t>throw</a:t>
            </a:r>
            <a:endParaRPr lang="ro-RO" sz="2200" dirty="0">
              <a:latin typeface="+mj-lt"/>
            </a:endParaRPr>
          </a:p>
          <a:p>
            <a:pPr marL="457152">
              <a:spcBef>
                <a:spcPts val="0"/>
              </a:spcBef>
              <a:spcAft>
                <a:spcPts val="0"/>
              </a:spcAft>
              <a:defRPr/>
            </a:pPr>
            <a:endParaRPr lang="ro-RO" sz="2200" dirty="0">
              <a:latin typeface="+mj-lt"/>
            </a:endParaRPr>
          </a:p>
          <a:p>
            <a:pPr marL="457152" indent="-355563">
              <a:spcBef>
                <a:spcPts val="0"/>
              </a:spcBef>
              <a:spcAft>
                <a:spcPts val="0"/>
              </a:spcAft>
              <a:buSzPts val="2000"/>
              <a:buFontTx/>
              <a:buChar char="-"/>
              <a:defRPr/>
            </a:pPr>
            <a:r>
              <a:rPr lang="ro-RO" sz="2200" dirty="0" err="1">
                <a:latin typeface="+mj-lt"/>
              </a:rPr>
              <a:t>block</a:t>
            </a:r>
            <a:r>
              <a:rPr lang="ro-RO" sz="2200" dirty="0">
                <a:latin typeface="+mj-lt"/>
              </a:rPr>
              <a:t> </a:t>
            </a:r>
            <a:r>
              <a:rPr lang="ro-RO" sz="2200" dirty="0" err="1">
                <a:latin typeface="+mj-lt"/>
              </a:rPr>
              <a:t>try</a:t>
            </a:r>
            <a:r>
              <a:rPr lang="ro-RO" sz="2200" dirty="0">
                <a:latin typeface="+mj-lt"/>
              </a:rPr>
              <a:t> aruncă excepție cu </a:t>
            </a:r>
            <a:r>
              <a:rPr lang="ro-RO" sz="2200" dirty="0" err="1">
                <a:latin typeface="+mj-lt"/>
              </a:rPr>
              <a:t>throw</a:t>
            </a:r>
            <a:r>
              <a:rPr lang="ro-RO" sz="2200" dirty="0">
                <a:latin typeface="+mj-lt"/>
              </a:rPr>
              <a:t> care este prinsă cu catch</a:t>
            </a:r>
          </a:p>
          <a:p>
            <a:pPr marL="457152">
              <a:spcBef>
                <a:spcPts val="0"/>
              </a:spcBef>
              <a:spcAft>
                <a:spcPts val="0"/>
              </a:spcAft>
              <a:defRPr/>
            </a:pPr>
            <a:endParaRPr lang="ro-RO" sz="2200" dirty="0">
              <a:latin typeface="+mj-lt"/>
            </a:endParaRPr>
          </a:p>
          <a:p>
            <a:pPr marL="457152" indent="-355563">
              <a:spcBef>
                <a:spcPts val="0"/>
              </a:spcBef>
              <a:spcAft>
                <a:spcPts val="0"/>
              </a:spcAft>
              <a:buSzPts val="2000"/>
              <a:buFontTx/>
              <a:buChar char="-"/>
              <a:defRPr/>
            </a:pPr>
            <a:r>
              <a:rPr lang="ro-RO" sz="2200" dirty="0">
                <a:latin typeface="+mj-lt"/>
              </a:rPr>
              <a:t>după ce este prinsă se termină execuția din blocul catch şi se dă controlul “mai </a:t>
            </a:r>
            <a:r>
              <a:rPr lang="ro-RO" sz="2200" dirty="0" smtClean="0">
                <a:latin typeface="+mj-lt"/>
              </a:rPr>
              <a:t>sus”, </a:t>
            </a:r>
            <a:r>
              <a:rPr lang="ro-RO" sz="2200" dirty="0">
                <a:latin typeface="+mj-lt"/>
              </a:rPr>
              <a:t>nu se revine la locul unde s-a făcut </a:t>
            </a:r>
            <a:r>
              <a:rPr lang="ro-RO" sz="2200" dirty="0" err="1">
                <a:latin typeface="+mj-lt"/>
              </a:rPr>
              <a:t>throw</a:t>
            </a:r>
            <a:r>
              <a:rPr lang="ro-RO" sz="2200" dirty="0">
                <a:latin typeface="+mj-lt"/>
              </a:rPr>
              <a:t> (nu e apel de funcție).</a:t>
            </a:r>
          </a:p>
        </p:txBody>
      </p:sp>
    </p:spTree>
    <p:extLst>
      <p:ext uri="{BB962C8B-B14F-4D97-AF65-F5344CB8AC3E}">
        <p14:creationId xmlns:p14="http://schemas.microsoft.com/office/powerpoint/2010/main" xmlns="" val="387494529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105;p17"/>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pic>
        <p:nvPicPr>
          <p:cNvPr id="7171" name="Google Shape;106;p17"/>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7172" name="Google Shape;107;p17"/>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7173" name="Google Shape;109;p17"/>
          <p:cNvSpPr txBox="1">
            <a:spLocks noChangeArrowheads="1"/>
          </p:cNvSpPr>
          <p:nvPr/>
        </p:nvSpPr>
        <p:spPr bwMode="auto">
          <a:xfrm>
            <a:off x="4371771" y="1931917"/>
            <a:ext cx="5204823" cy="3947830"/>
          </a:xfrm>
          <a:prstGeom prst="rect">
            <a:avLst/>
          </a:prstGeom>
          <a:noFill/>
          <a:ln w="9525">
            <a:noFill/>
            <a:miter lim="800000"/>
            <a:headEnd/>
            <a:tailEnd/>
          </a:ln>
        </p:spPr>
        <p:txBody>
          <a:bodyPr lIns="91416" tIns="91416" rIns="91416" bIns="91416"/>
          <a:lstStyle/>
          <a:p>
            <a:pPr>
              <a:spcBef>
                <a:spcPct val="0"/>
              </a:spcBef>
            </a:pPr>
            <a:r>
              <a:rPr lang="ro-RO" sz="2600" dirty="0"/>
              <a:t>tipul argumentului </a:t>
            </a:r>
            <a:r>
              <a:rPr lang="ro-RO" sz="2600" dirty="0" err="1"/>
              <a:t>arg</a:t>
            </a:r>
            <a:r>
              <a:rPr lang="ro-RO" sz="2600" dirty="0"/>
              <a:t> din catch arată care bloc catch este executat </a:t>
            </a:r>
          </a:p>
          <a:p>
            <a:pPr>
              <a:spcBef>
                <a:spcPct val="0"/>
              </a:spcBef>
            </a:pPr>
            <a:endParaRPr lang="ro-RO" sz="2600" dirty="0"/>
          </a:p>
          <a:p>
            <a:pPr>
              <a:spcBef>
                <a:spcPct val="0"/>
              </a:spcBef>
            </a:pPr>
            <a:r>
              <a:rPr lang="ro-RO" sz="2600" dirty="0"/>
              <a:t>dacă nu este generată excepție, nu se execută nici un bloc catch</a:t>
            </a:r>
          </a:p>
          <a:p>
            <a:pPr>
              <a:spcBef>
                <a:spcPct val="0"/>
              </a:spcBef>
            </a:pPr>
            <a:endParaRPr lang="ro-RO" sz="2600" dirty="0"/>
          </a:p>
          <a:p>
            <a:pPr>
              <a:spcBef>
                <a:spcPct val="0"/>
              </a:spcBef>
            </a:pPr>
            <a:r>
              <a:rPr lang="ro-RO" sz="2600" dirty="0"/>
              <a:t>instrucțiunile catch sunt verificate în ordinea în care sunt scrise, primul de tipul erorii este folosit</a:t>
            </a:r>
          </a:p>
          <a:p>
            <a:pPr>
              <a:spcBef>
                <a:spcPct val="0"/>
              </a:spcBef>
            </a:pPr>
            <a:endParaRPr lang="ro-RO" sz="2600" dirty="0"/>
          </a:p>
          <a:p>
            <a:pPr>
              <a:spcBef>
                <a:spcPct val="0"/>
              </a:spcBef>
            </a:pPr>
            <a:endParaRPr lang="ro-RO" sz="2600" dirty="0"/>
          </a:p>
        </p:txBody>
      </p:sp>
      <p:sp>
        <p:nvSpPr>
          <p:cNvPr id="7175" name="Rectangle 7"/>
          <p:cNvSpPr>
            <a:spLocks noChangeArrowheads="1"/>
          </p:cNvSpPr>
          <p:nvPr/>
        </p:nvSpPr>
        <p:spPr bwMode="auto">
          <a:xfrm>
            <a:off x="588036" y="1511935"/>
            <a:ext cx="3444214" cy="5190277"/>
          </a:xfrm>
          <a:prstGeom prst="rect">
            <a:avLst/>
          </a:prstGeom>
          <a:noFill/>
          <a:ln w="9525" cap="flat" cmpd="sng" algn="ctr">
            <a:noFill/>
            <a:prstDash val="solid"/>
            <a:miter lim="800000"/>
            <a:headEnd/>
            <a:tailEnd/>
          </a:ln>
          <a:effectLst/>
        </p:spPr>
        <p:txBody>
          <a:bodyPr lIns="100794" tIns="50397" rIns="100794" bIns="50397" anchor="ctr">
            <a:spAutoFit/>
          </a:bodyPr>
          <a:lstStyle/>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try</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latin typeface="+mn-lt"/>
                <a:ea typeface="Times New Roman" pitchFamily="18" charset="0"/>
                <a:cs typeface="Courier New" pitchFamily="49" charset="0"/>
              </a:rPr>
              <a:t>   </a:t>
            </a:r>
            <a:r>
              <a:rPr lang="en-US" sz="2200" dirty="0">
                <a:solidFill>
                  <a:srgbClr val="696969"/>
                </a:solidFill>
                <a:latin typeface="+mn-lt"/>
                <a:ea typeface="Times New Roman" pitchFamily="18" charset="0"/>
                <a:cs typeface="Courier New" pitchFamily="49" charset="0"/>
              </a:rPr>
              <a:t>// try block</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catch</a:t>
            </a:r>
            <a:r>
              <a:rPr lang="en-US" sz="2200" dirty="0">
                <a:latin typeface="+mn-lt"/>
                <a:ea typeface="Times New Roman" pitchFamily="18" charset="0"/>
                <a:cs typeface="Courier New" pitchFamily="49" charset="0"/>
              </a:rPr>
              <a:t> </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type1 </a:t>
            </a:r>
            <a:r>
              <a:rPr lang="en-US" sz="2200" dirty="0" err="1">
                <a:solidFill>
                  <a:srgbClr val="400000"/>
                </a:solidFill>
                <a:latin typeface="+mn-lt"/>
                <a:ea typeface="Times New Roman" pitchFamily="18" charset="0"/>
                <a:cs typeface="Courier New" pitchFamily="49" charset="0"/>
              </a:rPr>
              <a:t>arg</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latin typeface="+mn-lt"/>
                <a:ea typeface="Times New Roman" pitchFamily="18" charset="0"/>
                <a:cs typeface="Courier New" pitchFamily="49" charset="0"/>
              </a:rPr>
              <a:t>   </a:t>
            </a:r>
            <a:r>
              <a:rPr lang="en-US" sz="2200" dirty="0">
                <a:solidFill>
                  <a:srgbClr val="696969"/>
                </a:solidFill>
                <a:latin typeface="+mn-lt"/>
                <a:ea typeface="Times New Roman" pitchFamily="18" charset="0"/>
                <a:cs typeface="Courier New" pitchFamily="49" charset="0"/>
              </a:rPr>
              <a:t>// catch block</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catch</a:t>
            </a:r>
            <a:r>
              <a:rPr lang="en-US" sz="2200" dirty="0">
                <a:latin typeface="+mn-lt"/>
                <a:ea typeface="Times New Roman" pitchFamily="18" charset="0"/>
                <a:cs typeface="Courier New" pitchFamily="49" charset="0"/>
              </a:rPr>
              <a:t> </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type2 </a:t>
            </a:r>
            <a:r>
              <a:rPr lang="en-US" sz="2200" dirty="0" err="1">
                <a:solidFill>
                  <a:srgbClr val="400000"/>
                </a:solidFill>
                <a:latin typeface="+mn-lt"/>
                <a:ea typeface="Times New Roman" pitchFamily="18" charset="0"/>
                <a:cs typeface="Courier New" pitchFamily="49" charset="0"/>
              </a:rPr>
              <a:t>arg</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latin typeface="+mn-lt"/>
                <a:ea typeface="Times New Roman" pitchFamily="18" charset="0"/>
                <a:cs typeface="Courier New" pitchFamily="49" charset="0"/>
              </a:rPr>
              <a:t>   </a:t>
            </a:r>
            <a:r>
              <a:rPr lang="en-US" sz="2200" dirty="0">
                <a:solidFill>
                  <a:srgbClr val="696969"/>
                </a:solidFill>
                <a:latin typeface="+mn-lt"/>
                <a:ea typeface="Times New Roman" pitchFamily="18" charset="0"/>
                <a:cs typeface="Courier New" pitchFamily="49" charset="0"/>
              </a:rPr>
              <a:t>// catch block</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catch</a:t>
            </a:r>
            <a:r>
              <a:rPr lang="en-US" sz="2200" dirty="0">
                <a:latin typeface="+mn-lt"/>
                <a:ea typeface="Times New Roman" pitchFamily="18" charset="0"/>
                <a:cs typeface="Courier New" pitchFamily="49" charset="0"/>
              </a:rPr>
              <a:t> </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type3 </a:t>
            </a:r>
            <a:r>
              <a:rPr lang="en-US" sz="2200" dirty="0" err="1">
                <a:solidFill>
                  <a:srgbClr val="400000"/>
                </a:solidFill>
                <a:latin typeface="+mn-lt"/>
                <a:ea typeface="Times New Roman" pitchFamily="18" charset="0"/>
                <a:cs typeface="Courier New" pitchFamily="49" charset="0"/>
              </a:rPr>
              <a:t>arg</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latin typeface="+mn-lt"/>
                <a:ea typeface="Times New Roman" pitchFamily="18" charset="0"/>
                <a:cs typeface="Courier New" pitchFamily="49" charset="0"/>
              </a:rPr>
              <a:t>   </a:t>
            </a:r>
            <a:r>
              <a:rPr lang="en-US" sz="2200" dirty="0">
                <a:solidFill>
                  <a:srgbClr val="696969"/>
                </a:solidFill>
                <a:latin typeface="+mn-lt"/>
                <a:ea typeface="Times New Roman" pitchFamily="18" charset="0"/>
                <a:cs typeface="Courier New" pitchFamily="49" charset="0"/>
              </a:rPr>
              <a:t>// catch block</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solidFill>
                  <a:srgbClr val="800080"/>
                </a:solidFill>
                <a:latin typeface="+mn-lt"/>
                <a:ea typeface="Times New Roman" pitchFamily="18" charset="0"/>
                <a:cs typeface="Courier New" pitchFamily="49" charset="0"/>
              </a:rPr>
              <a:t>}</a:t>
            </a:r>
            <a:r>
              <a:rPr lang="en-US" sz="2200" dirty="0">
                <a:solidFill>
                  <a:srgbClr val="80803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catch</a:t>
            </a:r>
            <a:r>
              <a:rPr lang="en-US" sz="2200" dirty="0">
                <a:latin typeface="+mn-lt"/>
                <a:ea typeface="Times New Roman" pitchFamily="18" charset="0"/>
                <a:cs typeface="Courier New" pitchFamily="49" charset="0"/>
              </a:rPr>
              <a:t> </a:t>
            </a:r>
            <a:r>
              <a:rPr lang="en-US" sz="2200" dirty="0">
                <a:solidFill>
                  <a:srgbClr val="808030"/>
                </a:solidFill>
                <a:latin typeface="+mn-lt"/>
                <a:ea typeface="Times New Roman" pitchFamily="18" charset="0"/>
                <a:cs typeface="Courier New" pitchFamily="49" charset="0"/>
              </a:rPr>
              <a:t>(</a:t>
            </a:r>
            <a:r>
              <a:rPr lang="en-US" sz="2200" dirty="0" err="1">
                <a:latin typeface="+mn-lt"/>
                <a:ea typeface="Times New Roman" pitchFamily="18" charset="0"/>
                <a:cs typeface="Courier New" pitchFamily="49" charset="0"/>
              </a:rPr>
              <a:t>typeN</a:t>
            </a:r>
            <a:r>
              <a:rPr lang="en-US" sz="2200" dirty="0">
                <a:latin typeface="+mn-lt"/>
                <a:ea typeface="Times New Roman" pitchFamily="18" charset="0"/>
                <a:cs typeface="Courier New" pitchFamily="49" charset="0"/>
              </a:rPr>
              <a:t> </a:t>
            </a:r>
            <a:r>
              <a:rPr lang="en-US" sz="2200" dirty="0" err="1">
                <a:solidFill>
                  <a:srgbClr val="400000"/>
                </a:solidFill>
                <a:latin typeface="+mn-lt"/>
                <a:ea typeface="Times New Roman" pitchFamily="18" charset="0"/>
                <a:cs typeface="Courier New" pitchFamily="49" charset="0"/>
              </a:rPr>
              <a:t>arg</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latin typeface="+mn-lt"/>
                <a:ea typeface="Times New Roman" pitchFamily="18" charset="0"/>
                <a:cs typeface="Courier New" pitchFamily="49" charset="0"/>
              </a:rPr>
              <a:t>   </a:t>
            </a:r>
            <a:r>
              <a:rPr lang="en-US" sz="2200" dirty="0">
                <a:solidFill>
                  <a:srgbClr val="696969"/>
                </a:solidFill>
                <a:latin typeface="+mn-lt"/>
                <a:ea typeface="Times New Roman" pitchFamily="18" charset="0"/>
                <a:cs typeface="Courier New" pitchFamily="49" charset="0"/>
              </a:rPr>
              <a:t>// catch block</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solidFill>
                  <a:srgbClr val="800080"/>
                </a:solidFill>
                <a:latin typeface="+mn-lt"/>
                <a:ea typeface="Times New Roman" pitchFamily="18" charset="0"/>
                <a:cs typeface="Courier New" pitchFamily="49" charset="0"/>
              </a:rPr>
              <a:t>}</a:t>
            </a:r>
            <a:endParaRPr lang="en-US" sz="2200" dirty="0">
              <a:latin typeface="+mn-lt"/>
            </a:endParaRPr>
          </a:p>
        </p:txBody>
      </p:sp>
    </p:spTree>
    <p:extLst>
      <p:ext uri="{BB962C8B-B14F-4D97-AF65-F5344CB8AC3E}">
        <p14:creationId xmlns:p14="http://schemas.microsoft.com/office/powerpoint/2010/main" xmlns="" val="296901412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Google Shape;93;p16"/>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pic>
        <p:nvPicPr>
          <p:cNvPr id="8195" name="Google Shape;94;p16"/>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8196" name="Google Shape;95;p16"/>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96" name="Google Shape;96;p16"/>
          <p:cNvSpPr/>
          <p:nvPr/>
        </p:nvSpPr>
        <p:spPr>
          <a:xfrm>
            <a:off x="456779" y="1424440"/>
            <a:ext cx="9233572" cy="4912039"/>
          </a:xfrm>
          <a:prstGeom prst="rect">
            <a:avLst/>
          </a:prstGeom>
          <a:solidFill>
            <a:srgbClr val="FFFFFF"/>
          </a:solidFill>
          <a:ln>
            <a:noFill/>
          </a:ln>
        </p:spPr>
        <p:txBody>
          <a:bodyPr spcFirstLastPara="1" lIns="89991" tIns="44996" rIns="89991" bIns="44996"/>
          <a:lstStyle/>
          <a:p>
            <a:pPr>
              <a:spcBef>
                <a:spcPts val="0"/>
              </a:spcBef>
              <a:spcAft>
                <a:spcPts val="0"/>
              </a:spcAft>
              <a:defRPr/>
            </a:pPr>
            <a:r>
              <a:rPr lang="ro-RO" sz="2600" b="1" i="1" dirty="0">
                <a:latin typeface="+mj-lt"/>
              </a:rPr>
              <a:t>Observații</a:t>
            </a:r>
            <a:r>
              <a:rPr lang="ro-RO" sz="2600" dirty="0">
                <a:latin typeface="+mj-lt"/>
              </a:rPr>
              <a:t>:</a:t>
            </a:r>
          </a:p>
          <a:p>
            <a:pPr>
              <a:spcBef>
                <a:spcPts val="0"/>
              </a:spcBef>
              <a:spcAft>
                <a:spcPts val="0"/>
              </a:spcAft>
              <a:defRPr/>
            </a:pPr>
            <a:endParaRPr lang="ro-RO" sz="2600" dirty="0">
              <a:latin typeface="+mj-lt"/>
            </a:endParaRPr>
          </a:p>
          <a:p>
            <a:pPr marL="457152" indent="-355563">
              <a:spcBef>
                <a:spcPts val="0"/>
              </a:spcBef>
              <a:spcAft>
                <a:spcPts val="0"/>
              </a:spcAft>
              <a:buSzPts val="2000"/>
              <a:buFontTx/>
              <a:buChar char="-"/>
              <a:defRPr/>
            </a:pPr>
            <a:r>
              <a:rPr lang="ro-RO" sz="2600" dirty="0">
                <a:latin typeface="+mj-lt"/>
              </a:rPr>
              <a:t>dacă se face </a:t>
            </a:r>
            <a:r>
              <a:rPr lang="ro-RO" sz="2600" dirty="0" err="1">
                <a:latin typeface="+mj-lt"/>
              </a:rPr>
              <a:t>throw</a:t>
            </a:r>
            <a:r>
              <a:rPr lang="ro-RO" sz="2600" dirty="0">
                <a:latin typeface="+mj-lt"/>
              </a:rPr>
              <a:t> şi nu există un bloc </a:t>
            </a:r>
            <a:r>
              <a:rPr lang="ro-RO" sz="2600" dirty="0" err="1">
                <a:latin typeface="+mj-lt"/>
              </a:rPr>
              <a:t>try</a:t>
            </a:r>
            <a:r>
              <a:rPr lang="ro-RO" sz="2600" dirty="0">
                <a:latin typeface="+mj-lt"/>
              </a:rPr>
              <a:t> din care a fost aruncată excepția sau o funcție apelată dintr-un bloc </a:t>
            </a:r>
            <a:r>
              <a:rPr lang="ro-RO" sz="2600" dirty="0" err="1">
                <a:latin typeface="+mj-lt"/>
              </a:rPr>
              <a:t>try</a:t>
            </a:r>
            <a:r>
              <a:rPr lang="ro-RO" sz="2600" dirty="0">
                <a:latin typeface="+mj-lt"/>
              </a:rPr>
              <a:t>: eroare</a:t>
            </a:r>
          </a:p>
          <a:p>
            <a:pPr marL="457152" indent="-355563">
              <a:spcBef>
                <a:spcPts val="0"/>
              </a:spcBef>
              <a:spcAft>
                <a:spcPts val="0"/>
              </a:spcAft>
              <a:buSzPts val="2000"/>
              <a:defRPr/>
            </a:pPr>
            <a:endParaRPr lang="ro-RO" sz="2600" dirty="0">
              <a:latin typeface="+mj-lt"/>
            </a:endParaRPr>
          </a:p>
          <a:p>
            <a:pPr marL="457152" indent="-355563">
              <a:spcBef>
                <a:spcPts val="0"/>
              </a:spcBef>
              <a:spcAft>
                <a:spcPts val="0"/>
              </a:spcAft>
              <a:buSzPts val="2000"/>
              <a:buFontTx/>
              <a:buChar char="-"/>
              <a:defRPr/>
            </a:pPr>
            <a:r>
              <a:rPr lang="ro-RO" sz="2600" dirty="0">
                <a:latin typeface="+mj-lt"/>
              </a:rPr>
              <a:t>dacă nu există un catch care să fie asociat cu </a:t>
            </a:r>
            <a:r>
              <a:rPr lang="ro-RO" sz="2600" dirty="0" err="1">
                <a:latin typeface="+mj-lt"/>
              </a:rPr>
              <a:t>throw-ul</a:t>
            </a:r>
            <a:r>
              <a:rPr lang="ro-RO" sz="2600" dirty="0">
                <a:latin typeface="+mj-lt"/>
              </a:rPr>
              <a:t> respectiv (tipuri de date egale) atunci programul se termină prin terminate()</a:t>
            </a:r>
          </a:p>
          <a:p>
            <a:pPr marL="457152" indent="-355563">
              <a:spcBef>
                <a:spcPts val="0"/>
              </a:spcBef>
              <a:spcAft>
                <a:spcPts val="0"/>
              </a:spcAft>
              <a:buSzPts val="2000"/>
              <a:defRPr/>
            </a:pPr>
            <a:endParaRPr lang="ro-RO" sz="2600" dirty="0">
              <a:latin typeface="+mj-lt"/>
            </a:endParaRPr>
          </a:p>
          <a:p>
            <a:pPr marL="457152" indent="-355563">
              <a:spcBef>
                <a:spcPts val="0"/>
              </a:spcBef>
              <a:spcAft>
                <a:spcPts val="0"/>
              </a:spcAft>
              <a:buSzPts val="2000"/>
              <a:buFontTx/>
              <a:buChar char="-"/>
              <a:defRPr/>
            </a:pPr>
            <a:r>
              <a:rPr lang="ro-RO" sz="2600" dirty="0">
                <a:latin typeface="+mj-lt"/>
              </a:rPr>
              <a:t>terminate() poate să fie redefinită să facă altceva</a:t>
            </a:r>
          </a:p>
          <a:p>
            <a:pPr>
              <a:spcBef>
                <a:spcPts val="0"/>
              </a:spcBef>
              <a:spcAft>
                <a:spcPts val="0"/>
              </a:spcAft>
              <a:buClr>
                <a:schemeClr val="dk1"/>
              </a:buClr>
              <a:buSzPts val="1100"/>
              <a:defRPr/>
            </a:pPr>
            <a:endParaRPr lang="ro-RO" sz="2600" dirty="0">
              <a:latin typeface="+mj-lt"/>
            </a:endParaRPr>
          </a:p>
          <a:p>
            <a:pPr>
              <a:spcBef>
                <a:spcPts val="0"/>
              </a:spcBef>
              <a:spcAft>
                <a:spcPts val="0"/>
              </a:spcAft>
              <a:defRPr/>
            </a:pPr>
            <a:endParaRPr lang="ro-RO" sz="2600" dirty="0">
              <a:latin typeface="+mj-lt"/>
            </a:endParaRPr>
          </a:p>
        </p:txBody>
      </p:sp>
    </p:spTree>
    <p:extLst>
      <p:ext uri="{BB962C8B-B14F-4D97-AF65-F5344CB8AC3E}">
        <p14:creationId xmlns:p14="http://schemas.microsoft.com/office/powerpoint/2010/main" xmlns="" val="3138021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Google Shape;119;p18"/>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9219" name="Google Shape;120;p18"/>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7" name="Google Shape;105;p17"/>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sp>
        <p:nvSpPr>
          <p:cNvPr id="9221" name="Rectangle 6"/>
          <p:cNvSpPr>
            <a:spLocks noChangeArrowheads="1"/>
          </p:cNvSpPr>
          <p:nvPr/>
        </p:nvSpPr>
        <p:spPr bwMode="auto">
          <a:xfrm>
            <a:off x="537766" y="1624169"/>
            <a:ext cx="4872302" cy="5539978"/>
          </a:xfrm>
          <a:prstGeom prst="rect">
            <a:avLst/>
          </a:prstGeom>
          <a:solidFill>
            <a:srgbClr val="FFFFFF"/>
          </a:solidFill>
          <a:ln w="9525" algn="ctr">
            <a:noFill/>
            <a:miter lim="800000"/>
            <a:headEnd/>
            <a:tailEnd/>
          </a:ln>
        </p:spPr>
        <p:txBody>
          <a:bodyPr lIns="0" tIns="0" rIns="0" bIns="0" anchor="ctr">
            <a:spAutoFit/>
          </a:bodyPr>
          <a:lstStyle/>
          <a:p>
            <a:pPr>
              <a:buNone/>
            </a:pPr>
            <a:r>
              <a:rPr lang="en-US" sz="2000" b="1" dirty="0">
                <a:solidFill>
                  <a:srgbClr val="800000"/>
                </a:solidFill>
                <a:latin typeface="Times New Roman"/>
                <a:cs typeface="Times New Roman"/>
              </a:rPr>
              <a:t>class</a:t>
            </a:r>
            <a:r>
              <a:rPr lang="en-US" sz="2000" dirty="0">
                <a:latin typeface="Times New Roman"/>
                <a:cs typeface="Times New Roman"/>
              </a:rPr>
              <a:t> </a:t>
            </a:r>
            <a:r>
              <a:rPr lang="en-US" sz="2000" dirty="0" err="1">
                <a:latin typeface="Times New Roman"/>
                <a:cs typeface="Times New Roman"/>
              </a:rPr>
              <a:t>TestTry</a:t>
            </a:r>
            <a:r>
              <a:rPr lang="en-US" sz="2000" dirty="0">
                <a:latin typeface="Times New Roman"/>
                <a:cs typeface="Times New Roman"/>
              </a:rPr>
              <a:t> </a:t>
            </a:r>
            <a:r>
              <a:rPr lang="en-US" sz="2000" dirty="0">
                <a:solidFill>
                  <a:srgbClr val="800080"/>
                </a:solidFill>
                <a:latin typeface="Times New Roman"/>
                <a:cs typeface="Times New Roman"/>
              </a:rPr>
              <a:t>{</a:t>
            </a:r>
            <a:r>
              <a:rPr lang="en-US" sz="2000" dirty="0">
                <a:latin typeface="Times New Roman"/>
                <a:cs typeface="Times New Roman"/>
              </a:rPr>
              <a:t>    </a:t>
            </a:r>
            <a:endParaRPr lang="en-US" dirty="0"/>
          </a:p>
          <a:p>
            <a:pPr>
              <a:buNone/>
            </a:pPr>
            <a:r>
              <a:rPr lang="en-US" sz="2000" b="1" dirty="0">
                <a:solidFill>
                  <a:srgbClr val="800000"/>
                </a:solidFill>
                <a:latin typeface="Times New Roman"/>
                <a:cs typeface="Times New Roman"/>
              </a:rPr>
              <a:t>    int</a:t>
            </a:r>
            <a:r>
              <a:rPr lang="en-US" sz="2000" dirty="0">
                <a:latin typeface="Times New Roman"/>
                <a:cs typeface="Times New Roman"/>
              </a:rPr>
              <a:t> </a:t>
            </a:r>
            <a:r>
              <a:rPr lang="en-US" sz="2000" dirty="0">
                <a:solidFill>
                  <a:srgbClr val="808030"/>
                </a:solidFill>
                <a:latin typeface="Times New Roman"/>
                <a:cs typeface="Times New Roman"/>
              </a:rPr>
              <a:t>*</a:t>
            </a:r>
            <a:r>
              <a:rPr lang="en-US" sz="2000" dirty="0">
                <a:latin typeface="Times New Roman"/>
                <a:cs typeface="Times New Roman"/>
              </a:rPr>
              <a:t>v</a:t>
            </a:r>
            <a:r>
              <a:rPr lang="en-US" sz="2000" dirty="0">
                <a:solidFill>
                  <a:srgbClr val="808030"/>
                </a:solidFill>
                <a:latin typeface="Times New Roman"/>
                <a:cs typeface="Times New Roman"/>
              </a:rPr>
              <a:t>,</a:t>
            </a:r>
            <a:r>
              <a:rPr lang="en-US" sz="2000" dirty="0">
                <a:latin typeface="Times New Roman"/>
                <a:cs typeface="Times New Roman"/>
              </a:rPr>
              <a:t> n</a:t>
            </a:r>
            <a:r>
              <a:rPr lang="en-US" sz="2000" dirty="0">
                <a:solidFill>
                  <a:srgbClr val="800080"/>
                </a:solidFill>
                <a:latin typeface="Times New Roman"/>
                <a:cs typeface="Times New Roman"/>
              </a:rPr>
              <a:t>;</a:t>
            </a:r>
          </a:p>
          <a:p>
            <a:pPr>
              <a:buNone/>
            </a:pPr>
            <a:r>
              <a:rPr lang="en-US" sz="2000" b="1" dirty="0">
                <a:solidFill>
                  <a:srgbClr val="800000"/>
                </a:solidFill>
                <a:latin typeface="Times New Roman"/>
                <a:cs typeface="Times New Roman"/>
              </a:rPr>
              <a:t>        public</a:t>
            </a:r>
            <a:r>
              <a:rPr lang="en-US" sz="2000" dirty="0">
                <a:solidFill>
                  <a:srgbClr val="E34ADC"/>
                </a:solidFill>
                <a:latin typeface="Times New Roman"/>
                <a:cs typeface="Times New Roman"/>
              </a:rPr>
              <a:t>:</a:t>
            </a:r>
            <a:r>
              <a:rPr lang="en-US" sz="2000" dirty="0">
                <a:latin typeface="Times New Roman"/>
                <a:cs typeface="Times New Roman"/>
              </a:rPr>
              <a:t>    </a:t>
            </a:r>
          </a:p>
          <a:p>
            <a:pPr>
              <a:buNone/>
            </a:pPr>
            <a:r>
              <a:rPr lang="en-US" sz="2000" dirty="0">
                <a:latin typeface="Times New Roman"/>
                <a:cs typeface="Times New Roman"/>
              </a:rPr>
              <a:t>        </a:t>
            </a:r>
            <a:r>
              <a:rPr lang="en-US" sz="2000" dirty="0" err="1">
                <a:latin typeface="Times New Roman"/>
                <a:cs typeface="Times New Roman"/>
              </a:rPr>
              <a:t>TestTry</a:t>
            </a:r>
            <a:r>
              <a:rPr lang="en-US" sz="2000" dirty="0">
                <a:solidFill>
                  <a:srgbClr val="808030"/>
                </a:solidFill>
                <a:latin typeface="Times New Roman"/>
                <a:cs typeface="Times New Roman"/>
              </a:rPr>
              <a:t>(</a:t>
            </a:r>
            <a:r>
              <a:rPr lang="en-US" sz="2000" b="1" dirty="0">
                <a:solidFill>
                  <a:srgbClr val="800000"/>
                </a:solidFill>
                <a:latin typeface="Times New Roman"/>
                <a:cs typeface="Times New Roman"/>
              </a:rPr>
              <a:t>int</a:t>
            </a:r>
            <a:r>
              <a:rPr lang="en-US" sz="2000" dirty="0">
                <a:latin typeface="Times New Roman"/>
                <a:cs typeface="Times New Roman"/>
              </a:rPr>
              <a:t> a</a:t>
            </a:r>
            <a:r>
              <a:rPr lang="en-US" sz="2000" dirty="0">
                <a:solidFill>
                  <a:srgbClr val="808030"/>
                </a:solidFill>
                <a:latin typeface="Times New Roman"/>
                <a:cs typeface="Times New Roman"/>
              </a:rPr>
              <a:t>)</a:t>
            </a:r>
            <a:r>
              <a:rPr lang="en-US" sz="2000" dirty="0">
                <a:latin typeface="Times New Roman"/>
                <a:cs typeface="Times New Roman"/>
              </a:rPr>
              <a:t> </a:t>
            </a:r>
            <a:r>
              <a:rPr lang="en-US" sz="2000" dirty="0">
                <a:solidFill>
                  <a:srgbClr val="800080"/>
                </a:solidFill>
                <a:latin typeface="Times New Roman"/>
                <a:cs typeface="Times New Roman"/>
              </a:rPr>
              <a:t>{</a:t>
            </a:r>
            <a:r>
              <a:rPr lang="en-US" sz="2000" dirty="0">
                <a:latin typeface="Times New Roman"/>
                <a:cs typeface="Times New Roman"/>
              </a:rPr>
              <a:t>        </a:t>
            </a:r>
          </a:p>
          <a:p>
            <a:pPr>
              <a:buNone/>
            </a:pPr>
            <a:r>
              <a:rPr lang="en-US" sz="2000" b="1" dirty="0">
                <a:solidFill>
                  <a:srgbClr val="800000"/>
                </a:solidFill>
                <a:latin typeface="Times New Roman"/>
                <a:cs typeface="Times New Roman"/>
              </a:rPr>
              <a:t>               try</a:t>
            </a:r>
            <a:r>
              <a:rPr lang="en-US" sz="2000" dirty="0">
                <a:latin typeface="Times New Roman"/>
                <a:cs typeface="Times New Roman"/>
              </a:rPr>
              <a:t> </a:t>
            </a:r>
            <a:r>
              <a:rPr lang="en-US" sz="2000" dirty="0">
                <a:solidFill>
                  <a:srgbClr val="800080"/>
                </a:solidFill>
                <a:latin typeface="Times New Roman"/>
                <a:cs typeface="Times New Roman"/>
              </a:rPr>
              <a:t>{</a:t>
            </a:r>
            <a:r>
              <a:rPr lang="en-US" sz="2000" dirty="0">
                <a:latin typeface="Times New Roman"/>
                <a:cs typeface="Times New Roman"/>
              </a:rPr>
              <a:t>            </a:t>
            </a:r>
          </a:p>
          <a:p>
            <a:pPr>
              <a:buNone/>
            </a:pPr>
            <a:r>
              <a:rPr lang="en-US" sz="2000" dirty="0">
                <a:latin typeface="Times New Roman"/>
                <a:cs typeface="Times New Roman"/>
              </a:rPr>
              <a:t>                    v </a:t>
            </a:r>
            <a:r>
              <a:rPr lang="en-US" sz="2000" dirty="0">
                <a:solidFill>
                  <a:srgbClr val="808030"/>
                </a:solidFill>
                <a:latin typeface="Times New Roman"/>
                <a:cs typeface="Times New Roman"/>
              </a:rPr>
              <a:t>=</a:t>
            </a:r>
            <a:r>
              <a:rPr lang="en-US" sz="2000" dirty="0">
                <a:latin typeface="Times New Roman"/>
                <a:cs typeface="Times New Roman"/>
              </a:rPr>
              <a:t> </a:t>
            </a:r>
            <a:r>
              <a:rPr lang="en-US" sz="2000" b="1" dirty="0">
                <a:solidFill>
                  <a:srgbClr val="800000"/>
                </a:solidFill>
                <a:latin typeface="Times New Roman"/>
                <a:cs typeface="Times New Roman"/>
              </a:rPr>
              <a:t>new</a:t>
            </a:r>
            <a:r>
              <a:rPr lang="en-US" sz="2000" dirty="0">
                <a:latin typeface="Times New Roman"/>
                <a:cs typeface="Times New Roman"/>
              </a:rPr>
              <a:t> </a:t>
            </a:r>
            <a:r>
              <a:rPr lang="en-US" sz="2000" b="1" dirty="0">
                <a:solidFill>
                  <a:srgbClr val="800000"/>
                </a:solidFill>
                <a:latin typeface="Times New Roman"/>
                <a:cs typeface="Times New Roman"/>
              </a:rPr>
              <a:t>int</a:t>
            </a:r>
            <a:r>
              <a:rPr lang="en-US" sz="2000" dirty="0">
                <a:solidFill>
                  <a:srgbClr val="808030"/>
                </a:solidFill>
                <a:latin typeface="Times New Roman"/>
                <a:cs typeface="Times New Roman"/>
              </a:rPr>
              <a:t>[</a:t>
            </a:r>
            <a:r>
              <a:rPr lang="en-US" sz="2000" dirty="0">
                <a:latin typeface="Times New Roman"/>
                <a:cs typeface="Times New Roman"/>
              </a:rPr>
              <a:t>a</a:t>
            </a:r>
            <a:r>
              <a:rPr lang="en-US" sz="2000" dirty="0">
                <a:solidFill>
                  <a:srgbClr val="808030"/>
                </a:solidFill>
                <a:latin typeface="Times New Roman"/>
                <a:cs typeface="Times New Roman"/>
              </a:rPr>
              <a:t>]</a:t>
            </a:r>
            <a:r>
              <a:rPr lang="en-US" sz="2000" dirty="0">
                <a:solidFill>
                  <a:srgbClr val="800080"/>
                </a:solidFill>
                <a:latin typeface="Times New Roman"/>
                <a:cs typeface="Times New Roman"/>
              </a:rPr>
              <a:t>;</a:t>
            </a:r>
            <a:r>
              <a:rPr lang="en-US" sz="2000" dirty="0">
                <a:latin typeface="Times New Roman"/>
                <a:cs typeface="Times New Roman"/>
              </a:rPr>
              <a:t>         </a:t>
            </a:r>
          </a:p>
          <a:p>
            <a:pPr>
              <a:buNone/>
            </a:pPr>
            <a:r>
              <a:rPr lang="en-US" sz="2000" dirty="0">
                <a:latin typeface="Times New Roman"/>
                <a:cs typeface="Times New Roman"/>
              </a:rPr>
              <a:t>              </a:t>
            </a:r>
            <a:r>
              <a:rPr lang="en-US" sz="2000" dirty="0">
                <a:solidFill>
                  <a:srgbClr val="800080"/>
                </a:solidFill>
                <a:latin typeface="Times New Roman"/>
                <a:cs typeface="Times New Roman"/>
              </a:rPr>
              <a:t>}</a:t>
            </a:r>
            <a:r>
              <a:rPr lang="en-US" sz="2000" dirty="0">
                <a:latin typeface="Times New Roman"/>
                <a:cs typeface="Times New Roman"/>
              </a:rPr>
              <a:t>        </a:t>
            </a:r>
          </a:p>
          <a:p>
            <a:pPr>
              <a:buNone/>
            </a:pPr>
            <a:r>
              <a:rPr lang="en-US" sz="2000" dirty="0">
                <a:latin typeface="Times New Roman"/>
                <a:cs typeface="Times New Roman"/>
              </a:rPr>
              <a:t>              </a:t>
            </a:r>
            <a:r>
              <a:rPr lang="en-US" sz="2000" b="1" dirty="0">
                <a:solidFill>
                  <a:srgbClr val="800000"/>
                </a:solidFill>
                <a:latin typeface="Times New Roman"/>
                <a:cs typeface="Times New Roman"/>
              </a:rPr>
              <a:t>catch</a:t>
            </a:r>
            <a:r>
              <a:rPr lang="en-US" sz="2000" dirty="0">
                <a:latin typeface="Times New Roman"/>
                <a:cs typeface="Times New Roman"/>
              </a:rPr>
              <a:t> </a:t>
            </a:r>
            <a:r>
              <a:rPr lang="en-US" sz="2000" dirty="0">
                <a:solidFill>
                  <a:srgbClr val="808030"/>
                </a:solidFill>
                <a:latin typeface="Times New Roman"/>
                <a:cs typeface="Times New Roman"/>
              </a:rPr>
              <a:t>(</a:t>
            </a:r>
            <a:r>
              <a:rPr lang="en-US" sz="2000" dirty="0" err="1">
                <a:solidFill>
                  <a:srgbClr val="603000"/>
                </a:solidFill>
                <a:latin typeface="Times New Roman"/>
                <a:cs typeface="Times New Roman"/>
              </a:rPr>
              <a:t>bad_alloc</a:t>
            </a:r>
            <a:r>
              <a:rPr lang="en-US" sz="2000" dirty="0">
                <a:latin typeface="Times New Roman"/>
                <a:cs typeface="Times New Roman"/>
              </a:rPr>
              <a:t> </a:t>
            </a:r>
            <a:r>
              <a:rPr lang="en-US" sz="2000" dirty="0" err="1">
                <a:latin typeface="Times New Roman"/>
                <a:cs typeface="Times New Roman"/>
              </a:rPr>
              <a:t>Nume_Var</a:t>
            </a:r>
            <a:r>
              <a:rPr lang="en-US" sz="2000" dirty="0">
                <a:solidFill>
                  <a:srgbClr val="808030"/>
                </a:solidFill>
                <a:latin typeface="Times New Roman"/>
                <a:cs typeface="Times New Roman"/>
              </a:rPr>
              <a:t>)</a:t>
            </a:r>
            <a:r>
              <a:rPr lang="en-US" sz="2000" dirty="0">
                <a:latin typeface="Times New Roman"/>
                <a:cs typeface="Times New Roman"/>
              </a:rPr>
              <a:t>         </a:t>
            </a:r>
            <a:r>
              <a:rPr lang="en-US" sz="2000" dirty="0">
                <a:solidFill>
                  <a:srgbClr val="800080"/>
                </a:solidFill>
                <a:latin typeface="Times New Roman"/>
                <a:cs typeface="Times New Roman"/>
              </a:rPr>
              <a:t>{</a:t>
            </a:r>
            <a:r>
              <a:rPr lang="en-US" sz="2000" dirty="0">
                <a:latin typeface="Times New Roman"/>
                <a:cs typeface="Times New Roman"/>
              </a:rPr>
              <a:t>           </a:t>
            </a:r>
          </a:p>
          <a:p>
            <a:pPr>
              <a:buNone/>
            </a:pPr>
            <a:r>
              <a:rPr lang="en-US" sz="2000" dirty="0">
                <a:latin typeface="Times New Roman"/>
                <a:cs typeface="Times New Roman"/>
              </a:rPr>
              <a:t>                    </a:t>
            </a:r>
            <a:r>
              <a:rPr lang="en-US" sz="2000" dirty="0" err="1">
                <a:solidFill>
                  <a:srgbClr val="603000"/>
                </a:solidFill>
                <a:latin typeface="Times New Roman"/>
                <a:cs typeface="Times New Roman"/>
              </a:rPr>
              <a:t>cout</a:t>
            </a:r>
            <a:r>
              <a:rPr lang="en-US" sz="2000" dirty="0">
                <a:latin typeface="Times New Roman"/>
                <a:cs typeface="Times New Roman"/>
              </a:rPr>
              <a:t> </a:t>
            </a:r>
            <a:r>
              <a:rPr lang="en-US" sz="2000" dirty="0">
                <a:solidFill>
                  <a:srgbClr val="808030"/>
                </a:solidFill>
                <a:latin typeface="Times New Roman"/>
                <a:cs typeface="Times New Roman"/>
              </a:rPr>
              <a:t>&lt;&lt;</a:t>
            </a:r>
            <a:r>
              <a:rPr lang="en-US" sz="2000" dirty="0">
                <a:latin typeface="Times New Roman"/>
                <a:cs typeface="Times New Roman"/>
              </a:rPr>
              <a:t> </a:t>
            </a:r>
            <a:r>
              <a:rPr lang="en-US" sz="2000" dirty="0">
                <a:solidFill>
                  <a:srgbClr val="800000"/>
                </a:solidFill>
                <a:latin typeface="Times New Roman"/>
                <a:cs typeface="Times New Roman"/>
              </a:rPr>
              <a:t>"</a:t>
            </a:r>
            <a:r>
              <a:rPr lang="en-US" sz="2000" dirty="0">
                <a:solidFill>
                  <a:srgbClr val="0000E6"/>
                </a:solidFill>
                <a:latin typeface="Times New Roman"/>
                <a:cs typeface="Times New Roman"/>
              </a:rPr>
              <a:t>Allocation Failure</a:t>
            </a:r>
            <a:r>
              <a:rPr lang="en-US" sz="2000" dirty="0">
                <a:solidFill>
                  <a:srgbClr val="0F69FF"/>
                </a:solidFill>
                <a:latin typeface="Times New Roman"/>
                <a:cs typeface="Times New Roman"/>
              </a:rPr>
              <a:t>\n</a:t>
            </a:r>
            <a:r>
              <a:rPr lang="en-US" sz="2000" dirty="0">
                <a:solidFill>
                  <a:srgbClr val="800000"/>
                </a:solidFill>
                <a:latin typeface="Times New Roman"/>
                <a:cs typeface="Times New Roman"/>
              </a:rPr>
              <a:t>"</a:t>
            </a:r>
            <a:r>
              <a:rPr lang="en-US" sz="2000" dirty="0">
                <a:solidFill>
                  <a:srgbClr val="800080"/>
                </a:solidFill>
                <a:latin typeface="Times New Roman"/>
                <a:cs typeface="Times New Roman"/>
              </a:rPr>
              <a:t>;</a:t>
            </a:r>
            <a:endParaRPr lang="en-US" sz="2000" dirty="0">
              <a:latin typeface="Times New Roman"/>
              <a:cs typeface="Times New Roman"/>
            </a:endParaRPr>
          </a:p>
          <a:p>
            <a:pPr>
              <a:buNone/>
            </a:pPr>
            <a:r>
              <a:rPr lang="en-US" sz="2000" dirty="0">
                <a:latin typeface="Times New Roman"/>
                <a:cs typeface="Times New Roman"/>
              </a:rPr>
              <a:t>                    </a:t>
            </a:r>
            <a:r>
              <a:rPr lang="en-US" sz="2000" dirty="0">
                <a:solidFill>
                  <a:srgbClr val="603000"/>
                </a:solidFill>
                <a:latin typeface="Times New Roman"/>
                <a:cs typeface="Times New Roman"/>
              </a:rPr>
              <a:t>exit</a:t>
            </a:r>
            <a:r>
              <a:rPr lang="en-US" sz="2000" dirty="0">
                <a:solidFill>
                  <a:srgbClr val="808030"/>
                </a:solidFill>
                <a:latin typeface="Times New Roman"/>
                <a:cs typeface="Times New Roman"/>
              </a:rPr>
              <a:t>(</a:t>
            </a:r>
            <a:r>
              <a:rPr lang="en-US" sz="2000" dirty="0">
                <a:latin typeface="Times New Roman"/>
                <a:cs typeface="Times New Roman"/>
              </a:rPr>
              <a:t>EXIT_FAILURE</a:t>
            </a:r>
            <a:r>
              <a:rPr lang="en-US" sz="2000" dirty="0">
                <a:solidFill>
                  <a:srgbClr val="808030"/>
                </a:solidFill>
                <a:latin typeface="Times New Roman"/>
                <a:cs typeface="Times New Roman"/>
              </a:rPr>
              <a:t>)</a:t>
            </a:r>
            <a:r>
              <a:rPr lang="en-US" sz="2000" dirty="0">
                <a:solidFill>
                  <a:srgbClr val="800080"/>
                </a:solidFill>
                <a:latin typeface="Times New Roman"/>
                <a:cs typeface="Times New Roman"/>
              </a:rPr>
              <a:t>;</a:t>
            </a:r>
            <a:r>
              <a:rPr lang="en-US" sz="2000" dirty="0">
                <a:latin typeface="Times New Roman"/>
                <a:cs typeface="Times New Roman"/>
              </a:rPr>
              <a:t>        </a:t>
            </a:r>
          </a:p>
          <a:p>
            <a:pPr>
              <a:buNone/>
            </a:pPr>
            <a:r>
              <a:rPr lang="en-US" sz="2000" dirty="0">
                <a:latin typeface="Times New Roman"/>
                <a:cs typeface="Times New Roman"/>
              </a:rPr>
              <a:t>              </a:t>
            </a:r>
            <a:r>
              <a:rPr lang="en-US" sz="2000" dirty="0">
                <a:solidFill>
                  <a:srgbClr val="800080"/>
                </a:solidFill>
                <a:latin typeface="Times New Roman"/>
                <a:cs typeface="Times New Roman"/>
              </a:rPr>
              <a:t>}</a:t>
            </a:r>
            <a:r>
              <a:rPr lang="en-US" sz="2000" dirty="0">
                <a:latin typeface="Times New Roman"/>
                <a:cs typeface="Times New Roman"/>
              </a:rPr>
              <a:t>        </a:t>
            </a:r>
          </a:p>
          <a:p>
            <a:pPr>
              <a:buNone/>
            </a:pPr>
            <a:r>
              <a:rPr lang="en-US" sz="2000" dirty="0">
                <a:latin typeface="Times New Roman"/>
                <a:cs typeface="Times New Roman"/>
              </a:rPr>
              <a:t>             n </a:t>
            </a:r>
            <a:r>
              <a:rPr lang="en-US" sz="2000" dirty="0">
                <a:solidFill>
                  <a:srgbClr val="808030"/>
                </a:solidFill>
                <a:latin typeface="Times New Roman"/>
                <a:cs typeface="Times New Roman"/>
              </a:rPr>
              <a:t>=</a:t>
            </a:r>
            <a:r>
              <a:rPr lang="en-US" sz="2000" dirty="0">
                <a:latin typeface="Times New Roman"/>
                <a:cs typeface="Times New Roman"/>
              </a:rPr>
              <a:t> a</a:t>
            </a:r>
            <a:r>
              <a:rPr lang="en-US" sz="2000" dirty="0">
                <a:solidFill>
                  <a:srgbClr val="800080"/>
                </a:solidFill>
                <a:latin typeface="Times New Roman"/>
                <a:cs typeface="Times New Roman"/>
              </a:rPr>
              <a:t>;</a:t>
            </a:r>
            <a:r>
              <a:rPr lang="en-US" sz="2000" dirty="0">
                <a:latin typeface="Times New Roman"/>
                <a:cs typeface="Times New Roman"/>
              </a:rPr>
              <a:t>    </a:t>
            </a:r>
          </a:p>
          <a:p>
            <a:pPr>
              <a:buNone/>
            </a:pPr>
            <a:r>
              <a:rPr lang="en-US" sz="2000" dirty="0">
                <a:solidFill>
                  <a:srgbClr val="800080"/>
                </a:solidFill>
                <a:latin typeface="Times New Roman"/>
                <a:cs typeface="Times New Roman"/>
              </a:rPr>
              <a:t>         }</a:t>
            </a:r>
          </a:p>
          <a:p>
            <a:pPr>
              <a:buNone/>
            </a:pPr>
            <a:r>
              <a:rPr lang="en-US" sz="2000" dirty="0">
                <a:solidFill>
                  <a:srgbClr val="800080"/>
                </a:solidFill>
                <a:latin typeface="Times New Roman"/>
                <a:cs typeface="Times New Roman"/>
              </a:rPr>
              <a:t>};</a:t>
            </a:r>
          </a:p>
          <a:p>
            <a:pPr>
              <a:buNone/>
            </a:pPr>
            <a:r>
              <a:rPr lang="en-US" sz="2000" b="1" dirty="0" err="1">
                <a:solidFill>
                  <a:srgbClr val="800000"/>
                </a:solidFill>
                <a:latin typeface="Times New Roman"/>
                <a:cs typeface="Times New Roman"/>
              </a:rPr>
              <a:t>int</a:t>
            </a:r>
            <a:r>
              <a:rPr lang="en-US" sz="2000" dirty="0">
                <a:latin typeface="Times New Roman"/>
                <a:cs typeface="Times New Roman"/>
              </a:rPr>
              <a:t> </a:t>
            </a:r>
            <a:r>
              <a:rPr lang="en-US" sz="2000" dirty="0">
                <a:solidFill>
                  <a:srgbClr val="400000"/>
                </a:solidFill>
                <a:latin typeface="Times New Roman"/>
                <a:cs typeface="Times New Roman"/>
              </a:rPr>
              <a:t>main</a:t>
            </a:r>
            <a:r>
              <a:rPr lang="en-US" sz="2000" dirty="0">
                <a:solidFill>
                  <a:srgbClr val="808030"/>
                </a:solidFill>
                <a:latin typeface="Times New Roman"/>
                <a:cs typeface="Times New Roman"/>
              </a:rPr>
              <a:t>()</a:t>
            </a:r>
            <a:r>
              <a:rPr lang="en-US" sz="2000" dirty="0">
                <a:latin typeface="Times New Roman"/>
                <a:cs typeface="Times New Roman"/>
              </a:rPr>
              <a:t> </a:t>
            </a:r>
            <a:r>
              <a:rPr lang="en-US" sz="2000" dirty="0">
                <a:solidFill>
                  <a:srgbClr val="800080"/>
                </a:solidFill>
                <a:latin typeface="Times New Roman"/>
                <a:cs typeface="Times New Roman"/>
              </a:rPr>
              <a:t>{</a:t>
            </a:r>
          </a:p>
          <a:p>
            <a:pPr>
              <a:buNone/>
            </a:pPr>
            <a:r>
              <a:rPr lang="en-US" sz="2000" dirty="0" err="1">
                <a:latin typeface="Times New Roman"/>
                <a:cs typeface="Times New Roman"/>
              </a:rPr>
              <a:t>TestTry</a:t>
            </a:r>
            <a:r>
              <a:rPr lang="en-US" sz="2000" dirty="0">
                <a:latin typeface="Times New Roman"/>
                <a:cs typeface="Times New Roman"/>
              </a:rPr>
              <a:t> T</a:t>
            </a:r>
            <a:r>
              <a:rPr lang="en-US" sz="2000" dirty="0">
                <a:solidFill>
                  <a:srgbClr val="808030"/>
                </a:solidFill>
                <a:latin typeface="Times New Roman"/>
                <a:cs typeface="Times New Roman"/>
              </a:rPr>
              <a:t>(</a:t>
            </a:r>
            <a:r>
              <a:rPr lang="en-US" sz="2000" dirty="0">
                <a:solidFill>
                  <a:srgbClr val="008C00"/>
                </a:solidFill>
                <a:latin typeface="Times New Roman"/>
                <a:cs typeface="Times New Roman"/>
              </a:rPr>
              <a:t>4</a:t>
            </a:r>
            <a:r>
              <a:rPr lang="en-US" sz="2000" dirty="0">
                <a:solidFill>
                  <a:srgbClr val="808030"/>
                </a:solidFill>
                <a:latin typeface="Times New Roman"/>
                <a:cs typeface="Times New Roman"/>
              </a:rPr>
              <a:t>)</a:t>
            </a:r>
            <a:r>
              <a:rPr lang="en-US" sz="2000" dirty="0">
                <a:solidFill>
                  <a:srgbClr val="800080"/>
                </a:solidFill>
                <a:latin typeface="Times New Roman"/>
                <a:cs typeface="Times New Roman"/>
              </a:rPr>
              <a:t>;</a:t>
            </a:r>
          </a:p>
          <a:p>
            <a:pPr>
              <a:buNone/>
            </a:pPr>
            <a:r>
              <a:rPr lang="en-US" sz="2000" dirty="0">
                <a:solidFill>
                  <a:srgbClr val="800080"/>
                </a:solidFill>
                <a:latin typeface="Times New Roman"/>
                <a:cs typeface="Times New Roman"/>
              </a:rPr>
              <a:t>}</a:t>
            </a:r>
            <a:r>
              <a:rPr lang="en-US" sz="1200" dirty="0">
                <a:latin typeface="Times New Roman"/>
                <a:cs typeface="Times New Roman"/>
              </a:rPr>
              <a:t> </a:t>
            </a:r>
            <a:endParaRPr lang="en-US" dirty="0">
              <a:cs typeface="Times New Roman"/>
            </a:endParaRPr>
          </a:p>
        </p:txBody>
      </p:sp>
      <p:sp>
        <p:nvSpPr>
          <p:cNvPr id="9222" name="Rectangle 7"/>
          <p:cNvSpPr>
            <a:spLocks noChangeArrowheads="1"/>
          </p:cNvSpPr>
          <p:nvPr/>
        </p:nvSpPr>
        <p:spPr bwMode="auto">
          <a:xfrm>
            <a:off x="2520156" y="1608182"/>
            <a:ext cx="7560469" cy="717331"/>
          </a:xfrm>
          <a:prstGeom prst="rect">
            <a:avLst/>
          </a:prstGeom>
          <a:noFill/>
          <a:ln w="9525">
            <a:noFill/>
            <a:miter lim="800000"/>
            <a:headEnd/>
            <a:tailEnd/>
          </a:ln>
        </p:spPr>
        <p:txBody>
          <a:bodyPr lIns="100794" tIns="50397" rIns="100794" bIns="50397">
            <a:spAutoFit/>
          </a:bodyPr>
          <a:lstStyle/>
          <a:p>
            <a:pPr>
              <a:spcBef>
                <a:spcPct val="0"/>
              </a:spcBef>
              <a:buFontTx/>
              <a:buNone/>
            </a:pPr>
            <a:r>
              <a:rPr lang="en-US" sz="2000" b="1" i="1" dirty="0" err="1"/>
              <a:t>Semnalarea</a:t>
            </a:r>
            <a:r>
              <a:rPr lang="en-US" sz="2000" b="1" i="1" dirty="0"/>
              <a:t> </a:t>
            </a:r>
            <a:r>
              <a:rPr lang="en-US" sz="2000" b="1" i="1" dirty="0" err="1"/>
              <a:t>unei</a:t>
            </a:r>
            <a:r>
              <a:rPr lang="en-US" sz="2000" b="1" i="1" dirty="0"/>
              <a:t> </a:t>
            </a:r>
            <a:r>
              <a:rPr lang="en-US" sz="2000" b="1" i="1" dirty="0" err="1"/>
              <a:t>posibile</a:t>
            </a:r>
            <a:r>
              <a:rPr lang="en-US" sz="2000" b="1" i="1" dirty="0"/>
              <a:t> </a:t>
            </a:r>
            <a:r>
              <a:rPr lang="en-US" sz="2000" b="1" i="1" dirty="0" err="1"/>
              <a:t>erori</a:t>
            </a:r>
            <a:r>
              <a:rPr lang="en-US" sz="2000" b="1" i="1" dirty="0"/>
              <a:t> la </a:t>
            </a:r>
            <a:r>
              <a:rPr lang="en-US" sz="2000" b="1" i="1" dirty="0" err="1"/>
              <a:t>alocarea</a:t>
            </a:r>
            <a:r>
              <a:rPr lang="en-US" sz="2000" b="1" i="1" dirty="0"/>
              <a:t> de </a:t>
            </a:r>
            <a:r>
              <a:rPr lang="en-US" sz="2000" b="1" i="1" dirty="0" err="1"/>
              <a:t>memorie</a:t>
            </a:r>
            <a:r>
              <a:rPr lang="en-US" sz="2000" b="1" i="1" dirty="0"/>
              <a:t>: </a:t>
            </a:r>
            <a:r>
              <a:rPr lang="en-US" sz="2000" b="1" i="1" dirty="0" err="1"/>
              <a:t>bad_alloc</a:t>
            </a:r>
            <a:endParaRPr lang="en-US" sz="2000" b="1" i="1" dirty="0"/>
          </a:p>
        </p:txBody>
      </p:sp>
    </p:spTree>
    <p:extLst>
      <p:ext uri="{BB962C8B-B14F-4D97-AF65-F5344CB8AC3E}">
        <p14:creationId xmlns:p14="http://schemas.microsoft.com/office/powerpoint/2010/main" xmlns="" val="38170249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Google Shape;119;p18"/>
          <p:cNvPicPr preferRelativeResize="0">
            <a:picLocks noChangeAspect="1" noChangeArrowheads="1"/>
          </p:cNvPicPr>
          <p:nvPr/>
        </p:nvPicPr>
        <p:blipFill>
          <a:blip r:embed="rId3" cstate="print"/>
          <a:srcRect/>
          <a:stretch>
            <a:fillRect/>
          </a:stretch>
        </p:blipFill>
        <p:spPr bwMode="auto">
          <a:xfrm>
            <a:off x="9027061" y="83998"/>
            <a:ext cx="883805" cy="838215"/>
          </a:xfrm>
          <a:prstGeom prst="rect">
            <a:avLst/>
          </a:prstGeom>
          <a:noFill/>
          <a:ln w="9525">
            <a:noFill/>
            <a:miter lim="800000"/>
            <a:headEnd/>
            <a:tailEnd/>
          </a:ln>
        </p:spPr>
      </p:pic>
      <p:sp>
        <p:nvSpPr>
          <p:cNvPr id="9219" name="Google Shape;120;p18"/>
          <p:cNvSpPr>
            <a:spLocks noChangeArrowheads="1"/>
          </p:cNvSpPr>
          <p:nvPr/>
        </p:nvSpPr>
        <p:spPr bwMode="auto">
          <a:xfrm>
            <a:off x="2322396" y="827717"/>
            <a:ext cx="5540844" cy="444481"/>
          </a:xfrm>
          <a:prstGeom prst="rect">
            <a:avLst/>
          </a:prstGeom>
          <a:noFill/>
          <a:ln w="9525">
            <a:noFill/>
            <a:miter lim="800000"/>
            <a:headEnd/>
            <a:tailEnd/>
          </a:ln>
        </p:spPr>
        <p:txBody>
          <a:bodyPr lIns="0" tIns="10073" rIns="0" bIns="10073"/>
          <a:lstStyle/>
          <a:p>
            <a:pPr algn="ctr">
              <a:spcBef>
                <a:spcPct val="0"/>
              </a:spcBef>
              <a:buFontTx/>
              <a:buNone/>
            </a:pPr>
            <a:r>
              <a:rPr lang="en-US" sz="2200" b="1" dirty="0" smtClean="0"/>
              <a:t>3. </a:t>
            </a:r>
            <a:r>
              <a:rPr lang="ro-RO" sz="2200" b="1" dirty="0" smtClean="0"/>
              <a:t>Tratarea </a:t>
            </a:r>
            <a:r>
              <a:rPr lang="ro-RO" sz="2200" b="1" dirty="0"/>
              <a:t>excepțiilor în C++</a:t>
            </a:r>
          </a:p>
        </p:txBody>
      </p:sp>
      <p:sp>
        <p:nvSpPr>
          <p:cNvPr id="7" name="Google Shape;105;p17"/>
          <p:cNvSpPr/>
          <p:nvPr/>
        </p:nvSpPr>
        <p:spPr>
          <a:xfrm>
            <a:off x="84007" y="83996"/>
            <a:ext cx="5038563" cy="657972"/>
          </a:xfrm>
          <a:prstGeom prst="rect">
            <a:avLst/>
          </a:prstGeom>
          <a:noFill/>
          <a:ln>
            <a:noFill/>
          </a:ln>
        </p:spPr>
        <p:txBody>
          <a:bodyPr spcFirstLastPara="1" lIns="100780" tIns="50389" rIns="100780" bIns="50389"/>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sp>
        <p:nvSpPr>
          <p:cNvPr id="9222" name="Rectangle 7"/>
          <p:cNvSpPr>
            <a:spLocks noChangeArrowheads="1"/>
          </p:cNvSpPr>
          <p:nvPr/>
        </p:nvSpPr>
        <p:spPr bwMode="auto">
          <a:xfrm>
            <a:off x="163513" y="1265238"/>
            <a:ext cx="9525000" cy="409555"/>
          </a:xfrm>
          <a:prstGeom prst="rect">
            <a:avLst/>
          </a:prstGeom>
          <a:noFill/>
          <a:ln w="9525">
            <a:noFill/>
            <a:miter lim="800000"/>
            <a:headEnd/>
            <a:tailEnd/>
          </a:ln>
        </p:spPr>
        <p:txBody>
          <a:bodyPr wrap="square" lIns="100783" tIns="50392" rIns="100783" bIns="50392">
            <a:spAutoFit/>
          </a:bodyPr>
          <a:lstStyle/>
          <a:p>
            <a:pPr>
              <a:spcBef>
                <a:spcPct val="0"/>
              </a:spcBef>
              <a:buFontTx/>
              <a:buNone/>
            </a:pPr>
            <a:r>
              <a:rPr lang="ro-RO" sz="2000" b="1" i="1" dirty="0" smtClean="0"/>
              <a:t>Excepții standard de biblioteca &lt;</a:t>
            </a:r>
            <a:r>
              <a:rPr lang="ro-RO" sz="2000" b="1" i="1" dirty="0" err="1" smtClean="0"/>
              <a:t>exception</a:t>
            </a:r>
            <a:r>
              <a:rPr lang="ro-RO" sz="2000" b="1" i="1" dirty="0" smtClean="0"/>
              <a:t>&gt;</a:t>
            </a:r>
            <a:endParaRPr lang="ro-RO" sz="2000" b="1" i="1" dirty="0"/>
          </a:p>
        </p:txBody>
      </p:sp>
      <p:pic>
        <p:nvPicPr>
          <p:cNvPr id="1026" name="Picture 2" descr="C++ Exceptions Hierarchy"/>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3192463" y="1874838"/>
            <a:ext cx="3676650" cy="463867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Rectangle 1"/>
          <p:cNvSpPr/>
          <p:nvPr/>
        </p:nvSpPr>
        <p:spPr>
          <a:xfrm>
            <a:off x="773113" y="6761817"/>
            <a:ext cx="8001000" cy="307768"/>
          </a:xfrm>
          <a:prstGeom prst="rect">
            <a:avLst/>
          </a:prstGeom>
        </p:spPr>
        <p:txBody>
          <a:bodyPr wrap="square" lIns="91430" tIns="45716" rIns="91430" bIns="45716">
            <a:spAutoFit/>
          </a:bodyPr>
          <a:lstStyle/>
          <a:p>
            <a:r>
              <a:rPr lang="en-US" b="1" dirty="0" err="1">
                <a:solidFill>
                  <a:srgbClr val="0070C0"/>
                </a:solidFill>
              </a:rPr>
              <a:t>Sursa</a:t>
            </a:r>
            <a:r>
              <a:rPr lang="en-US" b="1" dirty="0">
                <a:solidFill>
                  <a:srgbClr val="0070C0"/>
                </a:solidFill>
              </a:rPr>
              <a:t>: https://www.tutorialspoint.com/cplusplus/cpp_exceptions_handling.htm</a:t>
            </a:r>
          </a:p>
        </p:txBody>
      </p:sp>
    </p:spTree>
    <p:extLst>
      <p:ext uri="{BB962C8B-B14F-4D97-AF65-F5344CB8AC3E}">
        <p14:creationId xmlns:p14="http://schemas.microsoft.com/office/powerpoint/2010/main" xmlns="" val="26745435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5" name="Google Shape;142;p20"/>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8196" name="Google Shape;143;p20"/>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8197" name="Google Shape;144;p20"/>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a:t>
            </a:r>
            <a:r>
              <a:rPr lang="en-US" sz="2000" b="1" dirty="0"/>
              <a:t>C++</a:t>
            </a:r>
          </a:p>
        </p:txBody>
      </p:sp>
      <p:sp>
        <p:nvSpPr>
          <p:cNvPr id="8198" name="Google Shape;145;p20"/>
          <p:cNvSpPr txBox="1">
            <a:spLocks noChangeArrowheads="1"/>
          </p:cNvSpPr>
          <p:nvPr/>
        </p:nvSpPr>
        <p:spPr bwMode="auto">
          <a:xfrm>
            <a:off x="274638" y="1330325"/>
            <a:ext cx="9050337" cy="5497513"/>
          </a:xfrm>
          <a:prstGeom prst="rect">
            <a:avLst/>
          </a:prstGeom>
          <a:solidFill>
            <a:srgbClr val="FFFFFF"/>
          </a:solidFill>
          <a:ln w="9525">
            <a:noFill/>
            <a:miter lim="800000"/>
            <a:headEnd/>
            <a:tailEnd/>
          </a:ln>
        </p:spPr>
        <p:txBody>
          <a:bodyPr lIns="91425" tIns="91425" rIns="91425" bIns="91425"/>
          <a:lstStyle/>
          <a:p>
            <a:pPr>
              <a:buClr>
                <a:srgbClr val="000000"/>
              </a:buClr>
              <a:buFont typeface="Arial" charset="0"/>
              <a:buNone/>
            </a:pPr>
            <a:r>
              <a:rPr lang="ro-RO" sz="2400" b="1" i="1" dirty="0" smtClean="0">
                <a:solidFill>
                  <a:srgbClr val="0000FF"/>
                </a:solidFill>
                <a:latin typeface="Times New Roman" pitchFamily="18" charset="0"/>
                <a:cs typeface="Times New Roman" pitchFamily="18" charset="0"/>
              </a:rPr>
              <a:t>Inițializare de obiecte</a:t>
            </a:r>
          </a:p>
          <a:p>
            <a:pPr>
              <a:buClr>
                <a:srgbClr val="000000"/>
              </a:buClr>
              <a:buFont typeface="Arial" charset="0"/>
              <a:buNone/>
            </a:pPr>
            <a:endParaRPr lang="ro-RO" sz="2400" dirty="0" smtClean="0">
              <a:latin typeface="Times New Roman" pitchFamily="18" charset="0"/>
              <a:cs typeface="Times New Roman" pitchFamily="18" charset="0"/>
            </a:endParaRPr>
          </a:p>
          <a:p>
            <a:pPr>
              <a:buClr>
                <a:srgbClr val="000000"/>
              </a:buClr>
              <a:buFont typeface="Arial" charset="0"/>
              <a:buNone/>
            </a:pPr>
            <a:r>
              <a:rPr lang="ro-RO" sz="2400" dirty="0" smtClean="0">
                <a:latin typeface="Times New Roman" pitchFamily="18" charset="0"/>
                <a:cs typeface="Times New Roman" pitchFamily="18" charset="0"/>
              </a:rPr>
              <a:t>Foarte important în C++: garantarea inițializării corecte =&gt; trebuie să fie asigurată și la compoziție și moștenire.</a:t>
            </a:r>
          </a:p>
          <a:p>
            <a:pPr>
              <a:buClr>
                <a:srgbClr val="000000"/>
              </a:buClr>
              <a:buFont typeface="Arial" charset="0"/>
              <a:buNone/>
            </a:pPr>
            <a:r>
              <a:rPr lang="ro-RO" sz="2400" dirty="0" smtClean="0">
                <a:latin typeface="Times New Roman" pitchFamily="18" charset="0"/>
                <a:cs typeface="Times New Roman" pitchFamily="18" charset="0"/>
              </a:rPr>
              <a:t>La crearea unui obiect, compilatorul trebuie să garanteze apelul TUTUROR sub</a:t>
            </a:r>
            <a:r>
              <a:rPr lang="en-US" sz="2400" dirty="0" smtClean="0">
                <a:latin typeface="Times New Roman" pitchFamily="18" charset="0"/>
                <a:cs typeface="Times New Roman" pitchFamily="18" charset="0"/>
              </a:rPr>
              <a:t>-</a:t>
            </a:r>
            <a:r>
              <a:rPr lang="ro-RO" sz="2400" dirty="0" smtClean="0">
                <a:latin typeface="Times New Roman" pitchFamily="18" charset="0"/>
                <a:cs typeface="Times New Roman" pitchFamily="18" charset="0"/>
              </a:rPr>
              <a:t>obiectelor.</a:t>
            </a:r>
          </a:p>
          <a:p>
            <a:pPr>
              <a:buClr>
                <a:srgbClr val="000000"/>
              </a:buClr>
              <a:buFont typeface="Arial" charset="0"/>
              <a:buNone/>
            </a:pPr>
            <a:endParaRPr lang="ro-RO" sz="2400" dirty="0" smtClean="0">
              <a:latin typeface="Times New Roman" pitchFamily="18" charset="0"/>
              <a:cs typeface="Times New Roman" pitchFamily="18" charset="0"/>
            </a:endParaRPr>
          </a:p>
          <a:p>
            <a:pPr>
              <a:buClr>
                <a:srgbClr val="000000"/>
              </a:buClr>
              <a:buFont typeface="Arial" charset="0"/>
              <a:buNone/>
            </a:pPr>
            <a:r>
              <a:rPr lang="ro-RO" sz="2400" b="1" dirty="0" smtClean="0">
                <a:latin typeface="Times New Roman" pitchFamily="18" charset="0"/>
                <a:cs typeface="Times New Roman" pitchFamily="18" charset="0"/>
              </a:rPr>
              <a:t>Problema</a:t>
            </a:r>
            <a:r>
              <a:rPr lang="ro-RO" sz="2400" dirty="0" smtClean="0">
                <a:latin typeface="Times New Roman" pitchFamily="18" charset="0"/>
                <a:cs typeface="Times New Roman" pitchFamily="18" charset="0"/>
              </a:rPr>
              <a:t>: - cazul sub</a:t>
            </a:r>
            <a:r>
              <a:rPr lang="en-US" sz="2400" dirty="0" smtClean="0">
                <a:latin typeface="Times New Roman" pitchFamily="18" charset="0"/>
                <a:cs typeface="Times New Roman" pitchFamily="18" charset="0"/>
              </a:rPr>
              <a:t>-</a:t>
            </a:r>
            <a:r>
              <a:rPr lang="ro-RO" sz="2400" dirty="0" smtClean="0">
                <a:latin typeface="Times New Roman" pitchFamily="18" charset="0"/>
                <a:cs typeface="Times New Roman" pitchFamily="18" charset="0"/>
              </a:rPr>
              <a:t>obiectelor care nu au constructori impliciți sau schimbarea valorii unui argument </a:t>
            </a:r>
            <a:r>
              <a:rPr lang="ro-RO" sz="2400" dirty="0" err="1" smtClean="0">
                <a:latin typeface="Times New Roman" pitchFamily="18" charset="0"/>
                <a:cs typeface="Times New Roman" pitchFamily="18" charset="0"/>
              </a:rPr>
              <a:t>default</a:t>
            </a:r>
            <a:r>
              <a:rPr lang="ro-RO" sz="2400" dirty="0" smtClean="0">
                <a:latin typeface="Times New Roman" pitchFamily="18" charset="0"/>
                <a:cs typeface="Times New Roman" pitchFamily="18" charset="0"/>
              </a:rPr>
              <a:t> în constructor.</a:t>
            </a:r>
          </a:p>
          <a:p>
            <a:pPr>
              <a:buClr>
                <a:srgbClr val="000000"/>
              </a:buClr>
              <a:buFont typeface="Arial" charset="0"/>
              <a:buNone/>
            </a:pPr>
            <a:endParaRPr lang="ro-RO" sz="2400" dirty="0" smtClean="0">
              <a:latin typeface="Times New Roman" pitchFamily="18" charset="0"/>
              <a:cs typeface="Times New Roman" pitchFamily="18" charset="0"/>
            </a:endParaRPr>
          </a:p>
          <a:p>
            <a:pPr>
              <a:buClr>
                <a:srgbClr val="000000"/>
              </a:buClr>
              <a:buFont typeface="Arial" charset="0"/>
              <a:buNone/>
            </a:pPr>
            <a:r>
              <a:rPr lang="ro-RO" sz="2400" b="1" dirty="0" smtClean="0">
                <a:latin typeface="Times New Roman" pitchFamily="18" charset="0"/>
                <a:cs typeface="Times New Roman" pitchFamily="18" charset="0"/>
              </a:rPr>
              <a:t>De ce?</a:t>
            </a:r>
            <a:r>
              <a:rPr lang="ro-RO" sz="2400" dirty="0" smtClean="0">
                <a:latin typeface="Times New Roman" pitchFamily="18" charset="0"/>
                <a:cs typeface="Times New Roman" pitchFamily="18" charset="0"/>
              </a:rPr>
              <a:t> - constructorul noii clase nu are permisiunea să acceseze datele private ale sub</a:t>
            </a:r>
            <a:r>
              <a:rPr lang="en-US" sz="2400" dirty="0" smtClean="0">
                <a:latin typeface="Times New Roman" pitchFamily="18" charset="0"/>
                <a:cs typeface="Times New Roman" pitchFamily="18" charset="0"/>
              </a:rPr>
              <a:t>-</a:t>
            </a:r>
            <a:r>
              <a:rPr lang="ro-RO" sz="2400" dirty="0" smtClean="0">
                <a:latin typeface="Times New Roman" pitchFamily="18" charset="0"/>
                <a:cs typeface="Times New Roman" pitchFamily="18" charset="0"/>
              </a:rPr>
              <a:t>obiectelor, deci nu le pot inițializa direct.</a:t>
            </a:r>
          </a:p>
          <a:p>
            <a:pPr>
              <a:buClr>
                <a:srgbClr val="000000"/>
              </a:buClr>
              <a:buFont typeface="Arial" charset="0"/>
              <a:buNone/>
            </a:pPr>
            <a:endParaRPr lang="ro-RO" sz="2400" dirty="0" smtClean="0">
              <a:latin typeface="Times New Roman" pitchFamily="18" charset="0"/>
              <a:cs typeface="Times New Roman" pitchFamily="18" charset="0"/>
            </a:endParaRPr>
          </a:p>
          <a:p>
            <a:pPr>
              <a:buClr>
                <a:srgbClr val="000000"/>
              </a:buClr>
              <a:buFont typeface="Arial" charset="0"/>
              <a:buNone/>
            </a:pPr>
            <a:r>
              <a:rPr lang="ro-RO" sz="2400" b="1" dirty="0" smtClean="0">
                <a:latin typeface="Times New Roman" pitchFamily="18" charset="0"/>
                <a:cs typeface="Times New Roman" pitchFamily="18" charset="0"/>
              </a:rPr>
              <a:t>Rezolvare</a:t>
            </a:r>
            <a:r>
              <a:rPr lang="ro-RO" sz="2400" dirty="0" smtClean="0">
                <a:latin typeface="Times New Roman" pitchFamily="18" charset="0"/>
                <a:cs typeface="Times New Roman" pitchFamily="18" charset="0"/>
              </a:rPr>
              <a:t>: - o sintaxă specială: </a:t>
            </a:r>
            <a:r>
              <a:rPr lang="ro-RO" sz="2400" b="1" i="1" dirty="0" smtClean="0">
                <a:solidFill>
                  <a:srgbClr val="0000FF"/>
                </a:solidFill>
                <a:latin typeface="Times New Roman" pitchFamily="18" charset="0"/>
                <a:cs typeface="Times New Roman" pitchFamily="18" charset="0"/>
              </a:rPr>
              <a:t>listă de inițializare pentru constructori</a:t>
            </a:r>
            <a:r>
              <a:rPr lang="ro-RO" sz="2400" dirty="0" smtClean="0">
                <a:latin typeface="Times New Roman" pitchFamily="18" charset="0"/>
                <a:cs typeface="Times New Roman" pitchFamily="18" charset="0"/>
              </a:rPr>
              <a:t>.</a:t>
            </a:r>
          </a:p>
          <a:p>
            <a:pPr>
              <a:buClr>
                <a:srgbClr val="000000"/>
              </a:buClr>
              <a:buFont typeface="Arial" charset="0"/>
              <a:buNone/>
            </a:pPr>
            <a:endParaRPr lang="ro-RO" sz="24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Google Shape;131;p19"/>
          <p:cNvPicPr preferRelativeResize="0">
            <a:picLocks noChangeAspect="1" noChangeArrowheads="1"/>
          </p:cNvPicPr>
          <p:nvPr/>
        </p:nvPicPr>
        <p:blipFill>
          <a:blip r:embed="rId3" cstate="print"/>
          <a:srcRect/>
          <a:stretch>
            <a:fillRect/>
          </a:stretch>
        </p:blipFill>
        <p:spPr bwMode="auto">
          <a:xfrm>
            <a:off x="9027061" y="83998"/>
            <a:ext cx="883805" cy="838215"/>
          </a:xfrm>
          <a:prstGeom prst="rect">
            <a:avLst/>
          </a:prstGeom>
          <a:noFill/>
          <a:ln w="9525">
            <a:noFill/>
            <a:miter lim="800000"/>
            <a:headEnd/>
            <a:tailEnd/>
          </a:ln>
        </p:spPr>
      </p:pic>
      <p:sp>
        <p:nvSpPr>
          <p:cNvPr id="10243" name="Google Shape;132;p19"/>
          <p:cNvSpPr>
            <a:spLocks noChangeArrowheads="1"/>
          </p:cNvSpPr>
          <p:nvPr/>
        </p:nvSpPr>
        <p:spPr bwMode="auto">
          <a:xfrm>
            <a:off x="2322396" y="827717"/>
            <a:ext cx="5540844" cy="444481"/>
          </a:xfrm>
          <a:prstGeom prst="rect">
            <a:avLst/>
          </a:prstGeom>
          <a:noFill/>
          <a:ln w="9525">
            <a:noFill/>
            <a:miter lim="800000"/>
            <a:headEnd/>
            <a:tailEnd/>
          </a:ln>
        </p:spPr>
        <p:txBody>
          <a:bodyPr lIns="0" tIns="10073" rIns="0" bIns="10073"/>
          <a:lstStyle/>
          <a:p>
            <a:pPr algn="ctr">
              <a:spcBef>
                <a:spcPct val="0"/>
              </a:spcBef>
              <a:buFontTx/>
              <a:buNone/>
            </a:pPr>
            <a:r>
              <a:rPr lang="en-US" sz="2200" b="1" dirty="0" smtClean="0"/>
              <a:t>3. </a:t>
            </a:r>
            <a:r>
              <a:rPr lang="ro-RO" sz="2200" b="1" dirty="0" smtClean="0"/>
              <a:t>Tratarea </a:t>
            </a:r>
            <a:r>
              <a:rPr lang="ro-RO" sz="2200" b="1" dirty="0"/>
              <a:t>excepțiilor în C++</a:t>
            </a:r>
          </a:p>
        </p:txBody>
      </p:sp>
      <p:sp>
        <p:nvSpPr>
          <p:cNvPr id="7" name="Google Shape;105;p17"/>
          <p:cNvSpPr/>
          <p:nvPr/>
        </p:nvSpPr>
        <p:spPr>
          <a:xfrm>
            <a:off x="84007" y="83996"/>
            <a:ext cx="5038563" cy="657972"/>
          </a:xfrm>
          <a:prstGeom prst="rect">
            <a:avLst/>
          </a:prstGeom>
          <a:noFill/>
          <a:ln>
            <a:noFill/>
          </a:ln>
        </p:spPr>
        <p:txBody>
          <a:bodyPr spcFirstLastPara="1" lIns="100780" tIns="50389" rIns="100780" bIns="50389"/>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grpSp>
        <p:nvGrpSpPr>
          <p:cNvPr id="10245" name="Group 8"/>
          <p:cNvGrpSpPr>
            <a:grpSpLocks/>
          </p:cNvGrpSpPr>
          <p:nvPr/>
        </p:nvGrpSpPr>
        <p:grpSpPr bwMode="auto">
          <a:xfrm>
            <a:off x="336022" y="1915318"/>
            <a:ext cx="4323291" cy="3693319"/>
            <a:chOff x="304800" y="2385221"/>
            <a:chExt cx="4419600" cy="3350178"/>
          </a:xfrm>
        </p:grpSpPr>
        <p:sp>
          <p:nvSpPr>
            <p:cNvPr id="10248" name="Rectangle 6"/>
            <p:cNvSpPr>
              <a:spLocks noChangeArrowheads="1"/>
            </p:cNvSpPr>
            <p:nvPr/>
          </p:nvSpPr>
          <p:spPr bwMode="auto">
            <a:xfrm>
              <a:off x="304800" y="2385221"/>
              <a:ext cx="4419600" cy="3350178"/>
            </a:xfrm>
            <a:prstGeom prst="rect">
              <a:avLst/>
            </a:prstGeom>
            <a:solidFill>
              <a:srgbClr val="FFFFFF"/>
            </a:solidFill>
            <a:ln w="9525" algn="ctr">
              <a:noFill/>
              <a:miter lim="800000"/>
              <a:headEnd/>
              <a:tailEnd/>
            </a:ln>
          </p:spPr>
          <p:txBody>
            <a:bodyPr lIns="0" tIns="0" rIns="0" bIns="0" anchor="ctr">
              <a:spAutoFit/>
            </a:bodyPr>
            <a:lstStyle/>
            <a:p>
              <a:pPr>
                <a:buFontTx/>
                <a:buNone/>
              </a:pPr>
              <a:r>
                <a:rPr lang="en-US" sz="2000" b="1" dirty="0">
                  <a:solidFill>
                    <a:srgbClr val="800000"/>
                  </a:solidFill>
                  <a:cs typeface="Times New Roman" pitchFamily="18" charset="0"/>
                </a:rPr>
                <a:t>        void </a:t>
              </a:r>
              <a:r>
                <a:rPr lang="en-US" sz="2000" dirty="0" err="1"/>
                <a:t>Test_Throw_ok</a:t>
              </a:r>
              <a:r>
                <a:rPr lang="en-US" sz="2000" dirty="0"/>
                <a:t> </a:t>
              </a:r>
              <a:r>
                <a:rPr lang="en-US" sz="2000" dirty="0">
                  <a:solidFill>
                    <a:srgbClr val="808030"/>
                  </a:solidFill>
                  <a:cs typeface="Times New Roman" pitchFamily="18" charset="0"/>
                </a:rPr>
                <a:t>() </a:t>
              </a:r>
              <a:r>
                <a:rPr lang="en-US" sz="2000" dirty="0">
                  <a:solidFill>
                    <a:srgbClr val="800080"/>
                  </a:solidFill>
                  <a:cs typeface="Times New Roman" pitchFamily="18" charset="0"/>
                </a:rPr>
                <a:t>{</a:t>
              </a:r>
              <a:endParaRPr lang="en-US" sz="2000" dirty="0">
                <a:cs typeface="Times New Roman" pitchFamily="18" charset="0"/>
              </a:endParaRPr>
            </a:p>
            <a:p>
              <a:pPr>
                <a:buFontTx/>
                <a:buNone/>
              </a:pPr>
              <a:r>
                <a:rPr lang="en-US" sz="2000" b="1" dirty="0">
                  <a:solidFill>
                    <a:srgbClr val="800000"/>
                  </a:solidFill>
                  <a:cs typeface="Times New Roman" pitchFamily="18" charset="0"/>
                </a:rPr>
                <a:t>               try</a:t>
              </a: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b="1" dirty="0">
                  <a:solidFill>
                    <a:srgbClr val="800000"/>
                  </a:solidFill>
                  <a:cs typeface="Times New Roman" pitchFamily="18" charset="0"/>
                </a:rPr>
                <a:t>throw </a:t>
              </a:r>
              <a:r>
                <a:rPr lang="en-US" sz="2000" dirty="0">
                  <a:solidFill>
                    <a:srgbClr val="008C00"/>
                  </a:solidFill>
                  <a:cs typeface="Times New Roman" pitchFamily="18" charset="0"/>
                </a:rPr>
                <a:t>10</a:t>
              </a:r>
              <a:r>
                <a:rPr lang="en-US" sz="2000" dirty="0">
                  <a:solidFill>
                    <a:srgbClr val="800080"/>
                  </a:solidFill>
                  <a:cs typeface="Times New Roman" pitchFamily="18" charset="0"/>
                </a:rPr>
                <a:t>;</a:t>
              </a:r>
              <a:r>
                <a:rPr lang="en-US" sz="2000" dirty="0">
                  <a:solidFill>
                    <a:srgbClr val="008C00"/>
                  </a:solidFill>
                  <a:cs typeface="Times New Roman" pitchFamily="18" charset="0"/>
                </a:rPr>
                <a:t> </a:t>
              </a:r>
              <a:endParaRPr lang="en-US" sz="2000" dirty="0">
                <a:cs typeface="Times New Roman" pitchFamily="18" charset="0"/>
              </a:endParaRPr>
            </a:p>
            <a:p>
              <a:pPr>
                <a:buFontTx/>
                <a:buNone/>
              </a:pP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b="1" dirty="0">
                  <a:solidFill>
                    <a:srgbClr val="800000"/>
                  </a:solidFill>
                  <a:cs typeface="Times New Roman" pitchFamily="18" charset="0"/>
                </a:rPr>
                <a:t>catch</a:t>
              </a:r>
              <a:r>
                <a:rPr lang="en-US" sz="2000" dirty="0">
                  <a:cs typeface="Times New Roman" pitchFamily="18" charset="0"/>
                </a:rPr>
                <a:t> </a:t>
              </a:r>
              <a:r>
                <a:rPr lang="en-US" sz="2000" dirty="0">
                  <a:solidFill>
                    <a:srgbClr val="808030"/>
                  </a:solidFill>
                  <a:cs typeface="Times New Roman" pitchFamily="18" charset="0"/>
                </a:rPr>
                <a:t>(</a:t>
              </a:r>
              <a:r>
                <a:rPr lang="en-US" sz="2000" b="1" dirty="0" err="1">
                  <a:solidFill>
                    <a:srgbClr val="800000"/>
                  </a:solidFill>
                  <a:cs typeface="Times New Roman" pitchFamily="18" charset="0"/>
                </a:rPr>
                <a:t>int</a:t>
              </a:r>
              <a:r>
                <a:rPr lang="en-US" sz="2000" dirty="0">
                  <a:cs typeface="Times New Roman" pitchFamily="18" charset="0"/>
                </a:rPr>
                <a:t> x</a:t>
              </a:r>
              <a:r>
                <a:rPr lang="en-US" sz="2000" dirty="0">
                  <a:solidFill>
                    <a:srgbClr val="808030"/>
                  </a:solidFill>
                  <a:cs typeface="Times New Roman" pitchFamily="18" charset="0"/>
                </a:rPr>
                <a:t>)</a:t>
              </a: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dirty="0" err="1">
                  <a:solidFill>
                    <a:srgbClr val="603000"/>
                  </a:solidFill>
                  <a:cs typeface="Times New Roman" pitchFamily="18" charset="0"/>
                </a:rPr>
                <a:t>cout</a:t>
              </a:r>
              <a:r>
                <a:rPr lang="en-US" sz="2000" dirty="0">
                  <a:cs typeface="Times New Roman" pitchFamily="18" charset="0"/>
                </a:rPr>
                <a:t> </a:t>
              </a:r>
              <a:r>
                <a:rPr lang="en-US" sz="2000" dirty="0">
                  <a:solidFill>
                    <a:srgbClr val="808030"/>
                  </a:solidFill>
                  <a:cs typeface="Times New Roman" pitchFamily="18" charset="0"/>
                </a:rPr>
                <a:t>&lt;&lt;</a:t>
              </a:r>
              <a:r>
                <a:rPr lang="en-US" sz="2000" dirty="0">
                  <a:cs typeface="Times New Roman" pitchFamily="18" charset="0"/>
                </a:rPr>
                <a:t> </a:t>
              </a:r>
              <a:r>
                <a:rPr lang="en-US" sz="2000" dirty="0">
                  <a:solidFill>
                    <a:srgbClr val="800000"/>
                  </a:solidFill>
                  <a:cs typeface="Times New Roman" pitchFamily="18" charset="0"/>
                </a:rPr>
                <a:t>“</a:t>
              </a:r>
              <a:r>
                <a:rPr lang="en-US" sz="2000" dirty="0" err="1">
                  <a:solidFill>
                    <a:srgbClr val="0000E6"/>
                  </a:solidFill>
                  <a:cs typeface="Times New Roman" pitchFamily="18" charset="0"/>
                </a:rPr>
                <a:t>Exceptie</a:t>
              </a:r>
              <a:r>
                <a:rPr lang="en-US" sz="2000" dirty="0">
                  <a:solidFill>
                    <a:srgbClr val="0000E6"/>
                  </a:solidFill>
                  <a:cs typeface="Times New Roman" pitchFamily="18" charset="0"/>
                </a:rPr>
                <a:t> 10</a:t>
              </a:r>
              <a:r>
                <a:rPr lang="en-US" sz="2000" dirty="0">
                  <a:solidFill>
                    <a:srgbClr val="0F69FF"/>
                  </a:solidFill>
                  <a:cs typeface="Times New Roman" pitchFamily="18" charset="0"/>
                </a:rPr>
                <a:t>\n</a:t>
              </a:r>
              <a:r>
                <a:rPr lang="en-US" sz="2000" dirty="0">
                  <a:solidFill>
                    <a:srgbClr val="800000"/>
                  </a:solidFill>
                  <a:cs typeface="Times New Roman" pitchFamily="18" charset="0"/>
                </a:rPr>
                <a:t>“</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solidFill>
                    <a:srgbClr val="800080"/>
                  </a:solidFill>
                  <a:cs typeface="Times New Roman" pitchFamily="18" charset="0"/>
                </a:rPr>
                <a:t>        }</a:t>
              </a:r>
            </a:p>
            <a:p>
              <a:pPr>
                <a:buFontTx/>
                <a:buNone/>
              </a:pPr>
              <a:endParaRPr lang="en-US" sz="2000" dirty="0">
                <a:solidFill>
                  <a:srgbClr val="800080"/>
                </a:solidFill>
                <a:cs typeface="Times New Roman" pitchFamily="18" charset="0"/>
              </a:endParaRPr>
            </a:p>
            <a:p>
              <a:pPr>
                <a:buFontTx/>
                <a:buNone/>
              </a:pPr>
              <a:r>
                <a:rPr lang="en-US" sz="2000" b="1" dirty="0" err="1">
                  <a:solidFill>
                    <a:srgbClr val="800000"/>
                  </a:solidFill>
                  <a:cs typeface="Times New Roman" pitchFamily="18" charset="0"/>
                </a:rPr>
                <a:t>int</a:t>
              </a:r>
              <a:r>
                <a:rPr lang="en-US" sz="2000" dirty="0">
                  <a:cs typeface="Times New Roman" pitchFamily="18" charset="0"/>
                </a:rPr>
                <a:t> </a:t>
              </a:r>
              <a:r>
                <a:rPr lang="en-US" sz="2000" dirty="0">
                  <a:solidFill>
                    <a:srgbClr val="400000"/>
                  </a:solidFill>
                  <a:cs typeface="Times New Roman" pitchFamily="18" charset="0"/>
                </a:rPr>
                <a:t>main</a:t>
              </a:r>
              <a:r>
                <a:rPr lang="en-US" sz="2000" dirty="0">
                  <a:solidFill>
                    <a:srgbClr val="808030"/>
                  </a:solidFill>
                  <a:cs typeface="Times New Roman" pitchFamily="18" charset="0"/>
                </a:rPr>
                <a:t>()</a:t>
              </a:r>
              <a:r>
                <a:rPr lang="en-US" sz="2000" dirty="0">
                  <a:cs typeface="Times New Roman" pitchFamily="18" charset="0"/>
                </a:rPr>
                <a:t> </a:t>
              </a:r>
              <a:r>
                <a:rPr lang="en-US" sz="2000" dirty="0">
                  <a:solidFill>
                    <a:srgbClr val="800080"/>
                  </a:solidFill>
                  <a:cs typeface="Times New Roman" pitchFamily="18" charset="0"/>
                </a:rPr>
                <a:t>{</a:t>
              </a:r>
            </a:p>
            <a:p>
              <a:pPr>
                <a:buFontTx/>
                <a:buNone/>
              </a:pPr>
              <a:r>
                <a:rPr lang="en-US" sz="2000" dirty="0">
                  <a:cs typeface="Times New Roman" pitchFamily="18" charset="0"/>
                </a:rPr>
                <a:t>   </a:t>
              </a:r>
              <a:r>
                <a:rPr lang="en-US" sz="2000" dirty="0" err="1">
                  <a:cs typeface="Times New Roman" pitchFamily="18" charset="0"/>
                </a:rPr>
                <a:t>Test_Throw_ok</a:t>
              </a:r>
              <a:r>
                <a:rPr lang="en-US" sz="2000" dirty="0">
                  <a:solidFill>
                    <a:srgbClr val="808030"/>
                  </a:solidFill>
                  <a:cs typeface="Times New Roman" pitchFamily="18" charset="0"/>
                </a:rPr>
                <a:t>()</a:t>
              </a:r>
              <a:r>
                <a:rPr lang="en-US" sz="2000" dirty="0">
                  <a:solidFill>
                    <a:srgbClr val="800080"/>
                  </a:solidFill>
                  <a:cs typeface="Times New Roman" pitchFamily="18" charset="0"/>
                </a:rPr>
                <a:t>;</a:t>
              </a:r>
            </a:p>
            <a:p>
              <a:pPr>
                <a:buFontTx/>
                <a:buNone/>
              </a:pPr>
              <a:r>
                <a:rPr lang="en-US" sz="2000" dirty="0">
                  <a:solidFill>
                    <a:srgbClr val="800080"/>
                  </a:solidFill>
                  <a:cs typeface="Times New Roman" pitchFamily="18" charset="0"/>
                </a:rPr>
                <a:t>}</a:t>
              </a:r>
              <a:r>
                <a:rPr lang="en-US" sz="1200" dirty="0"/>
                <a:t> </a:t>
              </a:r>
              <a:endParaRPr lang="en-US" dirty="0"/>
            </a:p>
          </p:txBody>
        </p:sp>
        <p:sp>
          <p:nvSpPr>
            <p:cNvPr id="8" name="Rectangle 7"/>
            <p:cNvSpPr/>
            <p:nvPr/>
          </p:nvSpPr>
          <p:spPr>
            <a:xfrm>
              <a:off x="1997987" y="3429342"/>
              <a:ext cx="776893" cy="380962"/>
            </a:xfrm>
            <a:prstGeom prst="rect">
              <a:avLst/>
            </a:prstGeom>
            <a:solidFill>
              <a:srgbClr val="FFCC99">
                <a:alpha val="25000"/>
              </a:srgbClr>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0246" name="Rectangle 9"/>
          <p:cNvSpPr>
            <a:spLocks noChangeArrowheads="1"/>
          </p:cNvSpPr>
          <p:nvPr/>
        </p:nvSpPr>
        <p:spPr bwMode="auto">
          <a:xfrm>
            <a:off x="1230313" y="1265238"/>
            <a:ext cx="8514292" cy="409555"/>
          </a:xfrm>
          <a:prstGeom prst="rect">
            <a:avLst/>
          </a:prstGeom>
          <a:noFill/>
          <a:ln w="9525">
            <a:noFill/>
            <a:miter lim="800000"/>
            <a:headEnd/>
            <a:tailEnd/>
          </a:ln>
        </p:spPr>
        <p:txBody>
          <a:bodyPr wrap="square" lIns="100783" tIns="50392" rIns="100783" bIns="50392">
            <a:spAutoFit/>
          </a:bodyPr>
          <a:lstStyle/>
          <a:p>
            <a:pPr>
              <a:spcBef>
                <a:spcPct val="0"/>
              </a:spcBef>
              <a:buFontTx/>
              <a:buNone/>
            </a:pPr>
            <a:r>
              <a:rPr lang="en-US" sz="2000" b="1" i="1" dirty="0" err="1"/>
              <a:t>Tipul</a:t>
            </a:r>
            <a:r>
              <a:rPr lang="en-US" sz="2000" b="1" i="1" dirty="0"/>
              <a:t> </a:t>
            </a:r>
            <a:r>
              <a:rPr lang="en-US" sz="2000" b="1" i="1" dirty="0" err="1"/>
              <a:t>aruncat</a:t>
            </a:r>
            <a:r>
              <a:rPr lang="en-US" sz="2000" b="1" i="1" dirty="0"/>
              <a:t> coincide cu </a:t>
            </a:r>
            <a:r>
              <a:rPr lang="en-US" sz="2000" b="1" i="1" dirty="0" err="1"/>
              <a:t>tipul</a:t>
            </a:r>
            <a:r>
              <a:rPr lang="en-US" sz="2000" b="1" i="1" dirty="0"/>
              <a:t> </a:t>
            </a:r>
            <a:r>
              <a:rPr lang="en-US" sz="2000" b="1" i="1" dirty="0" err="1"/>
              <a:t>parametrului</a:t>
            </a:r>
            <a:r>
              <a:rPr lang="en-US" sz="2000" b="1" i="1" dirty="0"/>
              <a:t> </a:t>
            </a:r>
            <a:r>
              <a:rPr lang="en-US" sz="2000" b="1" i="1" dirty="0" err="1"/>
              <a:t>blocului</a:t>
            </a:r>
            <a:r>
              <a:rPr lang="en-US" sz="2000" b="1" i="1" dirty="0"/>
              <a:t> catch</a:t>
            </a:r>
          </a:p>
        </p:txBody>
      </p:sp>
      <p:sp>
        <p:nvSpPr>
          <p:cNvPr id="10247" name="Rectangle 10"/>
          <p:cNvSpPr>
            <a:spLocks noChangeArrowheads="1"/>
          </p:cNvSpPr>
          <p:nvPr/>
        </p:nvSpPr>
        <p:spPr bwMode="auto">
          <a:xfrm>
            <a:off x="239712" y="6031329"/>
            <a:ext cx="3864240" cy="1025098"/>
          </a:xfrm>
          <a:prstGeom prst="rect">
            <a:avLst/>
          </a:prstGeom>
          <a:noFill/>
          <a:ln w="9525">
            <a:noFill/>
            <a:miter lim="800000"/>
            <a:headEnd/>
            <a:tailEnd/>
          </a:ln>
        </p:spPr>
        <p:txBody>
          <a:bodyPr lIns="100783" tIns="50392" rIns="100783" bIns="50392">
            <a:spAutoFit/>
          </a:bodyPr>
          <a:lstStyle/>
          <a:p>
            <a:pPr>
              <a:spcBef>
                <a:spcPct val="0"/>
              </a:spcBef>
              <a:buNone/>
            </a:pPr>
            <a:r>
              <a:rPr lang="ro-RO" sz="2000" b="1" dirty="0"/>
              <a:t>Excepția este prins</a:t>
            </a:r>
            <a:r>
              <a:rPr lang="vi-VN" sz="2000" b="1" dirty="0"/>
              <a:t>ă</a:t>
            </a:r>
            <a:r>
              <a:rPr lang="ro-RO" sz="2000" b="1" dirty="0"/>
              <a:t>; se afișează expresia din blocul catch</a:t>
            </a:r>
          </a:p>
        </p:txBody>
      </p:sp>
      <p:grpSp>
        <p:nvGrpSpPr>
          <p:cNvPr id="10" name="Group 8"/>
          <p:cNvGrpSpPr>
            <a:grpSpLocks/>
          </p:cNvGrpSpPr>
          <p:nvPr/>
        </p:nvGrpSpPr>
        <p:grpSpPr bwMode="auto">
          <a:xfrm>
            <a:off x="5212822" y="1915318"/>
            <a:ext cx="4323291" cy="3693319"/>
            <a:chOff x="304800" y="2385221"/>
            <a:chExt cx="4419600" cy="3350178"/>
          </a:xfrm>
        </p:grpSpPr>
        <p:sp>
          <p:nvSpPr>
            <p:cNvPr id="11" name="Rectangle 6"/>
            <p:cNvSpPr>
              <a:spLocks noChangeArrowheads="1"/>
            </p:cNvSpPr>
            <p:nvPr/>
          </p:nvSpPr>
          <p:spPr bwMode="auto">
            <a:xfrm>
              <a:off x="304800" y="2385221"/>
              <a:ext cx="4419600" cy="3350178"/>
            </a:xfrm>
            <a:prstGeom prst="rect">
              <a:avLst/>
            </a:prstGeom>
            <a:solidFill>
              <a:srgbClr val="FFFFFF"/>
            </a:solidFill>
            <a:ln w="9525" algn="ctr">
              <a:noFill/>
              <a:miter lim="800000"/>
              <a:headEnd/>
              <a:tailEnd/>
            </a:ln>
          </p:spPr>
          <p:txBody>
            <a:bodyPr lIns="0" tIns="0" rIns="0" bIns="0" anchor="ctr">
              <a:spAutoFit/>
            </a:bodyPr>
            <a:lstStyle/>
            <a:p>
              <a:pPr>
                <a:buFontTx/>
                <a:buNone/>
              </a:pPr>
              <a:r>
                <a:rPr lang="en-US" sz="2000" b="1" dirty="0">
                  <a:solidFill>
                    <a:srgbClr val="800000"/>
                  </a:solidFill>
                  <a:cs typeface="Times New Roman" pitchFamily="18" charset="0"/>
                </a:rPr>
                <a:t>        void </a:t>
              </a:r>
              <a:r>
                <a:rPr lang="en-US" sz="2000" dirty="0" err="1"/>
                <a:t>Test_Throw_ok</a:t>
              </a:r>
              <a:r>
                <a:rPr lang="en-US" sz="2000" dirty="0"/>
                <a:t> </a:t>
              </a:r>
              <a:r>
                <a:rPr lang="en-US" sz="2000" dirty="0">
                  <a:solidFill>
                    <a:srgbClr val="808030"/>
                  </a:solidFill>
                  <a:cs typeface="Times New Roman" pitchFamily="18" charset="0"/>
                </a:rPr>
                <a:t>() </a:t>
              </a:r>
              <a:r>
                <a:rPr lang="en-US" sz="2000" dirty="0">
                  <a:solidFill>
                    <a:srgbClr val="800080"/>
                  </a:solidFill>
                  <a:cs typeface="Times New Roman" pitchFamily="18" charset="0"/>
                </a:rPr>
                <a:t>{</a:t>
              </a:r>
              <a:endParaRPr lang="en-US" sz="2000" dirty="0">
                <a:cs typeface="Times New Roman" pitchFamily="18" charset="0"/>
              </a:endParaRPr>
            </a:p>
            <a:p>
              <a:pPr>
                <a:buFontTx/>
                <a:buNone/>
              </a:pPr>
              <a:r>
                <a:rPr lang="en-US" sz="2000" b="1" dirty="0">
                  <a:solidFill>
                    <a:srgbClr val="800000"/>
                  </a:solidFill>
                  <a:cs typeface="Times New Roman" pitchFamily="18" charset="0"/>
                </a:rPr>
                <a:t>               try</a:t>
              </a: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b="1" dirty="0">
                  <a:solidFill>
                    <a:srgbClr val="800000"/>
                  </a:solidFill>
                  <a:cs typeface="Times New Roman" pitchFamily="18" charset="0"/>
                </a:rPr>
                <a:t>throw </a:t>
              </a:r>
              <a:r>
                <a:rPr lang="en-US" sz="2000" dirty="0">
                  <a:solidFill>
                    <a:srgbClr val="008C00"/>
                  </a:solidFill>
                  <a:cs typeface="Times New Roman" pitchFamily="18" charset="0"/>
                </a:rPr>
                <a:t>10</a:t>
              </a:r>
              <a:r>
                <a:rPr lang="en-US" sz="2000" dirty="0">
                  <a:solidFill>
                    <a:srgbClr val="800080"/>
                  </a:solidFill>
                  <a:cs typeface="Times New Roman" pitchFamily="18" charset="0"/>
                </a:rPr>
                <a:t>;</a:t>
              </a:r>
              <a:r>
                <a:rPr lang="en-US" sz="2000" dirty="0">
                  <a:solidFill>
                    <a:srgbClr val="008C00"/>
                  </a:solidFill>
                  <a:cs typeface="Times New Roman" pitchFamily="18" charset="0"/>
                </a:rPr>
                <a:t> </a:t>
              </a:r>
              <a:endParaRPr lang="en-US" sz="2000" dirty="0">
                <a:cs typeface="Times New Roman" pitchFamily="18" charset="0"/>
              </a:endParaRPr>
            </a:p>
            <a:p>
              <a:pPr>
                <a:buFontTx/>
                <a:buNone/>
              </a:pP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b="1" dirty="0">
                  <a:solidFill>
                    <a:srgbClr val="800000"/>
                  </a:solidFill>
                  <a:cs typeface="Times New Roman" pitchFamily="18" charset="0"/>
                </a:rPr>
                <a:t>catch</a:t>
              </a:r>
              <a:r>
                <a:rPr lang="en-US" sz="2000" dirty="0">
                  <a:cs typeface="Times New Roman" pitchFamily="18" charset="0"/>
                </a:rPr>
                <a:t> </a:t>
              </a:r>
              <a:r>
                <a:rPr lang="en-US" sz="2000" dirty="0">
                  <a:solidFill>
                    <a:srgbClr val="808030"/>
                  </a:solidFill>
                  <a:cs typeface="Times New Roman" pitchFamily="18" charset="0"/>
                </a:rPr>
                <a:t>(</a:t>
              </a:r>
              <a:r>
                <a:rPr lang="en-US" sz="2000" b="1" dirty="0">
                  <a:solidFill>
                    <a:srgbClr val="800000"/>
                  </a:solidFill>
                  <a:cs typeface="Times New Roman" pitchFamily="18" charset="0"/>
                </a:rPr>
                <a:t>char</a:t>
              </a:r>
              <a:r>
                <a:rPr lang="en-US" sz="2000" dirty="0">
                  <a:cs typeface="Times New Roman" pitchFamily="18" charset="0"/>
                </a:rPr>
                <a:t> x</a:t>
              </a:r>
              <a:r>
                <a:rPr lang="en-US" sz="2000" dirty="0">
                  <a:solidFill>
                    <a:srgbClr val="808030"/>
                  </a:solidFill>
                  <a:cs typeface="Times New Roman" pitchFamily="18" charset="0"/>
                </a:rPr>
                <a:t>)</a:t>
              </a: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dirty="0" err="1">
                  <a:solidFill>
                    <a:srgbClr val="603000"/>
                  </a:solidFill>
                  <a:cs typeface="Times New Roman" pitchFamily="18" charset="0"/>
                </a:rPr>
                <a:t>cout</a:t>
              </a:r>
              <a:r>
                <a:rPr lang="en-US" sz="2000" dirty="0">
                  <a:cs typeface="Times New Roman" pitchFamily="18" charset="0"/>
                </a:rPr>
                <a:t> </a:t>
              </a:r>
              <a:r>
                <a:rPr lang="en-US" sz="2000" dirty="0">
                  <a:solidFill>
                    <a:srgbClr val="808030"/>
                  </a:solidFill>
                  <a:cs typeface="Times New Roman" pitchFamily="18" charset="0"/>
                </a:rPr>
                <a:t>&lt;&lt;</a:t>
              </a:r>
              <a:r>
                <a:rPr lang="en-US" sz="2000" dirty="0">
                  <a:cs typeface="Times New Roman" pitchFamily="18" charset="0"/>
                </a:rPr>
                <a:t> </a:t>
              </a:r>
              <a:r>
                <a:rPr lang="en-US" sz="2000" dirty="0">
                  <a:solidFill>
                    <a:srgbClr val="800000"/>
                  </a:solidFill>
                  <a:cs typeface="Times New Roman" pitchFamily="18" charset="0"/>
                </a:rPr>
                <a:t>“</a:t>
              </a:r>
              <a:r>
                <a:rPr lang="en-US" sz="2000" dirty="0" err="1">
                  <a:solidFill>
                    <a:srgbClr val="0000E6"/>
                  </a:solidFill>
                  <a:cs typeface="Times New Roman" pitchFamily="18" charset="0"/>
                </a:rPr>
                <a:t>Exceptie</a:t>
              </a:r>
              <a:r>
                <a:rPr lang="en-US" sz="2000" dirty="0">
                  <a:solidFill>
                    <a:srgbClr val="0000E6"/>
                  </a:solidFill>
                  <a:cs typeface="Times New Roman" pitchFamily="18" charset="0"/>
                </a:rPr>
                <a:t> 10</a:t>
              </a:r>
              <a:r>
                <a:rPr lang="en-US" sz="2000" dirty="0">
                  <a:solidFill>
                    <a:srgbClr val="0F69FF"/>
                  </a:solidFill>
                  <a:cs typeface="Times New Roman" pitchFamily="18" charset="0"/>
                </a:rPr>
                <a:t>\n</a:t>
              </a:r>
              <a:r>
                <a:rPr lang="en-US" sz="2000" dirty="0">
                  <a:solidFill>
                    <a:srgbClr val="800000"/>
                  </a:solidFill>
                  <a:cs typeface="Times New Roman" pitchFamily="18" charset="0"/>
                </a:rPr>
                <a:t>“</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solidFill>
                    <a:srgbClr val="800080"/>
                  </a:solidFill>
                  <a:cs typeface="Times New Roman" pitchFamily="18" charset="0"/>
                </a:rPr>
                <a:t>        }</a:t>
              </a:r>
            </a:p>
            <a:p>
              <a:pPr>
                <a:buFontTx/>
                <a:buNone/>
              </a:pPr>
              <a:endParaRPr lang="en-US" sz="2000" dirty="0">
                <a:solidFill>
                  <a:srgbClr val="800080"/>
                </a:solidFill>
                <a:cs typeface="Times New Roman" pitchFamily="18" charset="0"/>
              </a:endParaRPr>
            </a:p>
            <a:p>
              <a:pPr>
                <a:buFontTx/>
                <a:buNone/>
              </a:pPr>
              <a:r>
                <a:rPr lang="en-US" sz="2000" b="1" dirty="0" err="1">
                  <a:solidFill>
                    <a:srgbClr val="800000"/>
                  </a:solidFill>
                  <a:cs typeface="Times New Roman" pitchFamily="18" charset="0"/>
                </a:rPr>
                <a:t>int</a:t>
              </a:r>
              <a:r>
                <a:rPr lang="en-US" sz="2000" dirty="0">
                  <a:cs typeface="Times New Roman" pitchFamily="18" charset="0"/>
                </a:rPr>
                <a:t> </a:t>
              </a:r>
              <a:r>
                <a:rPr lang="en-US" sz="2000" dirty="0">
                  <a:solidFill>
                    <a:srgbClr val="400000"/>
                  </a:solidFill>
                  <a:cs typeface="Times New Roman" pitchFamily="18" charset="0"/>
                </a:rPr>
                <a:t>main</a:t>
              </a:r>
              <a:r>
                <a:rPr lang="en-US" sz="2000" dirty="0">
                  <a:solidFill>
                    <a:srgbClr val="808030"/>
                  </a:solidFill>
                  <a:cs typeface="Times New Roman" pitchFamily="18" charset="0"/>
                </a:rPr>
                <a:t>()</a:t>
              </a:r>
              <a:r>
                <a:rPr lang="en-US" sz="2000" dirty="0">
                  <a:cs typeface="Times New Roman" pitchFamily="18" charset="0"/>
                </a:rPr>
                <a:t> </a:t>
              </a:r>
              <a:r>
                <a:rPr lang="en-US" sz="2000" dirty="0">
                  <a:solidFill>
                    <a:srgbClr val="800080"/>
                  </a:solidFill>
                  <a:cs typeface="Times New Roman" pitchFamily="18" charset="0"/>
                </a:rPr>
                <a:t>{</a:t>
              </a:r>
            </a:p>
            <a:p>
              <a:pPr>
                <a:buFontTx/>
                <a:buNone/>
              </a:pPr>
              <a:r>
                <a:rPr lang="en-US" sz="2000" dirty="0">
                  <a:cs typeface="Times New Roman" pitchFamily="18" charset="0"/>
                </a:rPr>
                <a:t>   </a:t>
              </a:r>
              <a:r>
                <a:rPr lang="en-US" sz="2000" dirty="0" err="1">
                  <a:cs typeface="Times New Roman" pitchFamily="18" charset="0"/>
                </a:rPr>
                <a:t>Test_Throw_ok</a:t>
              </a:r>
              <a:r>
                <a:rPr lang="en-US" sz="2000" dirty="0">
                  <a:solidFill>
                    <a:srgbClr val="808030"/>
                  </a:solidFill>
                  <a:cs typeface="Times New Roman" pitchFamily="18" charset="0"/>
                </a:rPr>
                <a:t>()</a:t>
              </a:r>
              <a:r>
                <a:rPr lang="en-US" sz="2000" dirty="0">
                  <a:solidFill>
                    <a:srgbClr val="800080"/>
                  </a:solidFill>
                  <a:cs typeface="Times New Roman" pitchFamily="18" charset="0"/>
                </a:rPr>
                <a:t>;</a:t>
              </a:r>
            </a:p>
            <a:p>
              <a:pPr>
                <a:buFontTx/>
                <a:buNone/>
              </a:pPr>
              <a:r>
                <a:rPr lang="en-US" sz="2000" dirty="0">
                  <a:solidFill>
                    <a:srgbClr val="800080"/>
                  </a:solidFill>
                  <a:cs typeface="Times New Roman" pitchFamily="18" charset="0"/>
                </a:rPr>
                <a:t>}</a:t>
              </a:r>
              <a:r>
                <a:rPr lang="en-US" sz="1200" dirty="0"/>
                <a:t> </a:t>
              </a:r>
              <a:endParaRPr lang="en-US" dirty="0"/>
            </a:p>
          </p:txBody>
        </p:sp>
        <p:sp>
          <p:nvSpPr>
            <p:cNvPr id="12" name="Rectangle 11"/>
            <p:cNvSpPr/>
            <p:nvPr/>
          </p:nvSpPr>
          <p:spPr>
            <a:xfrm>
              <a:off x="2075885" y="3488187"/>
              <a:ext cx="914400" cy="380962"/>
            </a:xfrm>
            <a:prstGeom prst="rect">
              <a:avLst/>
            </a:prstGeom>
            <a:solidFill>
              <a:srgbClr val="FFCC99">
                <a:alpha val="25000"/>
              </a:srgbClr>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 name="Rectangle 10"/>
          <p:cNvSpPr>
            <a:spLocks noChangeArrowheads="1"/>
          </p:cNvSpPr>
          <p:nvPr/>
        </p:nvSpPr>
        <p:spPr bwMode="auto">
          <a:xfrm>
            <a:off x="6054724" y="6186707"/>
            <a:ext cx="3481388" cy="409555"/>
          </a:xfrm>
          <a:prstGeom prst="rect">
            <a:avLst/>
          </a:prstGeom>
          <a:noFill/>
          <a:ln w="9525">
            <a:noFill/>
            <a:miter lim="800000"/>
            <a:headEnd/>
            <a:tailEnd/>
          </a:ln>
        </p:spPr>
        <p:txBody>
          <a:bodyPr wrap="square" lIns="100783" tIns="50392" rIns="100783" bIns="50392">
            <a:spAutoFit/>
          </a:bodyPr>
          <a:lstStyle/>
          <a:p>
            <a:pPr>
              <a:spcBef>
                <a:spcPct val="0"/>
              </a:spcBef>
              <a:buNone/>
            </a:pPr>
            <a:r>
              <a:rPr lang="ro-RO" sz="2000" b="1" dirty="0"/>
              <a:t>Excepția nu este prins</a:t>
            </a:r>
            <a:r>
              <a:rPr lang="vi-VN" sz="2000" b="1" dirty="0"/>
              <a:t>ă</a:t>
            </a:r>
            <a:endParaRPr lang="ro-RO" sz="2000" b="1" dirty="0"/>
          </a:p>
        </p:txBody>
      </p:sp>
    </p:spTree>
    <p:extLst>
      <p:ext uri="{BB962C8B-B14F-4D97-AF65-F5344CB8AC3E}">
        <p14:creationId xmlns:p14="http://schemas.microsoft.com/office/powerpoint/2010/main" xmlns="" val="202315045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Google Shape;167;p22"/>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12291" name="Google Shape;168;p22"/>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7" name="Google Shape;105;p17"/>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sp>
        <p:nvSpPr>
          <p:cNvPr id="12293" name="Rectangle 12"/>
          <p:cNvSpPr>
            <a:spLocks noChangeArrowheads="1"/>
          </p:cNvSpPr>
          <p:nvPr/>
        </p:nvSpPr>
        <p:spPr bwMode="auto">
          <a:xfrm>
            <a:off x="336021" y="1259946"/>
            <a:ext cx="6552406" cy="717331"/>
          </a:xfrm>
          <a:prstGeom prst="rect">
            <a:avLst/>
          </a:prstGeom>
          <a:noFill/>
          <a:ln w="9525">
            <a:noFill/>
            <a:miter lim="800000"/>
            <a:headEnd/>
            <a:tailEnd/>
          </a:ln>
        </p:spPr>
        <p:txBody>
          <a:bodyPr lIns="100794" tIns="50397" rIns="100794" bIns="50397">
            <a:spAutoFit/>
          </a:bodyPr>
          <a:lstStyle/>
          <a:p>
            <a:pPr>
              <a:spcBef>
                <a:spcPct val="0"/>
              </a:spcBef>
              <a:buFontTx/>
              <a:buNone/>
            </a:pPr>
            <a:r>
              <a:rPr lang="ro-RO" sz="2000" b="1" i="1" dirty="0"/>
              <a:t>Aruncarea unei excepții dintr-o funcție (</a:t>
            </a:r>
            <a:r>
              <a:rPr lang="ro-RO" sz="2000" b="1" i="1" dirty="0" err="1"/>
              <a:t>throw</a:t>
            </a:r>
            <a:r>
              <a:rPr lang="ro-RO" sz="2000" b="1" i="1" dirty="0"/>
              <a:t> în funcție)</a:t>
            </a:r>
          </a:p>
        </p:txBody>
      </p:sp>
      <p:grpSp>
        <p:nvGrpSpPr>
          <p:cNvPr id="12294" name="Group 14"/>
          <p:cNvGrpSpPr>
            <a:grpSpLocks/>
          </p:cNvGrpSpPr>
          <p:nvPr/>
        </p:nvGrpSpPr>
        <p:grpSpPr bwMode="auto">
          <a:xfrm>
            <a:off x="336021" y="2015913"/>
            <a:ext cx="9156568" cy="4975104"/>
            <a:chOff x="304800" y="1829295"/>
            <a:chExt cx="8305800" cy="4512859"/>
          </a:xfrm>
        </p:grpSpPr>
        <p:grpSp>
          <p:nvGrpSpPr>
            <p:cNvPr id="12296" name="Group 11"/>
            <p:cNvGrpSpPr>
              <a:grpSpLocks/>
            </p:cNvGrpSpPr>
            <p:nvPr/>
          </p:nvGrpSpPr>
          <p:grpSpPr bwMode="auto">
            <a:xfrm>
              <a:off x="304800" y="1875266"/>
              <a:ext cx="8305800" cy="4466888"/>
              <a:chOff x="304800" y="1354046"/>
              <a:chExt cx="8305800" cy="4466888"/>
            </a:xfrm>
          </p:grpSpPr>
          <p:sp>
            <p:nvSpPr>
              <p:cNvPr id="12298" name="Rectangle 6"/>
              <p:cNvSpPr>
                <a:spLocks noChangeArrowheads="1"/>
              </p:cNvSpPr>
              <p:nvPr/>
            </p:nvSpPr>
            <p:spPr bwMode="auto">
              <a:xfrm>
                <a:off x="304800" y="1354046"/>
                <a:ext cx="6096000" cy="4466888"/>
              </a:xfrm>
              <a:prstGeom prst="rect">
                <a:avLst/>
              </a:prstGeom>
              <a:solidFill>
                <a:srgbClr val="FFFFFF"/>
              </a:solidFill>
              <a:ln w="9525" algn="ctr">
                <a:noFill/>
                <a:miter lim="800000"/>
                <a:headEnd/>
                <a:tailEnd/>
              </a:ln>
            </p:spPr>
            <p:txBody>
              <a:bodyPr lIns="0" tIns="0" rIns="0" bIns="0" anchor="ctr">
                <a:spAutoFit/>
              </a:bodyPr>
              <a:lstStyle/>
              <a:p>
                <a:pPr>
                  <a:buFontTx/>
                  <a:buNone/>
                </a:pPr>
                <a:r>
                  <a:rPr lang="en-US" sz="2000" b="1" dirty="0">
                    <a:solidFill>
                      <a:srgbClr val="800000"/>
                    </a:solidFill>
                    <a:cs typeface="Times New Roman" pitchFamily="18" charset="0"/>
                  </a:rPr>
                  <a:t>class</a:t>
                </a:r>
                <a:r>
                  <a:rPr lang="en-US" sz="2000" dirty="0">
                    <a:cs typeface="Times New Roman" pitchFamily="18" charset="0"/>
                  </a:rPr>
                  <a:t> </a:t>
                </a:r>
                <a:r>
                  <a:rPr lang="en-US" sz="2000" dirty="0" err="1">
                    <a:cs typeface="Times New Roman" pitchFamily="18" charset="0"/>
                  </a:rPr>
                  <a:t>TestTry</a:t>
                </a: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b="1" dirty="0">
                    <a:solidFill>
                      <a:srgbClr val="800000"/>
                    </a:solidFill>
                    <a:cs typeface="Times New Roman" pitchFamily="18" charset="0"/>
                  </a:rPr>
                  <a:t>    </a:t>
                </a:r>
                <a:r>
                  <a:rPr lang="en-US" sz="2000" b="1" dirty="0" err="1">
                    <a:solidFill>
                      <a:srgbClr val="800000"/>
                    </a:solidFill>
                    <a:cs typeface="Times New Roman" pitchFamily="18" charset="0"/>
                  </a:rPr>
                  <a:t>int</a:t>
                </a:r>
                <a:r>
                  <a:rPr lang="en-US" sz="2000" dirty="0">
                    <a:cs typeface="Times New Roman" pitchFamily="18" charset="0"/>
                  </a:rPr>
                  <a:t> </a:t>
                </a:r>
                <a:r>
                  <a:rPr lang="en-US" sz="2000" dirty="0">
                    <a:solidFill>
                      <a:srgbClr val="808030"/>
                    </a:solidFill>
                    <a:cs typeface="Times New Roman" pitchFamily="18" charset="0"/>
                  </a:rPr>
                  <a:t>*</a:t>
                </a:r>
                <a:r>
                  <a:rPr lang="en-US" sz="2000" dirty="0">
                    <a:cs typeface="Times New Roman" pitchFamily="18" charset="0"/>
                  </a:rPr>
                  <a:t>v</a:t>
                </a:r>
                <a:r>
                  <a:rPr lang="en-US" sz="2000" dirty="0">
                    <a:solidFill>
                      <a:srgbClr val="808030"/>
                    </a:solidFill>
                    <a:cs typeface="Times New Roman" pitchFamily="18" charset="0"/>
                  </a:rPr>
                  <a:t>,</a:t>
                </a:r>
                <a:r>
                  <a:rPr lang="en-US" sz="2000" dirty="0">
                    <a:cs typeface="Times New Roman" pitchFamily="18" charset="0"/>
                  </a:rPr>
                  <a:t> n</a:t>
                </a:r>
                <a:r>
                  <a:rPr lang="en-US" sz="2000" dirty="0">
                    <a:solidFill>
                      <a:srgbClr val="800080"/>
                    </a:solidFill>
                    <a:cs typeface="Times New Roman" pitchFamily="18" charset="0"/>
                  </a:rPr>
                  <a:t>;</a:t>
                </a:r>
              </a:p>
              <a:p>
                <a:pPr>
                  <a:buFontTx/>
                  <a:buNone/>
                </a:pPr>
                <a:r>
                  <a:rPr lang="en-US" sz="2000" b="1" dirty="0">
                    <a:solidFill>
                      <a:srgbClr val="800000"/>
                    </a:solidFill>
                    <a:cs typeface="Times New Roman" pitchFamily="18" charset="0"/>
                  </a:rPr>
                  <a:t>        public</a:t>
                </a:r>
                <a:r>
                  <a:rPr lang="en-US" sz="2000" dirty="0">
                    <a:solidFill>
                      <a:srgbClr val="E34ADC"/>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dirty="0" err="1">
                    <a:cs typeface="Times New Roman" pitchFamily="18" charset="0"/>
                  </a:rPr>
                  <a:t>TestTry</a:t>
                </a:r>
                <a:r>
                  <a:rPr lang="en-US" sz="2000" dirty="0">
                    <a:solidFill>
                      <a:srgbClr val="808030"/>
                    </a:solidFill>
                    <a:cs typeface="Times New Roman" pitchFamily="18" charset="0"/>
                  </a:rPr>
                  <a:t>(</a:t>
                </a:r>
                <a:r>
                  <a:rPr lang="en-US" sz="2000" b="1" dirty="0" err="1">
                    <a:solidFill>
                      <a:srgbClr val="800000"/>
                    </a:solidFill>
                    <a:cs typeface="Times New Roman" pitchFamily="18" charset="0"/>
                  </a:rPr>
                  <a:t>int</a:t>
                </a:r>
                <a:r>
                  <a:rPr lang="en-US" sz="2000" dirty="0">
                    <a:cs typeface="Times New Roman" pitchFamily="18" charset="0"/>
                  </a:rPr>
                  <a:t> a</a:t>
                </a:r>
                <a:r>
                  <a:rPr lang="en-US" sz="2000" dirty="0">
                    <a:solidFill>
                      <a:srgbClr val="808030"/>
                    </a:solidFill>
                    <a:cs typeface="Times New Roman" pitchFamily="18" charset="0"/>
                  </a:rPr>
                  <a:t>)</a:t>
                </a: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b="1" dirty="0">
                    <a:solidFill>
                      <a:srgbClr val="800000"/>
                    </a:solidFill>
                    <a:cs typeface="Times New Roman" pitchFamily="18" charset="0"/>
                  </a:rPr>
                  <a:t>        void </a:t>
                </a:r>
                <a:r>
                  <a:rPr lang="en-US" sz="2000" dirty="0" err="1"/>
                  <a:t>Test_Throw_Functie</a:t>
                </a:r>
                <a:r>
                  <a:rPr lang="en-US" sz="2000" dirty="0">
                    <a:solidFill>
                      <a:srgbClr val="808030"/>
                    </a:solidFill>
                    <a:cs typeface="Times New Roman" pitchFamily="18" charset="0"/>
                  </a:rPr>
                  <a:t>() </a:t>
                </a:r>
                <a:r>
                  <a:rPr lang="en-US" sz="2000" dirty="0">
                    <a:solidFill>
                      <a:srgbClr val="800080"/>
                    </a:solidFill>
                    <a:cs typeface="Times New Roman" pitchFamily="18" charset="0"/>
                  </a:rPr>
                  <a:t>{</a:t>
                </a:r>
                <a:endParaRPr lang="en-US" sz="2000" dirty="0">
                  <a:cs typeface="Times New Roman" pitchFamily="18" charset="0"/>
                </a:endParaRPr>
              </a:p>
              <a:p>
                <a:pPr>
                  <a:buFontTx/>
                  <a:buNone/>
                </a:pPr>
                <a:r>
                  <a:rPr lang="en-US" sz="2000" b="1" dirty="0">
                    <a:solidFill>
                      <a:srgbClr val="800000"/>
                    </a:solidFill>
                    <a:cs typeface="Times New Roman" pitchFamily="18" charset="0"/>
                  </a:rPr>
                  <a:t>               try</a:t>
                </a: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spcBef>
                    <a:spcPct val="0"/>
                  </a:spcBef>
                  <a:buFontTx/>
                  <a:buNone/>
                </a:pPr>
                <a:r>
                  <a:rPr lang="en-US" sz="2000" dirty="0">
                    <a:cs typeface="Times New Roman" pitchFamily="18" charset="0"/>
                  </a:rPr>
                  <a:t>                    </a:t>
                </a:r>
                <a:r>
                  <a:rPr lang="en-US" sz="2000" dirty="0"/>
                  <a:t>Test(5);</a:t>
                </a:r>
              </a:p>
              <a:p>
                <a:pPr>
                  <a:spcBef>
                    <a:spcPct val="0"/>
                  </a:spcBef>
                  <a:buFontTx/>
                  <a:buNone/>
                </a:pPr>
                <a:r>
                  <a:rPr lang="en-US" sz="2000" dirty="0"/>
                  <a:t>                    Test(200);</a:t>
                </a:r>
              </a:p>
              <a:p>
                <a:pPr>
                  <a:spcBef>
                    <a:spcPct val="0"/>
                  </a:spcBef>
                  <a:buFontTx/>
                  <a:buNone/>
                </a:pPr>
                <a:r>
                  <a:rPr lang="en-US" sz="2000" dirty="0"/>
                  <a:t>                    Test(-300);</a:t>
                </a:r>
              </a:p>
              <a:p>
                <a:pPr>
                  <a:spcBef>
                    <a:spcPct val="0"/>
                  </a:spcBef>
                  <a:buFontTx/>
                  <a:buNone/>
                </a:pPr>
                <a:r>
                  <a:rPr lang="en-US" sz="2000" dirty="0"/>
                  <a:t>                    Test(22);</a:t>
                </a:r>
                <a:r>
                  <a:rPr lang="en-US" sz="2000" dirty="0">
                    <a:cs typeface="Times New Roman" pitchFamily="18" charset="0"/>
                  </a:rPr>
                  <a:t> </a:t>
                </a:r>
              </a:p>
              <a:p>
                <a:pPr>
                  <a:buFontTx/>
                  <a:buNone/>
                </a:pP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b="1" dirty="0">
                    <a:solidFill>
                      <a:srgbClr val="800000"/>
                    </a:solidFill>
                    <a:cs typeface="Times New Roman" pitchFamily="18" charset="0"/>
                  </a:rPr>
                  <a:t>catch</a:t>
                </a:r>
                <a:r>
                  <a:rPr lang="en-US" sz="2000" dirty="0">
                    <a:cs typeface="Times New Roman" pitchFamily="18" charset="0"/>
                  </a:rPr>
                  <a:t> </a:t>
                </a:r>
                <a:r>
                  <a:rPr lang="en-US" sz="2000" dirty="0">
                    <a:solidFill>
                      <a:srgbClr val="808030"/>
                    </a:solidFill>
                    <a:cs typeface="Times New Roman" pitchFamily="18" charset="0"/>
                  </a:rPr>
                  <a:t>(</a:t>
                </a:r>
                <a:r>
                  <a:rPr lang="en-US" sz="2000" b="1" dirty="0" err="1">
                    <a:solidFill>
                      <a:srgbClr val="800000"/>
                    </a:solidFill>
                    <a:cs typeface="Times New Roman" pitchFamily="18" charset="0"/>
                  </a:rPr>
                  <a:t>int</a:t>
                </a:r>
                <a:r>
                  <a:rPr lang="en-US" sz="2000" dirty="0">
                    <a:cs typeface="Times New Roman" pitchFamily="18" charset="0"/>
                  </a:rPr>
                  <a:t> x</a:t>
                </a:r>
                <a:r>
                  <a:rPr lang="en-US" sz="2000" dirty="0">
                    <a:solidFill>
                      <a:srgbClr val="808030"/>
                    </a:solidFill>
                    <a:cs typeface="Times New Roman" pitchFamily="18" charset="0"/>
                  </a:rPr>
                  <a:t>)</a:t>
                </a: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dirty="0" err="1">
                    <a:solidFill>
                      <a:srgbClr val="603000"/>
                    </a:solidFill>
                    <a:cs typeface="Times New Roman" pitchFamily="18" charset="0"/>
                  </a:rPr>
                  <a:t>cout</a:t>
                </a:r>
                <a:r>
                  <a:rPr lang="en-US" sz="2000" dirty="0">
                    <a:cs typeface="Times New Roman" pitchFamily="18" charset="0"/>
                  </a:rPr>
                  <a:t> </a:t>
                </a:r>
                <a:r>
                  <a:rPr lang="en-US" sz="2000" dirty="0">
                    <a:solidFill>
                      <a:srgbClr val="808030"/>
                    </a:solidFill>
                    <a:cs typeface="Times New Roman" pitchFamily="18" charset="0"/>
                  </a:rPr>
                  <a:t>&lt;&lt;</a:t>
                </a:r>
                <a:r>
                  <a:rPr lang="en-US" sz="2000" dirty="0">
                    <a:cs typeface="Times New Roman" pitchFamily="18" charset="0"/>
                  </a:rPr>
                  <a:t> </a:t>
                </a:r>
                <a:r>
                  <a:rPr lang="en-US" sz="2000" dirty="0">
                    <a:solidFill>
                      <a:srgbClr val="800000"/>
                    </a:solidFill>
                    <a:cs typeface="Times New Roman" pitchFamily="18" charset="0"/>
                  </a:rPr>
                  <a:t>“</a:t>
                </a:r>
                <a:r>
                  <a:rPr lang="en-US" sz="2000" dirty="0" err="1">
                    <a:solidFill>
                      <a:srgbClr val="0000E6"/>
                    </a:solidFill>
                    <a:cs typeface="Times New Roman" pitchFamily="18" charset="0"/>
                  </a:rPr>
                  <a:t>Exceptie</a:t>
                </a:r>
                <a:r>
                  <a:rPr lang="en-US" sz="2000" dirty="0">
                    <a:solidFill>
                      <a:srgbClr val="0000E6"/>
                    </a:solidFill>
                    <a:cs typeface="Times New Roman" pitchFamily="18" charset="0"/>
                  </a:rPr>
                  <a:t> </a:t>
                </a:r>
                <a:r>
                  <a:rPr lang="en-US" sz="2000" dirty="0" err="1">
                    <a:solidFill>
                      <a:srgbClr val="0000E6"/>
                    </a:solidFill>
                    <a:cs typeface="Times New Roman" pitchFamily="18" charset="0"/>
                  </a:rPr>
                  <a:t>pe</a:t>
                </a:r>
                <a:r>
                  <a:rPr lang="en-US" sz="2000" dirty="0">
                    <a:solidFill>
                      <a:srgbClr val="0000E6"/>
                    </a:solidFill>
                    <a:cs typeface="Times New Roman" pitchFamily="18" charset="0"/>
                  </a:rPr>
                  <a:t> </a:t>
                </a:r>
                <a:r>
                  <a:rPr lang="en-US" sz="2000" dirty="0" err="1">
                    <a:solidFill>
                      <a:srgbClr val="0000E6"/>
                    </a:solidFill>
                    <a:cs typeface="Times New Roman" pitchFamily="18" charset="0"/>
                  </a:rPr>
                  <a:t>valoarea</a:t>
                </a:r>
                <a:r>
                  <a:rPr lang="en-US" sz="2000" dirty="0">
                    <a:solidFill>
                      <a:srgbClr val="0000E6"/>
                    </a:solidFill>
                    <a:cs typeface="Times New Roman" pitchFamily="18" charset="0"/>
                  </a:rPr>
                  <a:t> </a:t>
                </a:r>
                <a:r>
                  <a:rPr lang="en-US" sz="2000" dirty="0">
                    <a:solidFill>
                      <a:srgbClr val="800000"/>
                    </a:solidFill>
                    <a:cs typeface="Times New Roman" pitchFamily="18" charset="0"/>
                  </a:rPr>
                  <a:t>“ </a:t>
                </a:r>
                <a:r>
                  <a:rPr lang="en-US" sz="2000" dirty="0">
                    <a:solidFill>
                      <a:srgbClr val="808030"/>
                    </a:solidFill>
                    <a:cs typeface="Times New Roman" pitchFamily="18" charset="0"/>
                  </a:rPr>
                  <a:t>&lt;&lt;</a:t>
                </a:r>
                <a:r>
                  <a:rPr lang="en-US" sz="2000" dirty="0">
                    <a:cs typeface="Times New Roman" pitchFamily="18" charset="0"/>
                  </a:rPr>
                  <a:t> x </a:t>
                </a:r>
                <a:r>
                  <a:rPr lang="en-US" sz="2000" dirty="0">
                    <a:solidFill>
                      <a:srgbClr val="808030"/>
                    </a:solidFill>
                    <a:cs typeface="Times New Roman" pitchFamily="18" charset="0"/>
                  </a:rPr>
                  <a:t>&lt;&lt;</a:t>
                </a:r>
                <a:r>
                  <a:rPr lang="en-US" sz="2000" dirty="0">
                    <a:solidFill>
                      <a:srgbClr val="800000"/>
                    </a:solidFill>
                    <a:cs typeface="Times New Roman" pitchFamily="18" charset="0"/>
                  </a:rPr>
                  <a:t>“</a:t>
                </a:r>
                <a:r>
                  <a:rPr lang="en-US" sz="2000" dirty="0">
                    <a:solidFill>
                      <a:srgbClr val="0F69FF"/>
                    </a:solidFill>
                    <a:cs typeface="Times New Roman" pitchFamily="18" charset="0"/>
                  </a:rPr>
                  <a:t>\n</a:t>
                </a:r>
                <a:r>
                  <a:rPr lang="en-US" sz="2000" dirty="0">
                    <a:solidFill>
                      <a:srgbClr val="800000"/>
                    </a:solidFill>
                    <a:cs typeface="Times New Roman" pitchFamily="18" charset="0"/>
                  </a:rPr>
                  <a:t>“</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cs typeface="Times New Roman" pitchFamily="18" charset="0"/>
                  </a:rPr>
                  <a:t>              </a:t>
                </a:r>
                <a:r>
                  <a:rPr lang="en-US" sz="2000" dirty="0">
                    <a:solidFill>
                      <a:srgbClr val="800080"/>
                    </a:solidFill>
                    <a:cs typeface="Times New Roman" pitchFamily="18" charset="0"/>
                  </a:rPr>
                  <a:t>}</a:t>
                </a:r>
                <a:r>
                  <a:rPr lang="en-US" sz="2000" dirty="0">
                    <a:cs typeface="Times New Roman" pitchFamily="18" charset="0"/>
                  </a:rPr>
                  <a:t>        </a:t>
                </a:r>
              </a:p>
              <a:p>
                <a:pPr>
                  <a:buFontTx/>
                  <a:buNone/>
                </a:pPr>
                <a:r>
                  <a:rPr lang="en-US" sz="2000" dirty="0">
                    <a:solidFill>
                      <a:srgbClr val="800080"/>
                    </a:solidFill>
                    <a:cs typeface="Times New Roman" pitchFamily="18" charset="0"/>
                  </a:rPr>
                  <a:t>        }</a:t>
                </a:r>
              </a:p>
              <a:p>
                <a:pPr>
                  <a:buFontTx/>
                  <a:buNone/>
                </a:pPr>
                <a:r>
                  <a:rPr lang="en-US" sz="2000" dirty="0">
                    <a:solidFill>
                      <a:srgbClr val="800080"/>
                    </a:solidFill>
                    <a:cs typeface="Times New Roman" pitchFamily="18" charset="0"/>
                  </a:rPr>
                  <a:t>};</a:t>
                </a:r>
                <a:endParaRPr lang="en-US" dirty="0"/>
              </a:p>
            </p:txBody>
          </p:sp>
          <p:sp>
            <p:nvSpPr>
              <p:cNvPr id="12299" name="Rectangle 6"/>
              <p:cNvSpPr>
                <a:spLocks noChangeArrowheads="1"/>
              </p:cNvSpPr>
              <p:nvPr/>
            </p:nvSpPr>
            <p:spPr bwMode="auto">
              <a:xfrm>
                <a:off x="4495800" y="1424003"/>
                <a:ext cx="4114800" cy="2791806"/>
              </a:xfrm>
              <a:prstGeom prst="rect">
                <a:avLst/>
              </a:prstGeom>
              <a:solidFill>
                <a:srgbClr val="FFFFFF"/>
              </a:solidFill>
              <a:ln w="9525" algn="ctr">
                <a:noFill/>
                <a:miter lim="800000"/>
                <a:headEnd/>
                <a:tailEnd/>
              </a:ln>
            </p:spPr>
            <p:txBody>
              <a:bodyPr lIns="0" tIns="0" rIns="0" bIns="0" anchor="ctr">
                <a:spAutoFit/>
              </a:bodyPr>
              <a:lstStyle/>
              <a:p>
                <a:pPr>
                  <a:spcBef>
                    <a:spcPct val="0"/>
                  </a:spcBef>
                  <a:buFontTx/>
                  <a:buNone/>
                </a:pPr>
                <a:r>
                  <a:rPr lang="en-US" sz="2000" b="1">
                    <a:solidFill>
                      <a:srgbClr val="800000"/>
                    </a:solidFill>
                    <a:cs typeface="Times New Roman" pitchFamily="18" charset="0"/>
                  </a:rPr>
                  <a:t>void</a:t>
                </a:r>
                <a:r>
                  <a:rPr lang="en-US" sz="2000"/>
                  <a:t> Test(</a:t>
                </a:r>
                <a:r>
                  <a:rPr lang="en-US" sz="2000" b="1">
                    <a:solidFill>
                      <a:srgbClr val="800000"/>
                    </a:solidFill>
                    <a:cs typeface="Times New Roman" pitchFamily="18" charset="0"/>
                  </a:rPr>
                  <a:t>int</a:t>
                </a:r>
                <a:r>
                  <a:rPr lang="en-US" sz="2000"/>
                  <a:t> x)</a:t>
                </a:r>
              </a:p>
              <a:p>
                <a:pPr>
                  <a:spcBef>
                    <a:spcPct val="0"/>
                  </a:spcBef>
                  <a:buFontTx/>
                  <a:buNone/>
                </a:pPr>
                <a:r>
                  <a:rPr lang="en-US" sz="2000">
                    <a:solidFill>
                      <a:srgbClr val="800080"/>
                    </a:solidFill>
                    <a:cs typeface="Times New Roman" pitchFamily="18" charset="0"/>
                  </a:rPr>
                  <a:t>{</a:t>
                </a:r>
                <a:endParaRPr lang="en-US" sz="2000"/>
              </a:p>
              <a:p>
                <a:pPr>
                  <a:spcBef>
                    <a:spcPct val="0"/>
                  </a:spcBef>
                  <a:buFontTx/>
                  <a:buNone/>
                </a:pPr>
                <a:r>
                  <a:rPr lang="en-US" sz="2000"/>
                  <a:t>    </a:t>
                </a:r>
                <a:r>
                  <a:rPr lang="en-US" sz="2000">
                    <a:cs typeface="Times New Roman" pitchFamily="18" charset="0"/>
                  </a:rPr>
                  <a:t> </a:t>
                </a:r>
                <a:r>
                  <a:rPr lang="en-US" sz="2000">
                    <a:solidFill>
                      <a:srgbClr val="603000"/>
                    </a:solidFill>
                    <a:cs typeface="Times New Roman" pitchFamily="18" charset="0"/>
                  </a:rPr>
                  <a:t>cout</a:t>
                </a:r>
                <a:r>
                  <a:rPr lang="en-US" sz="2000">
                    <a:cs typeface="Times New Roman" pitchFamily="18" charset="0"/>
                  </a:rPr>
                  <a:t> </a:t>
                </a:r>
                <a:r>
                  <a:rPr lang="en-US" sz="2000">
                    <a:solidFill>
                      <a:srgbClr val="808030"/>
                    </a:solidFill>
                    <a:cs typeface="Times New Roman" pitchFamily="18" charset="0"/>
                  </a:rPr>
                  <a:t>&lt;&lt;</a:t>
                </a:r>
                <a:r>
                  <a:rPr lang="en-US" sz="2000">
                    <a:cs typeface="Times New Roman" pitchFamily="18" charset="0"/>
                  </a:rPr>
                  <a:t> </a:t>
                </a:r>
                <a:r>
                  <a:rPr lang="en-US" sz="2000">
                    <a:solidFill>
                      <a:srgbClr val="800000"/>
                    </a:solidFill>
                    <a:cs typeface="Times New Roman" pitchFamily="18" charset="0"/>
                  </a:rPr>
                  <a:t>“</a:t>
                </a:r>
                <a:r>
                  <a:rPr lang="en-US" sz="2000">
                    <a:solidFill>
                      <a:srgbClr val="0000E6"/>
                    </a:solidFill>
                    <a:cs typeface="Times New Roman" pitchFamily="18" charset="0"/>
                  </a:rPr>
                  <a:t>In functie x = </a:t>
                </a:r>
                <a:r>
                  <a:rPr lang="en-US" sz="2000">
                    <a:solidFill>
                      <a:srgbClr val="800000"/>
                    </a:solidFill>
                    <a:cs typeface="Times New Roman" pitchFamily="18" charset="0"/>
                  </a:rPr>
                  <a:t>“ </a:t>
                </a:r>
                <a:r>
                  <a:rPr lang="en-US" sz="2000">
                    <a:solidFill>
                      <a:srgbClr val="808030"/>
                    </a:solidFill>
                    <a:cs typeface="Times New Roman" pitchFamily="18" charset="0"/>
                  </a:rPr>
                  <a:t>&lt;&lt;</a:t>
                </a:r>
                <a:r>
                  <a:rPr lang="en-US" sz="2000">
                    <a:cs typeface="Times New Roman" pitchFamily="18" charset="0"/>
                  </a:rPr>
                  <a:t> x </a:t>
                </a:r>
                <a:r>
                  <a:rPr lang="en-US" sz="2000">
                    <a:solidFill>
                      <a:srgbClr val="808030"/>
                    </a:solidFill>
                    <a:cs typeface="Times New Roman" pitchFamily="18" charset="0"/>
                  </a:rPr>
                  <a:t>&lt;&lt;</a:t>
                </a:r>
                <a:r>
                  <a:rPr lang="en-US" sz="2000">
                    <a:solidFill>
                      <a:srgbClr val="800000"/>
                    </a:solidFill>
                    <a:cs typeface="Times New Roman" pitchFamily="18" charset="0"/>
                  </a:rPr>
                  <a:t>“</a:t>
                </a:r>
                <a:r>
                  <a:rPr lang="en-US" sz="2000">
                    <a:solidFill>
                      <a:srgbClr val="0F69FF"/>
                    </a:solidFill>
                    <a:cs typeface="Times New Roman" pitchFamily="18" charset="0"/>
                  </a:rPr>
                  <a:t>\n</a:t>
                </a:r>
                <a:r>
                  <a:rPr lang="en-US" sz="2000">
                    <a:solidFill>
                      <a:srgbClr val="800000"/>
                    </a:solidFill>
                    <a:cs typeface="Times New Roman" pitchFamily="18" charset="0"/>
                  </a:rPr>
                  <a:t>“</a:t>
                </a:r>
                <a:r>
                  <a:rPr lang="en-US" sz="2000">
                    <a:solidFill>
                      <a:srgbClr val="800080"/>
                    </a:solidFill>
                    <a:cs typeface="Times New Roman" pitchFamily="18" charset="0"/>
                  </a:rPr>
                  <a:t>;</a:t>
                </a:r>
              </a:p>
              <a:p>
                <a:pPr>
                  <a:spcBef>
                    <a:spcPct val="0"/>
                  </a:spcBef>
                  <a:buFontTx/>
                  <a:buNone/>
                </a:pPr>
                <a:r>
                  <a:rPr lang="en-US" sz="2000"/>
                  <a:t>     </a:t>
                </a:r>
                <a:r>
                  <a:rPr lang="en-US" sz="2000" b="1">
                    <a:solidFill>
                      <a:srgbClr val="800000"/>
                    </a:solidFill>
                    <a:cs typeface="Times New Roman" pitchFamily="18" charset="0"/>
                  </a:rPr>
                  <a:t>if </a:t>
                </a:r>
                <a:r>
                  <a:rPr lang="en-US" sz="2000">
                    <a:solidFill>
                      <a:srgbClr val="808030"/>
                    </a:solidFill>
                    <a:cs typeface="Times New Roman" pitchFamily="18" charset="0"/>
                  </a:rPr>
                  <a:t>(</a:t>
                </a:r>
                <a:r>
                  <a:rPr lang="en-US" sz="2000"/>
                  <a:t>x </a:t>
                </a:r>
                <a:r>
                  <a:rPr lang="en-US" sz="2000">
                    <a:solidFill>
                      <a:srgbClr val="808030"/>
                    </a:solidFill>
                    <a:cs typeface="Times New Roman" pitchFamily="18" charset="0"/>
                  </a:rPr>
                  <a:t>&lt;</a:t>
                </a:r>
                <a:r>
                  <a:rPr lang="en-US" sz="2000"/>
                  <a:t> </a:t>
                </a:r>
                <a:r>
                  <a:rPr lang="en-US" sz="2000">
                    <a:solidFill>
                      <a:srgbClr val="008C00"/>
                    </a:solidFill>
                    <a:cs typeface="Times New Roman" pitchFamily="18" charset="0"/>
                  </a:rPr>
                  <a:t>0</a:t>
                </a:r>
                <a:r>
                  <a:rPr lang="en-US" sz="2000">
                    <a:solidFill>
                      <a:srgbClr val="808030"/>
                    </a:solidFill>
                    <a:cs typeface="Times New Roman" pitchFamily="18" charset="0"/>
                  </a:rPr>
                  <a:t>)</a:t>
                </a:r>
                <a:r>
                  <a:rPr lang="en-US" sz="2000"/>
                  <a:t> </a:t>
                </a:r>
                <a:r>
                  <a:rPr lang="en-US" sz="2000" b="1">
                    <a:solidFill>
                      <a:srgbClr val="800000"/>
                    </a:solidFill>
                    <a:cs typeface="Times New Roman" pitchFamily="18" charset="0"/>
                  </a:rPr>
                  <a:t>throw</a:t>
                </a:r>
                <a:r>
                  <a:rPr lang="en-US" sz="2000"/>
                  <a:t> x</a:t>
                </a:r>
                <a:r>
                  <a:rPr lang="en-US" sz="2000">
                    <a:solidFill>
                      <a:srgbClr val="800080"/>
                    </a:solidFill>
                    <a:cs typeface="Times New Roman" pitchFamily="18" charset="0"/>
                  </a:rPr>
                  <a:t>;</a:t>
                </a:r>
              </a:p>
              <a:p>
                <a:pPr>
                  <a:spcBef>
                    <a:spcPct val="0"/>
                  </a:spcBef>
                  <a:buFontTx/>
                  <a:buNone/>
                </a:pPr>
                <a:r>
                  <a:rPr lang="en-US" sz="2000">
                    <a:solidFill>
                      <a:srgbClr val="800080"/>
                    </a:solidFill>
                    <a:cs typeface="Times New Roman" pitchFamily="18" charset="0"/>
                  </a:rPr>
                  <a:t>}</a:t>
                </a:r>
                <a:endParaRPr lang="en-US" sz="2000"/>
              </a:p>
              <a:p>
                <a:pPr>
                  <a:buFontTx/>
                  <a:buNone/>
                </a:pPr>
                <a:endParaRPr lang="en-US" sz="2000">
                  <a:solidFill>
                    <a:srgbClr val="800080"/>
                  </a:solidFill>
                  <a:cs typeface="Times New Roman" pitchFamily="18" charset="0"/>
                </a:endParaRPr>
              </a:p>
              <a:p>
                <a:pPr>
                  <a:buFontTx/>
                  <a:buNone/>
                </a:pPr>
                <a:r>
                  <a:rPr lang="en-US" sz="2000" b="1">
                    <a:solidFill>
                      <a:srgbClr val="800000"/>
                    </a:solidFill>
                    <a:cs typeface="Times New Roman" pitchFamily="18" charset="0"/>
                  </a:rPr>
                  <a:t>int</a:t>
                </a:r>
                <a:r>
                  <a:rPr lang="en-US" sz="2000">
                    <a:cs typeface="Times New Roman" pitchFamily="18" charset="0"/>
                  </a:rPr>
                  <a:t> </a:t>
                </a:r>
                <a:r>
                  <a:rPr lang="en-US" sz="2000">
                    <a:solidFill>
                      <a:srgbClr val="400000"/>
                    </a:solidFill>
                    <a:cs typeface="Times New Roman" pitchFamily="18" charset="0"/>
                  </a:rPr>
                  <a:t>main</a:t>
                </a:r>
                <a:r>
                  <a:rPr lang="en-US" sz="2000">
                    <a:solidFill>
                      <a:srgbClr val="808030"/>
                    </a:solidFill>
                    <a:cs typeface="Times New Roman" pitchFamily="18" charset="0"/>
                  </a:rPr>
                  <a:t>()</a:t>
                </a:r>
                <a:r>
                  <a:rPr lang="en-US" sz="2000">
                    <a:cs typeface="Times New Roman" pitchFamily="18" charset="0"/>
                  </a:rPr>
                  <a:t> </a:t>
                </a:r>
                <a:r>
                  <a:rPr lang="en-US" sz="2000">
                    <a:solidFill>
                      <a:srgbClr val="800080"/>
                    </a:solidFill>
                    <a:cs typeface="Times New Roman" pitchFamily="18" charset="0"/>
                  </a:rPr>
                  <a:t>{</a:t>
                </a:r>
              </a:p>
              <a:p>
                <a:pPr>
                  <a:buFontTx/>
                  <a:buNone/>
                </a:pPr>
                <a:r>
                  <a:rPr lang="en-US" sz="2000">
                    <a:cs typeface="Times New Roman" pitchFamily="18" charset="0"/>
                  </a:rPr>
                  <a:t>TestTry T</a:t>
                </a:r>
                <a:r>
                  <a:rPr lang="en-US" sz="2000">
                    <a:solidFill>
                      <a:srgbClr val="808030"/>
                    </a:solidFill>
                    <a:cs typeface="Times New Roman" pitchFamily="18" charset="0"/>
                  </a:rPr>
                  <a:t>(</a:t>
                </a:r>
                <a:r>
                  <a:rPr lang="en-US" sz="2000">
                    <a:solidFill>
                      <a:srgbClr val="008C00"/>
                    </a:solidFill>
                    <a:cs typeface="Times New Roman" pitchFamily="18" charset="0"/>
                  </a:rPr>
                  <a:t>4</a:t>
                </a:r>
                <a:r>
                  <a:rPr lang="en-US" sz="2000">
                    <a:solidFill>
                      <a:srgbClr val="808030"/>
                    </a:solidFill>
                    <a:cs typeface="Times New Roman" pitchFamily="18" charset="0"/>
                  </a:rPr>
                  <a:t>)</a:t>
                </a:r>
                <a:r>
                  <a:rPr lang="en-US" sz="2000">
                    <a:solidFill>
                      <a:srgbClr val="800080"/>
                    </a:solidFill>
                    <a:cs typeface="Times New Roman" pitchFamily="18" charset="0"/>
                  </a:rPr>
                  <a:t>;</a:t>
                </a:r>
              </a:p>
              <a:p>
                <a:pPr>
                  <a:buFontTx/>
                  <a:buNone/>
                </a:pPr>
                <a:r>
                  <a:rPr lang="en-US" sz="2000">
                    <a:cs typeface="Times New Roman" pitchFamily="18" charset="0"/>
                  </a:rPr>
                  <a:t>T.Test_Throw_Functie</a:t>
                </a:r>
                <a:r>
                  <a:rPr lang="en-US" sz="2000">
                    <a:solidFill>
                      <a:srgbClr val="808030"/>
                    </a:solidFill>
                    <a:cs typeface="Times New Roman" pitchFamily="18" charset="0"/>
                  </a:rPr>
                  <a:t>()</a:t>
                </a:r>
                <a:r>
                  <a:rPr lang="en-US" sz="2000">
                    <a:solidFill>
                      <a:srgbClr val="800080"/>
                    </a:solidFill>
                    <a:cs typeface="Times New Roman" pitchFamily="18" charset="0"/>
                  </a:rPr>
                  <a:t>;</a:t>
                </a:r>
              </a:p>
              <a:p>
                <a:pPr>
                  <a:buFontTx/>
                  <a:buNone/>
                </a:pPr>
                <a:r>
                  <a:rPr lang="en-US" sz="2000">
                    <a:solidFill>
                      <a:srgbClr val="800080"/>
                    </a:solidFill>
                    <a:cs typeface="Times New Roman" pitchFamily="18" charset="0"/>
                  </a:rPr>
                  <a:t>}</a:t>
                </a:r>
                <a:r>
                  <a:rPr lang="en-US" sz="1200"/>
                  <a:t> </a:t>
                </a:r>
                <a:endParaRPr lang="en-US"/>
              </a:p>
            </p:txBody>
          </p:sp>
          <p:sp>
            <p:nvSpPr>
              <p:cNvPr id="11" name="Rectangle 10"/>
              <p:cNvSpPr/>
              <p:nvPr/>
            </p:nvSpPr>
            <p:spPr>
              <a:xfrm>
                <a:off x="1371600" y="2971604"/>
                <a:ext cx="1219200" cy="1219074"/>
              </a:xfrm>
              <a:prstGeom prst="rect">
                <a:avLst/>
              </a:prstGeom>
              <a:solidFill>
                <a:srgbClr val="FFCC99">
                  <a:alpha val="25000"/>
                </a:srgbClr>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4" name="Rectangle 13"/>
            <p:cNvSpPr/>
            <p:nvPr/>
          </p:nvSpPr>
          <p:spPr>
            <a:xfrm>
              <a:off x="4267200" y="1829295"/>
              <a:ext cx="4267200" cy="1447651"/>
            </a:xfrm>
            <a:prstGeom prst="rect">
              <a:avLst/>
            </a:prstGeom>
            <a:solidFill>
              <a:srgbClr val="FFCC99">
                <a:alpha val="25000"/>
              </a:srgbClr>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2295" name="Rectangle 15"/>
          <p:cNvSpPr>
            <a:spLocks noChangeArrowheads="1"/>
          </p:cNvSpPr>
          <p:nvPr/>
        </p:nvSpPr>
        <p:spPr bwMode="auto">
          <a:xfrm>
            <a:off x="6384396" y="5381020"/>
            <a:ext cx="3444214" cy="1332885"/>
          </a:xfrm>
          <a:prstGeom prst="rect">
            <a:avLst/>
          </a:prstGeom>
          <a:noFill/>
          <a:ln w="9525">
            <a:noFill/>
            <a:miter lim="800000"/>
            <a:headEnd/>
            <a:tailEnd/>
          </a:ln>
        </p:spPr>
        <p:txBody>
          <a:bodyPr lIns="100794" tIns="50397" rIns="100794" bIns="50397">
            <a:spAutoFit/>
          </a:bodyPr>
          <a:lstStyle/>
          <a:p>
            <a:r>
              <a:rPr lang="nl-NL" sz="2000" b="1" dirty="0"/>
              <a:t>In functie x = 5</a:t>
            </a:r>
          </a:p>
          <a:p>
            <a:r>
              <a:rPr lang="nl-NL" sz="2000" b="1" dirty="0"/>
              <a:t>In functie x = 200</a:t>
            </a:r>
          </a:p>
          <a:p>
            <a:r>
              <a:rPr lang="nl-NL" sz="2000" b="1" dirty="0"/>
              <a:t>In functie x = -300</a:t>
            </a:r>
          </a:p>
          <a:p>
            <a:r>
              <a:rPr lang="nl-NL" sz="2000" b="1" dirty="0"/>
              <a:t>Exceptie pe valoarea -300</a:t>
            </a:r>
            <a:endParaRPr lang="en-US" sz="2000" b="1" dirty="0"/>
          </a:p>
        </p:txBody>
      </p:sp>
    </p:spTree>
    <p:extLst>
      <p:ext uri="{BB962C8B-B14F-4D97-AF65-F5344CB8AC3E}">
        <p14:creationId xmlns:p14="http://schemas.microsoft.com/office/powerpoint/2010/main" xmlns="" val="194170852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Google Shape;167;p22"/>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13315" name="Google Shape;168;p22"/>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7" name="Google Shape;105;p17"/>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grpSp>
        <p:nvGrpSpPr>
          <p:cNvPr id="13317" name="Group 11"/>
          <p:cNvGrpSpPr>
            <a:grpSpLocks/>
          </p:cNvGrpSpPr>
          <p:nvPr/>
        </p:nvGrpSpPr>
        <p:grpSpPr bwMode="auto">
          <a:xfrm>
            <a:off x="336022" y="1959629"/>
            <a:ext cx="9279075" cy="5339309"/>
            <a:chOff x="304800" y="1244322"/>
            <a:chExt cx="7909690" cy="4843260"/>
          </a:xfrm>
        </p:grpSpPr>
        <p:sp>
          <p:nvSpPr>
            <p:cNvPr id="13320" name="Rectangle 6"/>
            <p:cNvSpPr>
              <a:spLocks noChangeArrowheads="1"/>
            </p:cNvSpPr>
            <p:nvPr/>
          </p:nvSpPr>
          <p:spPr bwMode="auto">
            <a:xfrm>
              <a:off x="304800" y="1244322"/>
              <a:ext cx="6095999" cy="4187738"/>
            </a:xfrm>
            <a:prstGeom prst="rect">
              <a:avLst/>
            </a:prstGeom>
            <a:solidFill>
              <a:srgbClr val="FFFFFF"/>
            </a:solidFill>
            <a:ln w="9525" algn="ctr">
              <a:noFill/>
              <a:miter lim="800000"/>
              <a:headEnd/>
              <a:tailEnd/>
            </a:ln>
          </p:spPr>
          <p:txBody>
            <a:bodyPr lIns="0" tIns="0" rIns="0" bIns="0" anchor="ctr">
              <a:spAutoFit/>
            </a:bodyPr>
            <a:lstStyle/>
            <a:p>
              <a:pPr>
                <a:buFontTx/>
                <a:buNone/>
              </a:pPr>
              <a:r>
                <a:rPr lang="en-US" sz="2000" b="1">
                  <a:solidFill>
                    <a:srgbClr val="800000"/>
                  </a:solidFill>
                  <a:cs typeface="Times New Roman" pitchFamily="18" charset="0"/>
                </a:rPr>
                <a:t>class</a:t>
              </a:r>
              <a:r>
                <a:rPr lang="en-US" sz="2000">
                  <a:cs typeface="Times New Roman" pitchFamily="18" charset="0"/>
                </a:rPr>
                <a:t> TestTry </a:t>
              </a:r>
              <a:r>
                <a:rPr lang="en-US" sz="2000">
                  <a:solidFill>
                    <a:srgbClr val="800080"/>
                  </a:solidFill>
                  <a:cs typeface="Times New Roman" pitchFamily="18" charset="0"/>
                </a:rPr>
                <a:t>{</a:t>
              </a:r>
              <a:r>
                <a:rPr lang="en-US" sz="2000">
                  <a:cs typeface="Times New Roman" pitchFamily="18" charset="0"/>
                </a:rPr>
                <a:t>    </a:t>
              </a:r>
            </a:p>
            <a:p>
              <a:pPr>
                <a:buFontTx/>
                <a:buNone/>
              </a:pPr>
              <a:r>
                <a:rPr lang="en-US" sz="2000" b="1">
                  <a:solidFill>
                    <a:srgbClr val="800000"/>
                  </a:solidFill>
                  <a:cs typeface="Times New Roman" pitchFamily="18" charset="0"/>
                </a:rPr>
                <a:t>    int</a:t>
              </a:r>
              <a:r>
                <a:rPr lang="en-US" sz="2000">
                  <a:cs typeface="Times New Roman" pitchFamily="18" charset="0"/>
                </a:rPr>
                <a:t> </a:t>
              </a:r>
              <a:r>
                <a:rPr lang="en-US" sz="2000">
                  <a:solidFill>
                    <a:srgbClr val="808030"/>
                  </a:solidFill>
                  <a:cs typeface="Times New Roman" pitchFamily="18" charset="0"/>
                </a:rPr>
                <a:t>*</a:t>
              </a:r>
              <a:r>
                <a:rPr lang="en-US" sz="2000">
                  <a:cs typeface="Times New Roman" pitchFamily="18" charset="0"/>
                </a:rPr>
                <a:t>v</a:t>
              </a:r>
              <a:r>
                <a:rPr lang="en-US" sz="2000">
                  <a:solidFill>
                    <a:srgbClr val="808030"/>
                  </a:solidFill>
                  <a:cs typeface="Times New Roman" pitchFamily="18" charset="0"/>
                </a:rPr>
                <a:t>,</a:t>
              </a:r>
              <a:r>
                <a:rPr lang="en-US" sz="2000">
                  <a:cs typeface="Times New Roman" pitchFamily="18" charset="0"/>
                </a:rPr>
                <a:t> n</a:t>
              </a:r>
              <a:r>
                <a:rPr lang="en-US" sz="2000">
                  <a:solidFill>
                    <a:srgbClr val="800080"/>
                  </a:solidFill>
                  <a:cs typeface="Times New Roman" pitchFamily="18" charset="0"/>
                </a:rPr>
                <a:t>;</a:t>
              </a:r>
            </a:p>
            <a:p>
              <a:pPr>
                <a:buFontTx/>
                <a:buNone/>
              </a:pPr>
              <a:r>
                <a:rPr lang="en-US" sz="2000" b="1">
                  <a:solidFill>
                    <a:srgbClr val="800000"/>
                  </a:solidFill>
                  <a:cs typeface="Times New Roman" pitchFamily="18" charset="0"/>
                </a:rPr>
                <a:t>        public</a:t>
              </a:r>
              <a:r>
                <a:rPr lang="en-US" sz="2000">
                  <a:solidFill>
                    <a:srgbClr val="E34ADC"/>
                  </a:solidFill>
                  <a:cs typeface="Times New Roman" pitchFamily="18" charset="0"/>
                </a:rPr>
                <a:t>:</a:t>
              </a:r>
              <a:r>
                <a:rPr lang="en-US" sz="2000">
                  <a:cs typeface="Times New Roman" pitchFamily="18" charset="0"/>
                </a:rPr>
                <a:t>    </a:t>
              </a:r>
            </a:p>
            <a:p>
              <a:pPr>
                <a:buFontTx/>
                <a:buNone/>
              </a:pPr>
              <a:r>
                <a:rPr lang="en-US" sz="2000">
                  <a:cs typeface="Times New Roman" pitchFamily="18" charset="0"/>
                </a:rPr>
                <a:t>        TestTry</a:t>
              </a:r>
              <a:r>
                <a:rPr lang="en-US" sz="2000">
                  <a:solidFill>
                    <a:srgbClr val="808030"/>
                  </a:solidFill>
                  <a:cs typeface="Times New Roman" pitchFamily="18" charset="0"/>
                </a:rPr>
                <a:t>(</a:t>
              </a:r>
              <a:r>
                <a:rPr lang="en-US" sz="2000" b="1">
                  <a:solidFill>
                    <a:srgbClr val="800000"/>
                  </a:solidFill>
                  <a:cs typeface="Times New Roman" pitchFamily="18" charset="0"/>
                </a:rPr>
                <a:t>int</a:t>
              </a:r>
              <a:r>
                <a:rPr lang="en-US" sz="2000">
                  <a:cs typeface="Times New Roman" pitchFamily="18" charset="0"/>
                </a:rPr>
                <a:t> a</a:t>
              </a:r>
              <a:r>
                <a:rPr lang="en-US" sz="2000">
                  <a:solidFill>
                    <a:srgbClr val="808030"/>
                  </a:solidFill>
                  <a:cs typeface="Times New Roman" pitchFamily="18" charset="0"/>
                </a:rPr>
                <a:t>)</a:t>
              </a:r>
              <a:r>
                <a:rPr lang="en-US" sz="2000">
                  <a:cs typeface="Times New Roman" pitchFamily="18" charset="0"/>
                </a:rPr>
                <a:t> </a:t>
              </a:r>
              <a:r>
                <a:rPr lang="en-US" sz="2000">
                  <a:solidFill>
                    <a:srgbClr val="800080"/>
                  </a:solidFill>
                  <a:cs typeface="Times New Roman" pitchFamily="18" charset="0"/>
                </a:rPr>
                <a:t>{</a:t>
              </a:r>
              <a:r>
                <a:rPr lang="en-US" sz="2000">
                  <a:cs typeface="Times New Roman" pitchFamily="18" charset="0"/>
                </a:rPr>
                <a:t> … </a:t>
              </a:r>
              <a:r>
                <a:rPr lang="en-US" sz="2000">
                  <a:solidFill>
                    <a:srgbClr val="800080"/>
                  </a:solidFill>
                  <a:cs typeface="Times New Roman" pitchFamily="18" charset="0"/>
                </a:rPr>
                <a:t>}</a:t>
              </a:r>
              <a:r>
                <a:rPr lang="en-US" sz="2000">
                  <a:cs typeface="Times New Roman" pitchFamily="18" charset="0"/>
                </a:rPr>
                <a:t>  </a:t>
              </a:r>
            </a:p>
            <a:p>
              <a:pPr>
                <a:buFontTx/>
                <a:buNone/>
              </a:pPr>
              <a:r>
                <a:rPr lang="en-US" sz="2000" b="1">
                  <a:solidFill>
                    <a:srgbClr val="800000"/>
                  </a:solidFill>
                  <a:cs typeface="Times New Roman" pitchFamily="18" charset="0"/>
                </a:rPr>
                <a:t>        void </a:t>
              </a:r>
              <a:r>
                <a:rPr lang="en-US" sz="2000"/>
                <a:t>Test_Try_Local</a:t>
              </a:r>
              <a:r>
                <a:rPr lang="en-US" sz="2000">
                  <a:solidFill>
                    <a:srgbClr val="808030"/>
                  </a:solidFill>
                  <a:cs typeface="Times New Roman" pitchFamily="18" charset="0"/>
                </a:rPr>
                <a:t>()</a:t>
              </a:r>
              <a:endParaRPr lang="en-US" sz="2000">
                <a:cs typeface="Times New Roman" pitchFamily="18" charset="0"/>
              </a:endParaRPr>
            </a:p>
            <a:p>
              <a:pPr>
                <a:buFontTx/>
                <a:buNone/>
              </a:pPr>
              <a:r>
                <a:rPr lang="en-US" sz="2000" b="1">
                  <a:solidFill>
                    <a:srgbClr val="800000"/>
                  </a:solidFill>
                  <a:cs typeface="Times New Roman" pitchFamily="18" charset="0"/>
                </a:rPr>
                <a:t>       </a:t>
              </a:r>
              <a:r>
                <a:rPr lang="en-US" sz="2000">
                  <a:solidFill>
                    <a:srgbClr val="800080"/>
                  </a:solidFill>
                  <a:cs typeface="Times New Roman" pitchFamily="18" charset="0"/>
                </a:rPr>
                <a:t>{</a:t>
              </a:r>
              <a:endParaRPr lang="en-US" sz="2000" b="1">
                <a:solidFill>
                  <a:srgbClr val="800000"/>
                </a:solidFill>
                <a:cs typeface="Times New Roman" pitchFamily="18" charset="0"/>
              </a:endParaRPr>
            </a:p>
            <a:p>
              <a:pPr>
                <a:spcBef>
                  <a:spcPct val="0"/>
                </a:spcBef>
                <a:buFontTx/>
                <a:buNone/>
              </a:pPr>
              <a:r>
                <a:rPr lang="en-US" sz="2000"/>
                <a:t>           </a:t>
              </a:r>
              <a:r>
                <a:rPr lang="en-US" sz="2000" b="1">
                  <a:solidFill>
                    <a:srgbClr val="800000"/>
                  </a:solidFill>
                  <a:cs typeface="Times New Roman" pitchFamily="18" charset="0"/>
                </a:rPr>
                <a:t>int</a:t>
              </a:r>
              <a:r>
                <a:rPr lang="en-US" sz="2000"/>
                <a:t> x</a:t>
              </a:r>
              <a:r>
                <a:rPr lang="en-US" sz="2000">
                  <a:solidFill>
                    <a:srgbClr val="800080"/>
                  </a:solidFill>
                  <a:cs typeface="Times New Roman" pitchFamily="18" charset="0"/>
                </a:rPr>
                <a:t>;</a:t>
              </a:r>
              <a:endParaRPr lang="en-US" sz="2000"/>
            </a:p>
            <a:p>
              <a:pPr>
                <a:spcBef>
                  <a:spcPct val="0"/>
                </a:spcBef>
                <a:buFontTx/>
                <a:buNone/>
              </a:pPr>
              <a:r>
                <a:rPr lang="en-US" sz="2000"/>
                <a:t>           x </a:t>
              </a:r>
              <a:r>
                <a:rPr lang="en-US" sz="2000">
                  <a:solidFill>
                    <a:srgbClr val="808030"/>
                  </a:solidFill>
                  <a:cs typeface="Times New Roman" pitchFamily="18" charset="0"/>
                </a:rPr>
                <a:t>= </a:t>
              </a:r>
              <a:r>
                <a:rPr lang="en-US" sz="2000"/>
                <a:t> </a:t>
              </a:r>
              <a:r>
                <a:rPr lang="en-US" sz="2000">
                  <a:solidFill>
                    <a:srgbClr val="008C00"/>
                  </a:solidFill>
                  <a:cs typeface="Times New Roman" pitchFamily="18" charset="0"/>
                </a:rPr>
                <a:t>-25</a:t>
              </a:r>
              <a:r>
                <a:rPr lang="en-US" sz="2000"/>
                <a:t>;</a:t>
              </a:r>
            </a:p>
            <a:p>
              <a:pPr>
                <a:spcBef>
                  <a:spcPct val="0"/>
                </a:spcBef>
                <a:buFontTx/>
                <a:buNone/>
              </a:pPr>
              <a:r>
                <a:rPr lang="en-US" sz="2000"/>
                <a:t>           Try_in_functie</a:t>
              </a:r>
              <a:r>
                <a:rPr lang="en-US" sz="2000">
                  <a:solidFill>
                    <a:srgbClr val="808030"/>
                  </a:solidFill>
                  <a:cs typeface="Times New Roman" pitchFamily="18" charset="0"/>
                </a:rPr>
                <a:t>(</a:t>
              </a:r>
              <a:r>
                <a:rPr lang="en-US" sz="2000"/>
                <a:t>x</a:t>
              </a:r>
              <a:r>
                <a:rPr lang="en-US" sz="2000">
                  <a:solidFill>
                    <a:srgbClr val="808030"/>
                  </a:solidFill>
                  <a:cs typeface="Times New Roman" pitchFamily="18" charset="0"/>
                </a:rPr>
                <a:t>)</a:t>
              </a:r>
              <a:r>
                <a:rPr lang="en-US" sz="2000">
                  <a:solidFill>
                    <a:srgbClr val="800080"/>
                  </a:solidFill>
                  <a:cs typeface="Times New Roman" pitchFamily="18" charset="0"/>
                </a:rPr>
                <a:t>;</a:t>
              </a:r>
              <a:endParaRPr lang="en-US" sz="2000"/>
            </a:p>
            <a:p>
              <a:pPr>
                <a:spcBef>
                  <a:spcPct val="0"/>
                </a:spcBef>
                <a:buFontTx/>
                <a:buNone/>
              </a:pPr>
              <a:r>
                <a:rPr lang="en-US" sz="2000"/>
                <a:t>           x </a:t>
              </a:r>
              <a:r>
                <a:rPr lang="en-US" sz="2000">
                  <a:solidFill>
                    <a:srgbClr val="808030"/>
                  </a:solidFill>
                  <a:cs typeface="Times New Roman" pitchFamily="18" charset="0"/>
                </a:rPr>
                <a:t>= </a:t>
              </a:r>
              <a:r>
                <a:rPr lang="en-US" sz="2000"/>
                <a:t> </a:t>
              </a:r>
              <a:r>
                <a:rPr lang="en-US" sz="2000">
                  <a:solidFill>
                    <a:srgbClr val="008C00"/>
                  </a:solidFill>
                  <a:cs typeface="Times New Roman" pitchFamily="18" charset="0"/>
                </a:rPr>
                <a:t>13</a:t>
              </a:r>
              <a:r>
                <a:rPr lang="en-US" sz="2000"/>
                <a:t>;</a:t>
              </a:r>
            </a:p>
            <a:p>
              <a:pPr>
                <a:spcBef>
                  <a:spcPct val="0"/>
                </a:spcBef>
                <a:buFontTx/>
                <a:buNone/>
              </a:pPr>
              <a:r>
                <a:rPr lang="en-US" sz="2000"/>
                <a:t>           Try_in_functie</a:t>
              </a:r>
              <a:r>
                <a:rPr lang="en-US" sz="2000">
                  <a:solidFill>
                    <a:srgbClr val="808030"/>
                  </a:solidFill>
                  <a:cs typeface="Times New Roman" pitchFamily="18" charset="0"/>
                </a:rPr>
                <a:t>(</a:t>
              </a:r>
              <a:r>
                <a:rPr lang="en-US" sz="2000"/>
                <a:t>x</a:t>
              </a:r>
              <a:r>
                <a:rPr lang="en-US" sz="2000">
                  <a:solidFill>
                    <a:srgbClr val="808030"/>
                  </a:solidFill>
                  <a:cs typeface="Times New Roman" pitchFamily="18" charset="0"/>
                </a:rPr>
                <a:t>)</a:t>
              </a:r>
              <a:r>
                <a:rPr lang="en-US" sz="2000">
                  <a:solidFill>
                    <a:srgbClr val="800080"/>
                  </a:solidFill>
                  <a:cs typeface="Times New Roman" pitchFamily="18" charset="0"/>
                </a:rPr>
                <a:t>;</a:t>
              </a:r>
              <a:endParaRPr lang="en-US" sz="2000"/>
            </a:p>
            <a:p>
              <a:pPr>
                <a:spcBef>
                  <a:spcPct val="0"/>
                </a:spcBef>
                <a:buFontTx/>
                <a:buNone/>
              </a:pPr>
              <a:r>
                <a:rPr lang="en-US" sz="2000"/>
                <a:t>           n </a:t>
              </a:r>
              <a:r>
                <a:rPr lang="en-US" sz="2000">
                  <a:solidFill>
                    <a:srgbClr val="808030"/>
                  </a:solidFill>
                  <a:cs typeface="Times New Roman" pitchFamily="18" charset="0"/>
                </a:rPr>
                <a:t>=</a:t>
              </a:r>
              <a:r>
                <a:rPr lang="en-US" sz="2000"/>
                <a:t> x;</a:t>
              </a:r>
            </a:p>
            <a:p>
              <a:pPr>
                <a:spcBef>
                  <a:spcPct val="0"/>
                </a:spcBef>
                <a:buFontTx/>
                <a:buNone/>
              </a:pPr>
              <a:r>
                <a:rPr lang="en-US" sz="2000">
                  <a:solidFill>
                    <a:srgbClr val="603000"/>
                  </a:solidFill>
                  <a:cs typeface="Times New Roman" pitchFamily="18" charset="0"/>
                </a:rPr>
                <a:t>           cout</a:t>
              </a:r>
              <a:r>
                <a:rPr lang="en-US" sz="2000">
                  <a:cs typeface="Times New Roman" pitchFamily="18" charset="0"/>
                </a:rPr>
                <a:t> </a:t>
              </a:r>
              <a:r>
                <a:rPr lang="en-US" sz="2000">
                  <a:solidFill>
                    <a:srgbClr val="808030"/>
                  </a:solidFill>
                  <a:cs typeface="Times New Roman" pitchFamily="18" charset="0"/>
                </a:rPr>
                <a:t>&lt;&lt;</a:t>
              </a:r>
              <a:r>
                <a:rPr lang="en-US" sz="2000">
                  <a:cs typeface="Times New Roman" pitchFamily="18" charset="0"/>
                </a:rPr>
                <a:t> </a:t>
              </a:r>
              <a:r>
                <a:rPr lang="en-US" sz="2000"/>
                <a:t>n</a:t>
              </a:r>
              <a:r>
                <a:rPr lang="en-US" sz="2000">
                  <a:solidFill>
                    <a:srgbClr val="800080"/>
                  </a:solidFill>
                  <a:cs typeface="Times New Roman" pitchFamily="18" charset="0"/>
                </a:rPr>
                <a:t>;</a:t>
              </a:r>
              <a:r>
                <a:rPr lang="en-US" sz="2000">
                  <a:cs typeface="Times New Roman" pitchFamily="18" charset="0"/>
                </a:rPr>
                <a:t>         </a:t>
              </a:r>
            </a:p>
            <a:p>
              <a:pPr>
                <a:buFontTx/>
                <a:buNone/>
              </a:pPr>
              <a:r>
                <a:rPr lang="en-US" sz="2000">
                  <a:solidFill>
                    <a:srgbClr val="800080"/>
                  </a:solidFill>
                  <a:cs typeface="Times New Roman" pitchFamily="18" charset="0"/>
                </a:rPr>
                <a:t>        }</a:t>
              </a:r>
            </a:p>
            <a:p>
              <a:pPr>
                <a:buFontTx/>
                <a:buNone/>
              </a:pPr>
              <a:r>
                <a:rPr lang="en-US" sz="2000">
                  <a:solidFill>
                    <a:srgbClr val="800080"/>
                  </a:solidFill>
                  <a:cs typeface="Times New Roman" pitchFamily="18" charset="0"/>
                </a:rPr>
                <a:t>};</a:t>
              </a:r>
              <a:endParaRPr lang="en-US"/>
            </a:p>
          </p:txBody>
        </p:sp>
        <p:sp>
          <p:nvSpPr>
            <p:cNvPr id="13321" name="Rectangle 6"/>
            <p:cNvSpPr>
              <a:spLocks noChangeArrowheads="1"/>
            </p:cNvSpPr>
            <p:nvPr/>
          </p:nvSpPr>
          <p:spPr bwMode="auto">
            <a:xfrm>
              <a:off x="4099691" y="1378601"/>
              <a:ext cx="4114799" cy="4708981"/>
            </a:xfrm>
            <a:prstGeom prst="rect">
              <a:avLst/>
            </a:prstGeom>
            <a:solidFill>
              <a:srgbClr val="FFFFFF"/>
            </a:solidFill>
            <a:ln w="9525" algn="ctr">
              <a:noFill/>
              <a:miter lim="800000"/>
              <a:headEnd/>
              <a:tailEnd/>
            </a:ln>
          </p:spPr>
          <p:txBody>
            <a:bodyPr lIns="0" tIns="0" rIns="0" bIns="0" anchor="ctr">
              <a:spAutoFit/>
            </a:bodyPr>
            <a:lstStyle/>
            <a:p>
              <a:pPr>
                <a:spcBef>
                  <a:spcPct val="0"/>
                </a:spcBef>
                <a:buFontTx/>
                <a:buNone/>
              </a:pPr>
              <a:r>
                <a:rPr lang="en-US" sz="2000" b="1">
                  <a:solidFill>
                    <a:srgbClr val="800000"/>
                  </a:solidFill>
                  <a:cs typeface="Times New Roman" pitchFamily="18" charset="0"/>
                </a:rPr>
                <a:t>void</a:t>
              </a:r>
              <a:r>
                <a:rPr lang="en-US" sz="2000"/>
                <a:t> Try_in_functie(</a:t>
              </a:r>
              <a:r>
                <a:rPr lang="en-US" sz="2000" b="1">
                  <a:solidFill>
                    <a:srgbClr val="800000"/>
                  </a:solidFill>
                  <a:cs typeface="Times New Roman" pitchFamily="18" charset="0"/>
                </a:rPr>
                <a:t>int</a:t>
              </a:r>
              <a:r>
                <a:rPr lang="en-US" sz="2000"/>
                <a:t> x)</a:t>
              </a:r>
            </a:p>
            <a:p>
              <a:pPr>
                <a:spcBef>
                  <a:spcPct val="0"/>
                </a:spcBef>
                <a:buFontTx/>
                <a:buNone/>
              </a:pPr>
              <a:r>
                <a:rPr lang="en-US" sz="2000">
                  <a:solidFill>
                    <a:srgbClr val="800080"/>
                  </a:solidFill>
                  <a:cs typeface="Times New Roman" pitchFamily="18" charset="0"/>
                </a:rPr>
                <a:t>{</a:t>
              </a:r>
            </a:p>
            <a:p>
              <a:pPr>
                <a:spcBef>
                  <a:spcPct val="0"/>
                </a:spcBef>
                <a:buFontTx/>
                <a:buNone/>
              </a:pPr>
              <a:r>
                <a:rPr lang="en-US" sz="2000"/>
                <a:t>    </a:t>
              </a:r>
              <a:r>
                <a:rPr lang="en-US" sz="2000" b="1">
                  <a:solidFill>
                    <a:srgbClr val="800000"/>
                  </a:solidFill>
                  <a:cs typeface="Times New Roman" pitchFamily="18" charset="0"/>
                </a:rPr>
                <a:t>try</a:t>
              </a:r>
            </a:p>
            <a:p>
              <a:pPr>
                <a:spcBef>
                  <a:spcPct val="0"/>
                </a:spcBef>
                <a:buFontTx/>
                <a:buNone/>
              </a:pPr>
              <a:r>
                <a:rPr lang="en-US" sz="2000"/>
                <a:t>   </a:t>
              </a:r>
              <a:r>
                <a:rPr lang="en-US" sz="2000">
                  <a:solidFill>
                    <a:srgbClr val="800080"/>
                  </a:solidFill>
                  <a:cs typeface="Times New Roman" pitchFamily="18" charset="0"/>
                </a:rPr>
                <a:t>{</a:t>
              </a:r>
              <a:endParaRPr lang="en-US" sz="2000"/>
            </a:p>
            <a:p>
              <a:pPr>
                <a:spcBef>
                  <a:spcPct val="0"/>
                </a:spcBef>
                <a:buFontTx/>
                <a:buNone/>
              </a:pPr>
              <a:r>
                <a:rPr lang="en-US" sz="2000"/>
                <a:t>          </a:t>
              </a:r>
              <a:r>
                <a:rPr lang="en-US" sz="2000" b="1">
                  <a:solidFill>
                    <a:srgbClr val="800000"/>
                  </a:solidFill>
                  <a:cs typeface="Times New Roman" pitchFamily="18" charset="0"/>
                </a:rPr>
                <a:t>if </a:t>
              </a:r>
              <a:r>
                <a:rPr lang="en-US" sz="2000">
                  <a:solidFill>
                    <a:srgbClr val="808030"/>
                  </a:solidFill>
                  <a:cs typeface="Times New Roman" pitchFamily="18" charset="0"/>
                </a:rPr>
                <a:t>(</a:t>
              </a:r>
              <a:r>
                <a:rPr lang="en-US" sz="2000"/>
                <a:t>x </a:t>
              </a:r>
              <a:r>
                <a:rPr lang="en-US" sz="2000">
                  <a:solidFill>
                    <a:srgbClr val="808030"/>
                  </a:solidFill>
                  <a:cs typeface="Times New Roman" pitchFamily="18" charset="0"/>
                </a:rPr>
                <a:t>&lt;</a:t>
              </a:r>
              <a:r>
                <a:rPr lang="en-US" sz="2000"/>
                <a:t> </a:t>
              </a:r>
              <a:r>
                <a:rPr lang="en-US" sz="2000">
                  <a:solidFill>
                    <a:srgbClr val="008C00"/>
                  </a:solidFill>
                  <a:cs typeface="Times New Roman" pitchFamily="18" charset="0"/>
                </a:rPr>
                <a:t>0</a:t>
              </a:r>
              <a:r>
                <a:rPr lang="en-US" sz="2000">
                  <a:solidFill>
                    <a:srgbClr val="808030"/>
                  </a:solidFill>
                  <a:cs typeface="Times New Roman" pitchFamily="18" charset="0"/>
                </a:rPr>
                <a:t>)</a:t>
              </a:r>
              <a:r>
                <a:rPr lang="en-US" sz="2000"/>
                <a:t> </a:t>
              </a:r>
              <a:r>
                <a:rPr lang="en-US" sz="2000" b="1">
                  <a:solidFill>
                    <a:srgbClr val="800000"/>
                  </a:solidFill>
                  <a:cs typeface="Times New Roman" pitchFamily="18" charset="0"/>
                </a:rPr>
                <a:t>throw</a:t>
              </a:r>
              <a:r>
                <a:rPr lang="en-US" sz="2000"/>
                <a:t> x</a:t>
              </a:r>
              <a:r>
                <a:rPr lang="en-US" sz="2000">
                  <a:solidFill>
                    <a:srgbClr val="800080"/>
                  </a:solidFill>
                  <a:cs typeface="Times New Roman" pitchFamily="18" charset="0"/>
                </a:rPr>
                <a:t>;</a:t>
              </a:r>
            </a:p>
            <a:p>
              <a:pPr>
                <a:spcBef>
                  <a:spcPct val="0"/>
                </a:spcBef>
                <a:buFontTx/>
                <a:buNone/>
              </a:pPr>
              <a:r>
                <a:rPr lang="en-US" sz="2000"/>
                <a:t>    </a:t>
              </a:r>
              <a:r>
                <a:rPr lang="en-US" sz="2000">
                  <a:solidFill>
                    <a:srgbClr val="800080"/>
                  </a:solidFill>
                  <a:cs typeface="Times New Roman" pitchFamily="18" charset="0"/>
                </a:rPr>
                <a:t>}</a:t>
              </a:r>
              <a:endParaRPr lang="en-US" sz="2000"/>
            </a:p>
            <a:p>
              <a:pPr>
                <a:spcBef>
                  <a:spcPct val="0"/>
                </a:spcBef>
                <a:buFontTx/>
                <a:buNone/>
              </a:pPr>
              <a:r>
                <a:rPr lang="en-US" sz="2000"/>
                <a:t>    </a:t>
              </a:r>
              <a:r>
                <a:rPr lang="en-US" sz="2000" b="1">
                  <a:solidFill>
                    <a:srgbClr val="800000"/>
                  </a:solidFill>
                  <a:cs typeface="Times New Roman" pitchFamily="18" charset="0"/>
                </a:rPr>
                <a:t>catch</a:t>
              </a:r>
              <a:r>
                <a:rPr lang="en-US" sz="2000"/>
                <a:t>(</a:t>
              </a:r>
              <a:r>
                <a:rPr lang="en-US" sz="2000" b="1">
                  <a:solidFill>
                    <a:srgbClr val="800000"/>
                  </a:solidFill>
                  <a:cs typeface="Times New Roman" pitchFamily="18" charset="0"/>
                </a:rPr>
                <a:t>int</a:t>
              </a:r>
              <a:r>
                <a:rPr lang="en-US" sz="2000"/>
                <a:t> x)</a:t>
              </a:r>
            </a:p>
            <a:p>
              <a:pPr>
                <a:spcBef>
                  <a:spcPct val="0"/>
                </a:spcBef>
                <a:buFontTx/>
                <a:buNone/>
              </a:pPr>
              <a:r>
                <a:rPr lang="en-US" sz="2000"/>
                <a:t>    </a:t>
              </a:r>
              <a:r>
                <a:rPr lang="en-US" sz="2000">
                  <a:solidFill>
                    <a:srgbClr val="800080"/>
                  </a:solidFill>
                  <a:cs typeface="Times New Roman" pitchFamily="18" charset="0"/>
                </a:rPr>
                <a:t>{</a:t>
              </a:r>
              <a:endParaRPr lang="en-US" sz="2000"/>
            </a:p>
            <a:p>
              <a:pPr>
                <a:spcBef>
                  <a:spcPct val="0"/>
                </a:spcBef>
                <a:buFontTx/>
                <a:buNone/>
              </a:pPr>
              <a:r>
                <a:rPr lang="en-US" sz="2000">
                  <a:solidFill>
                    <a:srgbClr val="603000"/>
                  </a:solidFill>
                  <a:cs typeface="Times New Roman" pitchFamily="18" charset="0"/>
                </a:rPr>
                <a:t>   cout</a:t>
              </a:r>
              <a:r>
                <a:rPr lang="en-US" sz="2000">
                  <a:cs typeface="Times New Roman" pitchFamily="18" charset="0"/>
                </a:rPr>
                <a:t> </a:t>
              </a:r>
              <a:r>
                <a:rPr lang="en-US" sz="2000">
                  <a:solidFill>
                    <a:srgbClr val="808030"/>
                  </a:solidFill>
                  <a:cs typeface="Times New Roman" pitchFamily="18" charset="0"/>
                </a:rPr>
                <a:t>&lt;&lt;</a:t>
              </a:r>
              <a:r>
                <a:rPr lang="en-US" sz="2000">
                  <a:cs typeface="Times New Roman" pitchFamily="18" charset="0"/>
                </a:rPr>
                <a:t> </a:t>
              </a:r>
              <a:r>
                <a:rPr lang="en-US" sz="2000">
                  <a:solidFill>
                    <a:srgbClr val="800000"/>
                  </a:solidFill>
                  <a:cs typeface="Times New Roman" pitchFamily="18" charset="0"/>
                </a:rPr>
                <a:t>“</a:t>
              </a:r>
              <a:r>
                <a:rPr lang="en-US" sz="2000">
                  <a:solidFill>
                    <a:srgbClr val="0000E6"/>
                  </a:solidFill>
                  <a:cs typeface="Times New Roman" pitchFamily="18" charset="0"/>
                </a:rPr>
                <a:t>Exceptie pe valoarea </a:t>
              </a:r>
              <a:r>
                <a:rPr lang="en-US" sz="2000">
                  <a:solidFill>
                    <a:srgbClr val="800000"/>
                  </a:solidFill>
                  <a:cs typeface="Times New Roman" pitchFamily="18" charset="0"/>
                </a:rPr>
                <a:t>“ </a:t>
              </a:r>
              <a:r>
                <a:rPr lang="en-US" sz="2000">
                  <a:solidFill>
                    <a:srgbClr val="808030"/>
                  </a:solidFill>
                  <a:cs typeface="Times New Roman" pitchFamily="18" charset="0"/>
                </a:rPr>
                <a:t>&lt;&lt;</a:t>
              </a:r>
              <a:r>
                <a:rPr lang="en-US" sz="2000">
                  <a:cs typeface="Times New Roman" pitchFamily="18" charset="0"/>
                </a:rPr>
                <a:t> x </a:t>
              </a:r>
              <a:r>
                <a:rPr lang="en-US" sz="2000">
                  <a:solidFill>
                    <a:srgbClr val="808030"/>
                  </a:solidFill>
                  <a:cs typeface="Times New Roman" pitchFamily="18" charset="0"/>
                </a:rPr>
                <a:t>&lt;&lt;</a:t>
              </a:r>
              <a:r>
                <a:rPr lang="en-US" sz="2000">
                  <a:solidFill>
                    <a:srgbClr val="800000"/>
                  </a:solidFill>
                  <a:cs typeface="Times New Roman" pitchFamily="18" charset="0"/>
                </a:rPr>
                <a:t>“</a:t>
              </a:r>
              <a:r>
                <a:rPr lang="en-US" sz="2000">
                  <a:solidFill>
                    <a:srgbClr val="0F69FF"/>
                  </a:solidFill>
                  <a:cs typeface="Times New Roman" pitchFamily="18" charset="0"/>
                </a:rPr>
                <a:t>\n</a:t>
              </a:r>
              <a:r>
                <a:rPr lang="en-US" sz="2000">
                  <a:solidFill>
                    <a:srgbClr val="800000"/>
                  </a:solidFill>
                  <a:cs typeface="Times New Roman" pitchFamily="18" charset="0"/>
                </a:rPr>
                <a:t>“</a:t>
              </a:r>
              <a:r>
                <a:rPr lang="en-US" sz="2000">
                  <a:solidFill>
                    <a:srgbClr val="800080"/>
                  </a:solidFill>
                  <a:cs typeface="Times New Roman" pitchFamily="18" charset="0"/>
                </a:rPr>
                <a:t>;</a:t>
              </a:r>
              <a:endParaRPr lang="en-US" sz="2000"/>
            </a:p>
            <a:p>
              <a:pPr>
                <a:spcBef>
                  <a:spcPct val="0"/>
                </a:spcBef>
                <a:buFontTx/>
                <a:buNone/>
              </a:pPr>
              <a:r>
                <a:rPr lang="en-US" sz="2000">
                  <a:solidFill>
                    <a:srgbClr val="800080"/>
                  </a:solidFill>
                  <a:cs typeface="Times New Roman" pitchFamily="18" charset="0"/>
                </a:rPr>
                <a:t>    }</a:t>
              </a:r>
              <a:endParaRPr lang="en-US" sz="2000"/>
            </a:p>
            <a:p>
              <a:pPr>
                <a:spcBef>
                  <a:spcPct val="0"/>
                </a:spcBef>
                <a:buFontTx/>
                <a:buNone/>
              </a:pPr>
              <a:r>
                <a:rPr lang="en-US" sz="2000">
                  <a:solidFill>
                    <a:srgbClr val="800080"/>
                  </a:solidFill>
                  <a:cs typeface="Times New Roman" pitchFamily="18" charset="0"/>
                </a:rPr>
                <a:t>}</a:t>
              </a:r>
              <a:endParaRPr lang="en-US" sz="2000"/>
            </a:p>
            <a:p>
              <a:pPr>
                <a:buFontTx/>
                <a:buNone/>
              </a:pPr>
              <a:endParaRPr lang="en-US" sz="2000">
                <a:solidFill>
                  <a:srgbClr val="800080"/>
                </a:solidFill>
                <a:cs typeface="Times New Roman" pitchFamily="18" charset="0"/>
              </a:endParaRPr>
            </a:p>
            <a:p>
              <a:pPr>
                <a:buFontTx/>
                <a:buNone/>
              </a:pPr>
              <a:r>
                <a:rPr lang="en-US" sz="2000" b="1">
                  <a:solidFill>
                    <a:srgbClr val="800000"/>
                  </a:solidFill>
                  <a:cs typeface="Times New Roman" pitchFamily="18" charset="0"/>
                </a:rPr>
                <a:t>int</a:t>
              </a:r>
              <a:r>
                <a:rPr lang="en-US" sz="2000">
                  <a:cs typeface="Times New Roman" pitchFamily="18" charset="0"/>
                </a:rPr>
                <a:t> </a:t>
              </a:r>
              <a:r>
                <a:rPr lang="en-US" sz="2000">
                  <a:solidFill>
                    <a:srgbClr val="400000"/>
                  </a:solidFill>
                  <a:cs typeface="Times New Roman" pitchFamily="18" charset="0"/>
                </a:rPr>
                <a:t>main</a:t>
              </a:r>
              <a:r>
                <a:rPr lang="en-US" sz="2000">
                  <a:solidFill>
                    <a:srgbClr val="808030"/>
                  </a:solidFill>
                  <a:cs typeface="Times New Roman" pitchFamily="18" charset="0"/>
                </a:rPr>
                <a:t>()</a:t>
              </a:r>
              <a:r>
                <a:rPr lang="en-US" sz="2000">
                  <a:cs typeface="Times New Roman" pitchFamily="18" charset="0"/>
                </a:rPr>
                <a:t> </a:t>
              </a:r>
              <a:r>
                <a:rPr lang="en-US" sz="2000">
                  <a:solidFill>
                    <a:srgbClr val="800080"/>
                  </a:solidFill>
                  <a:cs typeface="Times New Roman" pitchFamily="18" charset="0"/>
                </a:rPr>
                <a:t>{</a:t>
              </a:r>
            </a:p>
            <a:p>
              <a:pPr>
                <a:buFontTx/>
                <a:buNone/>
              </a:pPr>
              <a:r>
                <a:rPr lang="en-US" sz="2000">
                  <a:cs typeface="Times New Roman" pitchFamily="18" charset="0"/>
                </a:rPr>
                <a:t>TestTry T</a:t>
              </a:r>
              <a:r>
                <a:rPr lang="en-US" sz="2000">
                  <a:solidFill>
                    <a:srgbClr val="808030"/>
                  </a:solidFill>
                  <a:cs typeface="Times New Roman" pitchFamily="18" charset="0"/>
                </a:rPr>
                <a:t>(</a:t>
              </a:r>
              <a:r>
                <a:rPr lang="en-US" sz="2000">
                  <a:solidFill>
                    <a:srgbClr val="008C00"/>
                  </a:solidFill>
                  <a:cs typeface="Times New Roman" pitchFamily="18" charset="0"/>
                </a:rPr>
                <a:t>4</a:t>
              </a:r>
              <a:r>
                <a:rPr lang="en-US" sz="2000">
                  <a:solidFill>
                    <a:srgbClr val="808030"/>
                  </a:solidFill>
                  <a:cs typeface="Times New Roman" pitchFamily="18" charset="0"/>
                </a:rPr>
                <a:t>)</a:t>
              </a:r>
              <a:r>
                <a:rPr lang="en-US" sz="2000">
                  <a:solidFill>
                    <a:srgbClr val="800080"/>
                  </a:solidFill>
                  <a:cs typeface="Times New Roman" pitchFamily="18" charset="0"/>
                </a:rPr>
                <a:t>;</a:t>
              </a:r>
            </a:p>
            <a:p>
              <a:pPr>
                <a:buFontTx/>
                <a:buNone/>
              </a:pPr>
              <a:r>
                <a:rPr lang="en-US" sz="2000">
                  <a:cs typeface="Times New Roman" pitchFamily="18" charset="0"/>
                </a:rPr>
                <a:t>T.Test_Try_Local</a:t>
              </a:r>
              <a:r>
                <a:rPr lang="en-US" sz="2000">
                  <a:solidFill>
                    <a:srgbClr val="808030"/>
                  </a:solidFill>
                  <a:cs typeface="Times New Roman" pitchFamily="18" charset="0"/>
                </a:rPr>
                <a:t>()</a:t>
              </a:r>
              <a:r>
                <a:rPr lang="en-US" sz="2000">
                  <a:solidFill>
                    <a:srgbClr val="800080"/>
                  </a:solidFill>
                  <a:cs typeface="Times New Roman" pitchFamily="18" charset="0"/>
                </a:rPr>
                <a:t>;</a:t>
              </a:r>
            </a:p>
            <a:p>
              <a:pPr>
                <a:buFontTx/>
                <a:buNone/>
              </a:pPr>
              <a:r>
                <a:rPr lang="en-US" sz="2000">
                  <a:solidFill>
                    <a:srgbClr val="800080"/>
                  </a:solidFill>
                  <a:cs typeface="Times New Roman" pitchFamily="18" charset="0"/>
                </a:rPr>
                <a:t>}</a:t>
              </a:r>
              <a:r>
                <a:rPr lang="en-US" sz="1200"/>
                <a:t> </a:t>
              </a:r>
              <a:endParaRPr lang="en-US"/>
            </a:p>
          </p:txBody>
        </p:sp>
        <p:sp>
          <p:nvSpPr>
            <p:cNvPr id="11" name="Rectangle 10"/>
            <p:cNvSpPr/>
            <p:nvPr/>
          </p:nvSpPr>
          <p:spPr>
            <a:xfrm>
              <a:off x="806055" y="2971618"/>
              <a:ext cx="1718590" cy="1993709"/>
            </a:xfrm>
            <a:prstGeom prst="rect">
              <a:avLst/>
            </a:prstGeom>
            <a:solidFill>
              <a:srgbClr val="FFCC99">
                <a:alpha val="25000"/>
              </a:srgbClr>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13318" name="Rectangle 8"/>
          <p:cNvSpPr>
            <a:spLocks noChangeArrowheads="1"/>
          </p:cNvSpPr>
          <p:nvPr/>
        </p:nvSpPr>
        <p:spPr bwMode="auto">
          <a:xfrm>
            <a:off x="336021" y="1259946"/>
            <a:ext cx="6552406" cy="717331"/>
          </a:xfrm>
          <a:prstGeom prst="rect">
            <a:avLst/>
          </a:prstGeom>
          <a:noFill/>
          <a:ln w="9525">
            <a:noFill/>
            <a:miter lim="800000"/>
            <a:headEnd/>
            <a:tailEnd/>
          </a:ln>
        </p:spPr>
        <p:txBody>
          <a:bodyPr lIns="100794" tIns="50397" rIns="100794" bIns="50397">
            <a:spAutoFit/>
          </a:bodyPr>
          <a:lstStyle/>
          <a:p>
            <a:pPr>
              <a:spcBef>
                <a:spcPct val="0"/>
              </a:spcBef>
              <a:buNone/>
            </a:pPr>
            <a:r>
              <a:rPr lang="ro-RO" sz="2000" b="1" i="1" dirty="0" err="1"/>
              <a:t>Try-catch</a:t>
            </a:r>
            <a:r>
              <a:rPr lang="ro-RO" sz="2000" b="1" i="1" dirty="0"/>
              <a:t> local, în funcție, se </a:t>
            </a:r>
            <a:r>
              <a:rPr lang="ro-RO" sz="2000" b="1" i="1" dirty="0" err="1"/>
              <a:t>continu</a:t>
            </a:r>
            <a:r>
              <a:rPr lang="vi-VN" sz="2000" b="1" i="1" dirty="0"/>
              <a:t>ă</a:t>
            </a:r>
            <a:r>
              <a:rPr lang="ro-RO" sz="2000" b="1" i="1" dirty="0"/>
              <a:t> execuția programului</a:t>
            </a:r>
          </a:p>
        </p:txBody>
      </p:sp>
      <p:sp>
        <p:nvSpPr>
          <p:cNvPr id="13319" name="Rectangle 11"/>
          <p:cNvSpPr>
            <a:spLocks noChangeArrowheads="1"/>
          </p:cNvSpPr>
          <p:nvPr/>
        </p:nvSpPr>
        <p:spPr bwMode="auto">
          <a:xfrm>
            <a:off x="6804422" y="5423018"/>
            <a:ext cx="3024188" cy="1025108"/>
          </a:xfrm>
          <a:prstGeom prst="rect">
            <a:avLst/>
          </a:prstGeom>
          <a:noFill/>
          <a:ln w="9525">
            <a:noFill/>
            <a:miter lim="800000"/>
            <a:headEnd/>
            <a:tailEnd/>
          </a:ln>
        </p:spPr>
        <p:txBody>
          <a:bodyPr lIns="100794" tIns="50397" rIns="100794" bIns="50397">
            <a:spAutoFit/>
          </a:bodyPr>
          <a:lstStyle/>
          <a:p>
            <a:r>
              <a:rPr lang="en-US" sz="2000" b="1"/>
              <a:t>Exceptie pe valoarea -25</a:t>
            </a:r>
          </a:p>
          <a:p>
            <a:r>
              <a:rPr lang="en-US" sz="2000" b="1"/>
              <a:t>13</a:t>
            </a:r>
          </a:p>
        </p:txBody>
      </p:sp>
    </p:spTree>
    <p:extLst>
      <p:ext uri="{BB962C8B-B14F-4D97-AF65-F5344CB8AC3E}">
        <p14:creationId xmlns:p14="http://schemas.microsoft.com/office/powerpoint/2010/main" xmlns="" val="383310998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Google Shape;203;p25"/>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14339" name="Google Shape;204;p25"/>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7" name="Google Shape;105;p17"/>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sp>
        <p:nvSpPr>
          <p:cNvPr id="256004" name="Rectangle 4"/>
          <p:cNvSpPr>
            <a:spLocks noChangeArrowheads="1"/>
          </p:cNvSpPr>
          <p:nvPr/>
        </p:nvSpPr>
        <p:spPr bwMode="auto">
          <a:xfrm>
            <a:off x="924057" y="1859332"/>
            <a:ext cx="5544344" cy="5232202"/>
          </a:xfrm>
          <a:prstGeom prst="rect">
            <a:avLst/>
          </a:prstGeom>
          <a:solidFill>
            <a:srgbClr val="FFFFFF"/>
          </a:solidFill>
          <a:ln w="9525" cap="flat" cmpd="sng" algn="ctr">
            <a:noFill/>
            <a:prstDash val="solid"/>
            <a:miter lim="800000"/>
            <a:headEnd/>
            <a:tailEnd/>
          </a:ln>
          <a:effectLst/>
        </p:spPr>
        <p:txBody>
          <a:bodyPr lIns="0" tIns="0" rIns="0" bIns="0" anchor="ctr">
            <a:spAutoFit/>
          </a:bodyPr>
          <a:lstStyle/>
          <a:p>
            <a:pPr>
              <a:buFontTx/>
              <a:buNone/>
              <a:defRPr/>
            </a:pPr>
            <a:r>
              <a:rPr lang="en-US" sz="2000" b="1" dirty="0">
                <a:solidFill>
                  <a:srgbClr val="800000"/>
                </a:solidFill>
                <a:latin typeface="+mn-lt"/>
                <a:ea typeface="Times New Roman" pitchFamily="18" charset="0"/>
                <a:cs typeface="Courier New" pitchFamily="49" charset="0"/>
              </a:rPr>
              <a:t>void</a:t>
            </a:r>
            <a:r>
              <a:rPr lang="en-US" sz="2000" dirty="0">
                <a:latin typeface="+mn-lt"/>
                <a:ea typeface="Times New Roman" pitchFamily="18" charset="0"/>
                <a:cs typeface="Courier New" pitchFamily="49" charset="0"/>
              </a:rPr>
              <a:t> </a:t>
            </a:r>
            <a:r>
              <a:rPr lang="en-US" sz="2000" dirty="0" err="1">
                <a:latin typeface="+mn-lt"/>
                <a:ea typeface="Times New Roman" pitchFamily="18" charset="0"/>
                <a:cs typeface="Courier New" pitchFamily="49" charset="0"/>
              </a:rPr>
              <a:t>Exceptii_multiple</a:t>
            </a:r>
            <a:r>
              <a:rPr lang="en-US" sz="2000" dirty="0">
                <a:solidFill>
                  <a:srgbClr val="808030"/>
                </a:solidFill>
                <a:latin typeface="+mn-lt"/>
                <a:ea typeface="Times New Roman" pitchFamily="18" charset="0"/>
                <a:cs typeface="Courier New" pitchFamily="49" charset="0"/>
              </a:rPr>
              <a:t>(</a:t>
            </a:r>
            <a:r>
              <a:rPr lang="en-US" sz="2000" b="1" dirty="0" err="1">
                <a:solidFill>
                  <a:srgbClr val="800000"/>
                </a:solidFill>
                <a:latin typeface="+mn-lt"/>
                <a:ea typeface="Times New Roman" pitchFamily="18" charset="0"/>
                <a:cs typeface="Courier New" pitchFamily="49" charset="0"/>
              </a:rPr>
              <a:t>int</a:t>
            </a:r>
            <a:r>
              <a:rPr lang="en-US" sz="2000" dirty="0">
                <a:latin typeface="+mn-lt"/>
                <a:ea typeface="Times New Roman" pitchFamily="18" charset="0"/>
                <a:cs typeface="Courier New" pitchFamily="49" charset="0"/>
              </a:rPr>
              <a:t> x</a:t>
            </a:r>
            <a:r>
              <a:rPr lang="en-US" sz="2000" dirty="0">
                <a:solidFill>
                  <a:srgbClr val="808030"/>
                </a:solidFill>
                <a:latin typeface="+mn-lt"/>
                <a:ea typeface="Times New Roman" pitchFamily="18" charset="0"/>
                <a:cs typeface="Courier New" pitchFamily="49" charset="0"/>
              </a:rPr>
              <a:t>)</a:t>
            </a:r>
            <a:r>
              <a:rPr lang="en-US" sz="2000" dirty="0">
                <a:solidFill>
                  <a:srgbClr val="800080"/>
                </a:solidFill>
                <a:latin typeface="+mn-lt"/>
                <a:ea typeface="Times New Roman" pitchFamily="18" charset="0"/>
                <a:cs typeface="Courier New" pitchFamily="49" charset="0"/>
              </a:rPr>
              <a:t>{</a:t>
            </a:r>
            <a:r>
              <a:rPr lang="en-US" sz="2000" b="1" dirty="0">
                <a:solidFill>
                  <a:srgbClr val="800000"/>
                </a:solidFill>
                <a:latin typeface="+mn-lt"/>
                <a:ea typeface="Times New Roman" pitchFamily="18" charset="0"/>
                <a:cs typeface="Courier New" pitchFamily="49" charset="0"/>
              </a:rPr>
              <a:t>    </a:t>
            </a:r>
          </a:p>
          <a:p>
            <a:pPr>
              <a:buFontTx/>
              <a:buNone/>
              <a:defRPr/>
            </a:pPr>
            <a:r>
              <a:rPr lang="en-US" sz="2000" b="1" dirty="0">
                <a:solidFill>
                  <a:srgbClr val="800000"/>
                </a:solidFill>
                <a:latin typeface="+mn-lt"/>
                <a:ea typeface="Times New Roman" pitchFamily="18" charset="0"/>
                <a:cs typeface="Courier New" pitchFamily="49" charset="0"/>
              </a:rPr>
              <a:t>     try</a:t>
            </a:r>
            <a:r>
              <a:rPr lang="en-US" sz="2000" dirty="0">
                <a:solidFill>
                  <a:srgbClr val="800080"/>
                </a:solidFill>
                <a:latin typeface="+mn-lt"/>
                <a:ea typeface="Times New Roman" pitchFamily="18" charset="0"/>
                <a:cs typeface="Courier New" pitchFamily="49" charset="0"/>
              </a:rPr>
              <a:t>{</a:t>
            </a:r>
          </a:p>
          <a:p>
            <a:pPr>
              <a:buFontTx/>
              <a:buNone/>
              <a:defRPr/>
            </a:pPr>
            <a:r>
              <a:rPr lang="en-US" sz="2000" dirty="0">
                <a:solidFill>
                  <a:srgbClr val="800080"/>
                </a:solidFill>
                <a:latin typeface="+mn-lt"/>
                <a:ea typeface="Times New Roman" pitchFamily="18" charset="0"/>
                <a:cs typeface="Courier New" pitchFamily="49" charset="0"/>
              </a:rPr>
              <a:t>  </a:t>
            </a:r>
            <a:r>
              <a:rPr lang="en-US" sz="2000" b="1" dirty="0">
                <a:solidFill>
                  <a:srgbClr val="800000"/>
                </a:solidFill>
                <a:latin typeface="+mn-lt"/>
                <a:ea typeface="Times New Roman" pitchFamily="18" charset="0"/>
                <a:cs typeface="Courier New" pitchFamily="49" charset="0"/>
              </a:rPr>
              <a:t>      if</a:t>
            </a:r>
            <a:r>
              <a:rPr lang="en-US" sz="2000" dirty="0">
                <a:latin typeface="+mn-lt"/>
                <a:ea typeface="Times New Roman" pitchFamily="18" charset="0"/>
                <a:cs typeface="Courier New" pitchFamily="49" charset="0"/>
              </a:rPr>
              <a:t> </a:t>
            </a:r>
            <a:r>
              <a:rPr lang="en-US" sz="2000" dirty="0">
                <a:solidFill>
                  <a:srgbClr val="80803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x </a:t>
            </a:r>
            <a:r>
              <a:rPr lang="en-US" sz="2000" dirty="0">
                <a:solidFill>
                  <a:srgbClr val="808030"/>
                </a:solidFill>
                <a:latin typeface="+mn-lt"/>
                <a:ea typeface="Times New Roman" pitchFamily="18" charset="0"/>
                <a:cs typeface="Courier New" pitchFamily="49" charset="0"/>
              </a:rPr>
              <a:t>&lt;</a:t>
            </a:r>
            <a:r>
              <a:rPr lang="en-US" sz="2000" dirty="0">
                <a:latin typeface="+mn-lt"/>
                <a:ea typeface="Times New Roman" pitchFamily="18" charset="0"/>
                <a:cs typeface="Courier New" pitchFamily="49" charset="0"/>
              </a:rPr>
              <a:t> </a:t>
            </a:r>
            <a:r>
              <a:rPr lang="en-US" sz="2000" dirty="0">
                <a:solidFill>
                  <a:srgbClr val="008C00"/>
                </a:solidFill>
                <a:latin typeface="+mn-lt"/>
                <a:ea typeface="Times New Roman" pitchFamily="18" charset="0"/>
                <a:cs typeface="Courier New" pitchFamily="49" charset="0"/>
              </a:rPr>
              <a:t>0</a:t>
            </a:r>
            <a:r>
              <a:rPr lang="en-US" sz="2000" dirty="0">
                <a:solidFill>
                  <a:srgbClr val="80803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 </a:t>
            </a:r>
            <a:r>
              <a:rPr lang="en-US" sz="2000" b="1" dirty="0">
                <a:solidFill>
                  <a:srgbClr val="800000"/>
                </a:solidFill>
                <a:latin typeface="+mn-lt"/>
                <a:ea typeface="Times New Roman" pitchFamily="18" charset="0"/>
                <a:cs typeface="Courier New" pitchFamily="49" charset="0"/>
              </a:rPr>
              <a:t>throw</a:t>
            </a:r>
            <a:r>
              <a:rPr lang="en-US" sz="2000" dirty="0">
                <a:latin typeface="+mn-lt"/>
                <a:ea typeface="Times New Roman" pitchFamily="18" charset="0"/>
                <a:cs typeface="Courier New" pitchFamily="49" charset="0"/>
              </a:rPr>
              <a:t> x</a:t>
            </a:r>
            <a:r>
              <a:rPr lang="en-US" sz="2000" dirty="0">
                <a:solidFill>
                  <a:srgbClr val="80008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 </a:t>
            </a:r>
            <a:r>
              <a:rPr lang="en-US" sz="2000" dirty="0">
                <a:solidFill>
                  <a:srgbClr val="696969"/>
                </a:solidFill>
                <a:latin typeface="+mn-lt"/>
                <a:ea typeface="Times New Roman" pitchFamily="18" charset="0"/>
                <a:cs typeface="Courier New" pitchFamily="49" charset="0"/>
              </a:rPr>
              <a:t>//</a:t>
            </a:r>
            <a:r>
              <a:rPr lang="en-US" sz="2000" dirty="0" err="1">
                <a:solidFill>
                  <a:srgbClr val="696969"/>
                </a:solidFill>
                <a:latin typeface="+mn-lt"/>
                <a:ea typeface="Times New Roman" pitchFamily="18" charset="0"/>
                <a:cs typeface="Courier New" pitchFamily="49" charset="0"/>
              </a:rPr>
              <a:t>int</a:t>
            </a:r>
            <a:r>
              <a:rPr lang="en-US" sz="2000" b="1" dirty="0">
                <a:solidFill>
                  <a:srgbClr val="800000"/>
                </a:solidFill>
                <a:latin typeface="+mn-lt"/>
                <a:ea typeface="Times New Roman" pitchFamily="18" charset="0"/>
                <a:cs typeface="Courier New" pitchFamily="49" charset="0"/>
              </a:rPr>
              <a:t>      </a:t>
            </a:r>
          </a:p>
          <a:p>
            <a:pPr>
              <a:buFontTx/>
              <a:buNone/>
              <a:defRPr/>
            </a:pPr>
            <a:r>
              <a:rPr lang="en-US" sz="2000" b="1" dirty="0">
                <a:solidFill>
                  <a:srgbClr val="800000"/>
                </a:solidFill>
                <a:latin typeface="+mn-lt"/>
                <a:ea typeface="Times New Roman" pitchFamily="18" charset="0"/>
                <a:cs typeface="Courier New" pitchFamily="49" charset="0"/>
              </a:rPr>
              <a:t>        if</a:t>
            </a:r>
            <a:r>
              <a:rPr lang="en-US" sz="2000" dirty="0">
                <a:latin typeface="+mn-lt"/>
                <a:ea typeface="Times New Roman" pitchFamily="18" charset="0"/>
                <a:cs typeface="Courier New" pitchFamily="49" charset="0"/>
              </a:rPr>
              <a:t> </a:t>
            </a:r>
            <a:r>
              <a:rPr lang="en-US" sz="2000" dirty="0">
                <a:solidFill>
                  <a:srgbClr val="80803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x </a:t>
            </a:r>
            <a:r>
              <a:rPr lang="en-US" sz="2000" dirty="0">
                <a:solidFill>
                  <a:srgbClr val="80803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 </a:t>
            </a:r>
            <a:r>
              <a:rPr lang="en-US" sz="2000" dirty="0">
                <a:solidFill>
                  <a:srgbClr val="008C00"/>
                </a:solidFill>
                <a:latin typeface="+mn-lt"/>
                <a:ea typeface="Times New Roman" pitchFamily="18" charset="0"/>
                <a:cs typeface="Courier New" pitchFamily="49" charset="0"/>
              </a:rPr>
              <a:t>0</a:t>
            </a:r>
            <a:r>
              <a:rPr lang="en-US" sz="2000" dirty="0">
                <a:solidFill>
                  <a:srgbClr val="80803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 </a:t>
            </a:r>
            <a:r>
              <a:rPr lang="en-US" sz="2000" b="1" dirty="0">
                <a:solidFill>
                  <a:srgbClr val="800000"/>
                </a:solidFill>
                <a:latin typeface="+mn-lt"/>
                <a:ea typeface="Times New Roman" pitchFamily="18" charset="0"/>
                <a:cs typeface="Courier New" pitchFamily="49" charset="0"/>
              </a:rPr>
              <a:t>throw</a:t>
            </a:r>
            <a:r>
              <a:rPr lang="en-US" sz="2000" dirty="0">
                <a:latin typeface="+mn-lt"/>
                <a:ea typeface="Times New Roman" pitchFamily="18" charset="0"/>
                <a:cs typeface="Courier New" pitchFamily="49" charset="0"/>
              </a:rPr>
              <a:t> </a:t>
            </a:r>
            <a:r>
              <a:rPr lang="en-US" sz="2000" dirty="0">
                <a:solidFill>
                  <a:srgbClr val="0000E6"/>
                </a:solidFill>
                <a:latin typeface="+mn-lt"/>
                <a:ea typeface="Times New Roman" pitchFamily="18" charset="0"/>
                <a:cs typeface="Courier New" pitchFamily="49" charset="0"/>
              </a:rPr>
              <a:t>'A'</a:t>
            </a:r>
            <a:r>
              <a:rPr lang="en-US" sz="2000" dirty="0">
                <a:solidFill>
                  <a:srgbClr val="80008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 </a:t>
            </a:r>
            <a:r>
              <a:rPr lang="en-US" sz="2000" dirty="0">
                <a:solidFill>
                  <a:srgbClr val="696969"/>
                </a:solidFill>
                <a:latin typeface="+mn-lt"/>
                <a:ea typeface="Times New Roman" pitchFamily="18" charset="0"/>
                <a:cs typeface="Courier New" pitchFamily="49" charset="0"/>
              </a:rPr>
              <a:t>//char</a:t>
            </a:r>
            <a:r>
              <a:rPr lang="en-US" sz="2000" b="1" dirty="0">
                <a:solidFill>
                  <a:srgbClr val="800000"/>
                </a:solidFill>
                <a:latin typeface="+mn-lt"/>
                <a:ea typeface="Times New Roman" pitchFamily="18" charset="0"/>
                <a:cs typeface="Courier New" pitchFamily="49" charset="0"/>
              </a:rPr>
              <a:t>      </a:t>
            </a:r>
          </a:p>
          <a:p>
            <a:pPr>
              <a:buFontTx/>
              <a:buNone/>
              <a:defRPr/>
            </a:pPr>
            <a:r>
              <a:rPr lang="en-US" sz="2000" b="1" dirty="0">
                <a:solidFill>
                  <a:srgbClr val="800000"/>
                </a:solidFill>
                <a:latin typeface="+mn-lt"/>
                <a:ea typeface="Times New Roman" pitchFamily="18" charset="0"/>
                <a:cs typeface="Courier New" pitchFamily="49" charset="0"/>
              </a:rPr>
              <a:t>        if</a:t>
            </a:r>
            <a:r>
              <a:rPr lang="en-US" sz="2000" dirty="0">
                <a:latin typeface="+mn-lt"/>
                <a:ea typeface="Times New Roman" pitchFamily="18" charset="0"/>
                <a:cs typeface="Courier New" pitchFamily="49" charset="0"/>
              </a:rPr>
              <a:t> </a:t>
            </a:r>
            <a:r>
              <a:rPr lang="en-US" sz="2000" dirty="0">
                <a:solidFill>
                  <a:srgbClr val="80803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x </a:t>
            </a:r>
            <a:r>
              <a:rPr lang="en-US" sz="2000" dirty="0">
                <a:solidFill>
                  <a:srgbClr val="808030"/>
                </a:solidFill>
                <a:latin typeface="+mn-lt"/>
                <a:ea typeface="Times New Roman" pitchFamily="18" charset="0"/>
                <a:cs typeface="Courier New" pitchFamily="49" charset="0"/>
              </a:rPr>
              <a:t>&gt;</a:t>
            </a:r>
            <a:r>
              <a:rPr lang="en-US" sz="2000" dirty="0">
                <a:latin typeface="+mn-lt"/>
                <a:ea typeface="Times New Roman" pitchFamily="18" charset="0"/>
                <a:cs typeface="Courier New" pitchFamily="49" charset="0"/>
              </a:rPr>
              <a:t> </a:t>
            </a:r>
            <a:r>
              <a:rPr lang="en-US" sz="2000" dirty="0">
                <a:solidFill>
                  <a:srgbClr val="008C00"/>
                </a:solidFill>
                <a:latin typeface="+mn-lt"/>
                <a:ea typeface="Times New Roman" pitchFamily="18" charset="0"/>
                <a:cs typeface="Courier New" pitchFamily="49" charset="0"/>
              </a:rPr>
              <a:t>0</a:t>
            </a:r>
            <a:r>
              <a:rPr lang="en-US" sz="2000" dirty="0">
                <a:solidFill>
                  <a:srgbClr val="80803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 </a:t>
            </a:r>
            <a:r>
              <a:rPr lang="en-US" sz="2000" b="1" dirty="0">
                <a:solidFill>
                  <a:srgbClr val="800000"/>
                </a:solidFill>
                <a:latin typeface="+mn-lt"/>
                <a:ea typeface="Times New Roman" pitchFamily="18" charset="0"/>
                <a:cs typeface="Courier New" pitchFamily="49" charset="0"/>
              </a:rPr>
              <a:t>throw</a:t>
            </a:r>
            <a:r>
              <a:rPr lang="en-US" sz="2000" dirty="0">
                <a:latin typeface="+mn-lt"/>
                <a:ea typeface="Times New Roman" pitchFamily="18" charset="0"/>
                <a:cs typeface="Courier New" pitchFamily="49" charset="0"/>
              </a:rPr>
              <a:t> </a:t>
            </a:r>
            <a:r>
              <a:rPr lang="en-US" sz="2000" dirty="0">
                <a:solidFill>
                  <a:srgbClr val="008000"/>
                </a:solidFill>
                <a:latin typeface="+mn-lt"/>
                <a:ea typeface="Times New Roman" pitchFamily="18" charset="0"/>
                <a:cs typeface="Courier New" pitchFamily="49" charset="0"/>
              </a:rPr>
              <a:t>12.34</a:t>
            </a:r>
            <a:r>
              <a:rPr lang="en-US" sz="2000" dirty="0">
                <a:solidFill>
                  <a:srgbClr val="80008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 </a:t>
            </a:r>
            <a:r>
              <a:rPr lang="en-US" sz="2000" dirty="0">
                <a:solidFill>
                  <a:srgbClr val="696969"/>
                </a:solidFill>
                <a:latin typeface="+mn-lt"/>
                <a:ea typeface="Times New Roman" pitchFamily="18" charset="0"/>
                <a:cs typeface="Courier New" pitchFamily="49" charset="0"/>
              </a:rPr>
              <a:t>//double</a:t>
            </a:r>
            <a:r>
              <a:rPr lang="en-US" sz="2000" dirty="0">
                <a:solidFill>
                  <a:srgbClr val="800080"/>
                </a:solidFill>
                <a:latin typeface="+mn-lt"/>
                <a:ea typeface="Times New Roman" pitchFamily="18" charset="0"/>
                <a:cs typeface="Courier New" pitchFamily="49" charset="0"/>
              </a:rPr>
              <a:t>     </a:t>
            </a:r>
          </a:p>
          <a:p>
            <a:pPr>
              <a:buFontTx/>
              <a:buNone/>
              <a:defRPr/>
            </a:pPr>
            <a:r>
              <a:rPr lang="en-US" sz="2000" dirty="0">
                <a:solidFill>
                  <a:srgbClr val="800080"/>
                </a:solidFill>
                <a:latin typeface="+mn-lt"/>
                <a:ea typeface="Times New Roman" pitchFamily="18" charset="0"/>
                <a:cs typeface="Courier New" pitchFamily="49" charset="0"/>
              </a:rPr>
              <a:t>    }</a:t>
            </a:r>
          </a:p>
          <a:p>
            <a:pPr>
              <a:buFontTx/>
              <a:buNone/>
              <a:defRPr/>
            </a:pPr>
            <a:r>
              <a:rPr lang="en-US" sz="2000" b="1" dirty="0">
                <a:solidFill>
                  <a:srgbClr val="800000"/>
                </a:solidFill>
                <a:latin typeface="+mn-lt"/>
                <a:ea typeface="Times New Roman" pitchFamily="18" charset="0"/>
                <a:cs typeface="Courier New" pitchFamily="49" charset="0"/>
              </a:rPr>
              <a:t>    catch</a:t>
            </a:r>
            <a:r>
              <a:rPr lang="en-US" sz="2000" dirty="0">
                <a:solidFill>
                  <a:srgbClr val="808030"/>
                </a:solidFill>
                <a:latin typeface="+mn-lt"/>
                <a:ea typeface="Times New Roman" pitchFamily="18" charset="0"/>
                <a:cs typeface="Courier New" pitchFamily="49" charset="0"/>
              </a:rPr>
              <a:t>(...)</a:t>
            </a:r>
            <a:r>
              <a:rPr lang="en-US" sz="2000" dirty="0">
                <a:latin typeface="+mn-lt"/>
                <a:ea typeface="Times New Roman" pitchFamily="18" charset="0"/>
                <a:cs typeface="Courier New" pitchFamily="49" charset="0"/>
              </a:rPr>
              <a:t> </a:t>
            </a:r>
            <a:r>
              <a:rPr lang="en-US" sz="2000" dirty="0">
                <a:solidFill>
                  <a:srgbClr val="800080"/>
                </a:solidFill>
                <a:latin typeface="+mn-lt"/>
                <a:ea typeface="Times New Roman" pitchFamily="18" charset="0"/>
                <a:cs typeface="Courier New" pitchFamily="49" charset="0"/>
              </a:rPr>
              <a:t>{</a:t>
            </a:r>
            <a:r>
              <a:rPr lang="en-US" sz="2000" dirty="0">
                <a:solidFill>
                  <a:srgbClr val="603000"/>
                </a:solidFill>
                <a:latin typeface="+mn-lt"/>
                <a:ea typeface="Times New Roman" pitchFamily="18" charset="0"/>
                <a:cs typeface="Courier New" pitchFamily="49" charset="0"/>
              </a:rPr>
              <a:t>      </a:t>
            </a:r>
          </a:p>
          <a:p>
            <a:pPr>
              <a:buFontTx/>
              <a:buNone/>
              <a:defRPr/>
            </a:pPr>
            <a:r>
              <a:rPr lang="en-US" sz="2000" dirty="0">
                <a:solidFill>
                  <a:srgbClr val="603000"/>
                </a:solidFill>
                <a:latin typeface="+mn-lt"/>
                <a:ea typeface="Times New Roman" pitchFamily="18" charset="0"/>
                <a:cs typeface="Courier New" pitchFamily="49" charset="0"/>
              </a:rPr>
              <a:t>       </a:t>
            </a:r>
            <a:r>
              <a:rPr lang="en-US" sz="2000" dirty="0" err="1">
                <a:solidFill>
                  <a:srgbClr val="603000"/>
                </a:solidFill>
                <a:latin typeface="+mn-lt"/>
                <a:ea typeface="Times New Roman" pitchFamily="18" charset="0"/>
                <a:cs typeface="Courier New" pitchFamily="49" charset="0"/>
              </a:rPr>
              <a:t>cout</a:t>
            </a:r>
            <a:r>
              <a:rPr lang="en-US" sz="2000" dirty="0">
                <a:latin typeface="+mn-lt"/>
                <a:ea typeface="Times New Roman" pitchFamily="18" charset="0"/>
                <a:cs typeface="Courier New" pitchFamily="49" charset="0"/>
              </a:rPr>
              <a:t> </a:t>
            </a:r>
            <a:r>
              <a:rPr lang="en-US" sz="2000" dirty="0">
                <a:solidFill>
                  <a:srgbClr val="808030"/>
                </a:solidFill>
                <a:latin typeface="+mn-lt"/>
                <a:ea typeface="Times New Roman" pitchFamily="18" charset="0"/>
                <a:cs typeface="Courier New" pitchFamily="49" charset="0"/>
              </a:rPr>
              <a:t>&lt;&lt;</a:t>
            </a:r>
            <a:r>
              <a:rPr lang="en-US" sz="2000" dirty="0">
                <a:latin typeface="+mn-lt"/>
                <a:ea typeface="Times New Roman" pitchFamily="18" charset="0"/>
                <a:cs typeface="Courier New" pitchFamily="49" charset="0"/>
              </a:rPr>
              <a:t> </a:t>
            </a:r>
            <a:r>
              <a:rPr lang="en-US" sz="2000" dirty="0">
                <a:solidFill>
                  <a:srgbClr val="800000"/>
                </a:solidFill>
                <a:latin typeface="+mn-lt"/>
                <a:ea typeface="Times New Roman" pitchFamily="18" charset="0"/>
                <a:cs typeface="Courier New" pitchFamily="49" charset="0"/>
              </a:rPr>
              <a:t>"</a:t>
            </a:r>
            <a:r>
              <a:rPr lang="en-US" sz="2000" dirty="0">
                <a:solidFill>
                  <a:srgbClr val="0000E6"/>
                </a:solidFill>
                <a:latin typeface="+mn-lt"/>
                <a:ea typeface="Times New Roman" pitchFamily="18" charset="0"/>
                <a:cs typeface="Courier New" pitchFamily="49" charset="0"/>
              </a:rPr>
              <a:t>Catch </a:t>
            </a:r>
            <a:r>
              <a:rPr lang="en-US" sz="2000" dirty="0" err="1">
                <a:solidFill>
                  <a:srgbClr val="0000E6"/>
                </a:solidFill>
                <a:latin typeface="+mn-lt"/>
                <a:ea typeface="Times New Roman" pitchFamily="18" charset="0"/>
                <a:cs typeface="Courier New" pitchFamily="49" charset="0"/>
              </a:rPr>
              <a:t>macar</a:t>
            </a:r>
            <a:r>
              <a:rPr lang="en-US" sz="2000" dirty="0">
                <a:solidFill>
                  <a:srgbClr val="0000E6"/>
                </a:solidFill>
                <a:latin typeface="+mn-lt"/>
                <a:ea typeface="Times New Roman" pitchFamily="18" charset="0"/>
                <a:cs typeface="Courier New" pitchFamily="49" charset="0"/>
              </a:rPr>
              <a:t> </a:t>
            </a:r>
            <a:r>
              <a:rPr lang="en-US" sz="2000" dirty="0" err="1">
                <a:solidFill>
                  <a:srgbClr val="0000E6"/>
                </a:solidFill>
                <a:latin typeface="+mn-lt"/>
                <a:ea typeface="Times New Roman" pitchFamily="18" charset="0"/>
                <a:cs typeface="Courier New" pitchFamily="49" charset="0"/>
              </a:rPr>
              <a:t>una</a:t>
            </a:r>
            <a:r>
              <a:rPr lang="en-US" sz="2000" dirty="0">
                <a:solidFill>
                  <a:srgbClr val="0000E6"/>
                </a:solidFill>
                <a:latin typeface="+mn-lt"/>
                <a:ea typeface="Times New Roman" pitchFamily="18" charset="0"/>
                <a:cs typeface="Courier New" pitchFamily="49" charset="0"/>
              </a:rPr>
              <a:t>!</a:t>
            </a:r>
            <a:r>
              <a:rPr lang="en-US" sz="2000" dirty="0">
                <a:solidFill>
                  <a:srgbClr val="0F69FF"/>
                </a:solidFill>
                <a:latin typeface="+mn-lt"/>
                <a:ea typeface="Times New Roman" pitchFamily="18" charset="0"/>
                <a:cs typeface="Courier New" pitchFamily="49" charset="0"/>
              </a:rPr>
              <a:t>\n</a:t>
            </a:r>
            <a:r>
              <a:rPr lang="en-US" sz="2000" dirty="0">
                <a:solidFill>
                  <a:srgbClr val="800000"/>
                </a:solidFill>
                <a:latin typeface="+mn-lt"/>
                <a:ea typeface="Times New Roman" pitchFamily="18" charset="0"/>
                <a:cs typeface="Courier New" pitchFamily="49" charset="0"/>
              </a:rPr>
              <a:t>"</a:t>
            </a:r>
            <a:r>
              <a:rPr lang="en-US" sz="2000" dirty="0">
                <a:solidFill>
                  <a:srgbClr val="800080"/>
                </a:solidFill>
                <a:latin typeface="+mn-lt"/>
                <a:ea typeface="Times New Roman" pitchFamily="18" charset="0"/>
                <a:cs typeface="Courier New" pitchFamily="49" charset="0"/>
              </a:rPr>
              <a:t>;     </a:t>
            </a:r>
          </a:p>
          <a:p>
            <a:pPr>
              <a:buFontTx/>
              <a:buNone/>
              <a:defRPr/>
            </a:pPr>
            <a:r>
              <a:rPr lang="en-US" sz="2000" dirty="0">
                <a:solidFill>
                  <a:srgbClr val="800080"/>
                </a:solidFill>
                <a:latin typeface="+mn-lt"/>
                <a:ea typeface="Times New Roman" pitchFamily="18" charset="0"/>
                <a:cs typeface="Courier New" pitchFamily="49" charset="0"/>
              </a:rPr>
              <a:t>    }</a:t>
            </a:r>
          </a:p>
          <a:p>
            <a:pPr>
              <a:buFontTx/>
              <a:buNone/>
              <a:defRPr/>
            </a:pPr>
            <a:r>
              <a:rPr lang="en-US" sz="2000" dirty="0">
                <a:solidFill>
                  <a:srgbClr val="800080"/>
                </a:solidFill>
                <a:latin typeface="+mn-lt"/>
                <a:ea typeface="Times New Roman" pitchFamily="18" charset="0"/>
                <a:cs typeface="Courier New" pitchFamily="49" charset="0"/>
              </a:rPr>
              <a:t>Catch(</a:t>
            </a:r>
            <a:r>
              <a:rPr lang="en-US" sz="2000" dirty="0" err="1">
                <a:solidFill>
                  <a:srgbClr val="800080"/>
                </a:solidFill>
                <a:latin typeface="+mn-lt"/>
                <a:ea typeface="Times New Roman" pitchFamily="18" charset="0"/>
                <a:cs typeface="Courier New" pitchFamily="49" charset="0"/>
              </a:rPr>
              <a:t>int</a:t>
            </a:r>
            <a:r>
              <a:rPr lang="en-US" sz="2000" dirty="0">
                <a:solidFill>
                  <a:srgbClr val="800080"/>
                </a:solidFill>
                <a:latin typeface="+mn-lt"/>
                <a:ea typeface="Times New Roman" pitchFamily="18" charset="0"/>
                <a:cs typeface="Courier New" pitchFamily="49" charset="0"/>
              </a:rPr>
              <a:t>){…}</a:t>
            </a:r>
          </a:p>
          <a:p>
            <a:pPr>
              <a:buFontTx/>
              <a:buNone/>
              <a:defRPr/>
            </a:pPr>
            <a:r>
              <a:rPr lang="en-US" sz="2000" dirty="0">
                <a:solidFill>
                  <a:srgbClr val="800080"/>
                </a:solidFill>
                <a:latin typeface="+mn-lt"/>
                <a:ea typeface="Times New Roman" pitchFamily="18" charset="0"/>
                <a:cs typeface="Courier New" pitchFamily="49" charset="0"/>
              </a:rPr>
              <a:t>}</a:t>
            </a:r>
          </a:p>
          <a:p>
            <a:pPr>
              <a:buFontTx/>
              <a:buNone/>
              <a:defRPr/>
            </a:pPr>
            <a:endParaRPr lang="en-US" sz="2000" dirty="0">
              <a:solidFill>
                <a:srgbClr val="800080"/>
              </a:solidFill>
              <a:latin typeface="+mn-lt"/>
              <a:ea typeface="Times New Roman" pitchFamily="18" charset="0"/>
              <a:cs typeface="Courier New" pitchFamily="49" charset="0"/>
            </a:endParaRPr>
          </a:p>
          <a:p>
            <a:pPr>
              <a:buFontTx/>
              <a:buNone/>
              <a:defRPr/>
            </a:pPr>
            <a:r>
              <a:rPr lang="en-US" sz="2000" b="1" dirty="0" err="1">
                <a:solidFill>
                  <a:srgbClr val="800000"/>
                </a:solidFill>
                <a:latin typeface="+mn-lt"/>
                <a:ea typeface="Times New Roman" pitchFamily="18" charset="0"/>
                <a:cs typeface="Courier New" pitchFamily="49" charset="0"/>
              </a:rPr>
              <a:t>int</a:t>
            </a:r>
            <a:r>
              <a:rPr lang="en-US" sz="2000" dirty="0">
                <a:latin typeface="+mn-lt"/>
                <a:ea typeface="Times New Roman" pitchFamily="18" charset="0"/>
                <a:cs typeface="Courier New" pitchFamily="49" charset="0"/>
              </a:rPr>
              <a:t> </a:t>
            </a:r>
            <a:r>
              <a:rPr lang="en-US" sz="2000" dirty="0">
                <a:solidFill>
                  <a:srgbClr val="400000"/>
                </a:solidFill>
                <a:latin typeface="+mn-lt"/>
                <a:ea typeface="Times New Roman" pitchFamily="18" charset="0"/>
                <a:cs typeface="Courier New" pitchFamily="49" charset="0"/>
              </a:rPr>
              <a:t>main</a:t>
            </a:r>
            <a:r>
              <a:rPr lang="en-US" sz="2000" dirty="0">
                <a:solidFill>
                  <a:srgbClr val="808030"/>
                </a:solidFill>
                <a:latin typeface="+mn-lt"/>
                <a:ea typeface="Times New Roman" pitchFamily="18" charset="0"/>
                <a:cs typeface="Courier New" pitchFamily="49" charset="0"/>
              </a:rPr>
              <a:t>()</a:t>
            </a:r>
            <a:r>
              <a:rPr lang="en-US" sz="2000" dirty="0">
                <a:solidFill>
                  <a:srgbClr val="800080"/>
                </a:solidFill>
                <a:latin typeface="+mn-lt"/>
                <a:ea typeface="Times New Roman" pitchFamily="18" charset="0"/>
                <a:cs typeface="Courier New" pitchFamily="49" charset="0"/>
              </a:rPr>
              <a:t>{</a:t>
            </a:r>
          </a:p>
          <a:p>
            <a:pPr>
              <a:buFontTx/>
              <a:buNone/>
              <a:defRPr/>
            </a:pPr>
            <a:r>
              <a:rPr lang="en-US" sz="2000" dirty="0">
                <a:latin typeface="+mn-lt"/>
                <a:ea typeface="Times New Roman" pitchFamily="18" charset="0"/>
                <a:cs typeface="Courier New" pitchFamily="49" charset="0"/>
              </a:rPr>
              <a:t>    </a:t>
            </a:r>
            <a:r>
              <a:rPr lang="en-US" sz="2000" dirty="0" err="1">
                <a:latin typeface="+mn-lt"/>
                <a:ea typeface="Times New Roman" pitchFamily="18" charset="0"/>
                <a:cs typeface="Courier New" pitchFamily="49" charset="0"/>
              </a:rPr>
              <a:t>Exceptii_multiple</a:t>
            </a:r>
            <a:r>
              <a:rPr lang="en-US" sz="2000" dirty="0">
                <a:solidFill>
                  <a:srgbClr val="808030"/>
                </a:solidFill>
                <a:latin typeface="+mn-lt"/>
                <a:ea typeface="Times New Roman" pitchFamily="18" charset="0"/>
                <a:cs typeface="Courier New" pitchFamily="49" charset="0"/>
              </a:rPr>
              <a:t>(-</a:t>
            </a:r>
            <a:r>
              <a:rPr lang="en-US" sz="2000" dirty="0">
                <a:solidFill>
                  <a:srgbClr val="008C00"/>
                </a:solidFill>
                <a:latin typeface="+mn-lt"/>
                <a:ea typeface="Times New Roman" pitchFamily="18" charset="0"/>
                <a:cs typeface="Courier New" pitchFamily="49" charset="0"/>
              </a:rPr>
              <a:t>52</a:t>
            </a:r>
            <a:r>
              <a:rPr lang="en-US" sz="2000" dirty="0">
                <a:solidFill>
                  <a:srgbClr val="808030"/>
                </a:solidFill>
                <a:latin typeface="+mn-lt"/>
                <a:ea typeface="Times New Roman" pitchFamily="18" charset="0"/>
                <a:cs typeface="Courier New" pitchFamily="49" charset="0"/>
              </a:rPr>
              <a:t>)</a:t>
            </a:r>
            <a:r>
              <a:rPr lang="en-US" sz="2000" dirty="0">
                <a:solidFill>
                  <a:srgbClr val="800080"/>
                </a:solidFill>
                <a:latin typeface="+mn-lt"/>
                <a:ea typeface="Times New Roman" pitchFamily="18" charset="0"/>
                <a:cs typeface="Courier New" pitchFamily="49" charset="0"/>
              </a:rPr>
              <a:t>;</a:t>
            </a:r>
          </a:p>
          <a:p>
            <a:pPr>
              <a:buFontTx/>
              <a:buNone/>
              <a:defRPr/>
            </a:pPr>
            <a:r>
              <a:rPr lang="en-US" sz="2000" dirty="0">
                <a:latin typeface="+mn-lt"/>
                <a:ea typeface="Times New Roman" pitchFamily="18" charset="0"/>
                <a:cs typeface="Courier New" pitchFamily="49" charset="0"/>
              </a:rPr>
              <a:t>    </a:t>
            </a:r>
            <a:r>
              <a:rPr lang="en-US" sz="2000" dirty="0" err="1">
                <a:latin typeface="+mn-lt"/>
                <a:ea typeface="Times New Roman" pitchFamily="18" charset="0"/>
                <a:cs typeface="Courier New" pitchFamily="49" charset="0"/>
              </a:rPr>
              <a:t>Exceptii_multiple</a:t>
            </a:r>
            <a:r>
              <a:rPr lang="en-US" sz="2000" dirty="0">
                <a:solidFill>
                  <a:srgbClr val="808030"/>
                </a:solidFill>
                <a:latin typeface="+mn-lt"/>
                <a:ea typeface="Times New Roman" pitchFamily="18" charset="0"/>
                <a:cs typeface="Courier New" pitchFamily="49" charset="0"/>
              </a:rPr>
              <a:t>(</a:t>
            </a:r>
            <a:r>
              <a:rPr lang="en-US" sz="2000" dirty="0">
                <a:solidFill>
                  <a:srgbClr val="008C00"/>
                </a:solidFill>
                <a:latin typeface="+mn-lt"/>
                <a:ea typeface="Times New Roman" pitchFamily="18" charset="0"/>
                <a:cs typeface="Courier New" pitchFamily="49" charset="0"/>
              </a:rPr>
              <a:t>0</a:t>
            </a:r>
            <a:r>
              <a:rPr lang="en-US" sz="2000" dirty="0">
                <a:solidFill>
                  <a:srgbClr val="808030"/>
                </a:solidFill>
                <a:latin typeface="+mn-lt"/>
                <a:ea typeface="Times New Roman" pitchFamily="18" charset="0"/>
                <a:cs typeface="Courier New" pitchFamily="49" charset="0"/>
              </a:rPr>
              <a:t>)</a:t>
            </a:r>
            <a:r>
              <a:rPr lang="en-US" sz="2000" dirty="0">
                <a:solidFill>
                  <a:srgbClr val="800080"/>
                </a:solidFill>
                <a:latin typeface="+mn-lt"/>
                <a:ea typeface="Times New Roman" pitchFamily="18" charset="0"/>
                <a:cs typeface="Courier New" pitchFamily="49" charset="0"/>
              </a:rPr>
              <a:t>;</a:t>
            </a:r>
          </a:p>
          <a:p>
            <a:pPr>
              <a:buFontTx/>
              <a:buNone/>
              <a:defRPr/>
            </a:pPr>
            <a:r>
              <a:rPr lang="en-US" sz="2000" dirty="0">
                <a:latin typeface="+mn-lt"/>
                <a:ea typeface="Times New Roman" pitchFamily="18" charset="0"/>
                <a:cs typeface="Courier New" pitchFamily="49" charset="0"/>
              </a:rPr>
              <a:t>    </a:t>
            </a:r>
            <a:r>
              <a:rPr lang="en-US" sz="2000" dirty="0" err="1">
                <a:latin typeface="+mn-lt"/>
                <a:ea typeface="Times New Roman" pitchFamily="18" charset="0"/>
                <a:cs typeface="Courier New" pitchFamily="49" charset="0"/>
              </a:rPr>
              <a:t>Exceptii_multiple</a:t>
            </a:r>
            <a:r>
              <a:rPr lang="en-US" sz="2000" dirty="0">
                <a:solidFill>
                  <a:srgbClr val="808030"/>
                </a:solidFill>
                <a:latin typeface="+mn-lt"/>
                <a:ea typeface="Times New Roman" pitchFamily="18" charset="0"/>
                <a:cs typeface="Courier New" pitchFamily="49" charset="0"/>
              </a:rPr>
              <a:t>(</a:t>
            </a:r>
            <a:r>
              <a:rPr lang="en-US" sz="2000" dirty="0">
                <a:solidFill>
                  <a:srgbClr val="008C00"/>
                </a:solidFill>
                <a:latin typeface="+mn-lt"/>
                <a:ea typeface="Times New Roman" pitchFamily="18" charset="0"/>
                <a:cs typeface="Courier New" pitchFamily="49" charset="0"/>
              </a:rPr>
              <a:t>34</a:t>
            </a:r>
            <a:r>
              <a:rPr lang="en-US" sz="2000" dirty="0">
                <a:solidFill>
                  <a:srgbClr val="808030"/>
                </a:solidFill>
                <a:latin typeface="+mn-lt"/>
                <a:ea typeface="Times New Roman" pitchFamily="18" charset="0"/>
                <a:cs typeface="Courier New" pitchFamily="49" charset="0"/>
              </a:rPr>
              <a:t>)</a:t>
            </a:r>
            <a:r>
              <a:rPr lang="en-US" sz="2000" dirty="0">
                <a:solidFill>
                  <a:srgbClr val="800080"/>
                </a:solidFill>
                <a:latin typeface="+mn-lt"/>
                <a:ea typeface="Times New Roman" pitchFamily="18" charset="0"/>
                <a:cs typeface="Courier New" pitchFamily="49" charset="0"/>
              </a:rPr>
              <a:t>;</a:t>
            </a:r>
          </a:p>
          <a:p>
            <a:pPr>
              <a:buFontTx/>
              <a:buNone/>
              <a:defRPr/>
            </a:pPr>
            <a:r>
              <a:rPr lang="en-US" sz="2000" dirty="0">
                <a:solidFill>
                  <a:srgbClr val="800080"/>
                </a:solidFill>
                <a:latin typeface="+mn-lt"/>
                <a:ea typeface="Times New Roman" pitchFamily="18" charset="0"/>
                <a:cs typeface="Courier New" pitchFamily="49" charset="0"/>
              </a:rPr>
              <a:t>}</a:t>
            </a:r>
            <a:r>
              <a:rPr lang="en-US" sz="2000" dirty="0">
                <a:latin typeface="+mn-lt"/>
              </a:rPr>
              <a:t> </a:t>
            </a:r>
          </a:p>
        </p:txBody>
      </p:sp>
      <p:sp>
        <p:nvSpPr>
          <p:cNvPr id="14342" name="Rectangle 5"/>
          <p:cNvSpPr>
            <a:spLocks noChangeArrowheads="1"/>
          </p:cNvSpPr>
          <p:nvPr/>
        </p:nvSpPr>
        <p:spPr bwMode="auto">
          <a:xfrm>
            <a:off x="336021" y="1091953"/>
            <a:ext cx="3360208" cy="717331"/>
          </a:xfrm>
          <a:prstGeom prst="rect">
            <a:avLst/>
          </a:prstGeom>
          <a:noFill/>
          <a:ln w="9525">
            <a:noFill/>
            <a:miter lim="800000"/>
            <a:headEnd/>
            <a:tailEnd/>
          </a:ln>
        </p:spPr>
        <p:txBody>
          <a:bodyPr lIns="100794" tIns="50397" rIns="100794" bIns="50397">
            <a:spAutoFit/>
          </a:bodyPr>
          <a:lstStyle/>
          <a:p>
            <a:pPr>
              <a:spcBef>
                <a:spcPct val="0"/>
              </a:spcBef>
              <a:buFontTx/>
              <a:buNone/>
            </a:pPr>
            <a:r>
              <a:rPr lang="ro-RO" sz="2000" b="1" i="1" dirty="0"/>
              <a:t>Excepții</a:t>
            </a:r>
            <a:r>
              <a:rPr lang="en-US" sz="2000" b="1" i="1" dirty="0"/>
              <a:t> multiple; catch (…)</a:t>
            </a:r>
          </a:p>
        </p:txBody>
      </p:sp>
    </p:spTree>
    <p:extLst>
      <p:ext uri="{BB962C8B-B14F-4D97-AF65-F5344CB8AC3E}">
        <p14:creationId xmlns:p14="http://schemas.microsoft.com/office/powerpoint/2010/main" xmlns="" val="41479828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Google Shape;215;p26"/>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15363" name="Google Shape;216;p26"/>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217" name="Google Shape;217;p26"/>
          <p:cNvSpPr/>
          <p:nvPr/>
        </p:nvSpPr>
        <p:spPr>
          <a:xfrm>
            <a:off x="456779" y="1259946"/>
            <a:ext cx="9296576" cy="2103410"/>
          </a:xfrm>
          <a:prstGeom prst="rect">
            <a:avLst/>
          </a:prstGeom>
          <a:solidFill>
            <a:srgbClr val="FFFFFF"/>
          </a:solidFill>
          <a:ln>
            <a:noFill/>
          </a:ln>
        </p:spPr>
        <p:txBody>
          <a:bodyPr spcFirstLastPara="1" lIns="89991" tIns="44996" rIns="89991" bIns="44996"/>
          <a:lstStyle/>
          <a:p>
            <a:pPr marL="457152" indent="-355563">
              <a:spcBef>
                <a:spcPts val="0"/>
              </a:spcBef>
              <a:spcAft>
                <a:spcPts val="0"/>
              </a:spcAft>
              <a:buSzPts val="2000"/>
              <a:buFontTx/>
              <a:buChar char="-"/>
              <a:defRPr/>
            </a:pPr>
            <a:r>
              <a:rPr lang="ro-RO" sz="2600" dirty="0">
                <a:latin typeface="+mj-lt"/>
              </a:rPr>
              <a:t>aruncarea de erori din clase de bază şi derivate</a:t>
            </a:r>
          </a:p>
          <a:p>
            <a:pPr marL="457152" indent="-355563">
              <a:spcBef>
                <a:spcPts val="0"/>
              </a:spcBef>
              <a:spcAft>
                <a:spcPts val="0"/>
              </a:spcAft>
              <a:buSzPts val="2000"/>
              <a:buFontTx/>
              <a:buChar char="-"/>
              <a:defRPr/>
            </a:pPr>
            <a:r>
              <a:rPr lang="ro-RO" sz="2600" dirty="0">
                <a:latin typeface="+mj-lt"/>
              </a:rPr>
              <a:t>un catch pentru tipul de bază va fi executat pentru un obiect aruncat de tipul derivat</a:t>
            </a:r>
          </a:p>
          <a:p>
            <a:pPr marL="457152" indent="-355563">
              <a:spcBef>
                <a:spcPts val="0"/>
              </a:spcBef>
              <a:spcAft>
                <a:spcPts val="0"/>
              </a:spcAft>
              <a:buSzPts val="2000"/>
              <a:buFontTx/>
              <a:buChar char="-"/>
              <a:defRPr/>
            </a:pPr>
            <a:r>
              <a:rPr lang="ro-RO" sz="2600" dirty="0">
                <a:latin typeface="+mj-lt"/>
              </a:rPr>
              <a:t>să se pună catch-ul pe tipul derivat primul şi apoi catchul pe tipul de bază</a:t>
            </a:r>
          </a:p>
          <a:p>
            <a:pPr>
              <a:spcBef>
                <a:spcPts val="0"/>
              </a:spcBef>
              <a:spcAft>
                <a:spcPts val="0"/>
              </a:spcAft>
              <a:defRPr/>
            </a:pPr>
            <a:endParaRPr lang="ro-RO" sz="2600" dirty="0">
              <a:latin typeface="+mj-lt"/>
            </a:endParaRPr>
          </a:p>
          <a:p>
            <a:pPr>
              <a:spcBef>
                <a:spcPts val="0"/>
              </a:spcBef>
              <a:spcAft>
                <a:spcPts val="0"/>
              </a:spcAft>
              <a:defRPr/>
            </a:pPr>
            <a:endParaRPr lang="ro-RO" sz="2600" dirty="0">
              <a:latin typeface="+mj-lt"/>
            </a:endParaRPr>
          </a:p>
        </p:txBody>
      </p:sp>
      <p:sp>
        <p:nvSpPr>
          <p:cNvPr id="7" name="Google Shape;105;p17"/>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grpSp>
        <p:nvGrpSpPr>
          <p:cNvPr id="15366" name="Group 8"/>
          <p:cNvGrpSpPr>
            <a:grpSpLocks/>
          </p:cNvGrpSpPr>
          <p:nvPr/>
        </p:nvGrpSpPr>
        <p:grpSpPr bwMode="auto">
          <a:xfrm>
            <a:off x="3192198" y="3191863"/>
            <a:ext cx="6636411" cy="4173571"/>
            <a:chOff x="2895600" y="2895600"/>
            <a:chExt cx="5715000" cy="3785652"/>
          </a:xfrm>
        </p:grpSpPr>
        <p:sp>
          <p:nvSpPr>
            <p:cNvPr id="253953" name="Rectangle 1"/>
            <p:cNvSpPr>
              <a:spLocks noChangeArrowheads="1"/>
            </p:cNvSpPr>
            <p:nvPr/>
          </p:nvSpPr>
          <p:spPr bwMode="auto">
            <a:xfrm>
              <a:off x="2895600" y="2895600"/>
              <a:ext cx="5715000" cy="3785652"/>
            </a:xfrm>
            <a:prstGeom prst="rect">
              <a:avLst/>
            </a:prstGeom>
            <a:noFill/>
            <a:ln w="9525" cap="flat" cmpd="sng" algn="ctr">
              <a:noFill/>
              <a:prstDash val="solid"/>
              <a:miter lim="800000"/>
              <a:headEnd/>
              <a:tailEnd/>
            </a:ln>
            <a:effectLst/>
          </p:spPr>
          <p:txBody>
            <a:bodyPr anchor="ctr">
              <a:spAutoFit/>
            </a:bodyPr>
            <a:lstStyle/>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class</a:t>
              </a:r>
              <a:r>
                <a:rPr lang="en-US" sz="2200" dirty="0">
                  <a:latin typeface="+mn-lt"/>
                  <a:ea typeface="Times New Roman" pitchFamily="18" charset="0"/>
                  <a:cs typeface="Courier New" pitchFamily="49" charset="0"/>
                </a:rPr>
                <a:t> B </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class</a:t>
              </a:r>
              <a:r>
                <a:rPr lang="en-US" sz="2200" dirty="0">
                  <a:latin typeface="+mn-lt"/>
                  <a:ea typeface="Times New Roman" pitchFamily="18" charset="0"/>
                  <a:cs typeface="Courier New" pitchFamily="49" charset="0"/>
                </a:rPr>
                <a:t> D</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b="1" dirty="0">
                  <a:solidFill>
                    <a:srgbClr val="800000"/>
                  </a:solidFill>
                  <a:latin typeface="+mn-lt"/>
                  <a:ea typeface="Times New Roman" pitchFamily="18" charset="0"/>
                  <a:cs typeface="Courier New" pitchFamily="49" charset="0"/>
                </a:rPr>
                <a:t>public</a:t>
              </a:r>
              <a:r>
                <a:rPr lang="en-US" sz="2200" dirty="0">
                  <a:latin typeface="+mn-lt"/>
                  <a:ea typeface="Times New Roman" pitchFamily="18" charset="0"/>
                  <a:cs typeface="Courier New" pitchFamily="49" charset="0"/>
                </a:rPr>
                <a:t> B </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err="1">
                  <a:solidFill>
                    <a:srgbClr val="800000"/>
                  </a:solidFill>
                  <a:latin typeface="+mn-lt"/>
                  <a:ea typeface="Times New Roman" pitchFamily="18" charset="0"/>
                  <a:cs typeface="Courier New" pitchFamily="49" charset="0"/>
                </a:rPr>
                <a:t>int</a:t>
              </a:r>
              <a:r>
                <a:rPr lang="en-US" sz="2200" dirty="0">
                  <a:latin typeface="+mn-lt"/>
                  <a:ea typeface="Times New Roman" pitchFamily="18" charset="0"/>
                  <a:cs typeface="Courier New" pitchFamily="49" charset="0"/>
                </a:rPr>
                <a:t> </a:t>
              </a:r>
              <a:r>
                <a:rPr lang="en-US" sz="2200" dirty="0">
                  <a:solidFill>
                    <a:srgbClr val="400000"/>
                  </a:solidFill>
                  <a:latin typeface="+mn-lt"/>
                  <a:ea typeface="Times New Roman" pitchFamily="18" charset="0"/>
                  <a:cs typeface="Courier New" pitchFamily="49" charset="0"/>
                </a:rPr>
                <a:t>main</a:t>
              </a:r>
              <a:r>
                <a:rPr lang="en-US" sz="2200" dirty="0">
                  <a:solidFill>
                    <a:srgbClr val="80803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latin typeface="+mn-lt"/>
                  <a:ea typeface="Times New Roman" pitchFamily="18" charset="0"/>
                  <a:cs typeface="Courier New" pitchFamily="49" charset="0"/>
                </a:rPr>
                <a:t>       D derived</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       try</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b="1" dirty="0">
                  <a:solidFill>
                    <a:srgbClr val="800000"/>
                  </a:solidFill>
                  <a:latin typeface="+mn-lt"/>
                  <a:ea typeface="Times New Roman" pitchFamily="18" charset="0"/>
                  <a:cs typeface="Courier New" pitchFamily="49" charset="0"/>
                </a:rPr>
                <a:t>throw</a:t>
              </a:r>
              <a:r>
                <a:rPr lang="en-US" sz="2200" dirty="0">
                  <a:latin typeface="+mn-lt"/>
                  <a:ea typeface="Times New Roman" pitchFamily="18" charset="0"/>
                  <a:cs typeface="Courier New" pitchFamily="49" charset="0"/>
                </a:rPr>
                <a:t> derived</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       catch</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B </a:t>
              </a:r>
              <a:r>
                <a:rPr lang="en-US" sz="2200" dirty="0" err="1">
                  <a:latin typeface="+mn-lt"/>
                  <a:ea typeface="Times New Roman" pitchFamily="18" charset="0"/>
                  <a:cs typeface="Courier New" pitchFamily="49" charset="0"/>
                </a:rPr>
                <a:t>b</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err="1">
                  <a:solidFill>
                    <a:srgbClr val="603000"/>
                  </a:solidFill>
                  <a:latin typeface="+mn-lt"/>
                  <a:ea typeface="Times New Roman" pitchFamily="18" charset="0"/>
                  <a:cs typeface="Courier New" pitchFamily="49" charset="0"/>
                </a:rPr>
                <a:t>cout</a:t>
              </a:r>
              <a:r>
                <a:rPr lang="en-US" sz="2200" dirty="0">
                  <a:latin typeface="+mn-lt"/>
                  <a:ea typeface="Times New Roman" pitchFamily="18" charset="0"/>
                  <a:cs typeface="Courier New" pitchFamily="49" charset="0"/>
                </a:rPr>
                <a:t> </a:t>
              </a:r>
              <a:r>
                <a:rPr lang="en-US" sz="2200" dirty="0">
                  <a:solidFill>
                    <a:srgbClr val="808030"/>
                  </a:solidFill>
                  <a:latin typeface="+mn-lt"/>
                  <a:ea typeface="Times New Roman" pitchFamily="18" charset="0"/>
                  <a:cs typeface="Courier New" pitchFamily="49" charset="0"/>
                </a:rPr>
                <a:t>&lt;&lt;</a:t>
              </a:r>
              <a:r>
                <a:rPr lang="en-US" sz="2200" dirty="0">
                  <a:latin typeface="+mn-lt"/>
                  <a:ea typeface="Times New Roman" pitchFamily="18" charset="0"/>
                  <a:cs typeface="Courier New" pitchFamily="49" charset="0"/>
                </a:rPr>
                <a:t> </a:t>
              </a:r>
              <a:r>
                <a:rPr lang="en-US" sz="2200" dirty="0">
                  <a:solidFill>
                    <a:srgbClr val="800000"/>
                  </a:solidFill>
                  <a:latin typeface="+mn-lt"/>
                  <a:ea typeface="Times New Roman" pitchFamily="18" charset="0"/>
                  <a:cs typeface="Courier New" pitchFamily="49" charset="0"/>
                </a:rPr>
                <a:t>"</a:t>
              </a:r>
              <a:r>
                <a:rPr lang="en-US" sz="2200" dirty="0">
                  <a:solidFill>
                    <a:srgbClr val="0000E6"/>
                  </a:solidFill>
                  <a:latin typeface="+mn-lt"/>
                  <a:ea typeface="Times New Roman" pitchFamily="18" charset="0"/>
                  <a:cs typeface="Courier New" pitchFamily="49" charset="0"/>
                </a:rPr>
                <a:t>Caught a base class.</a:t>
              </a:r>
              <a:r>
                <a:rPr lang="en-US" sz="2200" dirty="0">
                  <a:solidFill>
                    <a:srgbClr val="0F69FF"/>
                  </a:solidFill>
                  <a:latin typeface="+mn-lt"/>
                  <a:ea typeface="Times New Roman" pitchFamily="18" charset="0"/>
                  <a:cs typeface="Courier New" pitchFamily="49" charset="0"/>
                </a:rPr>
                <a:t>\n</a:t>
              </a:r>
              <a:r>
                <a:rPr lang="en-US" sz="2200" dirty="0">
                  <a:solidFill>
                    <a:srgbClr val="800000"/>
                  </a:solidFill>
                  <a:latin typeface="+mn-lt"/>
                  <a:ea typeface="Times New Roman" pitchFamily="18" charset="0"/>
                  <a:cs typeface="Courier New" pitchFamily="49" charset="0"/>
                </a:rPr>
                <a:t>"</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endParaRPr lang="en-US" sz="2200" b="1" dirty="0">
                <a:solidFill>
                  <a:srgbClr val="800000"/>
                </a:solidFill>
                <a:latin typeface="+mn-lt"/>
                <a:ea typeface="Times New Roman" pitchFamily="18" charset="0"/>
                <a:cs typeface="Courier New" pitchFamily="49" charset="0"/>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       catch</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D </a:t>
              </a:r>
              <a:r>
                <a:rPr lang="en-US" sz="2200" dirty="0" err="1">
                  <a:latin typeface="+mn-lt"/>
                  <a:ea typeface="Times New Roman" pitchFamily="18" charset="0"/>
                  <a:cs typeface="Courier New" pitchFamily="49" charset="0"/>
                </a:rPr>
                <a:t>d</a:t>
              </a:r>
              <a:r>
                <a:rPr lang="en-US" sz="2200" dirty="0">
                  <a:solidFill>
                    <a:srgbClr val="80803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err="1">
                  <a:solidFill>
                    <a:srgbClr val="603000"/>
                  </a:solidFill>
                  <a:latin typeface="+mn-lt"/>
                  <a:ea typeface="Times New Roman" pitchFamily="18" charset="0"/>
                  <a:cs typeface="Courier New" pitchFamily="49" charset="0"/>
                </a:rPr>
                <a:t>cout</a:t>
              </a:r>
              <a:r>
                <a:rPr lang="en-US" sz="2200" dirty="0">
                  <a:latin typeface="+mn-lt"/>
                  <a:ea typeface="Times New Roman" pitchFamily="18" charset="0"/>
                  <a:cs typeface="Courier New" pitchFamily="49" charset="0"/>
                </a:rPr>
                <a:t> </a:t>
              </a:r>
              <a:r>
                <a:rPr lang="en-US" sz="2200" dirty="0">
                  <a:solidFill>
                    <a:srgbClr val="808030"/>
                  </a:solidFill>
                  <a:latin typeface="+mn-lt"/>
                  <a:ea typeface="Times New Roman" pitchFamily="18" charset="0"/>
                  <a:cs typeface="Courier New" pitchFamily="49" charset="0"/>
                </a:rPr>
                <a:t>&lt;&lt;</a:t>
              </a:r>
              <a:r>
                <a:rPr lang="en-US" sz="2200" dirty="0">
                  <a:latin typeface="+mn-lt"/>
                  <a:ea typeface="Times New Roman" pitchFamily="18" charset="0"/>
                  <a:cs typeface="Courier New" pitchFamily="49" charset="0"/>
                </a:rPr>
                <a:t> </a:t>
              </a:r>
              <a:r>
                <a:rPr lang="en-US" sz="2200" dirty="0">
                  <a:solidFill>
                    <a:srgbClr val="800000"/>
                  </a:solidFill>
                  <a:latin typeface="+mn-lt"/>
                  <a:ea typeface="Times New Roman" pitchFamily="18" charset="0"/>
                  <a:cs typeface="Courier New" pitchFamily="49" charset="0"/>
                </a:rPr>
                <a:t>"</a:t>
              </a:r>
              <a:r>
                <a:rPr lang="en-US" sz="2200" dirty="0">
                  <a:solidFill>
                    <a:srgbClr val="0000E6"/>
                  </a:solidFill>
                  <a:latin typeface="+mn-lt"/>
                  <a:ea typeface="Times New Roman" pitchFamily="18" charset="0"/>
                  <a:cs typeface="Courier New" pitchFamily="49" charset="0"/>
                </a:rPr>
                <a:t>This won't execute.</a:t>
              </a:r>
              <a:r>
                <a:rPr lang="en-US" sz="2200" dirty="0">
                  <a:solidFill>
                    <a:srgbClr val="0F69FF"/>
                  </a:solidFill>
                  <a:latin typeface="+mn-lt"/>
                  <a:ea typeface="Times New Roman" pitchFamily="18" charset="0"/>
                  <a:cs typeface="Courier New" pitchFamily="49" charset="0"/>
                </a:rPr>
                <a:t>\n</a:t>
              </a:r>
              <a:r>
                <a:rPr lang="en-US" sz="2200" dirty="0">
                  <a:solidFill>
                    <a:srgbClr val="800000"/>
                  </a:solidFill>
                  <a:latin typeface="+mn-lt"/>
                  <a:ea typeface="Times New Roman" pitchFamily="18" charset="0"/>
                  <a:cs typeface="Courier New" pitchFamily="49" charset="0"/>
                </a:rPr>
                <a:t>"</a:t>
              </a:r>
              <a:r>
                <a:rPr lang="en-US" sz="2200" dirty="0">
                  <a:solidFill>
                    <a:srgbClr val="800080"/>
                  </a:solidFill>
                  <a:latin typeface="+mn-lt"/>
                  <a:ea typeface="Times New Roman" pitchFamily="18" charset="0"/>
                  <a:cs typeface="Courier New" pitchFamily="49" charset="0"/>
                </a:rPr>
                <a:t>;</a:t>
              </a:r>
              <a:r>
                <a:rPr lang="en-US" sz="2200" dirty="0">
                  <a:latin typeface="+mn-lt"/>
                  <a:ea typeface="Times New Roman" pitchFamily="18" charset="0"/>
                  <a:cs typeface="Courier New" pitchFamily="49" charset="0"/>
                </a:rPr>
                <a:t>   </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b="1" dirty="0">
                  <a:solidFill>
                    <a:srgbClr val="800000"/>
                  </a:solidFill>
                  <a:latin typeface="+mn-lt"/>
                  <a:ea typeface="Times New Roman" pitchFamily="18" charset="0"/>
                  <a:cs typeface="Courier New" pitchFamily="49" charset="0"/>
                </a:rPr>
                <a:t>return</a:t>
              </a:r>
              <a:r>
                <a:rPr lang="en-US" sz="2200" dirty="0">
                  <a:latin typeface="+mn-lt"/>
                  <a:ea typeface="Times New Roman" pitchFamily="18" charset="0"/>
                  <a:cs typeface="Courier New" pitchFamily="49" charset="0"/>
                </a:rPr>
                <a:t> </a:t>
              </a:r>
              <a:r>
                <a:rPr lang="en-US" sz="2200" dirty="0">
                  <a:solidFill>
                    <a:srgbClr val="008C00"/>
                  </a:solidFill>
                  <a:latin typeface="+mn-lt"/>
                  <a:ea typeface="Times New Roman" pitchFamily="18" charset="0"/>
                  <a:cs typeface="Courier New" pitchFamily="49" charset="0"/>
                </a:rPr>
                <a:t>0</a:t>
              </a:r>
              <a:r>
                <a:rPr lang="en-US" sz="2200" dirty="0">
                  <a:solidFill>
                    <a:srgbClr val="800080"/>
                  </a:solidFill>
                  <a:latin typeface="+mn-lt"/>
                  <a:ea typeface="Times New Roman" pitchFamily="18" charset="0"/>
                  <a:cs typeface="Courier New" pitchFamily="49" charset="0"/>
                </a:rPr>
                <a:t>;</a:t>
              </a:r>
              <a:endParaRPr lang="en-US" sz="2200" dirty="0">
                <a:latin typeface="+mn-lt"/>
              </a:endParaRPr>
            </a:p>
            <a:p>
              <a:pPr>
                <a:tabLst>
                  <a:tab pos="640464" algn="l"/>
                  <a:tab pos="1282678" algn="l"/>
                  <a:tab pos="1923142" algn="l"/>
                  <a:tab pos="2565355" algn="l"/>
                  <a:tab pos="3205819" algn="l"/>
                  <a:tab pos="3846283" algn="l"/>
                  <a:tab pos="4488497" algn="l"/>
                  <a:tab pos="5128961" algn="l"/>
                  <a:tab pos="5771174" algn="l"/>
                  <a:tab pos="6411638" algn="l"/>
                  <a:tab pos="7052102" algn="l"/>
                  <a:tab pos="7694316" algn="l"/>
                  <a:tab pos="8334780" algn="l"/>
                  <a:tab pos="8976993" algn="l"/>
                  <a:tab pos="9617457" algn="l"/>
                  <a:tab pos="10257921" algn="l"/>
                </a:tabLst>
                <a:defRPr/>
              </a:pPr>
              <a:r>
                <a:rPr lang="en-US" sz="2200" dirty="0">
                  <a:solidFill>
                    <a:srgbClr val="800080"/>
                  </a:solidFill>
                  <a:latin typeface="+mn-lt"/>
                  <a:ea typeface="Times New Roman" pitchFamily="18" charset="0"/>
                  <a:cs typeface="Courier New" pitchFamily="49" charset="0"/>
                </a:rPr>
                <a:t>}</a:t>
              </a:r>
              <a:endParaRPr lang="en-US" sz="2200" dirty="0">
                <a:latin typeface="+mn-lt"/>
              </a:endParaRPr>
            </a:p>
          </p:txBody>
        </p:sp>
        <p:sp>
          <p:nvSpPr>
            <p:cNvPr id="8" name="Rectangle 7"/>
            <p:cNvSpPr/>
            <p:nvPr/>
          </p:nvSpPr>
          <p:spPr>
            <a:xfrm>
              <a:off x="3112625" y="5105087"/>
              <a:ext cx="1371479" cy="380946"/>
            </a:xfrm>
            <a:prstGeom prst="rect">
              <a:avLst/>
            </a:prstGeom>
            <a:solidFill>
              <a:srgbClr val="FFCC99">
                <a:alpha val="25000"/>
              </a:srgbClr>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Tree>
    <p:extLst>
      <p:ext uri="{BB962C8B-B14F-4D97-AF65-F5344CB8AC3E}">
        <p14:creationId xmlns:p14="http://schemas.microsoft.com/office/powerpoint/2010/main" xmlns="" val="15730341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Google Shape;227;p27"/>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16387" name="Google Shape;228;p27"/>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sp>
        <p:nvSpPr>
          <p:cNvPr id="229" name="Google Shape;229;p27"/>
          <p:cNvSpPr/>
          <p:nvPr/>
        </p:nvSpPr>
        <p:spPr>
          <a:xfrm>
            <a:off x="456779" y="1424439"/>
            <a:ext cx="9296576" cy="4420310"/>
          </a:xfrm>
          <a:prstGeom prst="rect">
            <a:avLst/>
          </a:prstGeom>
          <a:solidFill>
            <a:srgbClr val="FFFFFF"/>
          </a:solidFill>
          <a:ln>
            <a:noFill/>
          </a:ln>
        </p:spPr>
        <p:txBody>
          <a:bodyPr spcFirstLastPara="1" lIns="89991" tIns="44996" rIns="89991" bIns="44996"/>
          <a:lstStyle/>
          <a:p>
            <a:pPr>
              <a:spcBef>
                <a:spcPts val="0"/>
              </a:spcBef>
              <a:spcAft>
                <a:spcPts val="0"/>
              </a:spcAft>
              <a:defRPr/>
            </a:pPr>
            <a:r>
              <a:rPr lang="ro-RO" sz="2200" b="1" dirty="0">
                <a:latin typeface="Times New Roman" pitchFamily="18" charset="0"/>
                <a:cs typeface="Times New Roman" pitchFamily="18" charset="0"/>
              </a:rPr>
              <a:t>Observații:</a:t>
            </a:r>
          </a:p>
          <a:p>
            <a:pPr>
              <a:spcBef>
                <a:spcPts val="0"/>
              </a:spcBef>
              <a:spcAft>
                <a:spcPts val="0"/>
              </a:spcAft>
              <a:defRPr/>
            </a:pPr>
            <a:endParaRPr lang="ro-RO" sz="2200" b="1" dirty="0">
              <a:latin typeface="Times New Roman" pitchFamily="18" charset="0"/>
              <a:cs typeface="Times New Roman" pitchFamily="18" charset="0"/>
            </a:endParaRPr>
          </a:p>
          <a:p>
            <a:pPr>
              <a:spcBef>
                <a:spcPts val="0"/>
              </a:spcBef>
              <a:spcAft>
                <a:spcPts val="0"/>
              </a:spcAft>
              <a:defRPr/>
            </a:pPr>
            <a:r>
              <a:rPr lang="ro-RO" sz="2200" b="1" i="1" dirty="0" err="1">
                <a:latin typeface="Times New Roman" pitchFamily="18" charset="0"/>
                <a:cs typeface="Times New Roman" pitchFamily="18" charset="0"/>
              </a:rPr>
              <a:t>void</a:t>
            </a:r>
            <a:r>
              <a:rPr lang="ro-RO" sz="2200" b="1" i="1" dirty="0">
                <a:latin typeface="Times New Roman" pitchFamily="18" charset="0"/>
                <a:cs typeface="Times New Roman" pitchFamily="18" charset="0"/>
              </a:rPr>
              <a:t> </a:t>
            </a:r>
            <a:r>
              <a:rPr lang="ro-RO" sz="2200" b="1" i="1" dirty="0" err="1">
                <a:latin typeface="Times New Roman" pitchFamily="18" charset="0"/>
                <a:cs typeface="Times New Roman" pitchFamily="18" charset="0"/>
              </a:rPr>
              <a:t>Xhandler</a:t>
            </a:r>
            <a:r>
              <a:rPr lang="ro-RO" sz="2200" b="1" i="1" dirty="0">
                <a:latin typeface="Times New Roman" pitchFamily="18" charset="0"/>
                <a:cs typeface="Times New Roman" pitchFamily="18" charset="0"/>
              </a:rPr>
              <a:t>(</a:t>
            </a:r>
            <a:r>
              <a:rPr lang="ro-RO" sz="2200" b="1" i="1" dirty="0" err="1">
                <a:latin typeface="Times New Roman" pitchFamily="18" charset="0"/>
                <a:cs typeface="Times New Roman" pitchFamily="18" charset="0"/>
              </a:rPr>
              <a:t>int</a:t>
            </a:r>
            <a:r>
              <a:rPr lang="ro-RO" sz="2200" b="1" i="1" dirty="0">
                <a:latin typeface="Times New Roman" pitchFamily="18" charset="0"/>
                <a:cs typeface="Times New Roman" pitchFamily="18" charset="0"/>
              </a:rPr>
              <a:t> test) </a:t>
            </a:r>
            <a:r>
              <a:rPr lang="ro-RO" sz="2200" b="1" i="1" dirty="0" err="1">
                <a:latin typeface="Times New Roman" pitchFamily="18" charset="0"/>
                <a:cs typeface="Times New Roman" pitchFamily="18" charset="0"/>
              </a:rPr>
              <a:t>throw</a:t>
            </a:r>
            <a:r>
              <a:rPr lang="ro-RO" sz="2200" b="1" i="1" dirty="0">
                <a:latin typeface="Times New Roman" pitchFamily="18" charset="0"/>
                <a:cs typeface="Times New Roman" pitchFamily="18" charset="0"/>
              </a:rPr>
              <a:t>(</a:t>
            </a:r>
            <a:r>
              <a:rPr lang="ro-RO" sz="2200" b="1" i="1" dirty="0" err="1">
                <a:latin typeface="Times New Roman" pitchFamily="18" charset="0"/>
                <a:cs typeface="Times New Roman" pitchFamily="18" charset="0"/>
              </a:rPr>
              <a:t>int</a:t>
            </a:r>
            <a:r>
              <a:rPr lang="ro-RO" sz="2200" b="1" i="1" dirty="0">
                <a:latin typeface="Times New Roman" pitchFamily="18" charset="0"/>
                <a:cs typeface="Times New Roman" pitchFamily="18" charset="0"/>
              </a:rPr>
              <a:t>, </a:t>
            </a:r>
            <a:r>
              <a:rPr lang="ro-RO" sz="2200" b="1" i="1" dirty="0" err="1">
                <a:latin typeface="Times New Roman" pitchFamily="18" charset="0"/>
                <a:cs typeface="Times New Roman" pitchFamily="18" charset="0"/>
              </a:rPr>
              <a:t>char</a:t>
            </a:r>
            <a:r>
              <a:rPr lang="ro-RO" sz="2200" b="1" i="1" dirty="0">
                <a:latin typeface="Times New Roman" pitchFamily="18" charset="0"/>
                <a:cs typeface="Times New Roman" pitchFamily="18" charset="0"/>
              </a:rPr>
              <a:t>, </a:t>
            </a:r>
            <a:r>
              <a:rPr lang="ro-RO" sz="2200" b="1" i="1" dirty="0" err="1">
                <a:latin typeface="Times New Roman" pitchFamily="18" charset="0"/>
                <a:cs typeface="Times New Roman" pitchFamily="18" charset="0"/>
              </a:rPr>
              <a:t>double</a:t>
            </a:r>
            <a:r>
              <a:rPr lang="ro-RO" sz="2200" b="1" i="1" dirty="0">
                <a:latin typeface="Times New Roman" pitchFamily="18" charset="0"/>
                <a:cs typeface="Times New Roman" pitchFamily="18" charset="0"/>
              </a:rPr>
              <a:t>)</a:t>
            </a:r>
          </a:p>
          <a:p>
            <a:pPr>
              <a:spcBef>
                <a:spcPts val="0"/>
              </a:spcBef>
              <a:spcAft>
                <a:spcPts val="0"/>
              </a:spcAft>
              <a:defRPr/>
            </a:pPr>
            <a:endParaRPr lang="ro-RO" sz="2200" b="1" dirty="0">
              <a:latin typeface="Times New Roman" pitchFamily="18" charset="0"/>
              <a:cs typeface="Times New Roman" pitchFamily="18" charset="0"/>
            </a:endParaRPr>
          </a:p>
          <a:p>
            <a:pPr marL="457152" indent="-355563">
              <a:spcBef>
                <a:spcPts val="0"/>
              </a:spcBef>
              <a:spcAft>
                <a:spcPts val="0"/>
              </a:spcAft>
              <a:buSzPts val="2000"/>
              <a:buFontTx/>
              <a:buChar char="-"/>
              <a:defRPr/>
            </a:pPr>
            <a:r>
              <a:rPr lang="ro-RO" sz="2200" dirty="0">
                <a:latin typeface="Times New Roman" pitchFamily="18" charset="0"/>
                <a:cs typeface="Times New Roman" pitchFamily="18" charset="0"/>
              </a:rPr>
              <a:t>se poate specifica ce excepții </a:t>
            </a:r>
            <a:r>
              <a:rPr lang="ro-RO" sz="2200" dirty="0" smtClean="0">
                <a:latin typeface="Times New Roman" pitchFamily="18" charset="0"/>
                <a:cs typeface="Times New Roman" pitchFamily="18" charset="0"/>
              </a:rPr>
              <a:t>aruncă </a:t>
            </a:r>
            <a:r>
              <a:rPr lang="ro-RO" sz="2200" dirty="0">
                <a:latin typeface="Times New Roman" pitchFamily="18" charset="0"/>
                <a:cs typeface="Times New Roman" pitchFamily="18" charset="0"/>
              </a:rPr>
              <a:t>o funcție</a:t>
            </a:r>
          </a:p>
          <a:p>
            <a:pPr>
              <a:spcBef>
                <a:spcPts val="0"/>
              </a:spcBef>
              <a:spcAft>
                <a:spcPts val="0"/>
              </a:spcAft>
              <a:defRPr/>
            </a:pPr>
            <a:endParaRPr lang="ro-RO" sz="2200" dirty="0">
              <a:latin typeface="Times New Roman" pitchFamily="18" charset="0"/>
              <a:cs typeface="Times New Roman" pitchFamily="18" charset="0"/>
            </a:endParaRPr>
          </a:p>
          <a:p>
            <a:pPr marL="457152" indent="-355563">
              <a:spcBef>
                <a:spcPts val="0"/>
              </a:spcBef>
              <a:spcAft>
                <a:spcPts val="0"/>
              </a:spcAft>
              <a:buSzPts val="2000"/>
              <a:buFontTx/>
              <a:buChar char="-"/>
              <a:defRPr/>
            </a:pPr>
            <a:r>
              <a:rPr lang="ro-RO" sz="2200" dirty="0">
                <a:latin typeface="Times New Roman" pitchFamily="18" charset="0"/>
                <a:cs typeface="Times New Roman" pitchFamily="18" charset="0"/>
              </a:rPr>
              <a:t>se restricționează tipurile de excepții care se pot arunca din funcție</a:t>
            </a:r>
          </a:p>
          <a:p>
            <a:pPr>
              <a:spcBef>
                <a:spcPts val="0"/>
              </a:spcBef>
              <a:spcAft>
                <a:spcPts val="0"/>
              </a:spcAft>
              <a:defRPr/>
            </a:pPr>
            <a:endParaRPr lang="ro-RO" sz="2200" dirty="0">
              <a:latin typeface="Times New Roman" pitchFamily="18" charset="0"/>
              <a:cs typeface="Times New Roman" pitchFamily="18" charset="0"/>
            </a:endParaRPr>
          </a:p>
          <a:p>
            <a:pPr marL="457152" indent="-355563">
              <a:spcBef>
                <a:spcPts val="0"/>
              </a:spcBef>
              <a:spcAft>
                <a:spcPts val="0"/>
              </a:spcAft>
              <a:buSzPts val="2000"/>
              <a:buFontTx/>
              <a:buChar char="-"/>
              <a:defRPr/>
            </a:pPr>
            <a:r>
              <a:rPr lang="ro-RO" sz="2200" dirty="0">
                <a:latin typeface="Times New Roman" pitchFamily="18" charset="0"/>
                <a:cs typeface="Times New Roman" pitchFamily="18" charset="0"/>
              </a:rPr>
              <a:t>un alt tip nespecificat termină programul: </a:t>
            </a:r>
          </a:p>
          <a:p>
            <a:pPr indent="457152">
              <a:spcBef>
                <a:spcPts val="0"/>
              </a:spcBef>
              <a:spcAft>
                <a:spcPts val="0"/>
              </a:spcAft>
              <a:defRPr/>
            </a:pPr>
            <a:r>
              <a:rPr lang="ro-RO" sz="2200" dirty="0">
                <a:latin typeface="Times New Roman" pitchFamily="18" charset="0"/>
                <a:cs typeface="Times New Roman" pitchFamily="18" charset="0"/>
              </a:rPr>
              <a:t>-	apel la </a:t>
            </a:r>
            <a:r>
              <a:rPr lang="ro-RO" sz="2200" dirty="0" err="1">
                <a:latin typeface="Times New Roman" pitchFamily="18" charset="0"/>
                <a:cs typeface="Times New Roman" pitchFamily="18" charset="0"/>
              </a:rPr>
              <a:t>unexpected</a:t>
            </a:r>
            <a:r>
              <a:rPr lang="ro-RO" sz="2200" dirty="0">
                <a:latin typeface="Times New Roman" pitchFamily="18" charset="0"/>
                <a:cs typeface="Times New Roman" pitchFamily="18" charset="0"/>
              </a:rPr>
              <a:t>() care apelează </a:t>
            </a:r>
            <a:r>
              <a:rPr lang="ro-RO" sz="2200" dirty="0" err="1">
                <a:latin typeface="Times New Roman" pitchFamily="18" charset="0"/>
                <a:cs typeface="Times New Roman" pitchFamily="18" charset="0"/>
              </a:rPr>
              <a:t>abort</a:t>
            </a:r>
            <a:r>
              <a:rPr lang="ro-RO" sz="2200" dirty="0">
                <a:latin typeface="Times New Roman" pitchFamily="18" charset="0"/>
                <a:cs typeface="Times New Roman" pitchFamily="18" charset="0"/>
              </a:rPr>
              <a:t>()</a:t>
            </a:r>
          </a:p>
          <a:p>
            <a:pPr indent="457152">
              <a:spcBef>
                <a:spcPts val="0"/>
              </a:spcBef>
              <a:spcAft>
                <a:spcPts val="0"/>
              </a:spcAft>
              <a:defRPr/>
            </a:pPr>
            <a:r>
              <a:rPr lang="ro-RO" sz="2200" dirty="0">
                <a:latin typeface="Times New Roman" pitchFamily="18" charset="0"/>
                <a:cs typeface="Times New Roman" pitchFamily="18" charset="0"/>
              </a:rPr>
              <a:t>- se poate redefini</a:t>
            </a:r>
          </a:p>
          <a:p>
            <a:pPr>
              <a:spcBef>
                <a:spcPts val="0"/>
              </a:spcBef>
              <a:spcAft>
                <a:spcPts val="0"/>
              </a:spcAft>
              <a:defRPr/>
            </a:pPr>
            <a:endParaRPr lang="ro-RO" sz="2200" dirty="0">
              <a:latin typeface="Times New Roman" pitchFamily="18" charset="0"/>
              <a:cs typeface="Times New Roman" pitchFamily="18" charset="0"/>
            </a:endParaRPr>
          </a:p>
          <a:p>
            <a:pPr marL="457152" indent="-355563">
              <a:spcBef>
                <a:spcPts val="0"/>
              </a:spcBef>
              <a:spcAft>
                <a:spcPts val="0"/>
              </a:spcAft>
              <a:buSzPts val="2000"/>
              <a:buFontTx/>
              <a:buChar char="-"/>
              <a:defRPr/>
            </a:pPr>
            <a:r>
              <a:rPr lang="ro-RO" sz="2200" dirty="0">
                <a:latin typeface="Times New Roman" pitchFamily="18" charset="0"/>
                <a:cs typeface="Times New Roman" pitchFamily="18" charset="0"/>
              </a:rPr>
              <a:t>re-aruncarea unei excepții: </a:t>
            </a:r>
            <a:r>
              <a:rPr lang="ro-RO" sz="2200" dirty="0" err="1">
                <a:latin typeface="Times New Roman" pitchFamily="18" charset="0"/>
                <a:cs typeface="Times New Roman" pitchFamily="18" charset="0"/>
              </a:rPr>
              <a:t>throw</a:t>
            </a:r>
            <a:r>
              <a:rPr lang="ro-RO" sz="2200" dirty="0">
                <a:latin typeface="Times New Roman" pitchFamily="18" charset="0"/>
                <a:cs typeface="Times New Roman" pitchFamily="18" charset="0"/>
              </a:rPr>
              <a:t>; // fără excepție din catch</a:t>
            </a:r>
          </a:p>
        </p:txBody>
      </p:sp>
      <p:sp>
        <p:nvSpPr>
          <p:cNvPr id="7" name="Google Shape;105;p17"/>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spTree>
    <p:extLst>
      <p:ext uri="{BB962C8B-B14F-4D97-AF65-F5344CB8AC3E}">
        <p14:creationId xmlns:p14="http://schemas.microsoft.com/office/powerpoint/2010/main" xmlns="" val="334178394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Google Shape;227;p27"/>
          <p:cNvPicPr preferRelativeResize="0">
            <a:picLocks noChangeAspect="1" noChangeArrowheads="1"/>
          </p:cNvPicPr>
          <p:nvPr/>
        </p:nvPicPr>
        <p:blipFill>
          <a:blip r:embed="rId3" cstate="print"/>
          <a:srcRect/>
          <a:stretch>
            <a:fillRect/>
          </a:stretch>
        </p:blipFill>
        <p:spPr bwMode="auto">
          <a:xfrm>
            <a:off x="9027061" y="83998"/>
            <a:ext cx="883805" cy="838215"/>
          </a:xfrm>
          <a:prstGeom prst="rect">
            <a:avLst/>
          </a:prstGeom>
          <a:noFill/>
          <a:ln w="9525">
            <a:noFill/>
            <a:miter lim="800000"/>
            <a:headEnd/>
            <a:tailEnd/>
          </a:ln>
        </p:spPr>
      </p:pic>
      <p:sp>
        <p:nvSpPr>
          <p:cNvPr id="16387" name="Google Shape;228;p27"/>
          <p:cNvSpPr>
            <a:spLocks noChangeArrowheads="1"/>
          </p:cNvSpPr>
          <p:nvPr/>
        </p:nvSpPr>
        <p:spPr bwMode="auto">
          <a:xfrm>
            <a:off x="2322396" y="827717"/>
            <a:ext cx="5540844" cy="444481"/>
          </a:xfrm>
          <a:prstGeom prst="rect">
            <a:avLst/>
          </a:prstGeom>
          <a:noFill/>
          <a:ln w="9525">
            <a:noFill/>
            <a:miter lim="800000"/>
            <a:headEnd/>
            <a:tailEnd/>
          </a:ln>
        </p:spPr>
        <p:txBody>
          <a:bodyPr lIns="0" tIns="10073" rIns="0" bIns="10073"/>
          <a:lstStyle/>
          <a:p>
            <a:pPr algn="ctr">
              <a:spcBef>
                <a:spcPct val="0"/>
              </a:spcBef>
              <a:buFontTx/>
              <a:buNone/>
            </a:pPr>
            <a:r>
              <a:rPr lang="ro-RO" sz="2200" b="1" dirty="0"/>
              <a:t>Tratarea excepțiilor în C++</a:t>
            </a:r>
          </a:p>
        </p:txBody>
      </p:sp>
      <p:sp>
        <p:nvSpPr>
          <p:cNvPr id="229" name="Google Shape;229;p27"/>
          <p:cNvSpPr/>
          <p:nvPr/>
        </p:nvSpPr>
        <p:spPr>
          <a:xfrm>
            <a:off x="456779" y="1424439"/>
            <a:ext cx="9296576" cy="4420310"/>
          </a:xfrm>
          <a:prstGeom prst="rect">
            <a:avLst/>
          </a:prstGeom>
          <a:solidFill>
            <a:srgbClr val="FFFFFF"/>
          </a:solidFill>
          <a:ln>
            <a:noFill/>
          </a:ln>
        </p:spPr>
        <p:txBody>
          <a:bodyPr spcFirstLastPara="1" lIns="89982" tIns="44991" rIns="89982" bIns="44991"/>
          <a:lstStyle/>
          <a:p>
            <a:pPr>
              <a:spcBef>
                <a:spcPts val="0"/>
              </a:spcBef>
              <a:spcAft>
                <a:spcPts val="0"/>
              </a:spcAft>
              <a:defRPr/>
            </a:pPr>
            <a:r>
              <a:rPr lang="ro-RO" sz="2200" dirty="0" smtClean="0">
                <a:latin typeface="Times New Roman" pitchFamily="18" charset="0"/>
                <a:cs typeface="Times New Roman" pitchFamily="18" charset="0"/>
              </a:rPr>
              <a:t>La definiţia unei funcţii (metode), se poate preciza lista tipurilor de excepţii care pot fi generate în cadrul funcţiei. </a:t>
            </a:r>
            <a:endParaRPr lang="ro-RO" sz="2200" b="1" dirty="0">
              <a:latin typeface="Times New Roman" pitchFamily="18" charset="0"/>
              <a:cs typeface="Times New Roman" pitchFamily="18" charset="0"/>
            </a:endParaRPr>
          </a:p>
          <a:p>
            <a:pPr>
              <a:spcBef>
                <a:spcPts val="0"/>
              </a:spcBef>
              <a:spcAft>
                <a:spcPts val="0"/>
              </a:spcAft>
              <a:defRPr/>
            </a:pPr>
            <a:endParaRPr lang="ro-RO" sz="2200" b="1" dirty="0">
              <a:latin typeface="Times New Roman" pitchFamily="18" charset="0"/>
              <a:cs typeface="Times New Roman" pitchFamily="18" charset="0"/>
            </a:endParaRPr>
          </a:p>
          <a:p>
            <a:pPr>
              <a:spcBef>
                <a:spcPts val="0"/>
              </a:spcBef>
              <a:spcAft>
                <a:spcPts val="0"/>
              </a:spcAft>
              <a:defRPr/>
            </a:pPr>
            <a:r>
              <a:rPr lang="ro-RO" sz="2200" b="1" i="1" dirty="0" err="1" smtClean="0">
                <a:solidFill>
                  <a:srgbClr val="0070C0"/>
                </a:solidFill>
                <a:latin typeface="Times New Roman" pitchFamily="18" charset="0"/>
                <a:cs typeface="Times New Roman" pitchFamily="18" charset="0"/>
              </a:rPr>
              <a:t>void</a:t>
            </a:r>
            <a:r>
              <a:rPr lang="ro-RO" sz="2200" b="1" i="1" dirty="0" smtClean="0">
                <a:solidFill>
                  <a:srgbClr val="0070C0"/>
                </a:solidFill>
                <a:latin typeface="Times New Roman" pitchFamily="18" charset="0"/>
                <a:cs typeface="Times New Roman" pitchFamily="18" charset="0"/>
              </a:rPr>
              <a:t> </a:t>
            </a:r>
            <a:r>
              <a:rPr lang="ro-RO" sz="2200" b="1" i="1" dirty="0" err="1" smtClean="0">
                <a:solidFill>
                  <a:srgbClr val="0070C0"/>
                </a:solidFill>
                <a:latin typeface="Times New Roman" pitchFamily="18" charset="0"/>
                <a:cs typeface="Times New Roman" pitchFamily="18" charset="0"/>
              </a:rPr>
              <a:t>Functie</a:t>
            </a:r>
            <a:r>
              <a:rPr lang="ro-RO" sz="2200" b="1" i="1" dirty="0" smtClean="0">
                <a:solidFill>
                  <a:srgbClr val="0070C0"/>
                </a:solidFill>
                <a:latin typeface="Times New Roman" pitchFamily="18" charset="0"/>
                <a:cs typeface="Times New Roman" pitchFamily="18" charset="0"/>
              </a:rPr>
              <a:t> (</a:t>
            </a:r>
            <a:r>
              <a:rPr lang="ro-RO" sz="2200" b="1" i="1" dirty="0" err="1">
                <a:solidFill>
                  <a:srgbClr val="0070C0"/>
                </a:solidFill>
                <a:latin typeface="Times New Roman" pitchFamily="18" charset="0"/>
                <a:cs typeface="Times New Roman" pitchFamily="18" charset="0"/>
              </a:rPr>
              <a:t>int</a:t>
            </a:r>
            <a:r>
              <a:rPr lang="ro-RO" sz="2200" b="1" i="1" dirty="0">
                <a:solidFill>
                  <a:srgbClr val="0070C0"/>
                </a:solidFill>
                <a:latin typeface="Times New Roman" pitchFamily="18" charset="0"/>
                <a:cs typeface="Times New Roman" pitchFamily="18" charset="0"/>
              </a:rPr>
              <a:t> test) </a:t>
            </a:r>
            <a:r>
              <a:rPr lang="ro-RO" sz="2200" b="1" i="1" dirty="0" err="1">
                <a:solidFill>
                  <a:srgbClr val="0070C0"/>
                </a:solidFill>
                <a:latin typeface="Times New Roman" pitchFamily="18" charset="0"/>
                <a:cs typeface="Times New Roman" pitchFamily="18" charset="0"/>
              </a:rPr>
              <a:t>throw</a:t>
            </a:r>
            <a:r>
              <a:rPr lang="ro-RO" sz="2200" b="1" i="1" dirty="0">
                <a:solidFill>
                  <a:srgbClr val="0070C0"/>
                </a:solidFill>
                <a:latin typeface="Times New Roman" pitchFamily="18" charset="0"/>
                <a:cs typeface="Times New Roman" pitchFamily="18" charset="0"/>
              </a:rPr>
              <a:t>(</a:t>
            </a:r>
            <a:r>
              <a:rPr lang="ro-RO" sz="2200" b="1" i="1" dirty="0" err="1">
                <a:solidFill>
                  <a:srgbClr val="0070C0"/>
                </a:solidFill>
                <a:latin typeface="Times New Roman" pitchFamily="18" charset="0"/>
                <a:cs typeface="Times New Roman" pitchFamily="18" charset="0"/>
              </a:rPr>
              <a:t>int</a:t>
            </a:r>
            <a:r>
              <a:rPr lang="ro-RO" sz="2200" b="1" i="1" dirty="0">
                <a:solidFill>
                  <a:srgbClr val="0070C0"/>
                </a:solidFill>
                <a:latin typeface="Times New Roman" pitchFamily="18" charset="0"/>
                <a:cs typeface="Times New Roman" pitchFamily="18" charset="0"/>
              </a:rPr>
              <a:t>, </a:t>
            </a:r>
            <a:r>
              <a:rPr lang="ro-RO" sz="2200" b="1" i="1" dirty="0" err="1">
                <a:solidFill>
                  <a:srgbClr val="0070C0"/>
                </a:solidFill>
                <a:latin typeface="Times New Roman" pitchFamily="18" charset="0"/>
                <a:cs typeface="Times New Roman" pitchFamily="18" charset="0"/>
              </a:rPr>
              <a:t>char</a:t>
            </a:r>
            <a:r>
              <a:rPr lang="ro-RO" sz="2200" b="1" i="1" dirty="0">
                <a:solidFill>
                  <a:srgbClr val="0070C0"/>
                </a:solidFill>
                <a:latin typeface="Times New Roman" pitchFamily="18" charset="0"/>
                <a:cs typeface="Times New Roman" pitchFamily="18" charset="0"/>
              </a:rPr>
              <a:t>)</a:t>
            </a:r>
          </a:p>
          <a:p>
            <a:pPr>
              <a:spcBef>
                <a:spcPts val="0"/>
              </a:spcBef>
              <a:spcAft>
                <a:spcPts val="0"/>
              </a:spcAft>
              <a:defRPr/>
            </a:pPr>
            <a:endParaRPr lang="ro-RO" sz="2200" b="1" dirty="0">
              <a:latin typeface="Times New Roman" pitchFamily="18" charset="0"/>
              <a:cs typeface="Times New Roman" pitchFamily="18" charset="0"/>
            </a:endParaRPr>
          </a:p>
          <a:p>
            <a:pPr marL="457105" indent="-355526">
              <a:spcBef>
                <a:spcPts val="0"/>
              </a:spcBef>
              <a:spcAft>
                <a:spcPts val="0"/>
              </a:spcAft>
              <a:buSzPts val="2000"/>
              <a:buFontTx/>
              <a:buChar char="-"/>
              <a:defRPr/>
            </a:pPr>
            <a:r>
              <a:rPr lang="ro-RO" sz="2200" dirty="0">
                <a:latin typeface="Times New Roman" pitchFamily="18" charset="0"/>
                <a:cs typeface="Times New Roman" pitchFamily="18" charset="0"/>
              </a:rPr>
              <a:t>se poate specifica ce excepții aruncă o funcție</a:t>
            </a:r>
          </a:p>
          <a:p>
            <a:pPr>
              <a:spcBef>
                <a:spcPts val="0"/>
              </a:spcBef>
              <a:spcAft>
                <a:spcPts val="0"/>
              </a:spcAft>
              <a:defRPr/>
            </a:pPr>
            <a:endParaRPr lang="ro-RO" sz="2200" dirty="0">
              <a:latin typeface="Times New Roman" pitchFamily="18" charset="0"/>
              <a:cs typeface="Times New Roman" pitchFamily="18" charset="0"/>
            </a:endParaRPr>
          </a:p>
          <a:p>
            <a:pPr marL="457105" indent="-355526">
              <a:spcBef>
                <a:spcPts val="0"/>
              </a:spcBef>
              <a:spcAft>
                <a:spcPts val="0"/>
              </a:spcAft>
              <a:buSzPts val="2000"/>
              <a:buFontTx/>
              <a:buChar char="-"/>
              <a:defRPr/>
            </a:pPr>
            <a:r>
              <a:rPr lang="ro-RO" sz="2200" dirty="0">
                <a:latin typeface="Times New Roman" pitchFamily="18" charset="0"/>
                <a:cs typeface="Times New Roman" pitchFamily="18" charset="0"/>
              </a:rPr>
              <a:t>se restricționează tipurile de excepții care se pot arunca din funcție</a:t>
            </a:r>
          </a:p>
          <a:p>
            <a:pPr>
              <a:spcBef>
                <a:spcPts val="0"/>
              </a:spcBef>
              <a:spcAft>
                <a:spcPts val="0"/>
              </a:spcAft>
              <a:defRPr/>
            </a:pPr>
            <a:endParaRPr lang="ro-RO" sz="2200" dirty="0">
              <a:latin typeface="Times New Roman" pitchFamily="18" charset="0"/>
              <a:cs typeface="Times New Roman" pitchFamily="18" charset="0"/>
            </a:endParaRPr>
          </a:p>
          <a:p>
            <a:pPr marL="457105" indent="-355526">
              <a:spcBef>
                <a:spcPts val="0"/>
              </a:spcBef>
              <a:spcAft>
                <a:spcPts val="0"/>
              </a:spcAft>
              <a:buSzPts val="2000"/>
              <a:buFontTx/>
              <a:buChar char="-"/>
              <a:defRPr/>
            </a:pPr>
            <a:r>
              <a:rPr lang="ro-RO" sz="2200" dirty="0">
                <a:latin typeface="Times New Roman" pitchFamily="18" charset="0"/>
                <a:cs typeface="Times New Roman" pitchFamily="18" charset="0"/>
              </a:rPr>
              <a:t>un alt tip nespecificat termină programul: </a:t>
            </a:r>
          </a:p>
          <a:p>
            <a:pPr indent="457105">
              <a:spcBef>
                <a:spcPts val="0"/>
              </a:spcBef>
              <a:spcAft>
                <a:spcPts val="0"/>
              </a:spcAft>
              <a:defRPr/>
            </a:pPr>
            <a:r>
              <a:rPr lang="ro-RO" sz="2200" dirty="0">
                <a:latin typeface="Times New Roman" pitchFamily="18" charset="0"/>
                <a:cs typeface="Times New Roman" pitchFamily="18" charset="0"/>
              </a:rPr>
              <a:t>-	apel la </a:t>
            </a:r>
            <a:r>
              <a:rPr lang="ro-RO" sz="2200" dirty="0" err="1">
                <a:latin typeface="Times New Roman" pitchFamily="18" charset="0"/>
                <a:cs typeface="Times New Roman" pitchFamily="18" charset="0"/>
              </a:rPr>
              <a:t>unexpected</a:t>
            </a:r>
            <a:r>
              <a:rPr lang="ro-RO" sz="2200" dirty="0">
                <a:latin typeface="Times New Roman" pitchFamily="18" charset="0"/>
                <a:cs typeface="Times New Roman" pitchFamily="18" charset="0"/>
              </a:rPr>
              <a:t>() care apelează </a:t>
            </a:r>
            <a:r>
              <a:rPr lang="ro-RO" sz="2200" dirty="0" err="1">
                <a:latin typeface="Times New Roman" pitchFamily="18" charset="0"/>
                <a:cs typeface="Times New Roman" pitchFamily="18" charset="0"/>
              </a:rPr>
              <a:t>abort</a:t>
            </a:r>
            <a:r>
              <a:rPr lang="ro-RO" sz="2200" dirty="0">
                <a:latin typeface="Times New Roman" pitchFamily="18" charset="0"/>
                <a:cs typeface="Times New Roman" pitchFamily="18" charset="0"/>
              </a:rPr>
              <a:t>()</a:t>
            </a:r>
          </a:p>
          <a:p>
            <a:pPr indent="457105">
              <a:spcBef>
                <a:spcPts val="0"/>
              </a:spcBef>
              <a:spcAft>
                <a:spcPts val="0"/>
              </a:spcAft>
              <a:defRPr/>
            </a:pPr>
            <a:r>
              <a:rPr lang="ro-RO" sz="2200" dirty="0">
                <a:latin typeface="Times New Roman" pitchFamily="18" charset="0"/>
                <a:cs typeface="Times New Roman" pitchFamily="18" charset="0"/>
              </a:rPr>
              <a:t>- se poate redefini</a:t>
            </a:r>
          </a:p>
          <a:p>
            <a:pPr>
              <a:spcBef>
                <a:spcPts val="0"/>
              </a:spcBef>
              <a:spcAft>
                <a:spcPts val="0"/>
              </a:spcAft>
              <a:defRPr/>
            </a:pPr>
            <a:endParaRPr lang="ro-RO" sz="2200" dirty="0">
              <a:latin typeface="Times New Roman" pitchFamily="18" charset="0"/>
              <a:cs typeface="Times New Roman" pitchFamily="18" charset="0"/>
            </a:endParaRPr>
          </a:p>
        </p:txBody>
      </p:sp>
      <p:sp>
        <p:nvSpPr>
          <p:cNvPr id="7" name="Google Shape;105;p17"/>
          <p:cNvSpPr/>
          <p:nvPr/>
        </p:nvSpPr>
        <p:spPr>
          <a:xfrm>
            <a:off x="84007" y="83996"/>
            <a:ext cx="5038563" cy="657972"/>
          </a:xfrm>
          <a:prstGeom prst="rect">
            <a:avLst/>
          </a:prstGeom>
          <a:noFill/>
          <a:ln>
            <a:noFill/>
          </a:ln>
        </p:spPr>
        <p:txBody>
          <a:bodyPr spcFirstLastPara="1" lIns="100780" tIns="50389" rIns="100780" bIns="50389"/>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spTree>
    <p:extLst>
      <p:ext uri="{BB962C8B-B14F-4D97-AF65-F5344CB8AC3E}">
        <p14:creationId xmlns:p14="http://schemas.microsoft.com/office/powerpoint/2010/main" xmlns="" val="62172399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Google Shape;227;p27"/>
          <p:cNvPicPr preferRelativeResize="0">
            <a:picLocks noChangeAspect="1" noChangeArrowheads="1"/>
          </p:cNvPicPr>
          <p:nvPr/>
        </p:nvPicPr>
        <p:blipFill>
          <a:blip r:embed="rId3" cstate="print"/>
          <a:srcRect/>
          <a:stretch>
            <a:fillRect/>
          </a:stretch>
        </p:blipFill>
        <p:spPr bwMode="auto">
          <a:xfrm>
            <a:off x="9027061" y="83998"/>
            <a:ext cx="883805" cy="838215"/>
          </a:xfrm>
          <a:prstGeom prst="rect">
            <a:avLst/>
          </a:prstGeom>
          <a:noFill/>
          <a:ln w="9525">
            <a:noFill/>
            <a:miter lim="800000"/>
            <a:headEnd/>
            <a:tailEnd/>
          </a:ln>
        </p:spPr>
      </p:pic>
      <p:sp>
        <p:nvSpPr>
          <p:cNvPr id="16387" name="Google Shape;228;p27"/>
          <p:cNvSpPr>
            <a:spLocks noChangeArrowheads="1"/>
          </p:cNvSpPr>
          <p:nvPr/>
        </p:nvSpPr>
        <p:spPr bwMode="auto">
          <a:xfrm>
            <a:off x="2322396" y="827717"/>
            <a:ext cx="5540844" cy="444481"/>
          </a:xfrm>
          <a:prstGeom prst="rect">
            <a:avLst/>
          </a:prstGeom>
          <a:noFill/>
          <a:ln w="9525">
            <a:noFill/>
            <a:miter lim="800000"/>
            <a:headEnd/>
            <a:tailEnd/>
          </a:ln>
        </p:spPr>
        <p:txBody>
          <a:bodyPr lIns="0" tIns="10073" rIns="0" bIns="10073"/>
          <a:lstStyle/>
          <a:p>
            <a:pPr algn="ctr">
              <a:spcBef>
                <a:spcPct val="0"/>
              </a:spcBef>
              <a:buFontTx/>
              <a:buNone/>
            </a:pPr>
            <a:r>
              <a:rPr lang="ro-RO" sz="2200" b="1" dirty="0"/>
              <a:t>Tratarea excepțiilor în C++</a:t>
            </a:r>
          </a:p>
        </p:txBody>
      </p:sp>
      <p:sp>
        <p:nvSpPr>
          <p:cNvPr id="229" name="Google Shape;229;p27"/>
          <p:cNvSpPr/>
          <p:nvPr/>
        </p:nvSpPr>
        <p:spPr>
          <a:xfrm>
            <a:off x="456779" y="1265237"/>
            <a:ext cx="9296576" cy="602798"/>
          </a:xfrm>
          <a:prstGeom prst="rect">
            <a:avLst/>
          </a:prstGeom>
          <a:solidFill>
            <a:srgbClr val="FFFFFF"/>
          </a:solidFill>
          <a:ln>
            <a:noFill/>
          </a:ln>
        </p:spPr>
        <p:txBody>
          <a:bodyPr spcFirstLastPara="1" lIns="89982" tIns="44991" rIns="89982" bIns="44991"/>
          <a:lstStyle/>
          <a:p>
            <a:pPr>
              <a:spcBef>
                <a:spcPts val="0"/>
              </a:spcBef>
              <a:spcAft>
                <a:spcPts val="0"/>
              </a:spcAft>
              <a:defRPr/>
            </a:pPr>
            <a:r>
              <a:rPr lang="ro-RO" sz="2200" b="1" i="1" dirty="0" smtClean="0">
                <a:latin typeface="+mj-lt"/>
              </a:rPr>
              <a:t>Exemplu funcţie care precizează lista tipurilor de excepţii</a:t>
            </a:r>
            <a:endParaRPr lang="ro-RO" sz="2200" b="1" i="1" dirty="0">
              <a:latin typeface="+mj-lt"/>
            </a:endParaRPr>
          </a:p>
          <a:p>
            <a:pPr>
              <a:spcBef>
                <a:spcPts val="0"/>
              </a:spcBef>
              <a:spcAft>
                <a:spcPts val="0"/>
              </a:spcAft>
              <a:defRPr/>
            </a:pPr>
            <a:endParaRPr lang="ro-RO" sz="2200" b="1" dirty="0">
              <a:latin typeface="+mn-lt"/>
            </a:endParaRPr>
          </a:p>
          <a:p>
            <a:pPr>
              <a:spcBef>
                <a:spcPts val="0"/>
              </a:spcBef>
              <a:spcAft>
                <a:spcPts val="0"/>
              </a:spcAft>
              <a:defRPr/>
            </a:pPr>
            <a:endParaRPr lang="ro-RO" sz="2200" dirty="0">
              <a:latin typeface="+mn-lt"/>
            </a:endParaRPr>
          </a:p>
        </p:txBody>
      </p:sp>
      <p:sp>
        <p:nvSpPr>
          <p:cNvPr id="7" name="Google Shape;105;p17"/>
          <p:cNvSpPr/>
          <p:nvPr/>
        </p:nvSpPr>
        <p:spPr>
          <a:xfrm>
            <a:off x="84007" y="83996"/>
            <a:ext cx="5038563" cy="657972"/>
          </a:xfrm>
          <a:prstGeom prst="rect">
            <a:avLst/>
          </a:prstGeom>
          <a:noFill/>
          <a:ln>
            <a:noFill/>
          </a:ln>
        </p:spPr>
        <p:txBody>
          <a:bodyPr spcFirstLastPara="1" lIns="100780" tIns="50389" rIns="100780" bIns="50389"/>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pic>
        <p:nvPicPr>
          <p:cNvPr id="2050"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773113" y="2027237"/>
            <a:ext cx="5273331" cy="4038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451110" y="6294437"/>
            <a:ext cx="8712621" cy="707878"/>
          </a:xfrm>
          <a:prstGeom prst="rect">
            <a:avLst/>
          </a:prstGeom>
        </p:spPr>
        <p:txBody>
          <a:bodyPr wrap="none" lIns="91430" tIns="45716" rIns="91430" bIns="45716">
            <a:spAutoFit/>
          </a:bodyPr>
          <a:lstStyle/>
          <a:p>
            <a:pPr marL="101578">
              <a:spcBef>
                <a:spcPts val="0"/>
              </a:spcBef>
              <a:spcAft>
                <a:spcPts val="0"/>
              </a:spcAft>
              <a:buSzPts val="2000"/>
              <a:defRPr/>
            </a:pPr>
            <a:r>
              <a:rPr lang="ro-RO" sz="2000" b="1" dirty="0" smtClean="0">
                <a:cs typeface="Times New Roman" panose="02020603050405020304" pitchFamily="18" charset="0"/>
              </a:rPr>
              <a:t>Unele compilatoare pot da </a:t>
            </a:r>
            <a:r>
              <a:rPr lang="ro-RO" sz="2000" b="1" dirty="0" err="1" smtClean="0">
                <a:cs typeface="Times New Roman" panose="02020603050405020304" pitchFamily="18" charset="0"/>
              </a:rPr>
              <a:t>warninguri</a:t>
            </a:r>
            <a:r>
              <a:rPr lang="ro-RO" sz="2000" b="1" dirty="0" smtClean="0">
                <a:cs typeface="Times New Roman" panose="02020603050405020304" pitchFamily="18" charset="0"/>
              </a:rPr>
              <a:t>, altele termin</a:t>
            </a:r>
            <a:r>
              <a:rPr lang="vi-VN" sz="2000" b="1" dirty="0" smtClean="0">
                <a:cs typeface="Times New Roman" panose="02020603050405020304" pitchFamily="18" charset="0"/>
              </a:rPr>
              <a:t>ă</a:t>
            </a:r>
            <a:r>
              <a:rPr lang="ro-RO" sz="2000" b="1" dirty="0" smtClean="0">
                <a:cs typeface="Times New Roman" panose="02020603050405020304" pitchFamily="18" charset="0"/>
              </a:rPr>
              <a:t> execuția abrupt:</a:t>
            </a:r>
          </a:p>
          <a:p>
            <a:pPr marL="101578">
              <a:spcBef>
                <a:spcPts val="0"/>
              </a:spcBef>
              <a:spcAft>
                <a:spcPts val="0"/>
              </a:spcAft>
              <a:buSzPts val="2000"/>
              <a:defRPr/>
            </a:pPr>
            <a:r>
              <a:rPr lang="ro-RO" sz="2000" b="1" dirty="0" smtClean="0">
                <a:cs typeface="Times New Roman" panose="02020603050405020304" pitchFamily="18" charset="0"/>
              </a:rPr>
              <a:t> “terminate </a:t>
            </a:r>
            <a:r>
              <a:rPr lang="ro-RO" sz="2000" b="1" dirty="0" err="1" smtClean="0">
                <a:cs typeface="Times New Roman" panose="02020603050405020304" pitchFamily="18" charset="0"/>
              </a:rPr>
              <a:t>called</a:t>
            </a:r>
            <a:r>
              <a:rPr lang="ro-RO" sz="2000" b="1" dirty="0" smtClean="0">
                <a:cs typeface="Times New Roman" panose="02020603050405020304" pitchFamily="18" charset="0"/>
              </a:rPr>
              <a:t> </a:t>
            </a:r>
            <a:r>
              <a:rPr lang="ro-RO" sz="2000" b="1" dirty="0" err="1" smtClean="0">
                <a:cs typeface="Times New Roman" panose="02020603050405020304" pitchFamily="18" charset="0"/>
              </a:rPr>
              <a:t>after</a:t>
            </a:r>
            <a:r>
              <a:rPr lang="ro-RO" sz="2000" b="1" dirty="0" smtClean="0">
                <a:cs typeface="Times New Roman" panose="02020603050405020304" pitchFamily="18" charset="0"/>
              </a:rPr>
              <a:t> </a:t>
            </a:r>
            <a:r>
              <a:rPr lang="ro-RO" sz="2000" b="1" dirty="0" err="1" smtClean="0">
                <a:cs typeface="Times New Roman" panose="02020603050405020304" pitchFamily="18" charset="0"/>
              </a:rPr>
              <a:t>throwing</a:t>
            </a:r>
            <a:r>
              <a:rPr lang="ro-RO" sz="2000" b="1" dirty="0" smtClean="0">
                <a:cs typeface="Times New Roman" panose="02020603050405020304" pitchFamily="18" charset="0"/>
              </a:rPr>
              <a:t> an </a:t>
            </a:r>
            <a:r>
              <a:rPr lang="ro-RO" sz="2000" b="1" dirty="0" err="1" smtClean="0">
                <a:cs typeface="Times New Roman" panose="02020603050405020304" pitchFamily="18" charset="0"/>
              </a:rPr>
              <a:t>instance</a:t>
            </a:r>
            <a:r>
              <a:rPr lang="ro-RO" sz="2000" b="1" dirty="0" smtClean="0">
                <a:cs typeface="Times New Roman" panose="02020603050405020304" pitchFamily="18" charset="0"/>
              </a:rPr>
              <a:t> of ‘</a:t>
            </a:r>
            <a:r>
              <a:rPr lang="ro-RO" sz="2000" b="1" dirty="0" err="1" smtClean="0">
                <a:cs typeface="Times New Roman" panose="02020603050405020304" pitchFamily="18" charset="0"/>
              </a:rPr>
              <a:t>double</a:t>
            </a:r>
            <a:r>
              <a:rPr lang="ro-RO" sz="2000" b="1" dirty="0" smtClean="0">
                <a:cs typeface="Times New Roman" panose="02020603050405020304" pitchFamily="18" charset="0"/>
              </a:rPr>
              <a:t>’ ”</a:t>
            </a:r>
            <a:endParaRPr lang="ro-RO" sz="2000" b="1" dirty="0">
              <a:cs typeface="Times New Roman" panose="02020603050405020304" pitchFamily="18" charset="0"/>
            </a:endParaRPr>
          </a:p>
        </p:txBody>
      </p:sp>
      <p:sp>
        <p:nvSpPr>
          <p:cNvPr id="3" name="Rectangle 2"/>
          <p:cNvSpPr/>
          <p:nvPr/>
        </p:nvSpPr>
        <p:spPr>
          <a:xfrm>
            <a:off x="4421188" y="3071951"/>
            <a:ext cx="5038725" cy="707878"/>
          </a:xfrm>
          <a:prstGeom prst="rect">
            <a:avLst/>
          </a:prstGeom>
        </p:spPr>
        <p:txBody>
          <a:bodyPr lIns="91430" tIns="45716" rIns="91430" bIns="45716">
            <a:spAutoFit/>
          </a:bodyPr>
          <a:lstStyle/>
          <a:p>
            <a:r>
              <a:rPr lang="vi-VN" sz="2000" b="1" i="1" dirty="0">
                <a:latin typeface="+mj-lt"/>
              </a:rPr>
              <a:t>Observaţie: lista cu tipurile de exceptii poate fi nulă, caz în care nu se acceptă nici o eroare: </a:t>
            </a:r>
          </a:p>
        </p:txBody>
      </p:sp>
    </p:spTree>
    <p:extLst>
      <p:ext uri="{BB962C8B-B14F-4D97-AF65-F5344CB8AC3E}">
        <p14:creationId xmlns:p14="http://schemas.microsoft.com/office/powerpoint/2010/main" xmlns="" val="23050085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Google Shape;227;p27"/>
          <p:cNvPicPr preferRelativeResize="0">
            <a:picLocks noChangeAspect="1" noChangeArrowheads="1"/>
          </p:cNvPicPr>
          <p:nvPr/>
        </p:nvPicPr>
        <p:blipFill>
          <a:blip r:embed="rId3" cstate="print"/>
          <a:srcRect/>
          <a:stretch>
            <a:fillRect/>
          </a:stretch>
        </p:blipFill>
        <p:spPr bwMode="auto">
          <a:xfrm>
            <a:off x="9027061" y="83998"/>
            <a:ext cx="883805" cy="838215"/>
          </a:xfrm>
          <a:prstGeom prst="rect">
            <a:avLst/>
          </a:prstGeom>
          <a:noFill/>
          <a:ln w="9525">
            <a:noFill/>
            <a:miter lim="800000"/>
            <a:headEnd/>
            <a:tailEnd/>
          </a:ln>
        </p:spPr>
      </p:pic>
      <p:sp>
        <p:nvSpPr>
          <p:cNvPr id="16387" name="Google Shape;228;p27"/>
          <p:cNvSpPr>
            <a:spLocks noChangeArrowheads="1"/>
          </p:cNvSpPr>
          <p:nvPr/>
        </p:nvSpPr>
        <p:spPr bwMode="auto">
          <a:xfrm>
            <a:off x="2322396" y="827717"/>
            <a:ext cx="5540844" cy="444481"/>
          </a:xfrm>
          <a:prstGeom prst="rect">
            <a:avLst/>
          </a:prstGeom>
          <a:noFill/>
          <a:ln w="9525">
            <a:noFill/>
            <a:miter lim="800000"/>
            <a:headEnd/>
            <a:tailEnd/>
          </a:ln>
        </p:spPr>
        <p:txBody>
          <a:bodyPr lIns="0" tIns="10073" rIns="0" bIns="10073"/>
          <a:lstStyle/>
          <a:p>
            <a:pPr algn="ctr">
              <a:spcBef>
                <a:spcPct val="0"/>
              </a:spcBef>
              <a:buFontTx/>
              <a:buNone/>
            </a:pPr>
            <a:r>
              <a:rPr lang="ro-RO" sz="2200" b="1" dirty="0"/>
              <a:t>Tratarea excepțiilor în C++</a:t>
            </a:r>
          </a:p>
        </p:txBody>
      </p:sp>
      <p:sp>
        <p:nvSpPr>
          <p:cNvPr id="229" name="Google Shape;229;p27"/>
          <p:cNvSpPr/>
          <p:nvPr/>
        </p:nvSpPr>
        <p:spPr>
          <a:xfrm>
            <a:off x="456779" y="1424439"/>
            <a:ext cx="9296576" cy="450398"/>
          </a:xfrm>
          <a:prstGeom prst="rect">
            <a:avLst/>
          </a:prstGeom>
          <a:solidFill>
            <a:srgbClr val="FFFFFF"/>
          </a:solidFill>
          <a:ln>
            <a:noFill/>
          </a:ln>
        </p:spPr>
        <p:txBody>
          <a:bodyPr spcFirstLastPara="1" lIns="89982" tIns="44991" rIns="89982" bIns="44991"/>
          <a:lstStyle/>
          <a:p>
            <a:pPr>
              <a:spcBef>
                <a:spcPts val="0"/>
              </a:spcBef>
              <a:spcAft>
                <a:spcPts val="0"/>
              </a:spcAft>
              <a:defRPr/>
            </a:pPr>
            <a:r>
              <a:rPr lang="ro-RO" sz="2200" b="1" dirty="0" smtClean="0">
                <a:latin typeface="+mn-lt"/>
              </a:rPr>
              <a:t>Rearuncarea unei excepții</a:t>
            </a:r>
            <a:endParaRPr lang="ro-RO" sz="2200" b="1" dirty="0">
              <a:latin typeface="+mn-lt"/>
            </a:endParaRPr>
          </a:p>
          <a:p>
            <a:pPr>
              <a:spcBef>
                <a:spcPts val="0"/>
              </a:spcBef>
              <a:spcAft>
                <a:spcPts val="0"/>
              </a:spcAft>
              <a:defRPr/>
            </a:pPr>
            <a:endParaRPr lang="ro-RO" sz="2200" b="1" dirty="0">
              <a:latin typeface="+mn-lt"/>
            </a:endParaRPr>
          </a:p>
        </p:txBody>
      </p:sp>
      <p:sp>
        <p:nvSpPr>
          <p:cNvPr id="7" name="Google Shape;105;p17"/>
          <p:cNvSpPr/>
          <p:nvPr/>
        </p:nvSpPr>
        <p:spPr>
          <a:xfrm>
            <a:off x="84007" y="83996"/>
            <a:ext cx="5038563" cy="657972"/>
          </a:xfrm>
          <a:prstGeom prst="rect">
            <a:avLst/>
          </a:prstGeom>
          <a:noFill/>
          <a:ln>
            <a:noFill/>
          </a:ln>
        </p:spPr>
        <p:txBody>
          <a:bodyPr spcFirstLastPara="1" lIns="100780" tIns="50389" rIns="100780" bIns="50389"/>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sp>
        <p:nvSpPr>
          <p:cNvPr id="2" name="Rectangle 1"/>
          <p:cNvSpPr/>
          <p:nvPr/>
        </p:nvSpPr>
        <p:spPr>
          <a:xfrm>
            <a:off x="620713" y="1951038"/>
            <a:ext cx="8686800" cy="430887"/>
          </a:xfrm>
          <a:prstGeom prst="rect">
            <a:avLst/>
          </a:prstGeom>
        </p:spPr>
        <p:txBody>
          <a:bodyPr wrap="square" lIns="91430" tIns="45716" rIns="91430" bIns="45716">
            <a:spAutoFit/>
          </a:bodyPr>
          <a:lstStyle/>
          <a:p>
            <a:pPr marL="457105" indent="-355526">
              <a:spcBef>
                <a:spcPts val="0"/>
              </a:spcBef>
              <a:spcAft>
                <a:spcPts val="0"/>
              </a:spcAft>
              <a:buSzPts val="2000"/>
              <a:buFontTx/>
              <a:buChar char="-"/>
              <a:defRPr/>
            </a:pPr>
            <a:r>
              <a:rPr lang="ro-RO" sz="2200" dirty="0">
                <a:cs typeface="Times New Roman" panose="02020603050405020304" pitchFamily="18" charset="0"/>
              </a:rPr>
              <a:t>re-aruncarea unei excepții: throw; // fără excepție din catch</a:t>
            </a: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068511" y="2382838"/>
            <a:ext cx="4024313" cy="46043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8" name="Rectangle 7"/>
          <p:cNvSpPr/>
          <p:nvPr/>
        </p:nvSpPr>
        <p:spPr>
          <a:xfrm>
            <a:off x="5435600" y="3703637"/>
            <a:ext cx="3414713" cy="1446550"/>
          </a:xfrm>
          <a:prstGeom prst="rect">
            <a:avLst/>
          </a:prstGeom>
        </p:spPr>
        <p:txBody>
          <a:bodyPr wrap="square" lIns="91430" tIns="45716" rIns="91430" bIns="45716">
            <a:spAutoFit/>
          </a:bodyPr>
          <a:lstStyle/>
          <a:p>
            <a:pPr marL="101578">
              <a:spcBef>
                <a:spcPts val="0"/>
              </a:spcBef>
              <a:spcAft>
                <a:spcPts val="0"/>
              </a:spcAft>
              <a:buSzPts val="2000"/>
              <a:defRPr/>
            </a:pPr>
            <a:r>
              <a:rPr lang="ro-RO" sz="2200" dirty="0" smtClean="0">
                <a:cs typeface="Times New Roman" panose="02020603050405020304" pitchFamily="18" charset="0"/>
              </a:rPr>
              <a:t>Se afișează: </a:t>
            </a:r>
          </a:p>
          <a:p>
            <a:pPr marL="101578">
              <a:spcBef>
                <a:spcPts val="0"/>
              </a:spcBef>
              <a:spcAft>
                <a:spcPts val="0"/>
              </a:spcAft>
              <a:buSzPts val="2000"/>
              <a:defRPr/>
            </a:pPr>
            <a:r>
              <a:rPr lang="en-US" sz="2200" dirty="0" smtClean="0">
                <a:cs typeface="Times New Roman" panose="02020603050405020304" pitchFamily="18" charset="0"/>
              </a:rPr>
              <a:t>B</a:t>
            </a:r>
            <a:endParaRPr lang="en-US" sz="2200" dirty="0">
              <a:cs typeface="Times New Roman" panose="02020603050405020304" pitchFamily="18" charset="0"/>
            </a:endParaRPr>
          </a:p>
          <a:p>
            <a:pPr marL="101578">
              <a:spcBef>
                <a:spcPts val="0"/>
              </a:spcBef>
              <a:spcAft>
                <a:spcPts val="0"/>
              </a:spcAft>
              <a:buSzPts val="2000"/>
              <a:defRPr/>
            </a:pPr>
            <a:r>
              <a:rPr lang="en-US" sz="2200" dirty="0">
                <a:cs typeface="Times New Roman" panose="02020603050405020304" pitchFamily="18" charset="0"/>
              </a:rPr>
              <a:t>D</a:t>
            </a:r>
          </a:p>
          <a:p>
            <a:pPr marL="101578">
              <a:spcBef>
                <a:spcPts val="0"/>
              </a:spcBef>
              <a:spcAft>
                <a:spcPts val="0"/>
              </a:spcAft>
              <a:buSzPts val="2000"/>
              <a:defRPr/>
            </a:pPr>
            <a:r>
              <a:rPr lang="en-US" sz="2200" dirty="0">
                <a:cs typeface="Times New Roman" panose="02020603050405020304" pitchFamily="18" charset="0"/>
              </a:rPr>
              <a:t>E</a:t>
            </a:r>
            <a:endParaRPr lang="ro-RO" sz="2200" dirty="0">
              <a:cs typeface="Times New Roman" panose="02020603050405020304" pitchFamily="18" charset="0"/>
            </a:endParaRPr>
          </a:p>
        </p:txBody>
      </p:sp>
    </p:spTree>
    <p:extLst>
      <p:ext uri="{BB962C8B-B14F-4D97-AF65-F5344CB8AC3E}">
        <p14:creationId xmlns:p14="http://schemas.microsoft.com/office/powerpoint/2010/main" xmlns="" val="3644104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Google Shape;227;p27"/>
          <p:cNvPicPr preferRelativeResize="0">
            <a:picLocks noChangeAspect="1" noChangeArrowheads="1"/>
          </p:cNvPicPr>
          <p:nvPr/>
        </p:nvPicPr>
        <p:blipFill>
          <a:blip r:embed="rId3" cstate="print"/>
          <a:srcRect/>
          <a:stretch>
            <a:fillRect/>
          </a:stretch>
        </p:blipFill>
        <p:spPr bwMode="auto">
          <a:xfrm>
            <a:off x="9027061" y="83998"/>
            <a:ext cx="883805" cy="838215"/>
          </a:xfrm>
          <a:prstGeom prst="rect">
            <a:avLst/>
          </a:prstGeom>
          <a:noFill/>
          <a:ln w="9525">
            <a:noFill/>
            <a:miter lim="800000"/>
            <a:headEnd/>
            <a:tailEnd/>
          </a:ln>
        </p:spPr>
      </p:pic>
      <p:sp>
        <p:nvSpPr>
          <p:cNvPr id="16387" name="Google Shape;228;p27"/>
          <p:cNvSpPr>
            <a:spLocks noChangeArrowheads="1"/>
          </p:cNvSpPr>
          <p:nvPr/>
        </p:nvSpPr>
        <p:spPr bwMode="auto">
          <a:xfrm>
            <a:off x="2322396" y="827717"/>
            <a:ext cx="5540844" cy="444481"/>
          </a:xfrm>
          <a:prstGeom prst="rect">
            <a:avLst/>
          </a:prstGeom>
          <a:noFill/>
          <a:ln w="9525">
            <a:noFill/>
            <a:miter lim="800000"/>
            <a:headEnd/>
            <a:tailEnd/>
          </a:ln>
        </p:spPr>
        <p:txBody>
          <a:bodyPr lIns="0" tIns="10073" rIns="0" bIns="10073"/>
          <a:lstStyle/>
          <a:p>
            <a:pPr algn="ctr">
              <a:spcBef>
                <a:spcPct val="0"/>
              </a:spcBef>
              <a:buFontTx/>
              <a:buNone/>
            </a:pPr>
            <a:r>
              <a:rPr lang="ro-RO" sz="2200" b="1" dirty="0"/>
              <a:t>Tratarea excepțiilor în C++</a:t>
            </a:r>
          </a:p>
        </p:txBody>
      </p:sp>
      <p:sp>
        <p:nvSpPr>
          <p:cNvPr id="229" name="Google Shape;229;p27"/>
          <p:cNvSpPr/>
          <p:nvPr/>
        </p:nvSpPr>
        <p:spPr>
          <a:xfrm>
            <a:off x="544512" y="1265237"/>
            <a:ext cx="9296576" cy="450398"/>
          </a:xfrm>
          <a:prstGeom prst="rect">
            <a:avLst/>
          </a:prstGeom>
          <a:solidFill>
            <a:srgbClr val="FFFFFF"/>
          </a:solidFill>
          <a:ln>
            <a:noFill/>
          </a:ln>
        </p:spPr>
        <p:txBody>
          <a:bodyPr spcFirstLastPara="1" lIns="89982" tIns="44991" rIns="89982" bIns="44991"/>
          <a:lstStyle/>
          <a:p>
            <a:pPr>
              <a:spcBef>
                <a:spcPts val="0"/>
              </a:spcBef>
              <a:spcAft>
                <a:spcPts val="0"/>
              </a:spcAft>
              <a:defRPr/>
            </a:pPr>
            <a:r>
              <a:rPr lang="en-US" sz="2200" b="1" i="1" dirty="0" err="1">
                <a:cs typeface="Times New Roman" panose="02020603050405020304" pitchFamily="18" charset="0"/>
              </a:rPr>
              <a:t>Implementarea</a:t>
            </a:r>
            <a:r>
              <a:rPr lang="en-US" sz="2200" b="1" i="1" dirty="0">
                <a:cs typeface="Times New Roman" panose="02020603050405020304" pitchFamily="18" charset="0"/>
              </a:rPr>
              <a:t> </a:t>
            </a:r>
            <a:r>
              <a:rPr lang="en-US" sz="2200" b="1" i="1" dirty="0" err="1">
                <a:cs typeface="Times New Roman" panose="02020603050405020304" pitchFamily="18" charset="0"/>
              </a:rPr>
              <a:t>unei</a:t>
            </a:r>
            <a:r>
              <a:rPr lang="en-US" sz="2200" b="1" i="1" dirty="0">
                <a:cs typeface="Times New Roman" panose="02020603050405020304" pitchFamily="18" charset="0"/>
              </a:rPr>
              <a:t> </a:t>
            </a:r>
            <a:r>
              <a:rPr lang="en-US" sz="2200" b="1" i="1" dirty="0" err="1">
                <a:cs typeface="Times New Roman" panose="02020603050405020304" pitchFamily="18" charset="0"/>
              </a:rPr>
              <a:t>ierarhii</a:t>
            </a:r>
            <a:r>
              <a:rPr lang="en-US" sz="2200" b="1" i="1" dirty="0">
                <a:cs typeface="Times New Roman" panose="02020603050405020304" pitchFamily="18" charset="0"/>
              </a:rPr>
              <a:t> de </a:t>
            </a:r>
            <a:r>
              <a:rPr lang="en-US" sz="2200" b="1" i="1" dirty="0" err="1">
                <a:cs typeface="Times New Roman" panose="02020603050405020304" pitchFamily="18" charset="0"/>
              </a:rPr>
              <a:t>clase</a:t>
            </a:r>
            <a:r>
              <a:rPr lang="en-US" sz="2200" b="1" i="1" dirty="0">
                <a:cs typeface="Times New Roman" panose="02020603050405020304" pitchFamily="18" charset="0"/>
              </a:rPr>
              <a:t> de </a:t>
            </a:r>
            <a:r>
              <a:rPr lang="en-US" sz="2200" b="1" i="1" dirty="0" err="1">
                <a:cs typeface="Times New Roman" panose="02020603050405020304" pitchFamily="18" charset="0"/>
              </a:rPr>
              <a:t>excepţii</a:t>
            </a:r>
            <a:r>
              <a:rPr lang="en-US" sz="2200" b="1" i="1" dirty="0">
                <a:cs typeface="Times New Roman" panose="02020603050405020304" pitchFamily="18" charset="0"/>
              </a:rPr>
              <a:t> </a:t>
            </a:r>
            <a:r>
              <a:rPr lang="en-US" sz="2200" b="1" i="1" dirty="0" err="1">
                <a:cs typeface="Times New Roman" panose="02020603050405020304" pitchFamily="18" charset="0"/>
              </a:rPr>
              <a:t>pornind</a:t>
            </a:r>
            <a:r>
              <a:rPr lang="en-US" sz="2200" b="1" i="1" dirty="0">
                <a:cs typeface="Times New Roman" panose="02020603050405020304" pitchFamily="18" charset="0"/>
              </a:rPr>
              <a:t> de la </a:t>
            </a:r>
            <a:r>
              <a:rPr lang="en-US" sz="2200" b="1" i="1" dirty="0" err="1">
                <a:cs typeface="Times New Roman" panose="02020603050405020304" pitchFamily="18" charset="0"/>
              </a:rPr>
              <a:t>std</a:t>
            </a:r>
            <a:r>
              <a:rPr lang="en-US" sz="2200" b="1" i="1" dirty="0">
                <a:cs typeface="Times New Roman" panose="02020603050405020304" pitchFamily="18" charset="0"/>
              </a:rPr>
              <a:t>::exception </a:t>
            </a:r>
            <a:endParaRPr lang="ro-RO" sz="2200" b="1" i="1" dirty="0">
              <a:cs typeface="Times New Roman" panose="02020603050405020304" pitchFamily="18" charset="0"/>
            </a:endParaRPr>
          </a:p>
        </p:txBody>
      </p:sp>
      <p:sp>
        <p:nvSpPr>
          <p:cNvPr id="7" name="Google Shape;105;p17"/>
          <p:cNvSpPr/>
          <p:nvPr/>
        </p:nvSpPr>
        <p:spPr>
          <a:xfrm>
            <a:off x="84007" y="83996"/>
            <a:ext cx="5038563" cy="657972"/>
          </a:xfrm>
          <a:prstGeom prst="rect">
            <a:avLst/>
          </a:prstGeom>
          <a:noFill/>
          <a:ln>
            <a:noFill/>
          </a:ln>
        </p:spPr>
        <p:txBody>
          <a:bodyPr spcFirstLastPara="1" lIns="100780" tIns="50389" rIns="100780" bIns="50389"/>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pic>
        <p:nvPicPr>
          <p:cNvPr id="4098"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2231656" y="2636836"/>
            <a:ext cx="5170857" cy="155892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Google Shape;229;p27"/>
          <p:cNvSpPr/>
          <p:nvPr/>
        </p:nvSpPr>
        <p:spPr>
          <a:xfrm>
            <a:off x="392112" y="1951038"/>
            <a:ext cx="9296576" cy="685800"/>
          </a:xfrm>
          <a:prstGeom prst="rect">
            <a:avLst/>
          </a:prstGeom>
          <a:solidFill>
            <a:srgbClr val="FFFFFF"/>
          </a:solidFill>
          <a:ln>
            <a:noFill/>
          </a:ln>
        </p:spPr>
        <p:txBody>
          <a:bodyPr spcFirstLastPara="1" lIns="89982" tIns="44991" rIns="89982" bIns="44991"/>
          <a:lstStyle/>
          <a:p>
            <a:pPr>
              <a:spcBef>
                <a:spcPts val="0"/>
              </a:spcBef>
              <a:spcAft>
                <a:spcPts val="0"/>
              </a:spcAft>
              <a:defRPr/>
            </a:pPr>
            <a:r>
              <a:rPr lang="ro-RO" sz="1800" b="1" dirty="0" smtClean="0">
                <a:cs typeface="Times New Roman" panose="02020603050405020304" pitchFamily="18" charset="0"/>
              </a:rPr>
              <a:t>Varianta C++98 – Detalii despre &lt;</a:t>
            </a:r>
            <a:r>
              <a:rPr lang="ro-RO" sz="1800" b="1" dirty="0" err="1" smtClean="0">
                <a:cs typeface="Times New Roman" panose="02020603050405020304" pitchFamily="18" charset="0"/>
              </a:rPr>
              <a:t>exception</a:t>
            </a:r>
            <a:r>
              <a:rPr lang="ro-RO" sz="1800" b="1" dirty="0" smtClean="0">
                <a:cs typeface="Times New Roman" panose="02020603050405020304" pitchFamily="18" charset="0"/>
              </a:rPr>
              <a:t>&gt;  si toate funcțiile sale membre se pot găsi: https://www.cplusplus.com/reference/exception/exception/ </a:t>
            </a:r>
            <a:endParaRPr lang="ro-RO" sz="1800" b="1" dirty="0">
              <a:cs typeface="Times New Roman" panose="02020603050405020304" pitchFamily="18" charset="0"/>
            </a:endParaRPr>
          </a:p>
        </p:txBody>
      </p:sp>
      <p:pic>
        <p:nvPicPr>
          <p:cNvPr id="4099" name="Picture 3"/>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1875319" y="4389437"/>
            <a:ext cx="6373019" cy="28194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2549093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Google Shape;372;p39"/>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10243" name="Rectangle 7"/>
          <p:cNvSpPr>
            <a:spLocks noChangeArrowheads="1"/>
          </p:cNvSpPr>
          <p:nvPr/>
        </p:nvSpPr>
        <p:spPr bwMode="auto">
          <a:xfrm>
            <a:off x="252413" y="1390650"/>
            <a:ext cx="9359900" cy="409555"/>
          </a:xfrm>
          <a:prstGeom prst="rect">
            <a:avLst/>
          </a:prstGeom>
          <a:noFill/>
          <a:ln w="9525">
            <a:noFill/>
            <a:miter lim="800000"/>
            <a:headEnd/>
            <a:tailEnd/>
          </a:ln>
        </p:spPr>
        <p:txBody>
          <a:bodyPr wrap="square" lIns="100794" tIns="50397" rIns="100794" bIns="50397">
            <a:spAutoFit/>
          </a:bodyPr>
          <a:lstStyle/>
          <a:p>
            <a:pPr>
              <a:buClr>
                <a:srgbClr val="000000"/>
              </a:buClr>
            </a:pPr>
            <a:r>
              <a:rPr lang="ro-RO" sz="2000" b="1" i="1" dirty="0" smtClean="0"/>
              <a:t>Lista de iniţializare pentru constructori (utilitate in cazul Moștenirii)</a:t>
            </a:r>
            <a:endParaRPr lang="ro-RO" sz="2000" b="1" i="1" dirty="0"/>
          </a:p>
        </p:txBody>
      </p:sp>
      <p:grpSp>
        <p:nvGrpSpPr>
          <p:cNvPr id="10244" name="Group 11"/>
          <p:cNvGrpSpPr>
            <a:grpSpLocks/>
          </p:cNvGrpSpPr>
          <p:nvPr/>
        </p:nvGrpSpPr>
        <p:grpSpPr bwMode="auto">
          <a:xfrm>
            <a:off x="392113" y="1951038"/>
            <a:ext cx="9220200" cy="5334000"/>
            <a:chOff x="1066799" y="1538164"/>
            <a:chExt cx="7652399" cy="4838264"/>
          </a:xfrm>
        </p:grpSpPr>
        <p:sp>
          <p:nvSpPr>
            <p:cNvPr id="227329" name="Rectangle 1"/>
            <p:cNvSpPr>
              <a:spLocks noChangeArrowheads="1"/>
            </p:cNvSpPr>
            <p:nvPr/>
          </p:nvSpPr>
          <p:spPr bwMode="auto">
            <a:xfrm>
              <a:off x="1066799" y="1538164"/>
              <a:ext cx="7652399" cy="4829624"/>
            </a:xfrm>
            <a:prstGeom prst="rect">
              <a:avLst/>
            </a:prstGeom>
            <a:solidFill>
              <a:srgbClr val="FFFFFF"/>
            </a:solidFill>
            <a:ln w="9525" cap="flat" cmpd="sng" algn="ctr">
              <a:noFill/>
              <a:prstDash val="solid"/>
              <a:miter lim="800000"/>
              <a:headEnd/>
              <a:tailEnd/>
            </a:ln>
            <a:effectLst/>
          </p:spPr>
          <p:txBody>
            <a:bodyPr lIns="0" tIns="0" rIns="0" bIns="0" anchor="ctr">
              <a:spAutoFit/>
            </a:bodyPr>
            <a:lstStyle/>
            <a:p>
              <a:pPr fontAlgn="auto">
                <a:spcBef>
                  <a:spcPts val="0"/>
                </a:spcBef>
                <a:spcAft>
                  <a:spcPts val="0"/>
                </a:spcAft>
                <a:buClr>
                  <a:srgbClr val="000000"/>
                </a:buClr>
                <a:defRPr/>
              </a:pPr>
              <a:r>
                <a:rPr lang="en-US" sz="2000" b="1" kern="0" dirty="0">
                  <a:solidFill>
                    <a:srgbClr val="800000"/>
                  </a:solidFill>
                  <a:latin typeface="Times New Roman" pitchFamily="18" charset="0"/>
                  <a:ea typeface="Times New Roman" pitchFamily="18" charset="0"/>
                  <a:cs typeface="Times New Roman" pitchFamily="18" charset="0"/>
                  <a:sym typeface="Arial"/>
                </a:rPr>
                <a:t>class</a:t>
              </a:r>
              <a:r>
                <a:rPr lang="en-US" sz="2000" kern="0" dirty="0">
                  <a:latin typeface="Times New Roman" pitchFamily="18" charset="0"/>
                  <a:ea typeface="Times New Roman" pitchFamily="18" charset="0"/>
                  <a:cs typeface="Times New Roman" pitchFamily="18" charset="0"/>
                  <a:sym typeface="Arial"/>
                </a:rPr>
                <a:t> </a:t>
              </a:r>
              <a:r>
                <a:rPr lang="en-US" sz="2000" kern="0" dirty="0" err="1">
                  <a:latin typeface="Times New Roman" pitchFamily="18" charset="0"/>
                  <a:ea typeface="Times New Roman" pitchFamily="18" charset="0"/>
                  <a:cs typeface="Times New Roman" pitchFamily="18" charset="0"/>
                  <a:sym typeface="Arial"/>
                </a:rPr>
                <a:t>Alta_clasa</a:t>
              </a:r>
              <a:r>
                <a:rPr lang="en-US" sz="2000" kern="0" dirty="0">
                  <a:latin typeface="Times New Roman" pitchFamily="18" charset="0"/>
                  <a:ea typeface="Times New Roman" pitchFamily="18" charset="0"/>
                  <a:cs typeface="Times New Roman" pitchFamily="18" charset="0"/>
                  <a:sym typeface="Arial"/>
                </a:rPr>
                <a:t> </a:t>
              </a:r>
              <a:r>
                <a:rPr lang="en-US" sz="2000" kern="0" dirty="0">
                  <a:solidFill>
                    <a:srgbClr val="800080"/>
                  </a:solidFill>
                  <a:latin typeface="Times New Roman" pitchFamily="18" charset="0"/>
                  <a:ea typeface="Times New Roman" pitchFamily="18" charset="0"/>
                  <a:cs typeface="Times New Roman" pitchFamily="18" charset="0"/>
                  <a:sym typeface="Arial"/>
                </a:rPr>
                <a:t>{ </a:t>
              </a:r>
              <a:r>
                <a:rPr lang="en-US" sz="2000" b="1" kern="0" dirty="0" err="1">
                  <a:solidFill>
                    <a:srgbClr val="800000"/>
                  </a:solidFill>
                  <a:latin typeface="Times New Roman" pitchFamily="18" charset="0"/>
                  <a:ea typeface="Times New Roman" pitchFamily="18" charset="0"/>
                  <a:cs typeface="Times New Roman" pitchFamily="18" charset="0"/>
                  <a:sym typeface="Arial"/>
                </a:rPr>
                <a:t>int</a:t>
              </a:r>
              <a:r>
                <a:rPr lang="en-US" sz="2000" kern="0" dirty="0">
                  <a:latin typeface="Times New Roman" pitchFamily="18" charset="0"/>
                  <a:ea typeface="Times New Roman" pitchFamily="18" charset="0"/>
                  <a:cs typeface="Times New Roman" pitchFamily="18" charset="0"/>
                  <a:sym typeface="Arial"/>
                </a:rPr>
                <a:t> a</a:t>
              </a:r>
              <a:r>
                <a:rPr lang="en-US" sz="2000" kern="0" dirty="0">
                  <a:solidFill>
                    <a:srgbClr val="800080"/>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en-US" sz="2000" kern="0" dirty="0">
                  <a:solidFill>
                    <a:srgbClr val="800080"/>
                  </a:solidFill>
                  <a:latin typeface="Times New Roman" pitchFamily="18" charset="0"/>
                  <a:ea typeface="Times New Roman" pitchFamily="18" charset="0"/>
                  <a:cs typeface="Times New Roman" pitchFamily="18" charset="0"/>
                  <a:sym typeface="Arial"/>
                </a:rPr>
                <a:t>       </a:t>
              </a:r>
              <a:r>
                <a:rPr lang="en-US" sz="2000" b="1" kern="0" dirty="0">
                  <a:solidFill>
                    <a:srgbClr val="800000"/>
                  </a:solidFill>
                  <a:latin typeface="Times New Roman" pitchFamily="18" charset="0"/>
                  <a:ea typeface="Times New Roman" pitchFamily="18" charset="0"/>
                  <a:cs typeface="Times New Roman" pitchFamily="18" charset="0"/>
                  <a:sym typeface="Arial"/>
                </a:rPr>
                <a:t>public</a:t>
              </a:r>
              <a:r>
                <a:rPr lang="en-US" sz="2000" kern="0" dirty="0">
                  <a:solidFill>
                    <a:srgbClr val="E34ADC"/>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en-US" sz="2000" kern="0" dirty="0">
                  <a:solidFill>
                    <a:srgbClr val="E34ADC"/>
                  </a:solidFill>
                  <a:latin typeface="Times New Roman" pitchFamily="18" charset="0"/>
                  <a:ea typeface="Times New Roman" pitchFamily="18" charset="0"/>
                  <a:cs typeface="Times New Roman" pitchFamily="18" charset="0"/>
                  <a:sym typeface="Arial"/>
                </a:rPr>
                <a:t>       </a:t>
              </a:r>
              <a:r>
                <a:rPr lang="en-US" sz="2000" kern="0" dirty="0" err="1">
                  <a:latin typeface="Times New Roman" pitchFamily="18" charset="0"/>
                  <a:ea typeface="Times New Roman" pitchFamily="18" charset="0"/>
                  <a:cs typeface="Times New Roman" pitchFamily="18" charset="0"/>
                  <a:sym typeface="Arial"/>
                </a:rPr>
                <a:t>Alta_clasa</a:t>
              </a:r>
              <a:r>
                <a:rPr lang="en-US" sz="2000" kern="0" dirty="0">
                  <a:solidFill>
                    <a:srgbClr val="808030"/>
                  </a:solidFill>
                  <a:latin typeface="Times New Roman" pitchFamily="18" charset="0"/>
                  <a:ea typeface="Times New Roman" pitchFamily="18" charset="0"/>
                  <a:cs typeface="Times New Roman" pitchFamily="18" charset="0"/>
                  <a:sym typeface="Arial"/>
                </a:rPr>
                <a:t>(</a:t>
              </a:r>
              <a:r>
                <a:rPr lang="en-US" sz="2000" b="1" kern="0" dirty="0" err="1">
                  <a:solidFill>
                    <a:srgbClr val="800000"/>
                  </a:solidFill>
                  <a:latin typeface="Times New Roman" pitchFamily="18" charset="0"/>
                  <a:ea typeface="Times New Roman" pitchFamily="18" charset="0"/>
                  <a:cs typeface="Times New Roman" pitchFamily="18" charset="0"/>
                  <a:sym typeface="Arial"/>
                </a:rPr>
                <a:t>int</a:t>
              </a:r>
              <a:r>
                <a:rPr lang="en-US" sz="2000" kern="0" dirty="0">
                  <a:latin typeface="Times New Roman" pitchFamily="18" charset="0"/>
                  <a:ea typeface="Times New Roman" pitchFamily="18" charset="0"/>
                  <a:cs typeface="Times New Roman" pitchFamily="18" charset="0"/>
                  <a:sym typeface="Arial"/>
                </a:rPr>
                <a:t> </a:t>
              </a:r>
              <a:r>
                <a:rPr lang="en-US" sz="2000" kern="0" dirty="0" err="1">
                  <a:latin typeface="Times New Roman" pitchFamily="18" charset="0"/>
                  <a:ea typeface="Times New Roman" pitchFamily="18" charset="0"/>
                  <a:cs typeface="Times New Roman" pitchFamily="18" charset="0"/>
                  <a:sym typeface="Arial"/>
                </a:rPr>
                <a:t>i</a:t>
              </a:r>
              <a:r>
                <a:rPr lang="en-US" sz="2000" kern="0" dirty="0">
                  <a:solidFill>
                    <a:srgbClr val="808030"/>
                  </a:solidFill>
                  <a:latin typeface="Times New Roman" pitchFamily="18" charset="0"/>
                  <a:ea typeface="Times New Roman" pitchFamily="18" charset="0"/>
                  <a:cs typeface="Times New Roman" pitchFamily="18" charset="0"/>
                  <a:sym typeface="Arial"/>
                </a:rPr>
                <a:t>)</a:t>
              </a:r>
              <a:r>
                <a:rPr lang="en-US" sz="2000" kern="0" dirty="0">
                  <a:latin typeface="Times New Roman" pitchFamily="18" charset="0"/>
                  <a:ea typeface="Times New Roman" pitchFamily="18" charset="0"/>
                  <a:cs typeface="Times New Roman" pitchFamily="18" charset="0"/>
                  <a:sym typeface="Arial"/>
                </a:rPr>
                <a:t> </a:t>
              </a:r>
              <a:r>
                <a:rPr lang="en-US" sz="2000" kern="0" dirty="0">
                  <a:solidFill>
                    <a:srgbClr val="800080"/>
                  </a:solidFill>
                  <a:latin typeface="Times New Roman" pitchFamily="18" charset="0"/>
                  <a:ea typeface="Times New Roman" pitchFamily="18" charset="0"/>
                  <a:cs typeface="Times New Roman" pitchFamily="18" charset="0"/>
                  <a:sym typeface="Arial"/>
                </a:rPr>
                <a:t>{</a:t>
              </a:r>
              <a:r>
                <a:rPr lang="en-US" sz="2000" kern="0" dirty="0">
                  <a:latin typeface="Times New Roman" pitchFamily="18" charset="0"/>
                  <a:ea typeface="Times New Roman" pitchFamily="18" charset="0"/>
                  <a:cs typeface="Times New Roman" pitchFamily="18" charset="0"/>
                  <a:sym typeface="Arial"/>
                </a:rPr>
                <a:t>a </a:t>
              </a:r>
              <a:r>
                <a:rPr lang="en-US" sz="2000" kern="0" dirty="0">
                  <a:solidFill>
                    <a:srgbClr val="808030"/>
                  </a:solidFill>
                  <a:latin typeface="Times New Roman" pitchFamily="18" charset="0"/>
                  <a:ea typeface="Times New Roman" pitchFamily="18" charset="0"/>
                  <a:cs typeface="Times New Roman" pitchFamily="18" charset="0"/>
                  <a:sym typeface="Arial"/>
                </a:rPr>
                <a:t>=</a:t>
              </a:r>
              <a:r>
                <a:rPr lang="en-US" sz="2000" kern="0" dirty="0">
                  <a:latin typeface="Times New Roman" pitchFamily="18" charset="0"/>
                  <a:ea typeface="Times New Roman" pitchFamily="18" charset="0"/>
                  <a:cs typeface="Times New Roman" pitchFamily="18" charset="0"/>
                  <a:sym typeface="Arial"/>
                </a:rPr>
                <a:t> </a:t>
              </a:r>
              <a:r>
                <a:rPr lang="en-US" sz="2000" kern="0" dirty="0" err="1">
                  <a:latin typeface="Times New Roman" pitchFamily="18" charset="0"/>
                  <a:ea typeface="Times New Roman" pitchFamily="18" charset="0"/>
                  <a:cs typeface="Times New Roman" pitchFamily="18" charset="0"/>
                  <a:sym typeface="Arial"/>
                </a:rPr>
                <a:t>i</a:t>
              </a:r>
              <a:r>
                <a:rPr lang="en-US" sz="2000" kern="0" dirty="0">
                  <a:solidFill>
                    <a:srgbClr val="800080"/>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en-US" sz="2000" kern="0" dirty="0">
                  <a:solidFill>
                    <a:srgbClr val="800080"/>
                  </a:solidFill>
                  <a:latin typeface="Times New Roman" pitchFamily="18" charset="0"/>
                  <a:ea typeface="Times New Roman" pitchFamily="18" charset="0"/>
                  <a:cs typeface="Times New Roman" pitchFamily="18" charset="0"/>
                  <a:sym typeface="Arial"/>
                </a:rPr>
                <a:t> };</a:t>
              </a:r>
            </a:p>
            <a:p>
              <a:pPr fontAlgn="auto">
                <a:spcBef>
                  <a:spcPts val="0"/>
                </a:spcBef>
                <a:spcAft>
                  <a:spcPts val="0"/>
                </a:spcAft>
                <a:buClr>
                  <a:srgbClr val="000000"/>
                </a:buClr>
                <a:defRPr/>
              </a:pPr>
              <a:r>
                <a:rPr lang="en-US" sz="2000" b="1" kern="0" dirty="0">
                  <a:solidFill>
                    <a:srgbClr val="800000"/>
                  </a:solidFill>
                  <a:latin typeface="Times New Roman" pitchFamily="18" charset="0"/>
                  <a:ea typeface="Times New Roman" pitchFamily="18" charset="0"/>
                  <a:cs typeface="Times New Roman" pitchFamily="18" charset="0"/>
                  <a:sym typeface="Arial"/>
                </a:rPr>
                <a:t>class</a:t>
              </a:r>
              <a:r>
                <a:rPr lang="en-US" sz="2000" kern="0" dirty="0">
                  <a:latin typeface="Times New Roman" pitchFamily="18" charset="0"/>
                  <a:ea typeface="Times New Roman" pitchFamily="18" charset="0"/>
                  <a:cs typeface="Times New Roman" pitchFamily="18" charset="0"/>
                  <a:sym typeface="Arial"/>
                </a:rPr>
                <a:t> Bar </a:t>
              </a:r>
              <a:r>
                <a:rPr lang="en-US" sz="2000" kern="0" dirty="0">
                  <a:solidFill>
                    <a:srgbClr val="800080"/>
                  </a:solidFill>
                  <a:latin typeface="Times New Roman" pitchFamily="18" charset="0"/>
                  <a:ea typeface="Times New Roman" pitchFamily="18" charset="0"/>
                  <a:cs typeface="Times New Roman" pitchFamily="18" charset="0"/>
                  <a:sym typeface="Arial"/>
                </a:rPr>
                <a:t>{ </a:t>
              </a:r>
              <a:r>
                <a:rPr lang="en-US" sz="2000" b="1" kern="0" dirty="0" err="1">
                  <a:solidFill>
                    <a:srgbClr val="800000"/>
                  </a:solidFill>
                  <a:latin typeface="Times New Roman" pitchFamily="18" charset="0"/>
                  <a:ea typeface="Times New Roman" pitchFamily="18" charset="0"/>
                  <a:cs typeface="Times New Roman" pitchFamily="18" charset="0"/>
                  <a:sym typeface="Arial"/>
                </a:rPr>
                <a:t>int</a:t>
              </a:r>
              <a:r>
                <a:rPr lang="en-US" sz="2000" kern="0" dirty="0">
                  <a:latin typeface="Times New Roman" pitchFamily="18" charset="0"/>
                  <a:ea typeface="Times New Roman" pitchFamily="18" charset="0"/>
                  <a:cs typeface="Times New Roman" pitchFamily="18" charset="0"/>
                  <a:sym typeface="Arial"/>
                </a:rPr>
                <a:t> x</a:t>
              </a:r>
              <a:r>
                <a:rPr lang="en-US" sz="2000" kern="0" dirty="0">
                  <a:solidFill>
                    <a:srgbClr val="800080"/>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en-US" sz="2000" kern="0" dirty="0">
                  <a:solidFill>
                    <a:srgbClr val="800080"/>
                  </a:solidFill>
                  <a:latin typeface="Times New Roman" pitchFamily="18" charset="0"/>
                  <a:ea typeface="Times New Roman" pitchFamily="18" charset="0"/>
                  <a:cs typeface="Times New Roman" pitchFamily="18" charset="0"/>
                  <a:sym typeface="Arial"/>
                </a:rPr>
                <a:t>       </a:t>
              </a:r>
              <a:r>
                <a:rPr lang="en-US" sz="2000" b="1" kern="0" dirty="0">
                  <a:solidFill>
                    <a:srgbClr val="800000"/>
                  </a:solidFill>
                  <a:latin typeface="Times New Roman" pitchFamily="18" charset="0"/>
                  <a:ea typeface="Times New Roman" pitchFamily="18" charset="0"/>
                  <a:cs typeface="Times New Roman" pitchFamily="18" charset="0"/>
                  <a:sym typeface="Arial"/>
                </a:rPr>
                <a:t>public</a:t>
              </a:r>
              <a:r>
                <a:rPr lang="en-US" sz="2000" kern="0" dirty="0">
                  <a:solidFill>
                    <a:srgbClr val="E34ADC"/>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en-US" sz="2000" kern="0" dirty="0">
                  <a:solidFill>
                    <a:srgbClr val="E34ADC"/>
                  </a:solidFill>
                  <a:latin typeface="Times New Roman" pitchFamily="18" charset="0"/>
                  <a:ea typeface="Times New Roman" pitchFamily="18" charset="0"/>
                  <a:cs typeface="Times New Roman" pitchFamily="18" charset="0"/>
                  <a:sym typeface="Arial"/>
                </a:rPr>
                <a:t>           </a:t>
              </a:r>
              <a:r>
                <a:rPr lang="en-US" sz="2000" kern="0" dirty="0">
                  <a:latin typeface="Times New Roman" pitchFamily="18" charset="0"/>
                  <a:ea typeface="Times New Roman" pitchFamily="18" charset="0"/>
                  <a:cs typeface="Times New Roman" pitchFamily="18" charset="0"/>
                  <a:sym typeface="Arial"/>
                </a:rPr>
                <a:t>Bar</a:t>
              </a:r>
              <a:r>
                <a:rPr lang="en-US" sz="2000" kern="0" dirty="0">
                  <a:solidFill>
                    <a:srgbClr val="808030"/>
                  </a:solidFill>
                  <a:latin typeface="Times New Roman" pitchFamily="18" charset="0"/>
                  <a:ea typeface="Times New Roman" pitchFamily="18" charset="0"/>
                  <a:cs typeface="Times New Roman" pitchFamily="18" charset="0"/>
                  <a:sym typeface="Arial"/>
                </a:rPr>
                <a:t>(</a:t>
              </a:r>
              <a:r>
                <a:rPr lang="en-US" sz="2000" b="1" kern="0" dirty="0" err="1">
                  <a:solidFill>
                    <a:srgbClr val="800000"/>
                  </a:solidFill>
                  <a:latin typeface="Times New Roman" pitchFamily="18" charset="0"/>
                  <a:ea typeface="Times New Roman" pitchFamily="18" charset="0"/>
                  <a:cs typeface="Times New Roman" pitchFamily="18" charset="0"/>
                  <a:sym typeface="Arial"/>
                </a:rPr>
                <a:t>int</a:t>
              </a:r>
              <a:r>
                <a:rPr lang="en-US" sz="2000" kern="0" dirty="0">
                  <a:latin typeface="Times New Roman" pitchFamily="18" charset="0"/>
                  <a:ea typeface="Times New Roman" pitchFamily="18" charset="0"/>
                  <a:cs typeface="Times New Roman" pitchFamily="18" charset="0"/>
                  <a:sym typeface="Arial"/>
                </a:rPr>
                <a:t> </a:t>
              </a:r>
              <a:r>
                <a:rPr lang="en-US" sz="2000" kern="0" dirty="0" err="1">
                  <a:latin typeface="Times New Roman" pitchFamily="18" charset="0"/>
                  <a:ea typeface="Times New Roman" pitchFamily="18" charset="0"/>
                  <a:cs typeface="Times New Roman" pitchFamily="18" charset="0"/>
                  <a:sym typeface="Arial"/>
                </a:rPr>
                <a:t>i</a:t>
              </a:r>
              <a:r>
                <a:rPr lang="en-US" sz="2000" kern="0" dirty="0">
                  <a:solidFill>
                    <a:srgbClr val="808030"/>
                  </a:solidFill>
                  <a:latin typeface="Times New Roman" pitchFamily="18" charset="0"/>
                  <a:ea typeface="Times New Roman" pitchFamily="18" charset="0"/>
                  <a:cs typeface="Times New Roman" pitchFamily="18" charset="0"/>
                  <a:sym typeface="Arial"/>
                </a:rPr>
                <a:t>)</a:t>
              </a:r>
              <a:r>
                <a:rPr lang="en-US" sz="2000" kern="0" dirty="0">
                  <a:latin typeface="Times New Roman" pitchFamily="18" charset="0"/>
                  <a:ea typeface="Times New Roman" pitchFamily="18" charset="0"/>
                  <a:cs typeface="Times New Roman" pitchFamily="18" charset="0"/>
                  <a:sym typeface="Arial"/>
                </a:rPr>
                <a:t> </a:t>
              </a:r>
              <a:r>
                <a:rPr lang="en-US" sz="2000" kern="0" dirty="0">
                  <a:solidFill>
                    <a:srgbClr val="800080"/>
                  </a:solidFill>
                  <a:latin typeface="Times New Roman" pitchFamily="18" charset="0"/>
                  <a:ea typeface="Times New Roman" pitchFamily="18" charset="0"/>
                  <a:cs typeface="Times New Roman" pitchFamily="18" charset="0"/>
                  <a:sym typeface="Arial"/>
                </a:rPr>
                <a:t>{</a:t>
              </a:r>
              <a:r>
                <a:rPr lang="en-US" sz="2000" kern="0" dirty="0">
                  <a:latin typeface="Times New Roman" pitchFamily="18" charset="0"/>
                  <a:ea typeface="Times New Roman" pitchFamily="18" charset="0"/>
                  <a:cs typeface="Times New Roman" pitchFamily="18" charset="0"/>
                  <a:sym typeface="Arial"/>
                </a:rPr>
                <a:t>x </a:t>
              </a:r>
              <a:r>
                <a:rPr lang="en-US" sz="2000" kern="0" dirty="0">
                  <a:solidFill>
                    <a:srgbClr val="808030"/>
                  </a:solidFill>
                  <a:latin typeface="Times New Roman" pitchFamily="18" charset="0"/>
                  <a:ea typeface="Times New Roman" pitchFamily="18" charset="0"/>
                  <a:cs typeface="Times New Roman" pitchFamily="18" charset="0"/>
                  <a:sym typeface="Arial"/>
                </a:rPr>
                <a:t>=</a:t>
              </a:r>
              <a:r>
                <a:rPr lang="en-US" sz="2000" kern="0" dirty="0">
                  <a:latin typeface="Times New Roman" pitchFamily="18" charset="0"/>
                  <a:ea typeface="Times New Roman" pitchFamily="18" charset="0"/>
                  <a:cs typeface="Times New Roman" pitchFamily="18" charset="0"/>
                  <a:sym typeface="Arial"/>
                </a:rPr>
                <a:t> </a:t>
              </a:r>
              <a:r>
                <a:rPr lang="en-US" sz="2000" kern="0" dirty="0" err="1">
                  <a:latin typeface="Times New Roman" pitchFamily="18" charset="0"/>
                  <a:ea typeface="Times New Roman" pitchFamily="18" charset="0"/>
                  <a:cs typeface="Times New Roman" pitchFamily="18" charset="0"/>
                  <a:sym typeface="Arial"/>
                </a:rPr>
                <a:t>i</a:t>
              </a:r>
              <a:r>
                <a:rPr lang="en-US" sz="2000" kern="0" dirty="0">
                  <a:solidFill>
                    <a:srgbClr val="800080"/>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en-US" sz="2000" kern="0" dirty="0">
                  <a:solidFill>
                    <a:srgbClr val="800080"/>
                  </a:solidFill>
                  <a:latin typeface="Times New Roman" pitchFamily="18" charset="0"/>
                  <a:ea typeface="Times New Roman" pitchFamily="18" charset="0"/>
                  <a:cs typeface="Times New Roman" pitchFamily="18" charset="0"/>
                  <a:sym typeface="Arial"/>
                </a:rPr>
                <a:t> };</a:t>
              </a:r>
            </a:p>
            <a:p>
              <a:pPr fontAlgn="auto">
                <a:spcBef>
                  <a:spcPts val="0"/>
                </a:spcBef>
                <a:spcAft>
                  <a:spcPts val="0"/>
                </a:spcAft>
                <a:buClr>
                  <a:srgbClr val="000000"/>
                </a:buClr>
                <a:defRPr/>
              </a:pPr>
              <a:r>
                <a:rPr lang="en-US" sz="2000" b="1" kern="0" dirty="0">
                  <a:solidFill>
                    <a:srgbClr val="800000"/>
                  </a:solidFill>
                  <a:latin typeface="Times New Roman" pitchFamily="18" charset="0"/>
                  <a:ea typeface="Times New Roman" pitchFamily="18" charset="0"/>
                  <a:cs typeface="Times New Roman" pitchFamily="18" charset="0"/>
                  <a:sym typeface="Arial"/>
                </a:rPr>
                <a:t>class</a:t>
              </a:r>
              <a:r>
                <a:rPr lang="en-US" sz="2000" kern="0" dirty="0">
                  <a:latin typeface="Times New Roman" pitchFamily="18" charset="0"/>
                  <a:ea typeface="Times New Roman" pitchFamily="18" charset="0"/>
                  <a:cs typeface="Times New Roman" pitchFamily="18" charset="0"/>
                  <a:sym typeface="Arial"/>
                </a:rPr>
                <a:t> MyType2</a:t>
              </a:r>
              <a:r>
                <a:rPr lang="en-US" sz="2000" kern="0" dirty="0">
                  <a:solidFill>
                    <a:srgbClr val="800080"/>
                  </a:solidFill>
                  <a:latin typeface="Times New Roman" pitchFamily="18" charset="0"/>
                  <a:ea typeface="Times New Roman" pitchFamily="18" charset="0"/>
                  <a:cs typeface="Times New Roman" pitchFamily="18" charset="0"/>
                  <a:sym typeface="Arial"/>
                </a:rPr>
                <a:t>:</a:t>
              </a:r>
              <a:r>
                <a:rPr lang="en-US" sz="2000" kern="0" dirty="0">
                  <a:latin typeface="Times New Roman" pitchFamily="18" charset="0"/>
                  <a:ea typeface="Times New Roman" pitchFamily="18" charset="0"/>
                  <a:cs typeface="Times New Roman" pitchFamily="18" charset="0"/>
                  <a:sym typeface="Arial"/>
                </a:rPr>
                <a:t> </a:t>
              </a:r>
              <a:r>
                <a:rPr lang="en-US" sz="2000" b="1" kern="0" dirty="0">
                  <a:solidFill>
                    <a:srgbClr val="800000"/>
                  </a:solidFill>
                  <a:latin typeface="Times New Roman" pitchFamily="18" charset="0"/>
                  <a:ea typeface="Times New Roman" pitchFamily="18" charset="0"/>
                  <a:cs typeface="Times New Roman" pitchFamily="18" charset="0"/>
                  <a:sym typeface="Arial"/>
                </a:rPr>
                <a:t>public</a:t>
              </a:r>
              <a:r>
                <a:rPr lang="en-US" sz="2000" kern="0" dirty="0">
                  <a:latin typeface="Times New Roman" pitchFamily="18" charset="0"/>
                  <a:ea typeface="Times New Roman" pitchFamily="18" charset="0"/>
                  <a:cs typeface="Times New Roman" pitchFamily="18" charset="0"/>
                  <a:sym typeface="Arial"/>
                </a:rPr>
                <a:t> Bar </a:t>
              </a:r>
              <a:r>
                <a:rPr lang="en-US" sz="2000" kern="0" dirty="0">
                  <a:solidFill>
                    <a:srgbClr val="800080"/>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it-IT" sz="2000" b="1" i="1" kern="0" dirty="0">
                  <a:solidFill>
                    <a:schemeClr val="dk1"/>
                  </a:solidFill>
                  <a:latin typeface="Times New Roman" pitchFamily="18" charset="0"/>
                  <a:ea typeface="Arial"/>
                  <a:cs typeface="Times New Roman" pitchFamily="18" charset="0"/>
                  <a:sym typeface="Arial"/>
                </a:rPr>
                <a:t>       Alta_clasa m;</a:t>
              </a:r>
              <a:r>
                <a:rPr lang="it-IT" sz="2000" kern="0" dirty="0">
                  <a:solidFill>
                    <a:schemeClr val="dk1"/>
                  </a:solidFill>
                  <a:latin typeface="Times New Roman" pitchFamily="18" charset="0"/>
                  <a:ea typeface="Arial"/>
                  <a:cs typeface="Times New Roman" pitchFamily="18" charset="0"/>
                  <a:sym typeface="Arial"/>
                </a:rPr>
                <a:t> // obiect m = subobiect in cadrul clasei MyType2</a:t>
              </a:r>
            </a:p>
            <a:p>
              <a:pPr fontAlgn="auto">
                <a:spcBef>
                  <a:spcPts val="0"/>
                </a:spcBef>
                <a:spcAft>
                  <a:spcPts val="0"/>
                </a:spcAft>
                <a:buClr>
                  <a:srgbClr val="000000"/>
                </a:buClr>
                <a:defRPr/>
              </a:pPr>
              <a:r>
                <a:rPr lang="en-US" sz="2000" kern="0" dirty="0">
                  <a:solidFill>
                    <a:srgbClr val="800080"/>
                  </a:solidFill>
                  <a:latin typeface="Times New Roman" pitchFamily="18" charset="0"/>
                  <a:ea typeface="Times New Roman" pitchFamily="18" charset="0"/>
                  <a:cs typeface="Times New Roman" pitchFamily="18" charset="0"/>
                  <a:sym typeface="Arial"/>
                </a:rPr>
                <a:t>       </a:t>
              </a:r>
              <a:r>
                <a:rPr lang="en-US" sz="2000" b="1" kern="0" dirty="0">
                  <a:solidFill>
                    <a:srgbClr val="800000"/>
                  </a:solidFill>
                  <a:latin typeface="Times New Roman" pitchFamily="18" charset="0"/>
                  <a:ea typeface="Times New Roman" pitchFamily="18" charset="0"/>
                  <a:cs typeface="Times New Roman" pitchFamily="18" charset="0"/>
                  <a:sym typeface="Arial"/>
                </a:rPr>
                <a:t>public</a:t>
              </a:r>
              <a:r>
                <a:rPr lang="en-US" sz="2000" kern="0" dirty="0">
                  <a:solidFill>
                    <a:srgbClr val="E34ADC"/>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en-US" sz="2000" kern="0" dirty="0">
                  <a:solidFill>
                    <a:srgbClr val="E34ADC"/>
                  </a:solidFill>
                  <a:latin typeface="Times New Roman" pitchFamily="18" charset="0"/>
                  <a:ea typeface="Times New Roman" pitchFamily="18" charset="0"/>
                  <a:cs typeface="Times New Roman" pitchFamily="18" charset="0"/>
                  <a:sym typeface="Arial"/>
                </a:rPr>
                <a:t>           </a:t>
              </a:r>
              <a:r>
                <a:rPr lang="en-US" sz="2000" kern="0" dirty="0">
                  <a:latin typeface="Times New Roman" pitchFamily="18" charset="0"/>
                  <a:ea typeface="Times New Roman" pitchFamily="18" charset="0"/>
                  <a:cs typeface="Times New Roman" pitchFamily="18" charset="0"/>
                  <a:sym typeface="Arial"/>
                </a:rPr>
                <a:t>MyType2</a:t>
              </a:r>
              <a:r>
                <a:rPr lang="en-US" sz="2000" kern="0" dirty="0">
                  <a:solidFill>
                    <a:srgbClr val="808030"/>
                  </a:solidFill>
                  <a:latin typeface="Times New Roman" pitchFamily="18" charset="0"/>
                  <a:ea typeface="Times New Roman" pitchFamily="18" charset="0"/>
                  <a:cs typeface="Times New Roman" pitchFamily="18" charset="0"/>
                  <a:sym typeface="Arial"/>
                </a:rPr>
                <a:t>(</a:t>
              </a:r>
              <a:r>
                <a:rPr lang="en-US" sz="2000" b="1" kern="0" dirty="0" err="1">
                  <a:solidFill>
                    <a:srgbClr val="800000"/>
                  </a:solidFill>
                  <a:latin typeface="Times New Roman" pitchFamily="18" charset="0"/>
                  <a:ea typeface="Times New Roman" pitchFamily="18" charset="0"/>
                  <a:cs typeface="Times New Roman" pitchFamily="18" charset="0"/>
                  <a:sym typeface="Arial"/>
                </a:rPr>
                <a:t>int</a:t>
              </a:r>
              <a:r>
                <a:rPr lang="en-US" sz="2000" kern="0" dirty="0">
                  <a:solidFill>
                    <a:srgbClr val="808030"/>
                  </a:solidFill>
                  <a:latin typeface="Times New Roman" pitchFamily="18" charset="0"/>
                  <a:ea typeface="Times New Roman" pitchFamily="18" charset="0"/>
                  <a:cs typeface="Times New Roman" pitchFamily="18" charset="0"/>
                  <a:sym typeface="Arial"/>
                </a:rPr>
                <a:t>)</a:t>
              </a:r>
              <a:r>
                <a:rPr lang="en-US" sz="2000" kern="0" dirty="0">
                  <a:solidFill>
                    <a:srgbClr val="800080"/>
                  </a:solidFill>
                  <a:latin typeface="Times New Roman" pitchFamily="18" charset="0"/>
                  <a:ea typeface="Times New Roman" pitchFamily="18" charset="0"/>
                  <a:cs typeface="Times New Roman" pitchFamily="18" charset="0"/>
                  <a:sym typeface="Arial"/>
                </a:rPr>
                <a:t>;</a:t>
              </a:r>
            </a:p>
            <a:p>
              <a:pPr fontAlgn="auto">
                <a:spcBef>
                  <a:spcPts val="0"/>
                </a:spcBef>
                <a:spcAft>
                  <a:spcPts val="0"/>
                </a:spcAft>
                <a:buClr>
                  <a:srgbClr val="000000"/>
                </a:buClr>
                <a:defRPr/>
              </a:pPr>
              <a:r>
                <a:rPr lang="en-US" sz="2000" kern="0" dirty="0">
                  <a:solidFill>
                    <a:srgbClr val="800080"/>
                  </a:solidFill>
                  <a:latin typeface="Times New Roman" pitchFamily="18" charset="0"/>
                  <a:ea typeface="Times New Roman" pitchFamily="18" charset="0"/>
                  <a:cs typeface="Times New Roman" pitchFamily="18" charset="0"/>
                  <a:sym typeface="Arial"/>
                </a:rPr>
                <a:t>};</a:t>
              </a:r>
              <a:r>
                <a:rPr lang="en-US" sz="2000" kern="0" dirty="0">
                  <a:latin typeface="Times New Roman" pitchFamily="18" charset="0"/>
                  <a:ea typeface="Arial"/>
                  <a:cs typeface="Times New Roman" pitchFamily="18" charset="0"/>
                  <a:sym typeface="Arial"/>
                </a:rPr>
                <a:t> </a:t>
              </a:r>
            </a:p>
            <a:p>
              <a:pPr fontAlgn="auto">
                <a:spcBef>
                  <a:spcPts val="0"/>
                </a:spcBef>
                <a:spcAft>
                  <a:spcPts val="0"/>
                </a:spcAft>
                <a:buClr>
                  <a:srgbClr val="000000"/>
                </a:buClr>
                <a:defRPr/>
              </a:pPr>
              <a:endParaRPr lang="en-US" sz="2200" kern="0" dirty="0">
                <a:latin typeface="+mn-lt"/>
                <a:ea typeface="Arial"/>
                <a:cs typeface="Arial"/>
                <a:sym typeface="Arial"/>
              </a:endParaRPr>
            </a:p>
            <a:p>
              <a:pPr fontAlgn="auto">
                <a:spcBef>
                  <a:spcPts val="0"/>
                </a:spcBef>
                <a:spcAft>
                  <a:spcPts val="0"/>
                </a:spcAft>
                <a:buClr>
                  <a:srgbClr val="000000"/>
                </a:buClr>
                <a:defRPr/>
              </a:pPr>
              <a:r>
                <a:rPr lang="en-US" sz="3200" kern="0" dirty="0">
                  <a:latin typeface="Arial"/>
                  <a:ea typeface="Times New Roman" pitchFamily="18" charset="0"/>
                  <a:cs typeface="Courier New" pitchFamily="49" charset="0"/>
                  <a:sym typeface="Arial"/>
                </a:rPr>
                <a:t>MyType2 :: MyType2 </a:t>
              </a:r>
              <a:r>
                <a:rPr lang="en-US" sz="3200" kern="0" dirty="0">
                  <a:solidFill>
                    <a:srgbClr val="808030"/>
                  </a:solidFill>
                  <a:latin typeface="Arial"/>
                  <a:ea typeface="Times New Roman" pitchFamily="18" charset="0"/>
                  <a:cs typeface="Courier New" pitchFamily="49" charset="0"/>
                  <a:sym typeface="Arial"/>
                </a:rPr>
                <a:t>(</a:t>
              </a:r>
              <a:r>
                <a:rPr lang="en-US" sz="3200" b="1" kern="0" dirty="0" err="1">
                  <a:solidFill>
                    <a:srgbClr val="800000"/>
                  </a:solidFill>
                  <a:latin typeface="Arial"/>
                  <a:ea typeface="Times New Roman" pitchFamily="18" charset="0"/>
                  <a:cs typeface="Courier New" pitchFamily="49" charset="0"/>
                  <a:sym typeface="Arial"/>
                </a:rPr>
                <a:t>int</a:t>
              </a:r>
              <a:r>
                <a:rPr lang="en-US" sz="3200" kern="0" dirty="0">
                  <a:latin typeface="Arial"/>
                  <a:ea typeface="Times New Roman" pitchFamily="18" charset="0"/>
                  <a:cs typeface="Courier New" pitchFamily="49" charset="0"/>
                  <a:sym typeface="Arial"/>
                </a:rPr>
                <a:t> </a:t>
              </a:r>
              <a:r>
                <a:rPr lang="en-US" sz="3200" kern="0" dirty="0" err="1">
                  <a:latin typeface="Arial"/>
                  <a:ea typeface="Times New Roman" pitchFamily="18" charset="0"/>
                  <a:cs typeface="Courier New" pitchFamily="49" charset="0"/>
                  <a:sym typeface="Arial"/>
                </a:rPr>
                <a:t>i</a:t>
              </a:r>
              <a:r>
                <a:rPr lang="en-US" sz="3200" kern="0" dirty="0">
                  <a:solidFill>
                    <a:srgbClr val="808030"/>
                  </a:solidFill>
                  <a:latin typeface="Arial"/>
                  <a:ea typeface="Times New Roman" pitchFamily="18" charset="0"/>
                  <a:cs typeface="Courier New" pitchFamily="49" charset="0"/>
                  <a:sym typeface="Arial"/>
                </a:rPr>
                <a:t>)</a:t>
              </a:r>
              <a:r>
                <a:rPr lang="en-US" sz="3200" kern="0" dirty="0">
                  <a:solidFill>
                    <a:srgbClr val="800080"/>
                  </a:solidFill>
                  <a:latin typeface="Arial"/>
                  <a:ea typeface="Times New Roman" pitchFamily="18" charset="0"/>
                  <a:cs typeface="Courier New" pitchFamily="49" charset="0"/>
                  <a:sym typeface="Arial"/>
                </a:rPr>
                <a:t> :</a:t>
              </a:r>
              <a:r>
                <a:rPr lang="en-US" sz="3200" kern="0" dirty="0">
                  <a:latin typeface="Arial"/>
                  <a:ea typeface="Times New Roman" pitchFamily="18" charset="0"/>
                  <a:cs typeface="Courier New" pitchFamily="49" charset="0"/>
                  <a:sym typeface="Arial"/>
                </a:rPr>
                <a:t> Bar (</a:t>
              </a:r>
              <a:r>
                <a:rPr lang="en-US" sz="3200" kern="0" dirty="0" err="1">
                  <a:latin typeface="Arial"/>
                  <a:ea typeface="Times New Roman" pitchFamily="18" charset="0"/>
                  <a:cs typeface="Courier New" pitchFamily="49" charset="0"/>
                  <a:sym typeface="Arial"/>
                </a:rPr>
                <a:t>i</a:t>
              </a:r>
              <a:r>
                <a:rPr lang="en-US" sz="3200" kern="0" dirty="0">
                  <a:latin typeface="Arial"/>
                  <a:ea typeface="Times New Roman" pitchFamily="18" charset="0"/>
                  <a:cs typeface="Courier New" pitchFamily="49" charset="0"/>
                  <a:sym typeface="Arial"/>
                </a:rPr>
                <a:t>), m(i+1) </a:t>
              </a:r>
              <a:r>
                <a:rPr lang="en-US" sz="3200" kern="0" dirty="0">
                  <a:solidFill>
                    <a:srgbClr val="800080"/>
                  </a:solidFill>
                  <a:latin typeface="Arial"/>
                  <a:ea typeface="Times New Roman" pitchFamily="18" charset="0"/>
                  <a:cs typeface="Courier New" pitchFamily="49" charset="0"/>
                  <a:sym typeface="Arial"/>
                </a:rPr>
                <a:t>{</a:t>
              </a:r>
              <a:r>
                <a:rPr lang="en-US" sz="3200" kern="0" dirty="0">
                  <a:latin typeface="Arial"/>
                  <a:ea typeface="Times New Roman" pitchFamily="18" charset="0"/>
                  <a:cs typeface="Courier New" pitchFamily="49" charset="0"/>
                  <a:sym typeface="Arial"/>
                </a:rPr>
                <a:t> … </a:t>
              </a:r>
              <a:r>
                <a:rPr lang="en-US" sz="3200" kern="0" dirty="0">
                  <a:solidFill>
                    <a:srgbClr val="800080"/>
                  </a:solidFill>
                  <a:latin typeface="Arial"/>
                  <a:ea typeface="Times New Roman" pitchFamily="18" charset="0"/>
                  <a:cs typeface="Courier New" pitchFamily="49" charset="0"/>
                  <a:sym typeface="Arial"/>
                </a:rPr>
                <a:t>}</a:t>
              </a:r>
              <a:endParaRPr lang="en-US" sz="3200" kern="0" dirty="0">
                <a:latin typeface="Arial"/>
                <a:ea typeface="Arial"/>
                <a:cs typeface="Arial"/>
                <a:sym typeface="Arial"/>
              </a:endParaRPr>
            </a:p>
          </p:txBody>
        </p:sp>
        <p:sp>
          <p:nvSpPr>
            <p:cNvPr id="11" name="Rectangle 10"/>
            <p:cNvSpPr/>
            <p:nvPr/>
          </p:nvSpPr>
          <p:spPr>
            <a:xfrm>
              <a:off x="5348875" y="5614689"/>
              <a:ext cx="3054108" cy="761739"/>
            </a:xfrm>
            <a:prstGeom prst="rect">
              <a:avLst/>
            </a:prstGeom>
            <a:solidFill>
              <a:srgbClr val="FFCC99">
                <a:alpha val="25000"/>
              </a:srgbClr>
            </a:solidFill>
            <a:ln>
              <a:solidFill>
                <a:srgbClr val="FFCC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Clr>
                  <a:srgbClr val="000000"/>
                </a:buClr>
                <a:buFont typeface="Arial"/>
                <a:buNone/>
                <a:defRPr/>
              </a:pPr>
              <a:endParaRPr lang="en-US" kern="0">
                <a:sym typeface="Arial"/>
              </a:endParaRPr>
            </a:p>
          </p:txBody>
        </p:sp>
      </p:grpSp>
      <p:sp>
        <p:nvSpPr>
          <p:cNvPr id="10245" name="Google Shape;154;p21"/>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sp>
        <p:nvSpPr>
          <p:cNvPr id="10246" name="Google Shape;156;p21"/>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Google Shape;227;p27"/>
          <p:cNvPicPr preferRelativeResize="0">
            <a:picLocks noChangeAspect="1" noChangeArrowheads="1"/>
          </p:cNvPicPr>
          <p:nvPr/>
        </p:nvPicPr>
        <p:blipFill>
          <a:blip r:embed="rId3" cstate="print"/>
          <a:srcRect/>
          <a:stretch>
            <a:fillRect/>
          </a:stretch>
        </p:blipFill>
        <p:spPr bwMode="auto">
          <a:xfrm>
            <a:off x="9027061" y="83998"/>
            <a:ext cx="883805" cy="838215"/>
          </a:xfrm>
          <a:prstGeom prst="rect">
            <a:avLst/>
          </a:prstGeom>
          <a:noFill/>
          <a:ln w="9525">
            <a:noFill/>
            <a:miter lim="800000"/>
            <a:headEnd/>
            <a:tailEnd/>
          </a:ln>
        </p:spPr>
      </p:pic>
      <p:sp>
        <p:nvSpPr>
          <p:cNvPr id="16387" name="Google Shape;228;p27"/>
          <p:cNvSpPr>
            <a:spLocks noChangeArrowheads="1"/>
          </p:cNvSpPr>
          <p:nvPr/>
        </p:nvSpPr>
        <p:spPr bwMode="auto">
          <a:xfrm>
            <a:off x="2322396" y="827717"/>
            <a:ext cx="5540844" cy="444481"/>
          </a:xfrm>
          <a:prstGeom prst="rect">
            <a:avLst/>
          </a:prstGeom>
          <a:noFill/>
          <a:ln w="9525">
            <a:noFill/>
            <a:miter lim="800000"/>
            <a:headEnd/>
            <a:tailEnd/>
          </a:ln>
        </p:spPr>
        <p:txBody>
          <a:bodyPr lIns="0" tIns="10073" rIns="0" bIns="10073"/>
          <a:lstStyle/>
          <a:p>
            <a:pPr algn="ctr">
              <a:spcBef>
                <a:spcPct val="0"/>
              </a:spcBef>
              <a:buFontTx/>
              <a:buNone/>
            </a:pPr>
            <a:r>
              <a:rPr lang="ro-RO" sz="2200" b="1" dirty="0"/>
              <a:t>Tratarea excepțiilor în C++</a:t>
            </a:r>
          </a:p>
        </p:txBody>
      </p:sp>
      <p:sp>
        <p:nvSpPr>
          <p:cNvPr id="229" name="Google Shape;229;p27"/>
          <p:cNvSpPr/>
          <p:nvPr/>
        </p:nvSpPr>
        <p:spPr>
          <a:xfrm>
            <a:off x="456779" y="1424439"/>
            <a:ext cx="9296576" cy="450398"/>
          </a:xfrm>
          <a:prstGeom prst="rect">
            <a:avLst/>
          </a:prstGeom>
          <a:solidFill>
            <a:srgbClr val="FFFFFF"/>
          </a:solidFill>
          <a:ln>
            <a:noFill/>
          </a:ln>
        </p:spPr>
        <p:txBody>
          <a:bodyPr spcFirstLastPara="1" lIns="89982" tIns="44991" rIns="89982" bIns="44991"/>
          <a:lstStyle/>
          <a:p>
            <a:pPr>
              <a:spcBef>
                <a:spcPts val="0"/>
              </a:spcBef>
              <a:spcAft>
                <a:spcPts val="0"/>
              </a:spcAft>
              <a:defRPr/>
            </a:pPr>
            <a:r>
              <a:rPr lang="en-US" sz="2200" b="1" i="1" dirty="0" err="1">
                <a:cs typeface="Times New Roman" panose="02020603050405020304" pitchFamily="18" charset="0"/>
              </a:rPr>
              <a:t>Implementarea</a:t>
            </a:r>
            <a:r>
              <a:rPr lang="en-US" sz="2200" b="1" i="1" dirty="0">
                <a:cs typeface="Times New Roman" panose="02020603050405020304" pitchFamily="18" charset="0"/>
              </a:rPr>
              <a:t> </a:t>
            </a:r>
            <a:r>
              <a:rPr lang="en-US" sz="2200" b="1" i="1" dirty="0" err="1">
                <a:cs typeface="Times New Roman" panose="02020603050405020304" pitchFamily="18" charset="0"/>
              </a:rPr>
              <a:t>unei</a:t>
            </a:r>
            <a:r>
              <a:rPr lang="en-US" sz="2200" b="1" i="1" dirty="0">
                <a:cs typeface="Times New Roman" panose="02020603050405020304" pitchFamily="18" charset="0"/>
              </a:rPr>
              <a:t> </a:t>
            </a:r>
            <a:r>
              <a:rPr lang="en-US" sz="2200" b="1" i="1" dirty="0" err="1">
                <a:cs typeface="Times New Roman" panose="02020603050405020304" pitchFamily="18" charset="0"/>
              </a:rPr>
              <a:t>ierarhii</a:t>
            </a:r>
            <a:r>
              <a:rPr lang="en-US" sz="2200" b="1" i="1" dirty="0">
                <a:cs typeface="Times New Roman" panose="02020603050405020304" pitchFamily="18" charset="0"/>
              </a:rPr>
              <a:t> de </a:t>
            </a:r>
            <a:r>
              <a:rPr lang="en-US" sz="2200" b="1" i="1" dirty="0" err="1">
                <a:cs typeface="Times New Roman" panose="02020603050405020304" pitchFamily="18" charset="0"/>
              </a:rPr>
              <a:t>clase</a:t>
            </a:r>
            <a:r>
              <a:rPr lang="en-US" sz="2200" b="1" i="1" dirty="0">
                <a:cs typeface="Times New Roman" panose="02020603050405020304" pitchFamily="18" charset="0"/>
              </a:rPr>
              <a:t> de </a:t>
            </a:r>
            <a:r>
              <a:rPr lang="en-US" sz="2200" b="1" i="1" dirty="0" err="1">
                <a:cs typeface="Times New Roman" panose="02020603050405020304" pitchFamily="18" charset="0"/>
              </a:rPr>
              <a:t>excepţii</a:t>
            </a:r>
            <a:r>
              <a:rPr lang="en-US" sz="2200" b="1" i="1" dirty="0">
                <a:cs typeface="Times New Roman" panose="02020603050405020304" pitchFamily="18" charset="0"/>
              </a:rPr>
              <a:t> </a:t>
            </a:r>
            <a:r>
              <a:rPr lang="en-US" sz="2200" b="1" i="1" dirty="0" err="1">
                <a:cs typeface="Times New Roman" panose="02020603050405020304" pitchFamily="18" charset="0"/>
              </a:rPr>
              <a:t>pornind</a:t>
            </a:r>
            <a:r>
              <a:rPr lang="en-US" sz="2200" b="1" i="1" dirty="0">
                <a:cs typeface="Times New Roman" panose="02020603050405020304" pitchFamily="18" charset="0"/>
              </a:rPr>
              <a:t> de la </a:t>
            </a:r>
            <a:r>
              <a:rPr lang="en-US" sz="2200" b="1" i="1" dirty="0" err="1">
                <a:cs typeface="Times New Roman" panose="02020603050405020304" pitchFamily="18" charset="0"/>
              </a:rPr>
              <a:t>std</a:t>
            </a:r>
            <a:r>
              <a:rPr lang="en-US" sz="2200" b="1" i="1" dirty="0">
                <a:cs typeface="Times New Roman" panose="02020603050405020304" pitchFamily="18" charset="0"/>
              </a:rPr>
              <a:t>::exception </a:t>
            </a:r>
            <a:endParaRPr lang="ro-RO" sz="2200" b="1" i="1" dirty="0">
              <a:cs typeface="Times New Roman" panose="02020603050405020304" pitchFamily="18" charset="0"/>
            </a:endParaRPr>
          </a:p>
        </p:txBody>
      </p:sp>
      <p:sp>
        <p:nvSpPr>
          <p:cNvPr id="7" name="Google Shape;105;p17"/>
          <p:cNvSpPr/>
          <p:nvPr/>
        </p:nvSpPr>
        <p:spPr>
          <a:xfrm>
            <a:off x="84007" y="83996"/>
            <a:ext cx="5038563" cy="657972"/>
          </a:xfrm>
          <a:prstGeom prst="rect">
            <a:avLst/>
          </a:prstGeom>
          <a:noFill/>
          <a:ln>
            <a:noFill/>
          </a:ln>
        </p:spPr>
        <p:txBody>
          <a:bodyPr spcFirstLastPara="1" lIns="100780" tIns="50389" rIns="100780" bIns="50389"/>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pic>
        <p:nvPicPr>
          <p:cNvPr id="5122" name="Picture 2"/>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1458913" y="2103438"/>
            <a:ext cx="7773349" cy="40290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1" name="Google Shape;229;p27"/>
          <p:cNvSpPr/>
          <p:nvPr/>
        </p:nvSpPr>
        <p:spPr>
          <a:xfrm>
            <a:off x="609180" y="6377440"/>
            <a:ext cx="3973933" cy="450398"/>
          </a:xfrm>
          <a:prstGeom prst="rect">
            <a:avLst/>
          </a:prstGeom>
          <a:solidFill>
            <a:srgbClr val="FFFFFF"/>
          </a:solidFill>
          <a:ln>
            <a:noFill/>
          </a:ln>
        </p:spPr>
        <p:txBody>
          <a:bodyPr spcFirstLastPara="1" lIns="89982" tIns="44991" rIns="89982" bIns="44991"/>
          <a:lstStyle/>
          <a:p>
            <a:pPr>
              <a:spcBef>
                <a:spcPts val="0"/>
              </a:spcBef>
              <a:spcAft>
                <a:spcPts val="0"/>
              </a:spcAft>
              <a:defRPr/>
            </a:pPr>
            <a:r>
              <a:rPr lang="ro-RO" sz="2000" dirty="0" smtClean="0">
                <a:cs typeface="Times New Roman" panose="02020603050405020304" pitchFamily="18" charset="0"/>
              </a:rPr>
              <a:t>Se afișează </a:t>
            </a:r>
            <a:r>
              <a:rPr lang="ro-RO" sz="2000" dirty="0" err="1" smtClean="0">
                <a:cs typeface="Times New Roman" panose="02020603050405020304" pitchFamily="18" charset="0"/>
              </a:rPr>
              <a:t>Exceptie</a:t>
            </a:r>
            <a:r>
              <a:rPr lang="ro-RO" sz="2000" dirty="0" smtClean="0">
                <a:cs typeface="Times New Roman" panose="02020603050405020304" pitchFamily="18" charset="0"/>
              </a:rPr>
              <a:t> </a:t>
            </a:r>
            <a:r>
              <a:rPr lang="en-US" sz="2000" dirty="0" smtClean="0">
                <a:cs typeface="Times New Roman" panose="02020603050405020304" pitchFamily="18" charset="0"/>
              </a:rPr>
              <a:t>m</a:t>
            </a:r>
            <a:r>
              <a:rPr lang="ro-RO" sz="2000" dirty="0" smtClean="0">
                <a:cs typeface="Times New Roman" panose="02020603050405020304" pitchFamily="18" charset="0"/>
              </a:rPr>
              <a:t>atematica</a:t>
            </a:r>
            <a:endParaRPr lang="ro-RO" sz="2000" dirty="0">
              <a:cs typeface="Times New Roman" panose="02020603050405020304" pitchFamily="18" charset="0"/>
            </a:endParaRPr>
          </a:p>
        </p:txBody>
      </p:sp>
    </p:spTree>
    <p:extLst>
      <p:ext uri="{BB962C8B-B14F-4D97-AF65-F5344CB8AC3E}">
        <p14:creationId xmlns:p14="http://schemas.microsoft.com/office/powerpoint/2010/main" xmlns="" val="243697225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Google Shape;239;p28"/>
          <p:cNvPicPr preferRelativeResize="0">
            <a:picLocks noChangeAspect="1" noChangeArrowheads="1"/>
          </p:cNvPicPr>
          <p:nvPr/>
        </p:nvPicPr>
        <p:blipFill>
          <a:blip r:embed="rId3" cstate="print"/>
          <a:srcRect/>
          <a:stretch>
            <a:fillRect/>
          </a:stretch>
        </p:blipFill>
        <p:spPr bwMode="auto">
          <a:xfrm>
            <a:off x="9027060" y="83997"/>
            <a:ext cx="883805" cy="838215"/>
          </a:xfrm>
          <a:prstGeom prst="rect">
            <a:avLst/>
          </a:prstGeom>
          <a:noFill/>
          <a:ln w="9525">
            <a:noFill/>
            <a:miter lim="800000"/>
            <a:headEnd/>
            <a:tailEnd/>
          </a:ln>
        </p:spPr>
      </p:pic>
      <p:sp>
        <p:nvSpPr>
          <p:cNvPr id="17411" name="Google Shape;240;p28"/>
          <p:cNvSpPr>
            <a:spLocks noChangeArrowheads="1"/>
          </p:cNvSpPr>
          <p:nvPr/>
        </p:nvSpPr>
        <p:spPr bwMode="auto">
          <a:xfrm>
            <a:off x="2322395" y="827715"/>
            <a:ext cx="5540844" cy="444481"/>
          </a:xfrm>
          <a:prstGeom prst="rect">
            <a:avLst/>
          </a:prstGeom>
          <a:noFill/>
          <a:ln w="9525">
            <a:noFill/>
            <a:miter lim="800000"/>
            <a:headEnd/>
            <a:tailEnd/>
          </a:ln>
        </p:spPr>
        <p:txBody>
          <a:bodyPr lIns="0" tIns="10074" rIns="0" bIns="10074"/>
          <a:lstStyle/>
          <a:p>
            <a:pPr algn="ctr">
              <a:spcBef>
                <a:spcPct val="0"/>
              </a:spcBef>
              <a:buFontTx/>
              <a:buNone/>
            </a:pPr>
            <a:r>
              <a:rPr lang="ro-RO" sz="2200" b="1" dirty="0" smtClean="0"/>
              <a:t>3. Tratarea excepțiilor în C++</a:t>
            </a:r>
            <a:endParaRPr lang="ro-RO" sz="2200" b="1" dirty="0"/>
          </a:p>
        </p:txBody>
      </p:sp>
      <p:pic>
        <p:nvPicPr>
          <p:cNvPr id="17412" name="Google Shape;241;p28"/>
          <p:cNvPicPr preferRelativeResize="0">
            <a:picLocks noChangeAspect="1" noChangeArrowheads="1"/>
          </p:cNvPicPr>
          <p:nvPr/>
        </p:nvPicPr>
        <p:blipFill>
          <a:blip r:embed="rId4" cstate="print"/>
          <a:srcRect/>
          <a:stretch>
            <a:fillRect/>
          </a:stretch>
        </p:blipFill>
        <p:spPr bwMode="auto">
          <a:xfrm>
            <a:off x="152260" y="1424439"/>
            <a:ext cx="9217821" cy="5982993"/>
          </a:xfrm>
          <a:prstGeom prst="rect">
            <a:avLst/>
          </a:prstGeom>
          <a:noFill/>
          <a:ln w="9525">
            <a:noFill/>
            <a:miter lim="800000"/>
            <a:headEnd/>
            <a:tailEnd/>
          </a:ln>
        </p:spPr>
      </p:pic>
      <p:sp>
        <p:nvSpPr>
          <p:cNvPr id="7" name="Google Shape;105;p17"/>
          <p:cNvSpPr/>
          <p:nvPr/>
        </p:nvSpPr>
        <p:spPr>
          <a:xfrm>
            <a:off x="84006" y="83996"/>
            <a:ext cx="5038563" cy="657972"/>
          </a:xfrm>
          <a:prstGeom prst="rect">
            <a:avLst/>
          </a:prstGeom>
          <a:noFill/>
          <a:ln>
            <a:noFill/>
          </a:ln>
        </p:spPr>
        <p:txBody>
          <a:bodyPr spcFirstLastPara="1" lIns="100790" tIns="50395" rIns="100790" bIns="50395"/>
          <a:lstStyle/>
          <a:p>
            <a:pPr>
              <a:lnSpc>
                <a:spcPct val="104000"/>
              </a:lnSpc>
              <a:spcBef>
                <a:spcPts val="0"/>
              </a:spcBef>
              <a:spcAft>
                <a:spcPts val="0"/>
              </a:spcAft>
              <a:defRPr/>
            </a:pPr>
            <a:r>
              <a:rPr lang="en-US" sz="2000" b="1" dirty="0" err="1">
                <a:latin typeface="+mn-lt"/>
                <a:ea typeface="Arial"/>
                <a:cs typeface="Arial"/>
                <a:sym typeface="Arial"/>
              </a:rPr>
              <a:t>Facultatea</a:t>
            </a:r>
            <a:r>
              <a:rPr lang="en-US" sz="2000" b="1" dirty="0">
                <a:latin typeface="+mn-lt"/>
                <a:ea typeface="Arial"/>
                <a:cs typeface="Arial"/>
                <a:sym typeface="Arial"/>
              </a:rPr>
              <a:t> de </a:t>
            </a:r>
            <a:r>
              <a:rPr lang="en-US" sz="2000" b="1" dirty="0" err="1">
                <a:latin typeface="+mn-lt"/>
                <a:ea typeface="Arial"/>
                <a:cs typeface="Arial"/>
                <a:sym typeface="Arial"/>
              </a:rPr>
              <a:t>Matematica</a:t>
            </a:r>
            <a:r>
              <a:rPr lang="en-US" sz="2000" b="1" dirty="0">
                <a:latin typeface="+mn-lt"/>
                <a:ea typeface="Arial"/>
                <a:cs typeface="Arial"/>
                <a:sym typeface="Arial"/>
              </a:rPr>
              <a:t> </a:t>
            </a:r>
            <a:r>
              <a:rPr lang="en-US" sz="2000" b="1" dirty="0" err="1">
                <a:latin typeface="+mn-lt"/>
                <a:ea typeface="Arial"/>
                <a:cs typeface="Arial"/>
                <a:sym typeface="Arial"/>
              </a:rPr>
              <a:t>si</a:t>
            </a:r>
            <a:r>
              <a:rPr lang="en-US" sz="2000" b="1" dirty="0">
                <a:latin typeface="+mn-lt"/>
                <a:ea typeface="Arial"/>
                <a:cs typeface="Arial"/>
                <a:sym typeface="Arial"/>
              </a:rPr>
              <a:t> </a:t>
            </a:r>
            <a:r>
              <a:rPr lang="en-US" sz="2000" b="1" dirty="0" err="1">
                <a:latin typeface="+mn-lt"/>
                <a:ea typeface="Arial"/>
                <a:cs typeface="Arial"/>
                <a:sym typeface="Arial"/>
              </a:rPr>
              <a:t>Informatica</a:t>
            </a:r>
            <a:r>
              <a:rPr lang="en-US" sz="2000" b="1" dirty="0">
                <a:latin typeface="+mn-lt"/>
                <a:ea typeface="Arial"/>
                <a:cs typeface="Arial"/>
                <a:sym typeface="Arial"/>
              </a:rPr>
              <a:t> </a:t>
            </a:r>
            <a:r>
              <a:rPr lang="en-US" sz="2000" b="1" dirty="0" err="1">
                <a:latin typeface="+mn-lt"/>
              </a:rPr>
              <a:t>Universitatea</a:t>
            </a:r>
            <a:r>
              <a:rPr lang="en-US" sz="2000" b="1" dirty="0">
                <a:latin typeface="+mn-lt"/>
              </a:rPr>
              <a:t> din </a:t>
            </a:r>
            <a:r>
              <a:rPr lang="en-US" sz="2000" b="1" dirty="0" err="1">
                <a:latin typeface="+mn-lt"/>
              </a:rPr>
              <a:t>Bucuresti</a:t>
            </a:r>
            <a:endParaRPr sz="2000">
              <a:latin typeface="+mn-lt"/>
            </a:endParaRPr>
          </a:p>
        </p:txBody>
      </p:sp>
      <p:pic>
        <p:nvPicPr>
          <p:cNvPr id="6" name="Google Shape;549;p59"/>
          <p:cNvPicPr preferRelativeResize="0">
            <a:picLocks noChangeAspect="1" noChangeArrowheads="1"/>
          </p:cNvPicPr>
          <p:nvPr/>
        </p:nvPicPr>
        <p:blipFill>
          <a:blip r:embed="rId5" cstate="print"/>
          <a:srcRect/>
          <a:stretch>
            <a:fillRect/>
          </a:stretch>
        </p:blipFill>
        <p:spPr bwMode="auto">
          <a:xfrm>
            <a:off x="3503717" y="3053619"/>
            <a:ext cx="6447400" cy="3995078"/>
          </a:xfrm>
          <a:prstGeom prst="rect">
            <a:avLst/>
          </a:prstGeom>
          <a:noFill/>
          <a:ln w="9525">
            <a:noFill/>
            <a:miter lim="800000"/>
            <a:headEnd/>
            <a:tailEnd/>
          </a:ln>
        </p:spPr>
      </p:pic>
    </p:spTree>
    <p:extLst>
      <p:ext uri="{BB962C8B-B14F-4D97-AF65-F5344CB8AC3E}">
        <p14:creationId xmlns:p14="http://schemas.microsoft.com/office/powerpoint/2010/main" xmlns="" val="30509803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6" name="Google Shape;866;p79"/>
          <p:cNvSpPr>
            <a:spLocks noChangeArrowheads="1"/>
          </p:cNvSpPr>
          <p:nvPr/>
        </p:nvSpPr>
        <p:spPr bwMode="auto">
          <a:xfrm>
            <a:off x="9236075" y="7062788"/>
            <a:ext cx="698500"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854B7120-4842-49D8-B105-2E9BDCFA2853}" type="slidenum">
              <a:rPr lang="en-US" sz="1500"/>
              <a:pPr algn="r">
                <a:lnSpc>
                  <a:spcPct val="104000"/>
                </a:lnSpc>
                <a:buClr>
                  <a:srgbClr val="000000"/>
                </a:buClr>
                <a:buSzPts val="1500"/>
                <a:buFont typeface="Arial" charset="0"/>
                <a:buNone/>
              </a:pPr>
              <a:t>52</a:t>
            </a:fld>
            <a:endParaRPr lang="en-US" sz="1800"/>
          </a:p>
        </p:txBody>
      </p:sp>
      <p:sp>
        <p:nvSpPr>
          <p:cNvPr id="67587" name="Google Shape;867;p79"/>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67588" name="Google Shape;868;p79"/>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67589" name="Google Shape;869;p79"/>
          <p:cNvSpPr>
            <a:spLocks noChangeArrowheads="1"/>
          </p:cNvSpPr>
          <p:nvPr/>
        </p:nvSpPr>
        <p:spPr bwMode="auto">
          <a:xfrm>
            <a:off x="2322513" y="836613"/>
            <a:ext cx="5540375" cy="412750"/>
          </a:xfrm>
          <a:prstGeom prst="rect">
            <a:avLst/>
          </a:prstGeom>
          <a:noFill/>
          <a:ln w="9525">
            <a:noFill/>
            <a:miter lim="800000"/>
            <a:headEnd/>
            <a:tailEnd/>
          </a:ln>
        </p:spPr>
        <p:txBody>
          <a:bodyPr lIns="0" tIns="10075" rIns="0" bIns="10075"/>
          <a:lstStyle/>
          <a:p>
            <a:pPr algn="ctr">
              <a:buClr>
                <a:srgbClr val="000000"/>
              </a:buClr>
              <a:buSzPts val="2600"/>
              <a:buFont typeface="Arial" charset="0"/>
              <a:buNone/>
            </a:pPr>
            <a:r>
              <a:rPr lang="en-US" sz="2600" b="1">
                <a:solidFill>
                  <a:srgbClr val="0C1C1D"/>
                </a:solidFill>
              </a:rPr>
              <a:t>Perspective</a:t>
            </a:r>
            <a:endParaRPr lang="en-US" sz="1800"/>
          </a:p>
        </p:txBody>
      </p:sp>
      <p:sp>
        <p:nvSpPr>
          <p:cNvPr id="67590" name="Google Shape;870;p79"/>
          <p:cNvSpPr>
            <a:spLocks noChangeArrowheads="1"/>
          </p:cNvSpPr>
          <p:nvPr/>
        </p:nvSpPr>
        <p:spPr bwMode="auto">
          <a:xfrm>
            <a:off x="1136650" y="1879600"/>
            <a:ext cx="8232775" cy="4602163"/>
          </a:xfrm>
          <a:prstGeom prst="rect">
            <a:avLst/>
          </a:prstGeom>
          <a:noFill/>
          <a:ln w="9525">
            <a:noFill/>
            <a:miter lim="800000"/>
            <a:headEnd/>
            <a:tailEnd/>
          </a:ln>
        </p:spPr>
        <p:txBody>
          <a:bodyPr lIns="90000" tIns="45000" rIns="90000" bIns="45000"/>
          <a:lstStyle/>
          <a:p>
            <a:pPr>
              <a:buClr>
                <a:srgbClr val="000000"/>
              </a:buClr>
              <a:buFont typeface="Arial" charset="0"/>
              <a:buNone/>
            </a:pPr>
            <a:r>
              <a:rPr lang="ro-RO" sz="2400" dirty="0" smtClean="0">
                <a:latin typeface="Times New Roman" pitchFamily="18" charset="0"/>
                <a:cs typeface="Times New Roman" pitchFamily="18" charset="0"/>
              </a:rPr>
              <a:t>Cursul 8:</a:t>
            </a:r>
          </a:p>
          <a:p>
            <a:pPr>
              <a:buClr>
                <a:srgbClr val="000000"/>
              </a:buClr>
              <a:buFont typeface="Arial" charset="0"/>
              <a:buNone/>
            </a:pPr>
            <a:endParaRPr lang="ro-RO" sz="2400" dirty="0" smtClean="0">
              <a:latin typeface="Times New Roman" pitchFamily="18" charset="0"/>
              <a:cs typeface="Times New Roman" pitchFamily="18" charset="0"/>
            </a:endParaRPr>
          </a:p>
          <a:p>
            <a:pPr>
              <a:buClr>
                <a:srgbClr val="000000"/>
              </a:buClr>
              <a:buFont typeface="Arial" charset="0"/>
              <a:buNone/>
            </a:pPr>
            <a:r>
              <a:rPr lang="ro-RO" sz="2400" dirty="0" smtClean="0">
                <a:latin typeface="Times New Roman" pitchFamily="18" charset="0"/>
                <a:cs typeface="Times New Roman" pitchFamily="18" charset="0"/>
              </a:rPr>
              <a:t>Recapitulare finală </a:t>
            </a:r>
            <a:r>
              <a:rPr lang="ro-RO" sz="2400" dirty="0" smtClean="0">
                <a:latin typeface="Times New Roman" pitchFamily="18" charset="0"/>
                <a:cs typeface="Times New Roman" pitchFamily="18" charset="0"/>
              </a:rPr>
              <a:t>Moștenire şi Tratarea excepțiilor (+ toate </a:t>
            </a:r>
            <a:r>
              <a:rPr lang="ro-RO" sz="2400" dirty="0" err="1" smtClean="0">
                <a:latin typeface="Times New Roman" pitchFamily="18" charset="0"/>
                <a:cs typeface="Times New Roman" pitchFamily="18" charset="0"/>
              </a:rPr>
              <a:t>kahoot-urile</a:t>
            </a:r>
            <a:r>
              <a:rPr lang="ro-RO" sz="2400" dirty="0" smtClean="0">
                <a:latin typeface="Times New Roman" pitchFamily="18" charset="0"/>
                <a:cs typeface="Times New Roman" pitchFamily="18" charset="0"/>
              </a:rPr>
              <a:t> nedate)</a:t>
            </a:r>
          </a:p>
          <a:p>
            <a:pPr>
              <a:buClr>
                <a:srgbClr val="000000"/>
              </a:buClr>
              <a:buFont typeface="Arial" charset="0"/>
              <a:buNone/>
            </a:pPr>
            <a:endParaRPr lang="ro-RO" sz="2400" dirty="0" smtClean="0">
              <a:latin typeface="Times New Roman" pitchFamily="18" charset="0"/>
              <a:cs typeface="Times New Roman" pitchFamily="18" charset="0"/>
            </a:endParaRPr>
          </a:p>
          <a:p>
            <a:pPr>
              <a:buClr>
                <a:srgbClr val="000000"/>
              </a:buClr>
              <a:buFont typeface="Arial" charset="0"/>
              <a:buNone/>
            </a:pPr>
            <a:r>
              <a:rPr lang="ro-RO" sz="2400" dirty="0" smtClean="0">
                <a:latin typeface="Times New Roman" pitchFamily="18" charset="0"/>
                <a:cs typeface="Times New Roman" pitchFamily="18" charset="0"/>
              </a:rPr>
              <a:t>Alte utilizări </a:t>
            </a:r>
            <a:r>
              <a:rPr lang="ro-RO" sz="2400" dirty="0" err="1" smtClean="0">
                <a:latin typeface="Times New Roman" pitchFamily="18" charset="0"/>
                <a:cs typeface="Times New Roman" pitchFamily="18" charset="0"/>
              </a:rPr>
              <a:t>smart</a:t>
            </a:r>
            <a:r>
              <a:rPr lang="ro-RO" sz="2400" dirty="0" smtClean="0">
                <a:latin typeface="Times New Roman" pitchFamily="18" charset="0"/>
                <a:cs typeface="Times New Roman" pitchFamily="18" charset="0"/>
              </a:rPr>
              <a:t> </a:t>
            </a:r>
            <a:r>
              <a:rPr lang="ro-RO" sz="2400" dirty="0" err="1" smtClean="0">
                <a:latin typeface="Times New Roman" pitchFamily="18" charset="0"/>
                <a:cs typeface="Times New Roman" pitchFamily="18" charset="0"/>
              </a:rPr>
              <a:t>pointers</a:t>
            </a:r>
            <a:endParaRPr lang="ro-RO" sz="2400" dirty="0" smtClean="0">
              <a:latin typeface="Times New Roman" pitchFamily="18" charset="0"/>
              <a:cs typeface="Times New Roman" pitchFamily="18" charset="0"/>
            </a:endParaRPr>
          </a:p>
          <a:p>
            <a:pPr marL="0" lvl="6">
              <a:buClr>
                <a:schemeClr val="dk1"/>
              </a:buClr>
              <a:buSzPts val="2000"/>
              <a:buFont typeface="Arial"/>
              <a:buNone/>
              <a:defRPr/>
            </a:pPr>
            <a:r>
              <a:rPr lang="ro-RO" sz="2400" dirty="0" err="1" smtClean="0">
                <a:latin typeface="Times New Roman" pitchFamily="18" charset="0"/>
                <a:cs typeface="Times New Roman" pitchFamily="18" charset="0"/>
              </a:rPr>
              <a:t>Copy</a:t>
            </a:r>
            <a:r>
              <a:rPr lang="ro-RO" sz="2400" dirty="0" smtClean="0">
                <a:latin typeface="Times New Roman" panose="02020603050405020304" pitchFamily="18" charset="0"/>
                <a:cs typeface="Times New Roman" panose="02020603050405020304" pitchFamily="18" charset="0"/>
              </a:rPr>
              <a:t> constructor, operator =, destructor p</a:t>
            </a:r>
            <a:r>
              <a:rPr lang="en-US" sz="2400" dirty="0" err="1" smtClean="0">
                <a:latin typeface="Times New Roman" panose="02020603050405020304" pitchFamily="18" charset="0"/>
                <a:cs typeface="Times New Roman" panose="02020603050405020304" pitchFamily="18" charset="0"/>
              </a:rPr>
              <a:t>entru</a:t>
            </a:r>
            <a:r>
              <a:rPr lang="ro-RO" sz="2400" dirty="0" smtClean="0">
                <a:latin typeface="Times New Roman" panose="02020603050405020304" pitchFamily="18" charset="0"/>
                <a:cs typeface="Times New Roman" panose="02020603050405020304" pitchFamily="18" charset="0"/>
              </a:rPr>
              <a:t> clasele cu atribute de tip pointer</a:t>
            </a:r>
            <a:br>
              <a:rPr lang="ro-RO" sz="2400" dirty="0" smtClean="0">
                <a:latin typeface="Times New Roman" panose="02020603050405020304" pitchFamily="18" charset="0"/>
                <a:cs typeface="Times New Roman" panose="02020603050405020304" pitchFamily="18" charset="0"/>
              </a:rPr>
            </a:br>
            <a:r>
              <a:rPr lang="ro-RO" sz="2400" dirty="0" smtClean="0">
                <a:latin typeface="Times New Roman" panose="02020603050405020304" pitchFamily="18" charset="0"/>
                <a:cs typeface="Times New Roman" panose="02020603050405020304" pitchFamily="18" charset="0"/>
              </a:rPr>
              <a:t>	Clone, </a:t>
            </a:r>
            <a:r>
              <a:rPr lang="ro-RO" sz="2400" dirty="0" err="1" smtClean="0">
                <a:latin typeface="Times New Roman" panose="02020603050405020304" pitchFamily="18" charset="0"/>
                <a:cs typeface="Times New Roman" panose="02020603050405020304" pitchFamily="18" charset="0"/>
              </a:rPr>
              <a:t>copy&amp;swap</a:t>
            </a:r>
            <a:r>
              <a:rPr lang="ro-RO" sz="2400" dirty="0" smtClean="0">
                <a:latin typeface="Times New Roman" panose="02020603050405020304" pitchFamily="18" charset="0"/>
                <a:cs typeface="Times New Roman" panose="02020603050405020304" pitchFamily="18" charset="0"/>
              </a:rPr>
              <a:t>, </a:t>
            </a:r>
          </a:p>
          <a:p>
            <a:pPr>
              <a:buClr>
                <a:srgbClr val="000000"/>
              </a:buClr>
              <a:buFont typeface="Arial" charset="0"/>
              <a:buNone/>
            </a:pPr>
            <a:r>
              <a:rPr lang="ro-RO" sz="2400" dirty="0" smtClean="0">
                <a:latin typeface="Times New Roman" panose="02020603050405020304" pitchFamily="18" charset="0"/>
                <a:cs typeface="Times New Roman" panose="02020603050405020304" pitchFamily="18" charset="0"/>
              </a:rPr>
              <a:t>	RAII (</a:t>
            </a:r>
            <a:r>
              <a:rPr lang="ro-RO" sz="2400" i="1" dirty="0" err="1" smtClean="0">
                <a:latin typeface="Times New Roman" panose="02020603050405020304" pitchFamily="18" charset="0"/>
                <a:cs typeface="Times New Roman" panose="02020603050405020304" pitchFamily="18" charset="0"/>
              </a:rPr>
              <a:t>Resource</a:t>
            </a:r>
            <a:r>
              <a:rPr lang="ro-RO" sz="2400" i="1" dirty="0" smtClean="0">
                <a:latin typeface="Times New Roman" panose="02020603050405020304" pitchFamily="18" charset="0"/>
                <a:cs typeface="Times New Roman" panose="02020603050405020304" pitchFamily="18" charset="0"/>
              </a:rPr>
              <a:t> </a:t>
            </a:r>
            <a:r>
              <a:rPr lang="ro-RO" sz="2400" i="1" dirty="0" err="1" smtClean="0">
                <a:latin typeface="Times New Roman" panose="02020603050405020304" pitchFamily="18" charset="0"/>
                <a:cs typeface="Times New Roman" panose="02020603050405020304" pitchFamily="18" charset="0"/>
              </a:rPr>
              <a:t>Acquisition</a:t>
            </a:r>
            <a:r>
              <a:rPr lang="ro-RO" sz="2400" i="1" dirty="0" smtClean="0">
                <a:latin typeface="Times New Roman" panose="02020603050405020304" pitchFamily="18" charset="0"/>
                <a:cs typeface="Times New Roman" panose="02020603050405020304" pitchFamily="18" charset="0"/>
              </a:rPr>
              <a:t> </a:t>
            </a:r>
            <a:r>
              <a:rPr lang="ro-RO" sz="2400" i="1" dirty="0" err="1" smtClean="0">
                <a:latin typeface="Times New Roman" panose="02020603050405020304" pitchFamily="18" charset="0"/>
                <a:cs typeface="Times New Roman" panose="02020603050405020304" pitchFamily="18" charset="0"/>
              </a:rPr>
              <a:t>Is</a:t>
            </a:r>
            <a:r>
              <a:rPr lang="ro-RO" sz="2400" i="1" dirty="0" smtClean="0">
                <a:latin typeface="Times New Roman" panose="02020603050405020304" pitchFamily="18" charset="0"/>
                <a:cs typeface="Times New Roman" panose="02020603050405020304" pitchFamily="18" charset="0"/>
              </a:rPr>
              <a:t> </a:t>
            </a:r>
            <a:r>
              <a:rPr lang="ro-RO" sz="2400" i="1" dirty="0" err="1" smtClean="0">
                <a:latin typeface="Times New Roman" panose="02020603050405020304" pitchFamily="18" charset="0"/>
                <a:cs typeface="Times New Roman" panose="02020603050405020304" pitchFamily="18" charset="0"/>
              </a:rPr>
              <a:t>Initialization</a:t>
            </a:r>
            <a:r>
              <a:rPr lang="ro-RO" sz="2400" dirty="0" smtClean="0">
                <a:latin typeface="Times New Roman" pitchFamily="18" charset="0"/>
                <a:cs typeface="Times New Roman" pitchFamily="18" charset="0"/>
              </a:rPr>
              <a:t>)</a:t>
            </a:r>
          </a:p>
          <a:p>
            <a:pPr>
              <a:buClr>
                <a:srgbClr val="000000"/>
              </a:buClr>
              <a:buFont typeface="Arial" charset="0"/>
              <a:buNone/>
            </a:pPr>
            <a:endParaRPr lang="ro-RO"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Google Shape;202;p25"/>
          <p:cNvSpPr>
            <a:spLocks noChangeArrowheads="1"/>
          </p:cNvSpPr>
          <p:nvPr/>
        </p:nvSpPr>
        <p:spPr bwMode="auto">
          <a:xfrm>
            <a:off x="9393238" y="7062788"/>
            <a:ext cx="539750"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200976FB-0119-442B-AF17-9E729B643A03}" type="slidenum">
              <a:rPr lang="en-US" sz="1500"/>
              <a:pPr algn="r">
                <a:lnSpc>
                  <a:spcPct val="104000"/>
                </a:lnSpc>
                <a:buClr>
                  <a:srgbClr val="000000"/>
                </a:buClr>
                <a:buSzPts val="1500"/>
                <a:buFont typeface="Arial" charset="0"/>
                <a:buNone/>
              </a:pPr>
              <a:t>6</a:t>
            </a:fld>
            <a:endParaRPr lang="en-US" sz="1800"/>
          </a:p>
        </p:txBody>
      </p:sp>
      <p:sp>
        <p:nvSpPr>
          <p:cNvPr id="14339" name="Google Shape;203;p25"/>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14340" name="Google Shape;204;p25"/>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14341" name="Google Shape;205;p25"/>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14342" name="Google Shape;206;p25"/>
          <p:cNvSpPr txBox="1">
            <a:spLocks noChangeArrowheads="1"/>
          </p:cNvSpPr>
          <p:nvPr/>
        </p:nvSpPr>
        <p:spPr bwMode="auto">
          <a:xfrm>
            <a:off x="274638" y="1265238"/>
            <a:ext cx="9531350" cy="5943600"/>
          </a:xfrm>
          <a:prstGeom prst="rect">
            <a:avLst/>
          </a:prstGeom>
          <a:solidFill>
            <a:srgbClr val="FFFFFF"/>
          </a:solidFill>
          <a:ln w="9525">
            <a:noFill/>
            <a:miter lim="800000"/>
            <a:headEnd/>
            <a:tailEnd/>
          </a:ln>
        </p:spPr>
        <p:txBody>
          <a:bodyPr lIns="91425" tIns="91425" rIns="91425" bIns="91425"/>
          <a:lstStyle/>
          <a:p>
            <a:pPr>
              <a:buClr>
                <a:srgbClr val="000000"/>
              </a:buClr>
              <a:buSzPts val="2000"/>
              <a:buFont typeface="Arial" charset="0"/>
              <a:buNone/>
            </a:pPr>
            <a:r>
              <a:rPr lang="en-US" sz="2000" b="1" i="1" dirty="0" err="1">
                <a:solidFill>
                  <a:srgbClr val="0000FF"/>
                </a:solidFill>
              </a:rPr>
              <a:t>Constructorii</a:t>
            </a:r>
            <a:r>
              <a:rPr lang="en-US" sz="2000" b="1" i="1" dirty="0">
                <a:solidFill>
                  <a:srgbClr val="0000FF"/>
                </a:solidFill>
              </a:rPr>
              <a:t> </a:t>
            </a:r>
            <a:r>
              <a:rPr lang="en-US" sz="2000" b="1" i="1" dirty="0" err="1">
                <a:solidFill>
                  <a:srgbClr val="0000FF"/>
                </a:solidFill>
              </a:rPr>
              <a:t>clasei</a:t>
            </a:r>
            <a:r>
              <a:rPr lang="en-US" sz="2000" b="1" i="1" dirty="0">
                <a:solidFill>
                  <a:srgbClr val="0000FF"/>
                </a:solidFill>
              </a:rPr>
              <a:t> derivate</a:t>
            </a:r>
          </a:p>
          <a:p>
            <a:pPr>
              <a:buClr>
                <a:srgbClr val="000000"/>
              </a:buClr>
              <a:buSzPts val="2000"/>
              <a:buFont typeface="Arial" charset="0"/>
              <a:buNone/>
            </a:pPr>
            <a:endParaRPr lang="en-US" sz="2400" dirty="0">
              <a:latin typeface="Times New Roman" pitchFamily="18" charset="0"/>
              <a:cs typeface="Times New Roman" pitchFamily="18" charset="0"/>
            </a:endParaRPr>
          </a:p>
          <a:p>
            <a:pPr>
              <a:buClr>
                <a:srgbClr val="000000"/>
              </a:buClr>
              <a:buSzPts val="1100"/>
              <a:buFont typeface="Arial" charset="0"/>
              <a:buNone/>
            </a:pPr>
            <a:r>
              <a:rPr lang="en-US" sz="2400" dirty="0" err="1">
                <a:latin typeface="Times New Roman" pitchFamily="18" charset="0"/>
                <a:cs typeface="Times New Roman" pitchFamily="18" charset="0"/>
              </a:rPr>
              <a:t>Pentru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crearea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unui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obiect</a:t>
            </a:r>
            <a:r>
              <a:rPr lang="en-US" sz="2400" dirty="0">
                <a:latin typeface="Times New Roman" pitchFamily="18" charset="0"/>
                <a:cs typeface="Times New Roman" pitchFamily="18" charset="0"/>
              </a:rPr>
              <a:t> al </a:t>
            </a:r>
            <a:r>
              <a:rPr lang="en-US" sz="2400" dirty="0" err="1">
                <a:latin typeface="Times New Roman" pitchFamily="18" charset="0"/>
                <a:cs typeface="Times New Roman" pitchFamily="18" charset="0"/>
              </a:rPr>
              <a:t>unei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clase</a:t>
            </a:r>
            <a:r>
              <a:rPr lang="en-US" sz="2400" dirty="0">
                <a:latin typeface="Times New Roman" pitchFamily="18" charset="0"/>
                <a:cs typeface="Times New Roman" pitchFamily="18" charset="0"/>
              </a:rPr>
              <a:t> derivate, </a:t>
            </a:r>
            <a:r>
              <a:rPr lang="en-US" sz="2400" b="1" dirty="0">
                <a:latin typeface="Times New Roman" pitchFamily="18" charset="0"/>
                <a:cs typeface="Times New Roman" pitchFamily="18" charset="0"/>
              </a:rPr>
              <a:t>se </a:t>
            </a:r>
            <a:r>
              <a:rPr lang="en-US" sz="2400" b="1" dirty="0" err="1">
                <a:latin typeface="Times New Roman" pitchFamily="18" charset="0"/>
                <a:cs typeface="Times New Roman" pitchFamily="18" charset="0"/>
              </a:rPr>
              <a:t>creează</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iniţial</a:t>
            </a:r>
            <a:r>
              <a:rPr lang="en-US" sz="2400" b="1" dirty="0">
                <a:latin typeface="Times New Roman" pitchFamily="18" charset="0"/>
                <a:cs typeface="Times New Roman" pitchFamily="18" charset="0"/>
              </a:rPr>
              <a:t> un </a:t>
            </a:r>
            <a:r>
              <a:rPr lang="en-US" sz="2400" b="1" dirty="0" err="1">
                <a:latin typeface="Times New Roman" pitchFamily="18" charset="0"/>
                <a:cs typeface="Times New Roman" pitchFamily="18" charset="0"/>
              </a:rPr>
              <a:t>obiect</a:t>
            </a:r>
            <a:r>
              <a:rPr lang="en-US" sz="2400" b="1" dirty="0">
                <a:latin typeface="Times New Roman" pitchFamily="18" charset="0"/>
                <a:cs typeface="Times New Roman" pitchFamily="18" charset="0"/>
              </a:rPr>
              <a:t> al </a:t>
            </a:r>
            <a:r>
              <a:rPr lang="en-US" sz="2400" b="1" dirty="0" err="1">
                <a:latin typeface="Times New Roman" pitchFamily="18" charset="0"/>
                <a:cs typeface="Times New Roman" pitchFamily="18" charset="0"/>
              </a:rPr>
              <a:t>clasei</a:t>
            </a:r>
            <a:r>
              <a:rPr lang="en-US" sz="2400" b="1" dirty="0">
                <a:latin typeface="Times New Roman" pitchFamily="18" charset="0"/>
                <a:cs typeface="Times New Roman" pitchFamily="18" charset="0"/>
              </a:rPr>
              <a:t> de </a:t>
            </a:r>
            <a:r>
              <a:rPr lang="en-US" sz="2400" b="1" dirty="0" err="1">
                <a:latin typeface="Times New Roman" pitchFamily="18" charset="0"/>
                <a:cs typeface="Times New Roman" pitchFamily="18" charset="0"/>
              </a:rPr>
              <a:t>bază</a:t>
            </a:r>
            <a:r>
              <a:rPr lang="en-US" sz="2400" b="1" dirty="0">
                <a:latin typeface="Times New Roman" pitchFamily="18" charset="0"/>
                <a:cs typeface="Times New Roman" pitchFamily="18" charset="0"/>
              </a:rPr>
              <a:t> </a:t>
            </a:r>
            <a:r>
              <a:rPr lang="en-US" sz="2400" dirty="0" err="1">
                <a:latin typeface="Times New Roman" pitchFamily="18" charset="0"/>
                <a:cs typeface="Times New Roman" pitchFamily="18" charset="0"/>
              </a:rPr>
              <a:t>prin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apelul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constructorului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acesteia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apoi</a:t>
            </a:r>
            <a:r>
              <a:rPr lang="en-US" sz="2400" dirty="0">
                <a:latin typeface="Times New Roman" pitchFamily="18" charset="0"/>
                <a:cs typeface="Times New Roman" pitchFamily="18" charset="0"/>
              </a:rPr>
              <a:t> se </a:t>
            </a:r>
            <a:r>
              <a:rPr lang="en-US" sz="2400" dirty="0" err="1">
                <a:latin typeface="Times New Roman" pitchFamily="18" charset="0"/>
                <a:cs typeface="Times New Roman" pitchFamily="18" charset="0"/>
              </a:rPr>
              <a:t>adaugă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elementele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specifice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clasei</a:t>
            </a:r>
            <a:r>
              <a:rPr lang="en-US" sz="2400" dirty="0">
                <a:latin typeface="Times New Roman" pitchFamily="18" charset="0"/>
                <a:cs typeface="Times New Roman" pitchFamily="18" charset="0"/>
              </a:rPr>
              <a:t> derivate </a:t>
            </a:r>
            <a:r>
              <a:rPr lang="en-US" sz="2400" dirty="0" err="1">
                <a:latin typeface="Times New Roman" pitchFamily="18" charset="0"/>
                <a:cs typeface="Times New Roman" pitchFamily="18" charset="0"/>
              </a:rPr>
              <a:t>prin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apelul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constructorului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clasei</a:t>
            </a:r>
            <a:r>
              <a:rPr lang="en-US" sz="2400" dirty="0">
                <a:latin typeface="Times New Roman" pitchFamily="18" charset="0"/>
                <a:cs typeface="Times New Roman" pitchFamily="18" charset="0"/>
              </a:rPr>
              <a:t> derivate. </a:t>
            </a:r>
          </a:p>
          <a:p>
            <a:pPr>
              <a:buClr>
                <a:srgbClr val="000000"/>
              </a:buClr>
              <a:buSzPts val="1100"/>
              <a:buFont typeface="Arial" charset="0"/>
              <a:buNone/>
            </a:pPr>
            <a:endParaRPr lang="en-US" sz="2400" dirty="0">
              <a:latin typeface="Times New Roman" pitchFamily="18" charset="0"/>
              <a:cs typeface="Times New Roman" pitchFamily="18" charset="0"/>
            </a:endParaRPr>
          </a:p>
          <a:p>
            <a:pPr>
              <a:buClr>
                <a:srgbClr val="000000"/>
              </a:buClr>
              <a:buSzPts val="1100"/>
              <a:buFont typeface="Arial" charset="0"/>
              <a:buNone/>
            </a:pPr>
            <a:r>
              <a:rPr lang="en-US" sz="2400" dirty="0" err="1">
                <a:latin typeface="Times New Roman" pitchFamily="18" charset="0"/>
                <a:cs typeface="Times New Roman" pitchFamily="18" charset="0"/>
              </a:rPr>
              <a:t>Declaraţia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obiectului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derivat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trebuie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conţină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valorile</a:t>
            </a:r>
            <a:r>
              <a:rPr lang="en-US" sz="2400" dirty="0">
                <a:latin typeface="Times New Roman" pitchFamily="18" charset="0"/>
                <a:cs typeface="Times New Roman" pitchFamily="18" charset="0"/>
              </a:rPr>
              <a:t> de </a:t>
            </a:r>
            <a:r>
              <a:rPr lang="en-US" sz="2400" dirty="0" err="1">
                <a:latin typeface="Times New Roman" pitchFamily="18" charset="0"/>
                <a:cs typeface="Times New Roman" pitchFamily="18" charset="0"/>
              </a:rPr>
              <a:t>iniţializare</a:t>
            </a:r>
            <a:r>
              <a:rPr lang="en-US" sz="2400" dirty="0">
                <a:latin typeface="Times New Roman" pitchFamily="18" charset="0"/>
                <a:cs typeface="Times New Roman" pitchFamily="18" charset="0"/>
              </a:rPr>
              <a:t>, </a:t>
            </a:r>
            <a:r>
              <a:rPr lang="en-US" sz="2400" b="1" dirty="0" err="1">
                <a:latin typeface="Times New Roman" pitchFamily="18" charset="0"/>
                <a:cs typeface="Times New Roman" pitchFamily="18" charset="0"/>
              </a:rPr>
              <a:t>atât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pentru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elementele</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specifice</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cât</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şi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pentru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obiectul</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clasei</a:t>
            </a:r>
            <a:r>
              <a:rPr lang="en-US" sz="2400" b="1" dirty="0">
                <a:latin typeface="Times New Roman" pitchFamily="18" charset="0"/>
                <a:cs typeface="Times New Roman" pitchFamily="18" charset="0"/>
              </a:rPr>
              <a:t> de </a:t>
            </a:r>
            <a:r>
              <a:rPr lang="en-US" sz="2400" b="1" dirty="0" err="1">
                <a:latin typeface="Times New Roman" pitchFamily="18" charset="0"/>
                <a:cs typeface="Times New Roman" pitchFamily="18" charset="0"/>
              </a:rPr>
              <a:t>bază</a:t>
            </a:r>
            <a:r>
              <a:rPr lang="en-US" sz="2400" dirty="0">
                <a:latin typeface="Times New Roman" pitchFamily="18" charset="0"/>
                <a:cs typeface="Times New Roman" pitchFamily="18" charset="0"/>
              </a:rPr>
              <a:t>. </a:t>
            </a:r>
          </a:p>
          <a:p>
            <a:pPr>
              <a:buClr>
                <a:srgbClr val="000000"/>
              </a:buClr>
              <a:buSzPts val="1100"/>
              <a:buFont typeface="Arial" charset="0"/>
              <a:buNone/>
            </a:pPr>
            <a:endParaRPr lang="en-US" sz="2400" dirty="0">
              <a:latin typeface="Times New Roman" pitchFamily="18" charset="0"/>
              <a:cs typeface="Times New Roman" pitchFamily="18" charset="0"/>
            </a:endParaRPr>
          </a:p>
          <a:p>
            <a:pPr>
              <a:buClr>
                <a:srgbClr val="000000"/>
              </a:buClr>
              <a:buSzPts val="1100"/>
              <a:buFont typeface="Arial" charset="0"/>
              <a:buNone/>
            </a:pPr>
            <a:r>
              <a:rPr lang="en-US" sz="2400" dirty="0" err="1">
                <a:latin typeface="Times New Roman" pitchFamily="18" charset="0"/>
                <a:cs typeface="Times New Roman" pitchFamily="18" charset="0"/>
              </a:rPr>
              <a:t>Această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specificare</a:t>
            </a:r>
            <a:r>
              <a:rPr lang="en-US" sz="2400" dirty="0">
                <a:latin typeface="Times New Roman" pitchFamily="18" charset="0"/>
                <a:cs typeface="Times New Roman" pitchFamily="18" charset="0"/>
              </a:rPr>
              <a:t> se </a:t>
            </a:r>
            <a:r>
              <a:rPr lang="en-US" sz="2400" dirty="0" err="1">
                <a:latin typeface="Times New Roman" pitchFamily="18" charset="0"/>
                <a:cs typeface="Times New Roman" pitchFamily="18" charset="0"/>
              </a:rPr>
              <a:t>ataşează</a:t>
            </a:r>
            <a:r>
              <a:rPr lang="en-US" sz="2400" dirty="0">
                <a:latin typeface="Times New Roman" pitchFamily="18" charset="0"/>
                <a:cs typeface="Times New Roman" pitchFamily="18" charset="0"/>
              </a:rPr>
              <a:t> la </a:t>
            </a:r>
            <a:r>
              <a:rPr lang="en-US" sz="2400" dirty="0" err="1">
                <a:latin typeface="Times New Roman" pitchFamily="18" charset="0"/>
                <a:cs typeface="Times New Roman" pitchFamily="18" charset="0"/>
              </a:rPr>
              <a:t>antetul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funcţiei</a:t>
            </a:r>
            <a:r>
              <a:rPr lang="en-US" sz="2400" dirty="0">
                <a:latin typeface="Times New Roman" pitchFamily="18" charset="0"/>
                <a:cs typeface="Times New Roman" pitchFamily="18" charset="0"/>
              </a:rPr>
              <a:t> constructor a </a:t>
            </a:r>
            <a:r>
              <a:rPr lang="en-US" sz="2400" dirty="0" err="1">
                <a:latin typeface="Times New Roman" pitchFamily="18" charset="0"/>
                <a:cs typeface="Times New Roman" pitchFamily="18" charset="0"/>
              </a:rPr>
              <a:t>clasei</a:t>
            </a:r>
            <a:r>
              <a:rPr lang="en-US" sz="2400" dirty="0">
                <a:latin typeface="Times New Roman" pitchFamily="18" charset="0"/>
                <a:cs typeface="Times New Roman" pitchFamily="18" charset="0"/>
              </a:rPr>
              <a:t> derivate.</a:t>
            </a:r>
          </a:p>
          <a:p>
            <a:pPr>
              <a:buClr>
                <a:srgbClr val="000000"/>
              </a:buClr>
              <a:buSzPts val="1100"/>
              <a:buFont typeface="Arial" charset="0"/>
              <a:buNone/>
            </a:pPr>
            <a:endParaRPr lang="en-US" sz="2400" dirty="0">
              <a:latin typeface="Times New Roman" pitchFamily="18" charset="0"/>
              <a:cs typeface="Times New Roman" pitchFamily="18" charset="0"/>
            </a:endParaRPr>
          </a:p>
          <a:p>
            <a:pPr>
              <a:buClr>
                <a:srgbClr val="000000"/>
              </a:buClr>
              <a:buSzPts val="1100"/>
              <a:buFont typeface="Arial" charset="0"/>
              <a:buNone/>
            </a:pPr>
            <a:r>
              <a:rPr lang="en-US" sz="2400" dirty="0" err="1">
                <a:latin typeface="Times New Roman" pitchFamily="18" charset="0"/>
                <a:cs typeface="Times New Roman" pitchFamily="18" charset="0"/>
              </a:rPr>
              <a:t>În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situaţia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în</a:t>
            </a:r>
            <a:r>
              <a:rPr lang="en-US" sz="2400" dirty="0">
                <a:latin typeface="Times New Roman" pitchFamily="18" charset="0"/>
                <a:cs typeface="Times New Roman" pitchFamily="18" charset="0"/>
              </a:rPr>
              <a:t> care </a:t>
            </a:r>
            <a:r>
              <a:rPr lang="en-US" sz="2400" dirty="0" err="1">
                <a:latin typeface="Times New Roman" pitchFamily="18" charset="0"/>
                <a:cs typeface="Times New Roman" pitchFamily="18" charset="0"/>
              </a:rPr>
              <a:t>clasele</a:t>
            </a:r>
            <a:r>
              <a:rPr lang="en-US" sz="2400" dirty="0">
                <a:latin typeface="Times New Roman" pitchFamily="18" charset="0"/>
                <a:cs typeface="Times New Roman" pitchFamily="18" charset="0"/>
              </a:rPr>
              <a:t> de </a:t>
            </a:r>
            <a:r>
              <a:rPr lang="en-US" sz="2400" dirty="0" err="1">
                <a:latin typeface="Times New Roman" pitchFamily="18" charset="0"/>
                <a:cs typeface="Times New Roman" pitchFamily="18" charset="0"/>
              </a:rPr>
              <a:t>bază</a:t>
            </a:r>
            <a:r>
              <a:rPr lang="en-US" sz="2400" dirty="0">
                <a:latin typeface="Times New Roman" pitchFamily="18" charset="0"/>
                <a:cs typeface="Times New Roman" pitchFamily="18" charset="0"/>
              </a:rPr>
              <a:t> au </a:t>
            </a:r>
            <a:r>
              <a:rPr lang="en-US" sz="2400" dirty="0" err="1">
                <a:latin typeface="Times New Roman" pitchFamily="18" charset="0"/>
                <a:cs typeface="Times New Roman" pitchFamily="18" charset="0"/>
              </a:rPr>
              <a:t>definit</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constructor implicit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sau</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constructor cu </a:t>
            </a:r>
            <a:r>
              <a:rPr lang="en-US" sz="2400" b="1" dirty="0" err="1">
                <a:latin typeface="Times New Roman" pitchFamily="18" charset="0"/>
                <a:cs typeface="Times New Roman" pitchFamily="18" charset="0"/>
              </a:rPr>
              <a:t>parametri</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impliciţi</a:t>
            </a:r>
            <a:r>
              <a:rPr lang="en-US" sz="2400" dirty="0">
                <a:latin typeface="Times New Roman" pitchFamily="18" charset="0"/>
                <a:cs typeface="Times New Roman" pitchFamily="18" charset="0"/>
              </a:rPr>
              <a:t>, nu se </a:t>
            </a:r>
            <a:r>
              <a:rPr lang="en-US" sz="2400" dirty="0" err="1">
                <a:latin typeface="Times New Roman" pitchFamily="18" charset="0"/>
                <a:cs typeface="Times New Roman" pitchFamily="18" charset="0"/>
              </a:rPr>
              <a:t>impune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specificarea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parametrilor</a:t>
            </a:r>
            <a:r>
              <a:rPr lang="en-US" sz="2400" dirty="0">
                <a:latin typeface="Times New Roman" pitchFamily="18" charset="0"/>
                <a:cs typeface="Times New Roman" pitchFamily="18" charset="0"/>
              </a:rPr>
              <a:t> care se </a:t>
            </a:r>
            <a:r>
              <a:rPr lang="en-US" sz="2400" dirty="0" err="1">
                <a:latin typeface="Times New Roman" pitchFamily="18" charset="0"/>
                <a:cs typeface="Times New Roman" pitchFamily="18" charset="0"/>
              </a:rPr>
              <a:t>transferă</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către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obiectul</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clasei</a:t>
            </a:r>
            <a:r>
              <a:rPr lang="en-US" sz="2400" dirty="0">
                <a:latin typeface="Times New Roman" pitchFamily="18" charset="0"/>
                <a:cs typeface="Times New Roman" pitchFamily="18" charset="0"/>
              </a:rPr>
              <a:t> de </a:t>
            </a:r>
            <a:r>
              <a:rPr lang="en-US" sz="2400" dirty="0" err="1">
                <a:latin typeface="Times New Roman" pitchFamily="18" charset="0"/>
                <a:cs typeface="Times New Roman" pitchFamily="18" charset="0"/>
              </a:rPr>
              <a:t>bază</a:t>
            </a:r>
            <a:r>
              <a:rPr lang="en-US" sz="2400" dirty="0">
                <a:latin typeface="Times New Roman" pitchFamily="18" charset="0"/>
                <a:cs typeface="Times New Roman" pitchFamily="18"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Google Shape;226;p27"/>
          <p:cNvSpPr>
            <a:spLocks noChangeArrowheads="1"/>
          </p:cNvSpPr>
          <p:nvPr/>
        </p:nvSpPr>
        <p:spPr bwMode="auto">
          <a:xfrm>
            <a:off x="9393238" y="7062788"/>
            <a:ext cx="539750"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2F78B6C5-B84E-4231-BCC1-DC4F9AA51F2E}" type="slidenum">
              <a:rPr lang="en-US" sz="1500"/>
              <a:pPr algn="r">
                <a:lnSpc>
                  <a:spcPct val="104000"/>
                </a:lnSpc>
                <a:buClr>
                  <a:srgbClr val="000000"/>
                </a:buClr>
                <a:buSzPts val="1500"/>
                <a:buFont typeface="Arial" charset="0"/>
                <a:buNone/>
              </a:pPr>
              <a:t>7</a:t>
            </a:fld>
            <a:endParaRPr lang="en-US" sz="1800"/>
          </a:p>
        </p:txBody>
      </p:sp>
      <p:sp>
        <p:nvSpPr>
          <p:cNvPr id="15363" name="Google Shape;227;p27"/>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15364" name="Google Shape;228;p27"/>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15365" name="Google Shape;229;p27"/>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15366" name="Google Shape;230;p27"/>
          <p:cNvSpPr txBox="1">
            <a:spLocks noChangeArrowheads="1"/>
          </p:cNvSpPr>
          <p:nvPr/>
        </p:nvSpPr>
        <p:spPr bwMode="auto">
          <a:xfrm>
            <a:off x="274638" y="1265238"/>
            <a:ext cx="9531350" cy="5943600"/>
          </a:xfrm>
          <a:prstGeom prst="rect">
            <a:avLst/>
          </a:prstGeom>
          <a:solidFill>
            <a:srgbClr val="FFFFFF"/>
          </a:solidFill>
          <a:ln w="9525">
            <a:noFill/>
            <a:miter lim="800000"/>
            <a:headEnd/>
            <a:tailEnd/>
          </a:ln>
        </p:spPr>
        <p:txBody>
          <a:bodyPr lIns="91425" tIns="91425" rIns="91425" bIns="91425"/>
          <a:lstStyle/>
          <a:p>
            <a:pPr>
              <a:buClr>
                <a:srgbClr val="000000"/>
              </a:buClr>
              <a:buSzPts val="2000"/>
              <a:buFont typeface="Arial" charset="0"/>
              <a:buNone/>
            </a:pPr>
            <a:r>
              <a:rPr lang="ro-RO" sz="2000" b="1" i="1" dirty="0" smtClean="0">
                <a:solidFill>
                  <a:srgbClr val="0000FF"/>
                </a:solidFill>
                <a:latin typeface="Times New Roman" pitchFamily="18" charset="0"/>
                <a:cs typeface="Times New Roman" pitchFamily="18" charset="0"/>
              </a:rPr>
              <a:t>Constructorii clasei derivate</a:t>
            </a:r>
          </a:p>
          <a:p>
            <a:pPr>
              <a:buClr>
                <a:srgbClr val="000000"/>
              </a:buClr>
              <a:buSzPts val="2000"/>
              <a:buFont typeface="Arial" charset="0"/>
              <a:buNone/>
            </a:pPr>
            <a:endParaRPr lang="ro-RO" sz="2000" dirty="0" smtClean="0">
              <a:latin typeface="Times New Roman" pitchFamily="18" charset="0"/>
              <a:cs typeface="Times New Roman" pitchFamily="18" charset="0"/>
            </a:endParaRPr>
          </a:p>
          <a:p>
            <a:pPr>
              <a:buClr>
                <a:srgbClr val="000000"/>
              </a:buClr>
              <a:buSzPts val="2000"/>
              <a:buFont typeface="Arial" charset="0"/>
              <a:buNone/>
            </a:pPr>
            <a:r>
              <a:rPr lang="ro-RO" sz="2000" b="1" i="1" dirty="0" smtClean="0">
                <a:solidFill>
                  <a:schemeClr val="tx1"/>
                </a:solidFill>
                <a:latin typeface="Times New Roman" pitchFamily="18" charset="0"/>
                <a:cs typeface="Times New Roman" pitchFamily="18" charset="0"/>
              </a:rPr>
              <a:t>Constructorul de copiere</a:t>
            </a:r>
          </a:p>
          <a:p>
            <a:pPr>
              <a:buClr>
                <a:srgbClr val="000000"/>
              </a:buClr>
              <a:buSzPts val="2000"/>
              <a:buFont typeface="Arial" charset="0"/>
              <a:buNone/>
            </a:pPr>
            <a:endParaRPr lang="ro-RO" sz="2000" b="1" i="1" dirty="0" smtClean="0">
              <a:latin typeface="Times New Roman" pitchFamily="18" charset="0"/>
              <a:cs typeface="Times New Roman" pitchFamily="18" charset="0"/>
            </a:endParaRPr>
          </a:p>
          <a:p>
            <a:pPr>
              <a:buClr>
                <a:srgbClr val="000000"/>
              </a:buClr>
              <a:buSzPts val="2000"/>
              <a:buFont typeface="Arial" charset="0"/>
              <a:buNone/>
            </a:pPr>
            <a:r>
              <a:rPr lang="ro-RO" sz="2000" dirty="0" smtClean="0">
                <a:latin typeface="Times New Roman" pitchFamily="18" charset="0"/>
                <a:cs typeface="Times New Roman" pitchFamily="18" charset="0"/>
              </a:rPr>
              <a:t>Se pot distinge mai multe situaţii.</a:t>
            </a:r>
          </a:p>
          <a:p>
            <a:pPr>
              <a:buClr>
                <a:srgbClr val="000000"/>
              </a:buClr>
              <a:buSzPts val="2000"/>
              <a:buFont typeface="Arial" charset="0"/>
              <a:buNone/>
            </a:pPr>
            <a:endParaRPr lang="ro-RO" sz="2000" dirty="0" smtClean="0">
              <a:latin typeface="Times New Roman" pitchFamily="18" charset="0"/>
              <a:cs typeface="Times New Roman" pitchFamily="18" charset="0"/>
            </a:endParaRPr>
          </a:p>
          <a:p>
            <a:pPr>
              <a:buClr>
                <a:srgbClr val="000000"/>
              </a:buClr>
              <a:buSzPts val="2000"/>
              <a:buFont typeface="Arial" charset="0"/>
              <a:buAutoNum type="arabicParenR"/>
            </a:pPr>
            <a:r>
              <a:rPr lang="ro-RO" sz="2000" dirty="0" smtClean="0">
                <a:latin typeface="Times New Roman" pitchFamily="18" charset="0"/>
                <a:cs typeface="Times New Roman" pitchFamily="18" charset="0"/>
              </a:rPr>
              <a:t> Dacă ambele clase, atât clasa derivată cât şi clasa de bază, nu au definit</a:t>
            </a:r>
          </a:p>
          <a:p>
            <a:pPr>
              <a:buClr>
                <a:srgbClr val="000000"/>
              </a:buClr>
              <a:buSzPts val="2000"/>
              <a:buFont typeface="Arial" charset="0"/>
              <a:buNone/>
            </a:pPr>
            <a:r>
              <a:rPr lang="ro-RO" sz="2000" dirty="0" smtClean="0">
                <a:latin typeface="Times New Roman" pitchFamily="18" charset="0"/>
                <a:cs typeface="Times New Roman" pitchFamily="18" charset="0"/>
              </a:rPr>
              <a:t>constructor de copiere, se apelează constructorul implicit creat de compilator.</a:t>
            </a:r>
          </a:p>
          <a:p>
            <a:pPr>
              <a:buClr>
                <a:srgbClr val="000000"/>
              </a:buClr>
              <a:buSzPts val="2000"/>
              <a:buFont typeface="Arial" charset="0"/>
              <a:buNone/>
            </a:pPr>
            <a:r>
              <a:rPr lang="ro-RO" sz="2000" dirty="0" smtClean="0">
                <a:latin typeface="Times New Roman" pitchFamily="18" charset="0"/>
                <a:cs typeface="Times New Roman" pitchFamily="18" charset="0"/>
              </a:rPr>
              <a:t>Copierea se face membru cu membru.</a:t>
            </a:r>
          </a:p>
          <a:p>
            <a:pPr>
              <a:buClr>
                <a:srgbClr val="000000"/>
              </a:buClr>
              <a:buSzPts val="2000"/>
              <a:buFont typeface="Arial" charset="0"/>
              <a:buNone/>
            </a:pPr>
            <a:endParaRPr lang="ro-RO" sz="2000" dirty="0" smtClean="0">
              <a:latin typeface="Times New Roman" pitchFamily="18" charset="0"/>
              <a:cs typeface="Times New Roman" pitchFamily="18" charset="0"/>
            </a:endParaRPr>
          </a:p>
          <a:p>
            <a:pPr>
              <a:buClr>
                <a:srgbClr val="000000"/>
              </a:buClr>
              <a:buSzPts val="2000"/>
              <a:buFont typeface="Arial" charset="0"/>
              <a:buNone/>
            </a:pPr>
            <a:r>
              <a:rPr lang="ro-RO" sz="2000" dirty="0" smtClean="0">
                <a:latin typeface="Times New Roman" pitchFamily="18" charset="0"/>
                <a:cs typeface="Times New Roman" pitchFamily="18" charset="0"/>
              </a:rPr>
              <a:t>2) </a:t>
            </a:r>
            <a:r>
              <a:rPr lang="ro-RO" sz="2000" dirty="0" smtClean="0">
                <a:solidFill>
                  <a:schemeClr val="dk1"/>
                </a:solidFill>
                <a:latin typeface="Times New Roman" pitchFamily="18" charset="0"/>
                <a:cs typeface="Times New Roman" pitchFamily="18" charset="0"/>
              </a:rPr>
              <a:t>Dacă </a:t>
            </a:r>
            <a:r>
              <a:rPr lang="ro-RO" sz="2000" dirty="0" smtClean="0">
                <a:latin typeface="Times New Roman" pitchFamily="18" charset="0"/>
                <a:cs typeface="Times New Roman" pitchFamily="18" charset="0"/>
              </a:rPr>
              <a:t>clasa de bază are constructorul de copiere definit, dar clasa derivată nu, pentru clasa derivată compilatorul creează un constructor implicit care apelează constructorul de copiere al clasei de bază. (poate fi considerata un caz particular al primei situații, deoarece și partea de bază poate fi privită ca un fel de membru, iar la copiere se apelează </a:t>
            </a:r>
            <a:r>
              <a:rPr lang="ro-RO" sz="2000" dirty="0" err="1" smtClean="0">
                <a:latin typeface="Times New Roman" pitchFamily="18" charset="0"/>
                <a:cs typeface="Times New Roman" pitchFamily="18" charset="0"/>
              </a:rPr>
              <a:t>cc</a:t>
            </a:r>
            <a:r>
              <a:rPr lang="ro-RO" sz="2000" dirty="0" smtClean="0">
                <a:latin typeface="Times New Roman" pitchFamily="18" charset="0"/>
                <a:cs typeface="Times New Roman" pitchFamily="18" charset="0"/>
              </a:rPr>
              <a:t> pentru fiecare membru).</a:t>
            </a:r>
          </a:p>
          <a:p>
            <a:pPr>
              <a:buClr>
                <a:srgbClr val="000000"/>
              </a:buClr>
              <a:buSzPts val="2000"/>
              <a:buFont typeface="Arial" charset="0"/>
              <a:buNone/>
            </a:pPr>
            <a:endParaRPr lang="ro-RO" sz="2000" dirty="0" smtClean="0">
              <a:latin typeface="Times New Roman" pitchFamily="18" charset="0"/>
              <a:cs typeface="Times New Roman" pitchFamily="18" charset="0"/>
            </a:endParaRPr>
          </a:p>
          <a:p>
            <a:pPr>
              <a:buClr>
                <a:srgbClr val="000000"/>
              </a:buClr>
              <a:buSzPts val="2000"/>
              <a:buFont typeface="Arial" charset="0"/>
              <a:buNone/>
            </a:pPr>
            <a:r>
              <a:rPr lang="ro-RO" sz="2000" dirty="0" smtClean="0">
                <a:latin typeface="Times New Roman" pitchFamily="18" charset="0"/>
                <a:cs typeface="Times New Roman" pitchFamily="18" charset="0"/>
              </a:rPr>
              <a:t>3)   Dacă se defineşte constructor de copiere pentru clasa derivată, acestuia îi revine în totalitate sarcina transferării valorilor corespunzătoare membrilor ce aparţin clasei de bază.</a:t>
            </a:r>
            <a:endParaRPr lang="ro-RO" sz="2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Google Shape;250;p29"/>
          <p:cNvSpPr>
            <a:spLocks noChangeArrowheads="1"/>
          </p:cNvSpPr>
          <p:nvPr/>
        </p:nvSpPr>
        <p:spPr bwMode="auto">
          <a:xfrm>
            <a:off x="9120188" y="7062788"/>
            <a:ext cx="812800"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B62C544A-4CFD-4FF0-BFAC-329598C348FB}" type="slidenum">
              <a:rPr lang="en-US" sz="1500"/>
              <a:pPr algn="r">
                <a:lnSpc>
                  <a:spcPct val="104000"/>
                </a:lnSpc>
                <a:buClr>
                  <a:srgbClr val="000000"/>
                </a:buClr>
                <a:buSzPts val="1500"/>
                <a:buFont typeface="Arial" charset="0"/>
                <a:buNone/>
              </a:pPr>
              <a:t>8</a:t>
            </a:fld>
            <a:endParaRPr lang="en-US" sz="1800"/>
          </a:p>
        </p:txBody>
      </p:sp>
      <p:sp>
        <p:nvSpPr>
          <p:cNvPr id="16387" name="Google Shape;251;p29"/>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16388" name="Google Shape;252;p29"/>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16389" name="Google Shape;253;p29"/>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7" name="Rectangle 6"/>
          <p:cNvSpPr/>
          <p:nvPr/>
        </p:nvSpPr>
        <p:spPr>
          <a:xfrm>
            <a:off x="696913" y="1570038"/>
            <a:ext cx="8839200" cy="3846512"/>
          </a:xfrm>
          <a:prstGeom prst="rect">
            <a:avLst/>
          </a:prstGeom>
        </p:spPr>
        <p:txBody>
          <a:bodyPr>
            <a:spAutoFit/>
          </a:bodyPr>
          <a:lstStyle/>
          <a:p>
            <a:pPr>
              <a:defRPr/>
            </a:pPr>
            <a:r>
              <a:rPr lang="vi-VN" sz="2400" b="1" i="1" dirty="0">
                <a:solidFill>
                  <a:srgbClr val="0000FF"/>
                </a:solidFill>
                <a:latin typeface="Times New Roman" pitchFamily="18" charset="0"/>
                <a:cs typeface="Times New Roman" pitchFamily="18" charset="0"/>
              </a:rPr>
              <a:t>Ordinea chemării constructorilor și destructorilor</a:t>
            </a:r>
            <a:endParaRPr lang="en-US" sz="2400" b="1" i="1" dirty="0">
              <a:solidFill>
                <a:srgbClr val="0000FF"/>
              </a:solidFill>
              <a:latin typeface="Times New Roman" pitchFamily="18" charset="0"/>
              <a:cs typeface="Times New Roman" pitchFamily="18" charset="0"/>
            </a:endParaRPr>
          </a:p>
          <a:p>
            <a:pPr>
              <a:defRPr/>
            </a:pPr>
            <a:endParaRPr lang="vi-VN" sz="2000" dirty="0">
              <a:latin typeface="+mj-lt"/>
            </a:endParaRPr>
          </a:p>
          <a:p>
            <a:pPr>
              <a:defRPr/>
            </a:pPr>
            <a:r>
              <a:rPr lang="en-US" sz="2000" dirty="0">
                <a:latin typeface="+mj-lt"/>
              </a:rPr>
              <a:t>C</a:t>
            </a:r>
            <a:r>
              <a:rPr lang="vi-VN" sz="2000" dirty="0">
                <a:latin typeface="+mj-lt"/>
              </a:rPr>
              <a:t>onstructorii sunt chemați în ordinea definirii obiectelor ca membri ai clasei și în ordinea moştenirii:</a:t>
            </a:r>
          </a:p>
          <a:p>
            <a:pPr>
              <a:defRPr/>
            </a:pPr>
            <a:endParaRPr lang="vi-VN" sz="2000" dirty="0">
              <a:latin typeface="+mj-lt"/>
            </a:endParaRPr>
          </a:p>
          <a:p>
            <a:pPr>
              <a:defRPr/>
            </a:pPr>
            <a:r>
              <a:rPr lang="vi-VN" sz="2000" dirty="0">
                <a:latin typeface="+mj-lt"/>
              </a:rPr>
              <a:t>-</a:t>
            </a:r>
            <a:r>
              <a:rPr lang="en-US" sz="2000" dirty="0">
                <a:latin typeface="+mj-lt"/>
              </a:rPr>
              <a:t> </a:t>
            </a:r>
            <a:r>
              <a:rPr lang="vi-VN" sz="2000" dirty="0">
                <a:latin typeface="+mj-lt"/>
              </a:rPr>
              <a:t>la fiecare nivel se apelează întâi constructorul de la moştenire, apoi constructorii din obiectele membru în clasa respectivă (care sunt chemați în ordinea definirii) și la final</a:t>
            </a:r>
            <a:r>
              <a:rPr lang="en-US" sz="2000" dirty="0">
                <a:latin typeface="+mj-lt"/>
              </a:rPr>
              <a:t> </a:t>
            </a:r>
            <a:r>
              <a:rPr lang="en-US" sz="2000" dirty="0" err="1">
                <a:latin typeface="+mj-lt"/>
              </a:rPr>
              <a:t>constructorul</a:t>
            </a:r>
            <a:r>
              <a:rPr lang="en-US" sz="2000" dirty="0">
                <a:latin typeface="+mj-lt"/>
              </a:rPr>
              <a:t> </a:t>
            </a:r>
            <a:r>
              <a:rPr lang="en-US" sz="2000" dirty="0" err="1">
                <a:latin typeface="+mj-lt"/>
              </a:rPr>
              <a:t>propriu</a:t>
            </a:r>
            <a:r>
              <a:rPr lang="vi-VN" sz="2000" dirty="0">
                <a:latin typeface="+mj-lt"/>
              </a:rPr>
              <a:t>;</a:t>
            </a:r>
          </a:p>
          <a:p>
            <a:pPr>
              <a:defRPr/>
            </a:pPr>
            <a:r>
              <a:rPr lang="vi-VN" sz="2000" dirty="0">
                <a:latin typeface="+mj-lt"/>
              </a:rPr>
              <a:t> </a:t>
            </a:r>
          </a:p>
          <a:p>
            <a:pPr>
              <a:defRPr/>
            </a:pPr>
            <a:r>
              <a:rPr lang="vi-VN" sz="2000" dirty="0">
                <a:latin typeface="+mj-lt"/>
              </a:rPr>
              <a:t>-</a:t>
            </a:r>
            <a:r>
              <a:rPr lang="en-US" sz="2000" dirty="0">
                <a:latin typeface="+mj-lt"/>
              </a:rPr>
              <a:t> </a:t>
            </a:r>
            <a:r>
              <a:rPr lang="vi-VN" sz="2000" dirty="0">
                <a:latin typeface="+mj-lt"/>
              </a:rPr>
              <a:t>se merge pe următorul nivel în ordinea moştenirii;</a:t>
            </a:r>
          </a:p>
          <a:p>
            <a:pPr>
              <a:defRPr/>
            </a:pPr>
            <a:endParaRPr lang="vi-VN" sz="2000" dirty="0">
              <a:latin typeface="+mj-lt"/>
            </a:endParaRPr>
          </a:p>
          <a:p>
            <a:pPr>
              <a:defRPr/>
            </a:pPr>
            <a:r>
              <a:rPr lang="en-US" sz="2000" dirty="0">
                <a:latin typeface="+mj-lt"/>
              </a:rPr>
              <a:t>D</a:t>
            </a:r>
            <a:r>
              <a:rPr lang="vi-VN" sz="2000" dirty="0">
                <a:latin typeface="+mj-lt"/>
              </a:rPr>
              <a:t>estructorii sunt chemați în ordinea inversă a constructorilor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Google Shape;312;p34"/>
          <p:cNvSpPr>
            <a:spLocks noChangeArrowheads="1"/>
          </p:cNvSpPr>
          <p:nvPr/>
        </p:nvSpPr>
        <p:spPr bwMode="auto">
          <a:xfrm>
            <a:off x="9291638" y="7062788"/>
            <a:ext cx="641350" cy="401637"/>
          </a:xfrm>
          <a:prstGeom prst="rect">
            <a:avLst/>
          </a:prstGeom>
          <a:noFill/>
          <a:ln w="9525">
            <a:noFill/>
            <a:miter lim="800000"/>
            <a:headEnd/>
            <a:tailEnd/>
          </a:ln>
        </p:spPr>
        <p:txBody>
          <a:bodyPr lIns="100800" tIns="50400" rIns="100800" bIns="50400" anchor="b"/>
          <a:lstStyle/>
          <a:p>
            <a:pPr algn="r">
              <a:lnSpc>
                <a:spcPct val="104000"/>
              </a:lnSpc>
              <a:buClr>
                <a:srgbClr val="000000"/>
              </a:buClr>
              <a:buSzPts val="1500"/>
              <a:buFont typeface="Arial" charset="0"/>
              <a:buNone/>
            </a:pPr>
            <a:fld id="{14C347C1-B4E0-4C94-A8E7-C241B9AB5152}" type="slidenum">
              <a:rPr lang="en-US" sz="1500"/>
              <a:pPr algn="r">
                <a:lnSpc>
                  <a:spcPct val="104000"/>
                </a:lnSpc>
                <a:buClr>
                  <a:srgbClr val="000000"/>
                </a:buClr>
                <a:buSzPts val="1500"/>
                <a:buFont typeface="Arial" charset="0"/>
                <a:buNone/>
              </a:pPr>
              <a:t>9</a:t>
            </a:fld>
            <a:endParaRPr lang="en-US" sz="1800"/>
          </a:p>
        </p:txBody>
      </p:sp>
      <p:sp>
        <p:nvSpPr>
          <p:cNvPr id="21507" name="Google Shape;313;p34"/>
          <p:cNvSpPr>
            <a:spLocks noChangeArrowheads="1"/>
          </p:cNvSpPr>
          <p:nvPr/>
        </p:nvSpPr>
        <p:spPr bwMode="auto">
          <a:xfrm>
            <a:off x="84138" y="84138"/>
            <a:ext cx="5038725" cy="657225"/>
          </a:xfrm>
          <a:prstGeom prst="rect">
            <a:avLst/>
          </a:prstGeom>
          <a:noFill/>
          <a:ln w="9525">
            <a:noFill/>
            <a:miter lim="800000"/>
            <a:headEnd/>
            <a:tailEnd/>
          </a:ln>
        </p:spPr>
        <p:txBody>
          <a:bodyPr lIns="100800" tIns="50400" rIns="100800" bIns="50400"/>
          <a:lstStyle/>
          <a:p>
            <a:pPr>
              <a:lnSpc>
                <a:spcPct val="104000"/>
              </a:lnSpc>
              <a:buClr>
                <a:srgbClr val="000000"/>
              </a:buClr>
              <a:buSzPts val="1800"/>
              <a:buFont typeface="Arial" charset="0"/>
              <a:buNone/>
            </a:pPr>
            <a:r>
              <a:rPr lang="vi-VN" sz="1800" b="1"/>
              <a:t>Facultatea de Matematică şi Informatică</a:t>
            </a:r>
            <a:r>
              <a:rPr lang="en-US" sz="1800" b="1"/>
              <a:t> Universitatea din Bucureşti</a:t>
            </a:r>
            <a:endParaRPr lang="en-US" sz="1800"/>
          </a:p>
        </p:txBody>
      </p:sp>
      <p:pic>
        <p:nvPicPr>
          <p:cNvPr id="21508" name="Google Shape;314;p34"/>
          <p:cNvPicPr preferRelativeResize="0">
            <a:picLocks noChangeAspect="1" noChangeArrowheads="1"/>
          </p:cNvPicPr>
          <p:nvPr/>
        </p:nvPicPr>
        <p:blipFill>
          <a:blip r:embed="rId3"/>
          <a:srcRect/>
          <a:stretch>
            <a:fillRect/>
          </a:stretch>
        </p:blipFill>
        <p:spPr bwMode="auto">
          <a:xfrm>
            <a:off x="9026525" y="84138"/>
            <a:ext cx="884238" cy="838200"/>
          </a:xfrm>
          <a:prstGeom prst="rect">
            <a:avLst/>
          </a:prstGeom>
          <a:noFill/>
          <a:ln w="9525">
            <a:noFill/>
            <a:miter lim="800000"/>
            <a:headEnd/>
            <a:tailEnd/>
          </a:ln>
        </p:spPr>
      </p:pic>
      <p:sp>
        <p:nvSpPr>
          <p:cNvPr id="21509" name="Google Shape;315;p34"/>
          <p:cNvSpPr>
            <a:spLocks noChangeArrowheads="1"/>
          </p:cNvSpPr>
          <p:nvPr/>
        </p:nvSpPr>
        <p:spPr bwMode="auto">
          <a:xfrm>
            <a:off x="2322513" y="827088"/>
            <a:ext cx="5540375" cy="444500"/>
          </a:xfrm>
          <a:prstGeom prst="rect">
            <a:avLst/>
          </a:prstGeom>
          <a:noFill/>
          <a:ln w="9525">
            <a:noFill/>
            <a:miter lim="800000"/>
            <a:headEnd/>
            <a:tailEnd/>
          </a:ln>
        </p:spPr>
        <p:txBody>
          <a:bodyPr lIns="0" tIns="10075" rIns="0" bIns="10075"/>
          <a:lstStyle/>
          <a:p>
            <a:pPr algn="ctr">
              <a:buClr>
                <a:srgbClr val="000000"/>
              </a:buClr>
              <a:buSzPts val="2000"/>
              <a:buFont typeface="Arial" charset="0"/>
              <a:buNone/>
            </a:pPr>
            <a:r>
              <a:rPr lang="en-US" sz="2000" b="1" dirty="0"/>
              <a:t>1. </a:t>
            </a:r>
            <a:r>
              <a:rPr lang="en-US" sz="2000" b="1" dirty="0" err="1"/>
              <a:t>Moştenirea</a:t>
            </a:r>
            <a:r>
              <a:rPr lang="en-US" sz="2000" b="1" dirty="0"/>
              <a:t> </a:t>
            </a:r>
            <a:r>
              <a:rPr lang="en-US" sz="2000" b="1" dirty="0" err="1" smtClean="0"/>
              <a:t>în</a:t>
            </a:r>
            <a:r>
              <a:rPr lang="en-US" sz="2000" b="1" dirty="0" smtClean="0"/>
              <a:t> C</a:t>
            </a:r>
            <a:r>
              <a:rPr lang="en-US" sz="2000" b="1" dirty="0"/>
              <a:t>++</a:t>
            </a:r>
          </a:p>
        </p:txBody>
      </p:sp>
      <p:sp>
        <p:nvSpPr>
          <p:cNvPr id="21510" name="Google Shape;316;p34"/>
          <p:cNvSpPr txBox="1">
            <a:spLocks noChangeArrowheads="1"/>
          </p:cNvSpPr>
          <p:nvPr/>
        </p:nvSpPr>
        <p:spPr bwMode="auto">
          <a:xfrm>
            <a:off x="274638" y="1406525"/>
            <a:ext cx="8931275" cy="5810250"/>
          </a:xfrm>
          <a:prstGeom prst="rect">
            <a:avLst/>
          </a:prstGeom>
          <a:solidFill>
            <a:srgbClr val="FFFFFF"/>
          </a:solidFill>
          <a:ln w="9525">
            <a:noFill/>
            <a:miter lim="800000"/>
            <a:headEnd/>
            <a:tailEnd/>
          </a:ln>
        </p:spPr>
        <p:txBody>
          <a:bodyPr lIns="91425" tIns="91425" rIns="91425" bIns="91425"/>
          <a:lstStyle/>
          <a:p>
            <a:pPr>
              <a:buClr>
                <a:srgbClr val="000000"/>
              </a:buClr>
              <a:buSzPts val="2000"/>
              <a:buFont typeface="Arial" charset="0"/>
              <a:buNone/>
            </a:pPr>
            <a:r>
              <a:rPr lang="en-US" sz="2400" b="1" i="1">
                <a:solidFill>
                  <a:srgbClr val="0000FF"/>
                </a:solidFill>
                <a:latin typeface="Times New Roman" pitchFamily="18" charset="0"/>
                <a:cs typeface="Times New Roman" pitchFamily="18" charset="0"/>
              </a:rPr>
              <a:t>Redefinirea funcţiilor membre</a:t>
            </a:r>
            <a:endParaRPr lang="vi-VN" sz="2400" b="1" i="1">
              <a:solidFill>
                <a:srgbClr val="0000FF"/>
              </a:solidFill>
              <a:latin typeface="Times New Roman" pitchFamily="18" charset="0"/>
              <a:cs typeface="Times New Roman" pitchFamily="18" charset="0"/>
            </a:endParaRPr>
          </a:p>
          <a:p>
            <a:pPr>
              <a:lnSpc>
                <a:spcPct val="115000"/>
              </a:lnSpc>
              <a:buClr>
                <a:srgbClr val="000000"/>
              </a:buClr>
              <a:buSzPts val="1100"/>
              <a:buFont typeface="Arial" charset="0"/>
              <a:buNone/>
            </a:pPr>
            <a:endParaRPr lang="en-US" sz="2400">
              <a:latin typeface="Times New Roman" pitchFamily="18" charset="0"/>
              <a:cs typeface="Times New Roman" pitchFamily="18" charset="0"/>
            </a:endParaRPr>
          </a:p>
          <a:p>
            <a:pPr>
              <a:buClr>
                <a:srgbClr val="000000"/>
              </a:buClr>
              <a:buFont typeface="Arial" charset="0"/>
              <a:buNone/>
            </a:pPr>
            <a:r>
              <a:rPr lang="en-US" sz="2400">
                <a:latin typeface="Times New Roman" pitchFamily="18" charset="0"/>
                <a:cs typeface="Times New Roman" pitchFamily="18" charset="0"/>
              </a:rPr>
              <a:t>Clasa derivată are acces la toţi membrii cu acces </a:t>
            </a:r>
            <a:r>
              <a:rPr lang="en-US" sz="2400" b="1">
                <a:latin typeface="Times New Roman" pitchFamily="18" charset="0"/>
                <a:cs typeface="Times New Roman" pitchFamily="18" charset="0"/>
              </a:rPr>
              <a:t>protected</a:t>
            </a:r>
            <a:r>
              <a:rPr lang="en-US" sz="2400">
                <a:latin typeface="Times New Roman" pitchFamily="18" charset="0"/>
                <a:cs typeface="Times New Roman" pitchFamily="18" charset="0"/>
              </a:rPr>
              <a:t> sau </a:t>
            </a:r>
            <a:r>
              <a:rPr lang="en-US" sz="2400" b="1">
                <a:latin typeface="Times New Roman" pitchFamily="18" charset="0"/>
                <a:cs typeface="Times New Roman" pitchFamily="18" charset="0"/>
              </a:rPr>
              <a:t>public</a:t>
            </a:r>
            <a:r>
              <a:rPr lang="en-US" sz="2400">
                <a:latin typeface="Times New Roman" pitchFamily="18" charset="0"/>
                <a:cs typeface="Times New Roman" pitchFamily="18" charset="0"/>
              </a:rPr>
              <a:t> ai clasei de bază.</a:t>
            </a:r>
          </a:p>
          <a:p>
            <a:pPr>
              <a:buClr>
                <a:srgbClr val="000000"/>
              </a:buClr>
              <a:buFont typeface="Arial" charset="0"/>
              <a:buNone/>
            </a:pPr>
            <a:endParaRPr lang="en-US" sz="2400">
              <a:latin typeface="Times New Roman" pitchFamily="18" charset="0"/>
              <a:cs typeface="Times New Roman" pitchFamily="18" charset="0"/>
            </a:endParaRPr>
          </a:p>
          <a:p>
            <a:pPr>
              <a:buClr>
                <a:srgbClr val="000000"/>
              </a:buClr>
              <a:buFont typeface="Arial" charset="0"/>
              <a:buNone/>
            </a:pPr>
            <a:r>
              <a:rPr lang="en-US" sz="2400">
                <a:latin typeface="Times New Roman" pitchFamily="18" charset="0"/>
                <a:cs typeface="Times New Roman" pitchFamily="18" charset="0"/>
              </a:rPr>
              <a:t>Este permisă supradefinirea funcţiilor membre clasei de bază cu funcţii</a:t>
            </a:r>
          </a:p>
          <a:p>
            <a:pPr>
              <a:buClr>
                <a:srgbClr val="000000"/>
              </a:buClr>
              <a:buFont typeface="Arial" charset="0"/>
              <a:buNone/>
            </a:pPr>
            <a:r>
              <a:rPr lang="en-US" sz="2400">
                <a:latin typeface="Times New Roman" pitchFamily="18" charset="0"/>
                <a:cs typeface="Times New Roman" pitchFamily="18" charset="0"/>
              </a:rPr>
              <a:t>membre ale clasei derivate.</a:t>
            </a:r>
          </a:p>
          <a:p>
            <a:pPr>
              <a:lnSpc>
                <a:spcPct val="115000"/>
              </a:lnSpc>
              <a:buClr>
                <a:srgbClr val="000000"/>
              </a:buClr>
              <a:buSzPts val="1100"/>
              <a:buFont typeface="Arial" charset="0"/>
              <a:buNone/>
            </a:pPr>
            <a:endParaRPr lang="en-US" sz="2400">
              <a:latin typeface="Times New Roman" pitchFamily="18" charset="0"/>
              <a:cs typeface="Times New Roman" pitchFamily="18" charset="0"/>
            </a:endParaRPr>
          </a:p>
          <a:p>
            <a:pPr>
              <a:lnSpc>
                <a:spcPct val="115000"/>
              </a:lnSpc>
              <a:buClr>
                <a:srgbClr val="000000"/>
              </a:buClr>
              <a:buSzPts val="2000"/>
              <a:buFont typeface="Arial" charset="0"/>
              <a:buChar char="-"/>
            </a:pPr>
            <a:r>
              <a:rPr lang="en-US" sz="2400">
                <a:latin typeface="Times New Roman" pitchFamily="18" charset="0"/>
                <a:cs typeface="Times New Roman" pitchFamily="18" charset="0"/>
              </a:rPr>
              <a:t>2 modalităţi de a redefini o funcţie membră:</a:t>
            </a:r>
          </a:p>
          <a:p>
            <a:pPr marL="914400" lvl="1" indent="-355600">
              <a:lnSpc>
                <a:spcPct val="115000"/>
              </a:lnSpc>
              <a:buClr>
                <a:srgbClr val="000000"/>
              </a:buClr>
              <a:buSzPts val="2000"/>
              <a:buFont typeface="Arial" charset="0"/>
              <a:buChar char="-"/>
            </a:pPr>
            <a:r>
              <a:rPr lang="en-US" sz="2400" b="1">
                <a:latin typeface="Times New Roman" pitchFamily="18" charset="0"/>
                <a:cs typeface="Times New Roman" pitchFamily="18" charset="0"/>
              </a:rPr>
              <a:t>cu acelasi antet ca în clasa de baz</a:t>
            </a:r>
            <a:r>
              <a:rPr lang="en-US" sz="2400">
                <a:latin typeface="Times New Roman" pitchFamily="18" charset="0"/>
                <a:cs typeface="Times New Roman" pitchFamily="18" charset="0"/>
              </a:rPr>
              <a:t>ă (“redefining” - în cazul funcţiilor oarecare / “overloading” - în cazul funcţiilor virtuale);</a:t>
            </a:r>
          </a:p>
          <a:p>
            <a:pPr marL="914400" lvl="1" indent="-355600">
              <a:lnSpc>
                <a:spcPct val="115000"/>
              </a:lnSpc>
              <a:buClr>
                <a:srgbClr val="000000"/>
              </a:buClr>
              <a:buSzPts val="2000"/>
              <a:buFont typeface="Arial" charset="0"/>
              <a:buChar char="-"/>
            </a:pPr>
            <a:r>
              <a:rPr lang="en-US" sz="2400" b="1">
                <a:latin typeface="Times New Roman" pitchFamily="18" charset="0"/>
                <a:cs typeface="Times New Roman" pitchFamily="18" charset="0"/>
              </a:rPr>
              <a:t>cu schimbarea listei de argumente sau a tipului returnat</a:t>
            </a:r>
            <a:r>
              <a:rPr lang="en-US" sz="2400">
                <a:latin typeface="Times New Roman" pitchFamily="18" charset="0"/>
                <a:cs typeface="Times New Roman" pitchFamily="18" charset="0"/>
              </a:rPr>
              <a:t>.</a:t>
            </a:r>
          </a:p>
          <a:p>
            <a:pPr>
              <a:lnSpc>
                <a:spcPct val="115000"/>
              </a:lnSpc>
              <a:buClr>
                <a:srgbClr val="000000"/>
              </a:buClr>
              <a:buSzPts val="1100"/>
              <a:buFont typeface="Arial" charset="0"/>
              <a:buNone/>
            </a:pPr>
            <a:endParaRPr lang="en-US" sz="2400">
              <a:latin typeface="Times New Roman" pitchFamily="18" charset="0"/>
              <a:cs typeface="Times New Roman" pitchFamily="18" charset="0"/>
            </a:endParaRPr>
          </a:p>
          <a:p>
            <a:pPr>
              <a:buClr>
                <a:srgbClr val="000000"/>
              </a:buClr>
              <a:buSzPts val="2000"/>
              <a:buFont typeface="Arial" charset="0"/>
              <a:buNone/>
            </a:pPr>
            <a:endParaRPr lang="en-US" sz="2400" b="1" i="1">
              <a:latin typeface="Times New Roman" pitchFamily="18" charset="0"/>
              <a:cs typeface="Times New Roman" pitchFamily="18" charset="0"/>
            </a:endParaRPr>
          </a:p>
          <a:p>
            <a:pPr>
              <a:buClr>
                <a:srgbClr val="000000"/>
              </a:buClr>
              <a:buSzPts val="2000"/>
              <a:buFont typeface="Arial" charset="0"/>
              <a:buNone/>
            </a:pPr>
            <a:endParaRPr lang="en-US" sz="240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52BF308482434FA0B366A9D2B0C35E" ma:contentTypeVersion="4" ma:contentTypeDescription="Creați un document nou." ma:contentTypeScope="" ma:versionID="ae0afbf1486dc2b332bfbe5a7e5f5937">
  <xsd:schema xmlns:xsd="http://www.w3.org/2001/XMLSchema" xmlns:xs="http://www.w3.org/2001/XMLSchema" xmlns:p="http://schemas.microsoft.com/office/2006/metadata/properties" xmlns:ns2="982cb228-b0a5-463e-bfe5-8e29e70c7139" targetNamespace="http://schemas.microsoft.com/office/2006/metadata/properties" ma:root="true" ma:fieldsID="2c50ee4914b90e39fcda5e8786c04b19" ns2:_="">
    <xsd:import namespace="982cb228-b0a5-463e-bfe5-8e29e70c71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2cb228-b0a5-463e-bfe5-8e29e70c71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 de conținut"/>
        <xsd:element ref="dc:title" minOccurs="0" maxOccurs="1" ma:index="4" ma:displayName="Titlu"/>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D1AEAC-39BC-4314-A20F-3B85927ED92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F1F5422-8EB2-475E-AFC9-DDE55EE04A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2cb228-b0a5-463e-bfe5-8e29e70c71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15F0668-CCE0-4DF5-8EC8-D6946AAA887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1660</TotalTime>
  <Words>5180</Words>
  <Application>Microsoft Office PowerPoint</Application>
  <PresentationFormat>Custom</PresentationFormat>
  <Paragraphs>946</Paragraphs>
  <Slides>52</Slides>
  <Notes>52</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Ank</dc:creator>
  <cp:lastModifiedBy>Windows User</cp:lastModifiedBy>
  <cp:revision>197</cp:revision>
  <dcterms:modified xsi:type="dcterms:W3CDTF">2025-04-07T19:43:27Z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0x0101007C52BF308482434FA0B366A9D2B0C35E</vt:lpwstr>
  </property>
</Properties>
</file>