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customXml/itemProps1.xml" ContentType="application/vnd.openxmlformats-officedocument.customXmlPropertie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ustom.xml" ContentType="application/vnd.openxmlformats-officedocument.custom-properties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viewProps.xml" ContentType="application/vnd.openxmlformats-officedocument.presentationml.viewProp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88"/>
  </p:notesMasterIdLst>
  <p:sldIdLst>
    <p:sldId id="256" r:id="rId5"/>
    <p:sldId id="478" r:id="rId6"/>
    <p:sldId id="531" r:id="rId7"/>
    <p:sldId id="532" r:id="rId8"/>
    <p:sldId id="533" r:id="rId9"/>
    <p:sldId id="480" r:id="rId10"/>
    <p:sldId id="481" r:id="rId11"/>
    <p:sldId id="483" r:id="rId12"/>
    <p:sldId id="484" r:id="rId13"/>
    <p:sldId id="485" r:id="rId14"/>
    <p:sldId id="486" r:id="rId15"/>
    <p:sldId id="534" r:id="rId16"/>
    <p:sldId id="535" r:id="rId17"/>
    <p:sldId id="536" r:id="rId18"/>
    <p:sldId id="537" r:id="rId19"/>
    <p:sldId id="538" r:id="rId20"/>
    <p:sldId id="539" r:id="rId21"/>
    <p:sldId id="540" r:id="rId22"/>
    <p:sldId id="541" r:id="rId23"/>
    <p:sldId id="542" r:id="rId24"/>
    <p:sldId id="543" r:id="rId25"/>
    <p:sldId id="544" r:id="rId26"/>
    <p:sldId id="545" r:id="rId27"/>
    <p:sldId id="546" r:id="rId28"/>
    <p:sldId id="547" r:id="rId29"/>
    <p:sldId id="548" r:id="rId30"/>
    <p:sldId id="549" r:id="rId31"/>
    <p:sldId id="550" r:id="rId32"/>
    <p:sldId id="551" r:id="rId33"/>
    <p:sldId id="552" r:id="rId34"/>
    <p:sldId id="553" r:id="rId35"/>
    <p:sldId id="554" r:id="rId36"/>
    <p:sldId id="555" r:id="rId37"/>
    <p:sldId id="556" r:id="rId38"/>
    <p:sldId id="557" r:id="rId39"/>
    <p:sldId id="558" r:id="rId40"/>
    <p:sldId id="559" r:id="rId41"/>
    <p:sldId id="560" r:id="rId42"/>
    <p:sldId id="561" r:id="rId43"/>
    <p:sldId id="562" r:id="rId44"/>
    <p:sldId id="563" r:id="rId45"/>
    <p:sldId id="564" r:id="rId46"/>
    <p:sldId id="565" r:id="rId47"/>
    <p:sldId id="566" r:id="rId48"/>
    <p:sldId id="567" r:id="rId49"/>
    <p:sldId id="488" r:id="rId50"/>
    <p:sldId id="489" r:id="rId51"/>
    <p:sldId id="490" r:id="rId52"/>
    <p:sldId id="491" r:id="rId53"/>
    <p:sldId id="492" r:id="rId54"/>
    <p:sldId id="493" r:id="rId55"/>
    <p:sldId id="521" r:id="rId56"/>
    <p:sldId id="520" r:id="rId57"/>
    <p:sldId id="495" r:id="rId58"/>
    <p:sldId id="496" r:id="rId59"/>
    <p:sldId id="497" r:id="rId60"/>
    <p:sldId id="498" r:id="rId61"/>
    <p:sldId id="499" r:id="rId62"/>
    <p:sldId id="500" r:id="rId63"/>
    <p:sldId id="501" r:id="rId64"/>
    <p:sldId id="502" r:id="rId65"/>
    <p:sldId id="503" r:id="rId66"/>
    <p:sldId id="505" r:id="rId67"/>
    <p:sldId id="506" r:id="rId68"/>
    <p:sldId id="507" r:id="rId69"/>
    <p:sldId id="508" r:id="rId70"/>
    <p:sldId id="509" r:id="rId71"/>
    <p:sldId id="512" r:id="rId72"/>
    <p:sldId id="511" r:id="rId73"/>
    <p:sldId id="513" r:id="rId74"/>
    <p:sldId id="514" r:id="rId75"/>
    <p:sldId id="523" r:id="rId76"/>
    <p:sldId id="515" r:id="rId77"/>
    <p:sldId id="524" r:id="rId78"/>
    <p:sldId id="517" r:id="rId79"/>
    <p:sldId id="522" r:id="rId80"/>
    <p:sldId id="525" r:id="rId81"/>
    <p:sldId id="526" r:id="rId82"/>
    <p:sldId id="527" r:id="rId83"/>
    <p:sldId id="528" r:id="rId84"/>
    <p:sldId id="529" r:id="rId85"/>
    <p:sldId id="530" r:id="rId86"/>
    <p:sldId id="519" r:id="rId87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2136" y="-1404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76" Type="http://schemas.openxmlformats.org/officeDocument/2006/relationships/slide" Target="slides/slide72.xml"/><Relationship Id="rId84" Type="http://schemas.openxmlformats.org/officeDocument/2006/relationships/slide" Target="slides/slide80.xml"/><Relationship Id="rId89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87" Type="http://schemas.openxmlformats.org/officeDocument/2006/relationships/slide" Target="slides/slide83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90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2147483647 w 120000"/>
              <a:gd name="T3" fmla="*/ 0 h 120000"/>
              <a:gd name="T4" fmla="*/ 2147483647 w 120000"/>
              <a:gd name="T5" fmla="*/ 2147483647 h 120000"/>
              <a:gd name="T6" fmla="*/ 0 w 120000"/>
              <a:gd name="T7" fmla="*/ 2147483647 h 120000"/>
              <a:gd name="T8" fmla="*/ 0 60000 65536"/>
              <a:gd name="T9" fmla="*/ 0 60000 65536"/>
              <a:gd name="T10" fmla="*/ 0 60000 65536"/>
              <a:gd name="T11" fmla="*/ 0 60000 65536"/>
              <a:gd name="T12" fmla="*/ 0 w 120000"/>
              <a:gd name="T13" fmla="*/ 0 h 120000"/>
              <a:gd name="T14" fmla="*/ 120000 w 120000"/>
              <a:gd name="T15" fmla="*/ 120000 h 1200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ro-RO" altLang="en-US" smtClean="0">
              <a:sym typeface="Arial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6917464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845B964-93B5-42DB-AD20-E3125826EE4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59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91350EB-F99F-40CC-AAE9-0327A02D58D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altLang="en-US" sz="1800"/>
          </a:p>
        </p:txBody>
      </p:sp>
      <p:sp>
        <p:nvSpPr>
          <p:cNvPr id="45060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ro-RO" altLang="en-US"/>
          </a:p>
        </p:txBody>
      </p:sp>
      <p:sp>
        <p:nvSpPr>
          <p:cNvPr id="45061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V2 </a:t>
            </a:r>
          </a:p>
          <a:p>
            <a:pPr marL="0" indent="0" eaLnBrk="1" hangingPunct="1">
              <a:buSzPts val="1100"/>
            </a:pPr>
            <a:r>
              <a:rPr lang="en-US" altLang="en-US" sz="1100" smtClean="0">
                <a:latin typeface="Arial" charset="0"/>
                <a:cs typeface="Arial" charset="0"/>
              </a:rPr>
              <a:t>22.4.2020</a:t>
            </a:r>
            <a:endParaRPr lang="ro-RO" altLang="en-US" sz="1100" smtClean="0">
              <a:latin typeface="Arial" charset="0"/>
              <a:cs typeface="Arial" charset="0"/>
            </a:endParaRPr>
          </a:p>
        </p:txBody>
      </p:sp>
      <p:sp>
        <p:nvSpPr>
          <p:cNvPr id="45062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6;p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B71395C-00E8-4B55-A2B0-B29981C4362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56323" name="Google Shape;207;p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675D3B-3C72-42F7-8D80-EBC88A5BA2F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56324" name="Google Shape;208;p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6325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6326" name="Google Shape;210;p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8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A81156-931A-4DC2-9A5F-7A1AC1CBDA8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altLang="en-US" sz="1800"/>
          </a:p>
        </p:txBody>
      </p:sp>
      <p:sp>
        <p:nvSpPr>
          <p:cNvPr id="57347" name="Google Shape;219;g7baa8759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F54DF2-F4DB-4749-A55E-13BB643F04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48</a:t>
            </a:fld>
            <a:endParaRPr lang="en-US" altLang="en-US" sz="1800"/>
          </a:p>
        </p:txBody>
      </p:sp>
      <p:sp>
        <p:nvSpPr>
          <p:cNvPr id="57348" name="Google Shape;220;g7baa8759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7349" name="Google Shape;221;g7baa8759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7350" name="Google Shape;222;g7baa8759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0;p1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24B06FB-E1DC-446E-8A9E-ABB164DDB9C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altLang="en-US" sz="1800"/>
          </a:p>
        </p:txBody>
      </p:sp>
      <p:sp>
        <p:nvSpPr>
          <p:cNvPr id="58371" name="Google Shape;231;p1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73FD546-24E3-4AF0-BDDE-71AA4A28ADD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49</a:t>
            </a:fld>
            <a:endParaRPr lang="en-US" altLang="en-US" sz="1800"/>
          </a:p>
        </p:txBody>
      </p:sp>
      <p:sp>
        <p:nvSpPr>
          <p:cNvPr id="58372" name="Google Shape;232;p1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837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8374" name="Google Shape;234;p1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242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49CD48A-1AD9-4975-8278-8F2A6DCBF3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altLang="en-US" sz="1800"/>
          </a:p>
        </p:txBody>
      </p:sp>
      <p:sp>
        <p:nvSpPr>
          <p:cNvPr id="59395" name="Google Shape;243;g6ca74e178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CBB5852-446F-4008-9B8E-FB775F247D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50</a:t>
            </a:fld>
            <a:endParaRPr lang="en-US" altLang="en-US" sz="1800"/>
          </a:p>
        </p:txBody>
      </p:sp>
      <p:sp>
        <p:nvSpPr>
          <p:cNvPr id="59396" name="Google Shape;244;g6ca74e178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9397" name="Google Shape;245;g6ca74e178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9398" name="Google Shape;246;g6ca74e178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DAD0976-0521-4795-B11C-C3A978E0F6C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altLang="en-US" sz="1800"/>
          </a:p>
        </p:txBody>
      </p:sp>
      <p:sp>
        <p:nvSpPr>
          <p:cNvPr id="60419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B1B38C0-0C81-4B03-8735-CDA85DAD1F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51</a:t>
            </a:fld>
            <a:endParaRPr lang="en-US" altLang="en-US" sz="1800"/>
          </a:p>
        </p:txBody>
      </p:sp>
      <p:sp>
        <p:nvSpPr>
          <p:cNvPr id="60420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0421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0422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3CEF441-E882-4606-8CEA-29E156E41D6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altLang="en-US" sz="1800"/>
          </a:p>
        </p:txBody>
      </p:sp>
      <p:sp>
        <p:nvSpPr>
          <p:cNvPr id="61443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9F2767F-D6CD-4D72-A2B1-5817291449B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altLang="en-US" sz="1800"/>
          </a:p>
        </p:txBody>
      </p:sp>
      <p:sp>
        <p:nvSpPr>
          <p:cNvPr id="61444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1445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1446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254;p1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452961-C6AE-4735-9FE4-45D49B84234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altLang="en-US" sz="1800"/>
          </a:p>
        </p:txBody>
      </p:sp>
      <p:sp>
        <p:nvSpPr>
          <p:cNvPr id="62467" name="Google Shape;255;p1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604575B-763C-4493-98DC-75B23E0AF85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53</a:t>
            </a:fld>
            <a:endParaRPr lang="en-US" altLang="en-US" sz="1800"/>
          </a:p>
        </p:txBody>
      </p:sp>
      <p:sp>
        <p:nvSpPr>
          <p:cNvPr id="62468" name="Google Shape;256;p1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2469" name="Google Shape;257;p1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2470" name="Google Shape;258;p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278;p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EB7C203-6BD9-44D9-9734-D3D2A2BA059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altLang="en-US" sz="1800"/>
          </a:p>
        </p:txBody>
      </p:sp>
      <p:sp>
        <p:nvSpPr>
          <p:cNvPr id="63491" name="Google Shape;279;p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4A56F99-9B3D-4B1F-9E3A-F22530584C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54</a:t>
            </a:fld>
            <a:endParaRPr lang="en-US" altLang="en-US" sz="1800"/>
          </a:p>
        </p:txBody>
      </p:sp>
      <p:sp>
        <p:nvSpPr>
          <p:cNvPr id="63492" name="Google Shape;280;p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3493" name="Google Shape;281;p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3494" name="Google Shape;282;p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290;p1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8342BAB-A61D-43AE-8E25-E5B43B57CB6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altLang="en-US" sz="1800"/>
          </a:p>
        </p:txBody>
      </p:sp>
      <p:sp>
        <p:nvSpPr>
          <p:cNvPr id="64515" name="Google Shape;291;p1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E5D581-67C5-4A49-A579-9FA82FBBC5A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55</a:t>
            </a:fld>
            <a:endParaRPr lang="en-US" altLang="en-US" sz="1800"/>
          </a:p>
        </p:txBody>
      </p:sp>
      <p:sp>
        <p:nvSpPr>
          <p:cNvPr id="64516" name="Google Shape;292;p1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4517" name="Google Shape;293;p1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4518" name="Google Shape;294;p1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303;p1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E7C27FF-F4BC-40CD-BC6B-FB5A7BA9DA9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altLang="en-US" sz="1800"/>
          </a:p>
        </p:txBody>
      </p:sp>
      <p:sp>
        <p:nvSpPr>
          <p:cNvPr id="65539" name="Google Shape;304;p1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8C6D53-E451-40D5-83E4-31C96FDF6A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56</a:t>
            </a:fld>
            <a:endParaRPr lang="en-US" altLang="en-US" sz="1800"/>
          </a:p>
        </p:txBody>
      </p:sp>
      <p:sp>
        <p:nvSpPr>
          <p:cNvPr id="65540" name="Google Shape;305;p1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5541" name="Google Shape;306;p1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5542" name="Google Shape;307;p1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CF294C1-F0E2-42B5-9AEF-F73970305C6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3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50806F8-0683-4D57-9C3C-A4F7D88CF9F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46084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6085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6086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316;p2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CBA276-E745-47DD-9E61-460AE194FD1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altLang="en-US" sz="1800"/>
          </a:p>
        </p:txBody>
      </p:sp>
      <p:sp>
        <p:nvSpPr>
          <p:cNvPr id="66563" name="Google Shape;317;p2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6009EF7-CD9E-469B-9300-CDF863A6379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57</a:t>
            </a:fld>
            <a:endParaRPr lang="en-US" altLang="en-US" sz="1800"/>
          </a:p>
        </p:txBody>
      </p:sp>
      <p:sp>
        <p:nvSpPr>
          <p:cNvPr id="66564" name="Google Shape;318;p2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6565" name="Google Shape;319;p2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6566" name="Google Shape;320;p2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328;p2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B92999-99E9-4B86-B892-4B99C189C34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altLang="en-US" sz="1800"/>
          </a:p>
        </p:txBody>
      </p:sp>
      <p:sp>
        <p:nvSpPr>
          <p:cNvPr id="67587" name="Google Shape;329;p2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839D5CC-455D-4961-816A-0F23FFAF4AB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58</a:t>
            </a:fld>
            <a:endParaRPr lang="en-US" altLang="en-US" sz="1800"/>
          </a:p>
        </p:txBody>
      </p:sp>
      <p:sp>
        <p:nvSpPr>
          <p:cNvPr id="67588" name="Google Shape;330;p2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7589" name="Google Shape;331;p2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7590" name="Google Shape;332;p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40;p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7B14863-EE7A-452A-B927-65B893B1EAF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altLang="en-US" sz="1800"/>
          </a:p>
        </p:txBody>
      </p:sp>
      <p:sp>
        <p:nvSpPr>
          <p:cNvPr id="68611" name="Google Shape;341;p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DF2C21-6433-4052-88B4-35E4D7109B1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59</a:t>
            </a:fld>
            <a:endParaRPr lang="en-US" altLang="en-US" sz="1800"/>
          </a:p>
        </p:txBody>
      </p:sp>
      <p:sp>
        <p:nvSpPr>
          <p:cNvPr id="68612" name="Google Shape;342;p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8613" name="Google Shape;343;p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8614" name="Google Shape;344;p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352;p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BFBBDB-1C27-4D64-BA2E-FDCE89F54D3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altLang="en-US" sz="1800"/>
          </a:p>
        </p:txBody>
      </p:sp>
      <p:sp>
        <p:nvSpPr>
          <p:cNvPr id="69635" name="Google Shape;353;p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19D07-D6D2-4D3D-8553-BB156EFF1F3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60</a:t>
            </a:fld>
            <a:endParaRPr lang="en-US" altLang="en-US" sz="1800"/>
          </a:p>
        </p:txBody>
      </p:sp>
      <p:sp>
        <p:nvSpPr>
          <p:cNvPr id="69636" name="Google Shape;354;p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69637" name="Google Shape;355;p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69638" name="Google Shape;356;p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365;p2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60CD15E-AA82-41D0-A1BC-70DB03428D3F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altLang="en-US" sz="1800"/>
          </a:p>
        </p:txBody>
      </p:sp>
      <p:sp>
        <p:nvSpPr>
          <p:cNvPr id="70659" name="Google Shape;366;p2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EED4F-C211-4BC2-9B91-38D08E36684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61</a:t>
            </a:fld>
            <a:endParaRPr lang="en-US" altLang="en-US" sz="1800"/>
          </a:p>
        </p:txBody>
      </p:sp>
      <p:sp>
        <p:nvSpPr>
          <p:cNvPr id="70660" name="Google Shape;367;p2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0661" name="Google Shape;368;p2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0662" name="Google Shape;369;p2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Google Shape;377;p2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F0EFFCF-7DAD-4F1C-A357-2016B88F8BA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altLang="en-US" sz="1800"/>
          </a:p>
        </p:txBody>
      </p:sp>
      <p:sp>
        <p:nvSpPr>
          <p:cNvPr id="71683" name="Google Shape;378;p2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8E6A8FD-D3C0-4810-91BB-7DF84C3B2DB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62</a:t>
            </a:fld>
            <a:endParaRPr lang="en-US" altLang="en-US" sz="1800"/>
          </a:p>
        </p:txBody>
      </p:sp>
      <p:sp>
        <p:nvSpPr>
          <p:cNvPr id="71684" name="Google Shape;379;p2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1685" name="Google Shape;380;p2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1686" name="Google Shape;381;p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Google Shape;401;p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415ABB-3312-44C7-BBD3-663F3D5BA13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altLang="en-US" sz="1800"/>
          </a:p>
        </p:txBody>
      </p:sp>
      <p:sp>
        <p:nvSpPr>
          <p:cNvPr id="72707" name="Google Shape;402;p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689FBD-2155-44BC-A95B-14F4EC5C77E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63</a:t>
            </a:fld>
            <a:endParaRPr lang="en-US" altLang="en-US" sz="1800"/>
          </a:p>
        </p:txBody>
      </p:sp>
      <p:sp>
        <p:nvSpPr>
          <p:cNvPr id="72708" name="Google Shape;403;p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2709" name="Google Shape;404;p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2710" name="Google Shape;405;p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413;p2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1FE0D76-D228-486C-B42E-BC2A124D4B4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altLang="en-US" sz="1800"/>
          </a:p>
        </p:txBody>
      </p:sp>
      <p:sp>
        <p:nvSpPr>
          <p:cNvPr id="73731" name="Google Shape;414;p2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8533EBD-1D23-4E3B-99C1-315A9393A5F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64</a:t>
            </a:fld>
            <a:endParaRPr lang="en-US" altLang="en-US" sz="1800"/>
          </a:p>
        </p:txBody>
      </p:sp>
      <p:sp>
        <p:nvSpPr>
          <p:cNvPr id="73732" name="Google Shape;415;p2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3733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3734" name="Google Shape;417;p2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Google Shape;425;p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21CE1-828A-4FD8-B344-4BF03924618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altLang="en-US" sz="1800"/>
          </a:p>
        </p:txBody>
      </p:sp>
      <p:sp>
        <p:nvSpPr>
          <p:cNvPr id="74755" name="Google Shape;426;p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1E59D-F3D3-45A1-85FA-A36757F3972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65</a:t>
            </a:fld>
            <a:endParaRPr lang="en-US" altLang="en-US" sz="1800"/>
          </a:p>
        </p:txBody>
      </p:sp>
      <p:sp>
        <p:nvSpPr>
          <p:cNvPr id="74756" name="Google Shape;427;p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4757" name="Google Shape;428;p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4758" name="Google Shape;429;p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437;p3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B655936-27B8-46BC-B73D-2A6C35660C5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altLang="en-US" sz="1800"/>
          </a:p>
        </p:txBody>
      </p:sp>
      <p:sp>
        <p:nvSpPr>
          <p:cNvPr id="75779" name="Google Shape;438;p3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99688B-43F3-486F-AA19-1994B19BF93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66</a:t>
            </a:fld>
            <a:endParaRPr lang="en-US" altLang="en-US" sz="1800"/>
          </a:p>
        </p:txBody>
      </p:sp>
      <p:sp>
        <p:nvSpPr>
          <p:cNvPr id="75780" name="Google Shape;439;p3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5781" name="Google Shape;440;p3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5782" name="Google Shape;441;p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98;p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1FB8267-89E9-4091-AE06-04E56A163058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49155" name="Google Shape;99;p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92585C-CE34-44EC-80C4-811ED75B211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49156" name="Google Shape;100;p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49157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49158" name="Google Shape;102;p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67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Google Shape;486;p3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57CC75B6-1C21-46C4-95DA-29C222E908D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altLang="en-US" sz="1800"/>
          </a:p>
        </p:txBody>
      </p:sp>
      <p:sp>
        <p:nvSpPr>
          <p:cNvPr id="79875" name="Google Shape;487;p3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AE0E0F2-36C4-4D8E-A2CE-C8A71DF1B0B1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68</a:t>
            </a:fld>
            <a:endParaRPr lang="en-US" altLang="en-US" sz="1800"/>
          </a:p>
        </p:txBody>
      </p:sp>
      <p:sp>
        <p:nvSpPr>
          <p:cNvPr id="79876" name="Google Shape;488;p3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9877" name="Google Shape;489;p3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9878" name="Google Shape;490;p3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69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Google Shape;498;p3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2A18E56-233D-45FA-AE93-E9FF243021D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altLang="en-US" sz="1800"/>
          </a:p>
        </p:txBody>
      </p:sp>
      <p:sp>
        <p:nvSpPr>
          <p:cNvPr id="80899" name="Google Shape;499;p3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957EA08-438E-42F3-8991-BC2EF7AA4529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70</a:t>
            </a:fld>
            <a:endParaRPr lang="en-US" altLang="en-US" sz="1800"/>
          </a:p>
        </p:txBody>
      </p:sp>
      <p:sp>
        <p:nvSpPr>
          <p:cNvPr id="80900" name="Google Shape;500;p3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0901" name="Google Shape;501;p3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0902" name="Google Shape;502;p3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71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510;p3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32EEFC2-1F6D-402E-B852-325249F1F5F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altLang="en-US" sz="1800"/>
          </a:p>
        </p:txBody>
      </p:sp>
      <p:sp>
        <p:nvSpPr>
          <p:cNvPr id="81923" name="Google Shape;511;p3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FB3A7B-6E24-4B50-A8C3-A3620B0D1FB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72</a:t>
            </a:fld>
            <a:endParaRPr lang="en-US" altLang="en-US" sz="1800"/>
          </a:p>
        </p:txBody>
      </p:sp>
      <p:sp>
        <p:nvSpPr>
          <p:cNvPr id="81924" name="Google Shape;512;p3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1925" name="Google Shape;513;p3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1926" name="Google Shape;514;p3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73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522;p3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BAF5AE5-6A62-4A9A-94E5-0975DBB1B72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altLang="en-US" sz="1800"/>
          </a:p>
        </p:txBody>
      </p:sp>
      <p:sp>
        <p:nvSpPr>
          <p:cNvPr id="82947" name="Google Shape;523;p3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EB4EA3-78F1-476D-B2F5-193C54FB59D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74</a:t>
            </a:fld>
            <a:endParaRPr lang="en-US" altLang="en-US" sz="1800"/>
          </a:p>
        </p:txBody>
      </p:sp>
      <p:sp>
        <p:nvSpPr>
          <p:cNvPr id="82948" name="Google Shape;524;p3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2949" name="Google Shape;525;p3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2950" name="Google Shape;526;p3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Google Shape;546;p3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B2F813F-2590-4168-89A9-BD3754F191A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altLang="en-US" sz="1800"/>
          </a:p>
        </p:txBody>
      </p:sp>
      <p:sp>
        <p:nvSpPr>
          <p:cNvPr id="84995" name="Google Shape;547;p3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11658CD-8773-4F1B-AD60-A8BC9D6F22A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75</a:t>
            </a:fld>
            <a:endParaRPr lang="en-US" altLang="en-US" sz="1800"/>
          </a:p>
        </p:txBody>
      </p:sp>
      <p:sp>
        <p:nvSpPr>
          <p:cNvPr id="84996" name="Google Shape;548;p3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4997" name="Google Shape;549;p3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4998" name="Google Shape;550;p3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Google Shape;449;p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3E256B-CC5C-48C3-9107-D4ECBC49F11B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76</a:t>
            </a:fld>
            <a:endParaRPr lang="en-US" altLang="en-US" sz="1800"/>
          </a:p>
        </p:txBody>
      </p:sp>
      <p:sp>
        <p:nvSpPr>
          <p:cNvPr id="76803" name="Google Shape;450;p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9FF8900-66F8-4EDE-8A85-572ADB0C931C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76</a:t>
            </a:fld>
            <a:endParaRPr lang="en-US" altLang="en-US" sz="1800"/>
          </a:p>
        </p:txBody>
      </p:sp>
      <p:sp>
        <p:nvSpPr>
          <p:cNvPr id="76804" name="Google Shape;451;p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6805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6806" name="Google Shape;453;p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0;p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36C481-E201-43F3-BB79-E6A65B0F4AC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0179" name="Google Shape;111;p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16DDEE3-614C-49D4-BBFA-ED3B6907F762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50180" name="Google Shape;112;p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0181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0182" name="Google Shape;114;p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77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77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78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78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79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79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80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80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81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81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Google Shape;473;p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377FF2-440C-4788-B666-CB307976B8A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82</a:t>
            </a:fld>
            <a:endParaRPr lang="en-US" altLang="en-US" sz="1800"/>
          </a:p>
        </p:txBody>
      </p:sp>
      <p:sp>
        <p:nvSpPr>
          <p:cNvPr id="78851" name="Google Shape;474;p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2076DF7-0EDC-447A-95C2-3EFE8BF015F6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82</a:t>
            </a:fld>
            <a:endParaRPr lang="en-US" altLang="en-US" sz="1800"/>
          </a:p>
        </p:txBody>
      </p:sp>
      <p:sp>
        <p:nvSpPr>
          <p:cNvPr id="78852" name="Google Shape;475;p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78853" name="Google Shape;476;p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78854" name="Google Shape;477;p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Google Shape;570;p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6E8674D-37F6-4A4A-A26C-034D9FD2AAE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83</a:t>
            </a:fld>
            <a:endParaRPr lang="en-US" altLang="en-US" sz="1800"/>
          </a:p>
        </p:txBody>
      </p:sp>
      <p:sp>
        <p:nvSpPr>
          <p:cNvPr id="86019" name="Google Shape;571;p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F9CE52-6C00-4748-BE0A-B6FB41FF371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83</a:t>
            </a:fld>
            <a:endParaRPr lang="en-US" altLang="en-US" sz="1800"/>
          </a:p>
        </p:txBody>
      </p:sp>
      <p:sp>
        <p:nvSpPr>
          <p:cNvPr id="86020" name="Google Shape;572;p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86021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86022" name="Google Shape;574;p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34;p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3ECF4AA-A414-44DE-8379-A72F8DBE4BDA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1203" name="Google Shape;135;p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F5C4564-9286-453D-BB8A-A1715DC1D420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51204" name="Google Shape;136;p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1205" name="Google Shape;137;p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1206" name="Google Shape;138;p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Google Shape;146;p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E455FE1-958D-44E3-9049-659BC3E024B5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2227" name="Google Shape;147;p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A3A815A-31D7-4770-85A1-D586568FE7B3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52228" name="Google Shape;148;p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2229" name="Google Shape;149;p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2230" name="Google Shape;15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8;p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C611B51-07BC-4FF7-8F69-B208A9EE0FE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3251" name="Google Shape;159;p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F369475-B55B-4C73-8A45-71454F79E707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53252" name="Google Shape;160;p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3253" name="Google Shape;161;p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3254" name="Google Shape;162;p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70;p1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4D3BD9-ED9A-4575-A1D8-22F7AF382A2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4275" name="Google Shape;171;p1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A96439D-689E-4465-82F5-3AED8148F9FD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54276" name="Google Shape;172;p1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4277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4278" name="Google Shape;174;p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4;p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B50E39D-1652-454D-BC09-55310322D674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55299" name="Google Shape;195;p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049E8E0-A748-466A-9F7C-75DABC656A1E}" type="slidenum">
              <a:rPr lang="en-US" alt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 eaLnBrk="1" hangingPunct="1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55300" name="Google Shape;196;p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400"/>
              <a:buFont typeface="Arial" charset="0"/>
              <a:buNone/>
            </a:pPr>
            <a:endParaRPr lang="en-US" altLang="en-US"/>
          </a:p>
        </p:txBody>
      </p:sp>
      <p:sp>
        <p:nvSpPr>
          <p:cNvPr id="55301" name="Google Shape;197;p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</p:spPr>
        <p:txBody>
          <a:bodyPr lIns="0" tIns="0" rIns="0" bIns="0"/>
          <a:lstStyle/>
          <a:p>
            <a:pPr marL="0" indent="0">
              <a:buSzPts val="1100"/>
            </a:pPr>
            <a:endParaRPr lang="en-US" altLang="en-US" smtClean="0">
              <a:latin typeface="Arial" charset="0"/>
              <a:cs typeface="Arial" charset="0"/>
            </a:endParaRPr>
          </a:p>
        </p:txBody>
      </p:sp>
      <p:sp>
        <p:nvSpPr>
          <p:cNvPr id="55302" name="Google Shape;198;p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>
            <a:miter lim="800000"/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7ED3CB-9A96-4C97-A5AE-3EC58E893E8E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2599F-0C87-436E-A513-9D313ED452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6784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4E5A0-74EF-454D-9270-292CD7EB9DF4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F32F80-0356-439F-B35C-8EC8C1D797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14295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2B25C-CD1D-4D8C-BF74-B5305CD3D459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1E4856-1CFB-40CD-BCCA-DA9ADD3259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72513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DDDEA-FBF0-4622-8B06-1D78BA6F6D0E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E59FC-9D31-4EDB-B851-6F6DBFE08A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9096805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C2E64-DC39-42B6-A567-3BEDFE563F53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4C114-F3DB-4BCB-B982-B6FF9B6CE5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0469400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FEF0AF-6B42-4F78-9687-1284050572E9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026165-EC56-4C79-9EAD-34A69AB998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065831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DDC29-DF63-4305-A245-8F1F23F23862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005349-85F5-47FC-A755-54D4ECEDB2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77858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7A6AC-9276-425D-B94F-58EC46723956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E0A978-9660-4523-A933-F33753B68F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5234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D6101-E5BE-446F-8DBE-81C15259F094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0F184-706B-4E82-B201-7EE7C8E084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7709406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E92B6E-294D-42A8-A633-20199D3ABF7B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49E065-85FE-4BBF-B7DE-79F59671CA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5475868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DF1B0-AB13-4673-87A4-37E129254156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B4816-4435-4D0D-9383-1B104B7337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3501484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21CEDA62-917C-44D1-993A-15D8AE0A6DC4}" type="datetimeFigureOut">
              <a:rPr lang="en-US"/>
              <a:pPr>
                <a:defRPr/>
              </a:pPr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3C8CB0E5-B145-4D6B-849E-386D3226D0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books.org/wiki/C++_Programming/Code/Design_Patterns/Creational_Patterns" TargetMode="Externa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://en.wikibooks.org/wiki/C++_Programming/Code/Design_Patterns/Creational_Patterns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Dependency_inversion_principle" TargetMode="External"/><Relationship Id="rId3" Type="http://schemas.openxmlformats.org/officeDocument/2006/relationships/hyperlink" Target="https://en.wikipedia.org/wiki/Single-responsibility_principle" TargetMode="External"/><Relationship Id="rId7" Type="http://schemas.openxmlformats.org/officeDocument/2006/relationships/hyperlink" Target="https://en.wikipedia.org/wiki/Interface_segregation_principl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Liskov_substitution_principle" TargetMode="External"/><Relationship Id="rId5" Type="http://schemas.openxmlformats.org/officeDocument/2006/relationships/hyperlink" Target="https://en.wikipedia.org/wiki/Open%E2%80%93closed_principle" TargetMode="External"/><Relationship Id="rId4" Type="http://schemas.openxmlformats.org/officeDocument/2006/relationships/hyperlink" Target="https://en.wikipedia.org/wiki/Class_(computer_programming)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altLang="en-US" sz="1800" b="1"/>
              <a:t>Facultatea de Matematic</a:t>
            </a:r>
            <a:r>
              <a:rPr lang="vi-VN" altLang="en-US" sz="1800" b="1"/>
              <a:t>ă</a:t>
            </a:r>
            <a:r>
              <a:rPr lang="en-US" altLang="en-US" sz="1800" b="1"/>
              <a:t> şi Informatic</a:t>
            </a:r>
            <a:r>
              <a:rPr lang="vi-VN" altLang="en-US" sz="1800" b="1"/>
              <a:t>ă</a:t>
            </a:r>
            <a:r>
              <a:rPr lang="en-US" altLang="en-US" sz="1800" b="1"/>
              <a:t> Universitatea din Bucureşti</a:t>
            </a:r>
            <a:endParaRPr lang="en-US" alt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239025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altLang="en-US" sz="4000" b="1"/>
              <a:t>Programare orientat</a:t>
            </a:r>
            <a:r>
              <a:rPr lang="vi-VN" altLang="en-US" sz="4000" b="1"/>
              <a:t>ă</a:t>
            </a:r>
            <a:r>
              <a:rPr lang="en-US" altLang="en-US" sz="4000" b="1"/>
              <a:t> pe obiecte</a:t>
            </a: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altLang="en-US" sz="1800"/>
          </a:p>
          <a:p>
            <a:pPr algn="ctr" eaLnBrk="1" hangingPunct="1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altLang="en-US" sz="2600" b="1"/>
              <a:t>- suport de curs -</a:t>
            </a:r>
            <a:endParaRPr lang="en-US" altLang="en-US" sz="1800"/>
          </a:p>
        </p:txBody>
      </p:sp>
      <p:sp>
        <p:nvSpPr>
          <p:cNvPr id="2054" name="Google Shape;126;p27"/>
          <p:cNvSpPr>
            <a:spLocks noChangeArrowheads="1"/>
          </p:cNvSpPr>
          <p:nvPr/>
        </p:nvSpPr>
        <p:spPr bwMode="auto">
          <a:xfrm>
            <a:off x="228600" y="3733800"/>
            <a:ext cx="3449638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ro-RO" altLang="ro-RO" sz="2600" b="1"/>
              <a:t>Andrei Păun</a:t>
            </a: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</a:pPr>
            <a:r>
              <a:rPr lang="en-US" altLang="en-US" sz="2600" b="1"/>
              <a:t>Anca Dobrov</a:t>
            </a:r>
            <a:r>
              <a:rPr lang="ro-RO" altLang="ro-RO" sz="2600" b="1"/>
              <a:t>ăț</a:t>
            </a:r>
            <a:endParaRPr lang="ro-RO" altLang="en-US" sz="1800"/>
          </a:p>
        </p:txBody>
      </p:sp>
      <p:sp>
        <p:nvSpPr>
          <p:cNvPr id="2055" name="Google Shape;129;p27"/>
          <p:cNvSpPr txBox="1">
            <a:spLocks noChangeArrowheads="1"/>
          </p:cNvSpPr>
          <p:nvPr/>
        </p:nvSpPr>
        <p:spPr bwMode="auto">
          <a:xfrm>
            <a:off x="3052763" y="4999038"/>
            <a:ext cx="4044950" cy="163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An </a:t>
            </a:r>
            <a:r>
              <a:rPr lang="en-US" altLang="en-US" sz="2000" b="1" dirty="0" err="1">
                <a:latin typeface="Calibri" pitchFamily="34" charset="0"/>
              </a:rPr>
              <a:t>universitar</a:t>
            </a:r>
            <a:r>
              <a:rPr lang="en-US" altLang="en-US" sz="2000" b="1" dirty="0">
                <a:latin typeface="Calibri" pitchFamily="34" charset="0"/>
              </a:rPr>
              <a:t> </a:t>
            </a:r>
            <a:r>
              <a:rPr lang="en-US" altLang="en-US" sz="2000" b="1" dirty="0" smtClean="0">
                <a:latin typeface="Calibri" pitchFamily="34" charset="0"/>
              </a:rPr>
              <a:t>2024 </a:t>
            </a:r>
            <a:r>
              <a:rPr lang="en-US" altLang="en-US" sz="2000" b="1" dirty="0">
                <a:latin typeface="Calibri" pitchFamily="34" charset="0"/>
              </a:rPr>
              <a:t>– </a:t>
            </a:r>
            <a:r>
              <a:rPr lang="en-US" altLang="en-US" sz="2000" b="1" dirty="0" smtClean="0">
                <a:latin typeface="Calibri" pitchFamily="34" charset="0"/>
              </a:rPr>
              <a:t>2025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 err="1">
                <a:latin typeface="Calibri" pitchFamily="34" charset="0"/>
              </a:rPr>
              <a:t>Semestrul</a:t>
            </a:r>
            <a:r>
              <a:rPr lang="en-US" altLang="en-US" sz="2000" b="1" dirty="0">
                <a:latin typeface="Calibri" pitchFamily="34" charset="0"/>
              </a:rPr>
              <a:t> II</a:t>
            </a:r>
            <a:endParaRPr lang="en-US" altLang="en-US" sz="2000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</a:pPr>
            <a:r>
              <a:rPr lang="en-US" altLang="en-US" sz="2000" b="1" dirty="0" err="1">
                <a:latin typeface="Calibri" pitchFamily="34" charset="0"/>
              </a:rPr>
              <a:t>Seriile</a:t>
            </a:r>
            <a:r>
              <a:rPr lang="en-US" altLang="en-US" sz="2000" b="1" dirty="0">
                <a:latin typeface="Calibri" pitchFamily="34" charset="0"/>
              </a:rPr>
              <a:t> 13, </a:t>
            </a:r>
            <a:r>
              <a:rPr lang="ro-RO" altLang="ro-RO" sz="2000" b="1" dirty="0">
                <a:latin typeface="Calibri" pitchFamily="34" charset="0"/>
              </a:rPr>
              <a:t>14 şi </a:t>
            </a:r>
            <a:r>
              <a:rPr lang="en-US" altLang="ro-RO" sz="2000" b="1" dirty="0">
                <a:latin typeface="Calibri" pitchFamily="34" charset="0"/>
              </a:rPr>
              <a:t>15</a:t>
            </a: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FFFFFF"/>
              </a:buClr>
              <a:buSzPts val="2400"/>
              <a:buFont typeface="Arial" charset="0"/>
              <a:buNone/>
            </a:pPr>
            <a:endParaRPr lang="en-US" altLang="en-US" sz="2000" b="1" dirty="0">
              <a:latin typeface="Calibri" pitchFamily="34" charset="0"/>
            </a:endParaRPr>
          </a:p>
          <a:p>
            <a:pPr algn="ctr" eaLnBrk="1" hangingPunct="1">
              <a:lnSpc>
                <a:spcPct val="104000"/>
              </a:lnSpc>
              <a:buClr>
                <a:srgbClr val="000000"/>
              </a:buClr>
              <a:buSzPts val="2400"/>
              <a:buFont typeface="Arial" charset="0"/>
              <a:buNone/>
            </a:pPr>
            <a:r>
              <a:rPr lang="en-US" altLang="en-US" sz="2000" b="1" dirty="0">
                <a:latin typeface="Calibri" pitchFamily="34" charset="0"/>
              </a:rPr>
              <a:t>Curs </a:t>
            </a:r>
            <a:r>
              <a:rPr lang="en-US" altLang="en-US" sz="2000" b="1" dirty="0" smtClean="0">
                <a:latin typeface="Calibri" pitchFamily="34" charset="0"/>
              </a:rPr>
              <a:t>12</a:t>
            </a:r>
            <a:endParaRPr lang="en-US" altLang="en-US" sz="20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164;p2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BA1BCE3-B561-4877-8964-30874875765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altLang="en-US" sz="1800"/>
          </a:p>
        </p:txBody>
      </p:sp>
      <p:sp>
        <p:nvSpPr>
          <p:cNvPr id="10243" name="Google Shape;165;p2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0244" name="Google Shape;166;p2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Google Shape;167;p2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8" name="Google Shape;168;p22"/>
          <p:cNvSpPr txBox="1"/>
          <p:nvPr/>
        </p:nvSpPr>
        <p:spPr>
          <a:xfrm>
            <a:off x="274638" y="1271588"/>
            <a:ext cx="9658350" cy="481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general, 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4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</a:t>
            </a:r>
            <a:r>
              <a:rPr lang="en-U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u="sng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esentiale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descrierea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solutiei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consecintele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compromisuri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asemenea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limbaje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176;p2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22E54-0DAF-478A-85A1-D61E055AE73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altLang="en-US" sz="1800"/>
          </a:p>
        </p:txBody>
      </p:sp>
      <p:sp>
        <p:nvSpPr>
          <p:cNvPr id="11267" name="Google Shape;177;p2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1268" name="Google Shape;178;p2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Google Shape;179;p2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1270" name="Google Shape;180;p23"/>
          <p:cNvSpPr txBox="1">
            <a:spLocks noChangeArrowheads="1"/>
          </p:cNvSpPr>
          <p:nvPr/>
        </p:nvSpPr>
        <p:spPr bwMode="auto">
          <a:xfrm>
            <a:off x="274638" y="1271588"/>
            <a:ext cx="9658350" cy="5937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 b="1">
                <a:solidFill>
                  <a:schemeClr val="accent1"/>
                </a:solidFill>
              </a:rPr>
              <a:t>Structura unui sablon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800"/>
              <a:t>	 	 	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1800"/>
              <a:t> In cartea de referinta (GoF), descrierea unui sablon este alcatuita din urmatoarele sectiuni: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Numele sablonului si clasificarea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Intentia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Alte nume prin care este cunoscut</a:t>
            </a:r>
            <a:r>
              <a:rPr lang="en-US" altLang="en-US" sz="1800"/>
              <a:t>, daca exista. 	</a:t>
            </a:r>
            <a:br>
              <a:rPr lang="en-US" altLang="en-US" sz="1800"/>
            </a:br>
            <a:r>
              <a:rPr lang="en-US" altLang="en-US" sz="1800" b="1"/>
              <a:t>Motivatia - </a:t>
            </a:r>
            <a:r>
              <a:rPr lang="en-US" altLang="en-US" sz="1800"/>
              <a:t>scenariu care ilustreaza o problema de proiectare si rezolvarea ;	</a:t>
            </a:r>
            <a:br>
              <a:rPr lang="en-US" altLang="en-US" sz="1800"/>
            </a:br>
            <a:r>
              <a:rPr lang="en-US" altLang="en-US" sz="1800" b="1"/>
              <a:t>Aplicabilitatea</a:t>
            </a:r>
            <a:r>
              <a:rPr lang="en-US" altLang="en-US" sz="1800"/>
              <a:t>	</a:t>
            </a:r>
            <a:br>
              <a:rPr lang="en-US" altLang="en-US" sz="1800"/>
            </a:br>
            <a:r>
              <a:rPr lang="en-US" altLang="en-US" sz="1800" b="1"/>
              <a:t>Structura</a:t>
            </a:r>
            <a:r>
              <a:rPr lang="en-US" altLang="en-US" sz="1800"/>
              <a:t> - reprezentata grafic prin diagrame de clase si de interactiune (UML) ;</a:t>
            </a:r>
          </a:p>
          <a:p>
            <a:pPr lvl="1" eaLnBrk="1" hangingPunct="1">
              <a:lnSpc>
                <a:spcPts val="3000"/>
              </a:lnSpc>
              <a:buClr>
                <a:srgbClr val="000000"/>
              </a:buClr>
              <a:buSzPts val="2000"/>
            </a:pPr>
            <a:r>
              <a:rPr lang="en-US" altLang="en-US" sz="1800" b="1"/>
              <a:t>Participanti - </a:t>
            </a:r>
            <a:r>
              <a:rPr lang="en-US" altLang="en-US" sz="1800"/>
              <a:t>clasele si obiectele si responsabilitatile lor;</a:t>
            </a:r>
            <a:br>
              <a:rPr lang="en-US" altLang="en-US" sz="1800"/>
            </a:br>
            <a:r>
              <a:rPr lang="en-US" altLang="en-US" sz="1800" b="1"/>
              <a:t>Colaborari</a:t>
            </a:r>
            <a:r>
              <a:rPr lang="en-US" altLang="en-US" sz="1800"/>
              <a:t> 	</a:t>
            </a:r>
            <a:br>
              <a:rPr lang="en-US" altLang="en-US" sz="1800"/>
            </a:br>
            <a:r>
              <a:rPr lang="en-US" altLang="en-US" sz="1800" b="1"/>
              <a:t>Consecinte </a:t>
            </a:r>
            <a:r>
              <a:rPr lang="en-US" altLang="en-US" sz="1800"/>
              <a:t>- compromisurile si rezultatele utilizarii sablonului.</a:t>
            </a:r>
            <a:br>
              <a:rPr lang="en-US" altLang="en-US" sz="1800"/>
            </a:br>
            <a:r>
              <a:rPr lang="en-US" altLang="en-US" sz="1800" b="1"/>
              <a:t>Implement are - </a:t>
            </a:r>
            <a:r>
              <a:rPr lang="en-US" altLang="en-US" sz="1800"/>
              <a:t>tehnici de implementare, aspectele dependente de limbaj</a:t>
            </a:r>
            <a:br>
              <a:rPr lang="en-US" altLang="en-US" sz="1800"/>
            </a:br>
            <a:r>
              <a:rPr lang="en-US" altLang="en-US" sz="1800" b="1"/>
              <a:t>Exemplu de cod 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Utilizari cunoscute</a:t>
            </a:r>
            <a:r>
              <a:rPr lang="en-US" altLang="en-US" sz="1800"/>
              <a:t/>
            </a:r>
            <a:br>
              <a:rPr lang="en-US" altLang="en-US" sz="1800"/>
            </a:br>
            <a:r>
              <a:rPr lang="en-US" altLang="en-US" sz="1800" b="1"/>
              <a:t>Sabloane corelate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000"/>
            </a:pPr>
            <a:endParaRPr lang="en-US" altLang="en-US" sz="1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2112" y="0"/>
            <a:ext cx="6421881" cy="1814743"/>
          </a:xfrm>
        </p:spPr>
        <p:txBody>
          <a:bodyPr/>
          <a:lstStyle/>
          <a:p>
            <a:r>
              <a:rPr lang="ro-RO" dirty="0" err="1" smtClean="0"/>
              <a:t>Contents</a:t>
            </a:r>
            <a:r>
              <a:rPr lang="ro-RO" dirty="0" smtClean="0"/>
              <a:t>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5308" y="1679928"/>
            <a:ext cx="6504728" cy="4580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What</a:t>
            </a:r>
            <a:r>
              <a:rPr lang="ro-RO" sz="2400" dirty="0" smtClean="0"/>
              <a:t> </a:t>
            </a:r>
            <a:r>
              <a:rPr lang="ro-RO" sz="2400" dirty="0" err="1" smtClean="0"/>
              <a:t>does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term</a:t>
            </a:r>
            <a:r>
              <a:rPr lang="ro-RO" sz="2400" dirty="0" smtClean="0"/>
              <a:t> Design Pattern stand for?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Why</a:t>
            </a:r>
            <a:r>
              <a:rPr lang="ro-RO" sz="2400" dirty="0" smtClean="0"/>
              <a:t> </a:t>
            </a:r>
            <a:r>
              <a:rPr lang="ro-RO" sz="2400" dirty="0" err="1" smtClean="0"/>
              <a:t>should</a:t>
            </a:r>
            <a:r>
              <a:rPr lang="ro-RO" sz="2400" dirty="0" smtClean="0"/>
              <a:t> </a:t>
            </a:r>
            <a:r>
              <a:rPr lang="ro-RO" sz="2400" dirty="0" err="1" smtClean="0"/>
              <a:t>we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study</a:t>
            </a:r>
            <a:r>
              <a:rPr lang="ro-RO" sz="2400" dirty="0" smtClean="0"/>
              <a:t>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?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>
                <a:solidFill>
                  <a:srgbClr val="FF0000"/>
                </a:solidFill>
              </a:rPr>
              <a:t>List</a:t>
            </a:r>
            <a:r>
              <a:rPr lang="ro-RO" sz="2400" dirty="0" smtClean="0"/>
              <a:t> of design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 </a:t>
            </a:r>
            <a:r>
              <a:rPr lang="ro-RO" sz="2400" dirty="0" err="1" smtClean="0"/>
              <a:t>and</a:t>
            </a:r>
            <a:r>
              <a:rPr lang="ro-RO" sz="2400" dirty="0" smtClean="0"/>
              <a:t> </a:t>
            </a:r>
            <a:r>
              <a:rPr lang="ro-RO" sz="2400" dirty="0" err="1" smtClean="0">
                <a:solidFill>
                  <a:srgbClr val="FF0000"/>
                </a:solidFill>
              </a:rPr>
              <a:t>categories</a:t>
            </a:r>
            <a:endParaRPr lang="ro-RO" sz="2400" dirty="0" smtClean="0">
              <a:solidFill>
                <a:srgbClr val="FF0000"/>
              </a:solidFill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ro-RO" sz="2400" dirty="0" err="1" smtClean="0"/>
              <a:t>Presented</a:t>
            </a:r>
            <a:r>
              <a:rPr lang="ro-RO" sz="2400" dirty="0" smtClean="0"/>
              <a:t> </a:t>
            </a:r>
            <a:r>
              <a:rPr lang="ro-RO" sz="2400" dirty="0" err="1" smtClean="0"/>
              <a:t>patterns</a:t>
            </a:r>
            <a:r>
              <a:rPr lang="ro-RO" sz="2400" dirty="0" smtClean="0"/>
              <a:t>:</a:t>
            </a:r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Singleton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Builder</a:t>
            </a:r>
            <a:endParaRPr lang="ro-RO" sz="2400" dirty="0" smtClean="0"/>
          </a:p>
          <a:p>
            <a:pPr marL="742950" lvl="1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ro-RO" sz="2400" dirty="0" err="1" smtClean="0"/>
              <a:t>Factory</a:t>
            </a:r>
            <a:r>
              <a:rPr lang="en-US" sz="2400" dirty="0" smtClean="0"/>
              <a:t> and Abstract Factory</a:t>
            </a:r>
            <a:endParaRPr lang="ro-RO" sz="2400" dirty="0" smtClean="0"/>
          </a:p>
          <a:p>
            <a:pPr marL="742950" lvl="1" indent="-285750">
              <a:buClr>
                <a:srgbClr val="C00000"/>
              </a:buClr>
              <a:buFont typeface="Wingdings" panose="05000000000000000000" pitchFamily="2" charset="2"/>
              <a:buChar char="q"/>
            </a:pPr>
            <a:r>
              <a:rPr lang="ro-RO" sz="2400" dirty="0" err="1" smtClean="0"/>
              <a:t>Adapter</a:t>
            </a:r>
            <a:endParaRPr lang="ro-RO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ro-RO" sz="2400" dirty="0" smtClean="0"/>
              <a:t>Iterator</a:t>
            </a:r>
            <a:endParaRPr lang="en-US" sz="2400" dirty="0" smtClean="0"/>
          </a:p>
          <a:p>
            <a:pPr marL="742950" lvl="1" indent="-285750">
              <a:buClr>
                <a:srgbClr val="0070C0"/>
              </a:buClr>
              <a:buFont typeface="Wingdings" panose="05000000000000000000" pitchFamily="2" charset="2"/>
              <a:buChar char="v"/>
            </a:pPr>
            <a:r>
              <a:rPr lang="en-US" sz="2400" dirty="0" smtClean="0"/>
              <a:t>Observer</a:t>
            </a:r>
            <a:endParaRPr lang="ro-RO" sz="2400" dirty="0" smtClean="0"/>
          </a:p>
          <a:p>
            <a:pPr>
              <a:buClr>
                <a:schemeClr val="accent1"/>
              </a:buClr>
            </a:pPr>
            <a:endParaRPr lang="ro-RO" sz="2400" dirty="0" smtClean="0"/>
          </a:p>
        </p:txBody>
      </p:sp>
    </p:spTree>
    <p:extLst>
      <p:ext uri="{BB962C8B-B14F-4D97-AF65-F5344CB8AC3E}">
        <p14:creationId xmlns="" xmlns:p14="http://schemas.microsoft.com/office/powerpoint/2010/main" val="30717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2555" y="0"/>
            <a:ext cx="8268070" cy="1814743"/>
          </a:xfrm>
        </p:spPr>
        <p:txBody>
          <a:bodyPr/>
          <a:lstStyle/>
          <a:p>
            <a:pPr algn="ctr"/>
            <a:r>
              <a:rPr lang="ro-RO" sz="3600" dirty="0" smtClean="0"/>
              <a:t>Design </a:t>
            </a:r>
            <a:r>
              <a:rPr lang="ro-RO" sz="3600" dirty="0" err="1" smtClean="0"/>
              <a:t>Patterns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189037"/>
            <a:ext cx="6421881" cy="1209128"/>
          </a:xfrm>
        </p:spPr>
        <p:txBody>
          <a:bodyPr>
            <a:normAutofit/>
          </a:bodyPr>
          <a:lstStyle/>
          <a:p>
            <a:r>
              <a:rPr lang="ro-RO" sz="3200" dirty="0" err="1" smtClean="0">
                <a:solidFill>
                  <a:schemeClr val="tx1"/>
                </a:solidFill>
              </a:rPr>
              <a:t>What</a:t>
            </a:r>
            <a:r>
              <a:rPr lang="ro-RO" sz="3200" dirty="0" smtClean="0">
                <a:solidFill>
                  <a:schemeClr val="tx1"/>
                </a:solidFill>
              </a:rPr>
              <a:t> are </a:t>
            </a:r>
            <a:r>
              <a:rPr lang="ro-RO" sz="3200" dirty="0" err="1" smtClean="0">
                <a:solidFill>
                  <a:schemeClr val="tx1"/>
                </a:solidFill>
              </a:rPr>
              <a:t>those</a:t>
            </a:r>
            <a:r>
              <a:rPr lang="ro-RO" sz="3200" dirty="0" smtClean="0">
                <a:solidFill>
                  <a:schemeClr val="tx1"/>
                </a:solidFill>
              </a:rPr>
              <a:t>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8369" y="2087548"/>
            <a:ext cx="702238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o-RO" sz="2400" dirty="0" err="1" smtClean="0"/>
              <a:t>First</a:t>
            </a:r>
            <a:r>
              <a:rPr lang="ro-RO" sz="2400" dirty="0" smtClean="0"/>
              <a:t> </a:t>
            </a:r>
            <a:r>
              <a:rPr lang="ro-RO" sz="2400" dirty="0" err="1" smtClean="0"/>
              <a:t>time</a:t>
            </a:r>
            <a:r>
              <a:rPr lang="ro-RO" sz="2400" dirty="0" smtClean="0"/>
              <a:t> </a:t>
            </a:r>
            <a:r>
              <a:rPr lang="ro-RO" sz="2400" dirty="0" err="1" smtClean="0"/>
              <a:t>the</a:t>
            </a:r>
            <a:r>
              <a:rPr lang="ro-RO" sz="2400" dirty="0" smtClean="0"/>
              <a:t> </a:t>
            </a:r>
            <a:r>
              <a:rPr lang="ro-RO" sz="2400" dirty="0" err="1" smtClean="0"/>
              <a:t>term</a:t>
            </a:r>
            <a:r>
              <a:rPr lang="ro-RO" sz="2400" dirty="0" smtClean="0"/>
              <a:t> of Design pattern </a:t>
            </a:r>
            <a:r>
              <a:rPr lang="ro-RO" sz="2400" dirty="0" err="1" smtClean="0"/>
              <a:t>was</a:t>
            </a:r>
            <a:r>
              <a:rPr lang="ro-RO" sz="2400" dirty="0" smtClean="0"/>
              <a:t> </a:t>
            </a:r>
            <a:r>
              <a:rPr lang="ro-RO" sz="2400" dirty="0" err="1" smtClean="0"/>
              <a:t>introduced</a:t>
            </a:r>
            <a:r>
              <a:rPr lang="ro-RO" sz="2400" dirty="0" smtClean="0"/>
              <a:t> </a:t>
            </a:r>
            <a:r>
              <a:rPr lang="ro-RO" sz="2400" dirty="0" err="1" smtClean="0"/>
              <a:t>by</a:t>
            </a:r>
            <a:r>
              <a:rPr lang="ro-RO" sz="2400" dirty="0" smtClean="0"/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Christopher Alexander</a:t>
            </a:r>
            <a:r>
              <a:rPr lang="ro-RO" sz="2400" dirty="0" smtClean="0">
                <a:solidFill>
                  <a:srgbClr val="FF0000"/>
                </a:solidFill>
              </a:rPr>
              <a:t>.</a:t>
            </a:r>
          </a:p>
          <a:p>
            <a:pPr algn="just"/>
            <a:endParaRPr lang="ro-RO" sz="2400" dirty="0">
              <a:solidFill>
                <a:srgbClr val="FF0000"/>
              </a:solidFill>
            </a:endParaRPr>
          </a:p>
          <a:p>
            <a:pPr algn="just"/>
            <a:r>
              <a:rPr lang="ro-RO" sz="2400" dirty="0" err="1" smtClean="0"/>
              <a:t>Acording</a:t>
            </a:r>
            <a:r>
              <a:rPr lang="ro-RO" sz="2400" dirty="0" smtClean="0"/>
              <a:t> </a:t>
            </a:r>
            <a:r>
              <a:rPr lang="ro-RO" sz="2400" dirty="0" err="1" smtClean="0"/>
              <a:t>to</a:t>
            </a:r>
            <a:r>
              <a:rPr lang="ro-RO" sz="2400" dirty="0" smtClean="0"/>
              <a:t> </a:t>
            </a:r>
            <a:r>
              <a:rPr lang="ro-RO" sz="2400" dirty="0" err="1" smtClean="0"/>
              <a:t>him</a:t>
            </a:r>
            <a:r>
              <a:rPr lang="ro-RO" sz="2400" dirty="0" smtClean="0"/>
              <a:t>, a pattern: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a </a:t>
            </a:r>
            <a:r>
              <a:rPr lang="en-GB" sz="2400" dirty="0" smtClean="0">
                <a:solidFill>
                  <a:srgbClr val="FF0000"/>
                </a:solidFill>
              </a:rPr>
              <a:t>recurring problem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Describes the </a:t>
            </a:r>
            <a:r>
              <a:rPr lang="en-GB" sz="2400" dirty="0" smtClean="0">
                <a:solidFill>
                  <a:srgbClr val="FF0000"/>
                </a:solidFill>
              </a:rPr>
              <a:t>core of a solution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GB" sz="2400" dirty="0" smtClean="0"/>
              <a:t>Is capable of generating many distinct designs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699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9312" y="0"/>
            <a:ext cx="7987061" cy="1814743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33" y="1498316"/>
            <a:ext cx="7381887" cy="5838883"/>
          </a:xfrm>
        </p:spPr>
        <p:txBody>
          <a:bodyPr>
            <a:normAutofit/>
          </a:bodyPr>
          <a:lstStyle/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Gang of Four (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GoF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): Gamma, Johnson, Helm, </a:t>
            </a:r>
            <a:r>
              <a:rPr lang="en-US" sz="2800" dirty="0" err="1">
                <a:solidFill>
                  <a:srgbClr val="000000"/>
                </a:solidFill>
                <a:latin typeface="Arial"/>
              </a:rPr>
              <a:t>Vlissides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Authors of the popular “Design Patterns” </a:t>
            </a:r>
            <a:r>
              <a:rPr lang="en-US" sz="2400" dirty="0" smtClean="0">
                <a:solidFill>
                  <a:srgbClr val="FF0000"/>
                </a:solidFill>
                <a:latin typeface="Arial"/>
              </a:rPr>
              <a:t>book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has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name</a:t>
            </a:r>
            <a:endParaRPr lang="en-US" sz="2800" dirty="0">
              <a:solidFill>
                <a:srgbClr val="FF0000"/>
              </a:solidFill>
              <a:latin typeface="Arial"/>
            </a:endParaRP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the </a:t>
            </a:r>
            <a:r>
              <a:rPr lang="ro-RO" sz="2400" dirty="0" err="1" smtClean="0">
                <a:solidFill>
                  <a:srgbClr val="000000"/>
                </a:solidFill>
                <a:latin typeface="Arial"/>
              </a:rPr>
              <a:t>Singleton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pattern </a:t>
            </a:r>
            <a:endParaRPr lang="en-US" sz="2400" dirty="0" smtClean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documents a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recurring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problem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Issuing requests to objects without knowing in advance what’s to be requested or of what object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62619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3112" y="274637"/>
            <a:ext cx="7987061" cy="1814743"/>
          </a:xfrm>
        </p:spPr>
        <p:txBody>
          <a:bodyPr/>
          <a:lstStyle/>
          <a:p>
            <a:r>
              <a:rPr lang="en-US" sz="4400" dirty="0"/>
              <a:t>“Gang of Four” Pattern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333" y="1498316"/>
            <a:ext cx="7381887" cy="5838883"/>
          </a:xfrm>
        </p:spPr>
        <p:txBody>
          <a:bodyPr>
            <a:normAutofit/>
          </a:bodyPr>
          <a:lstStyle/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FF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 smtClean="0">
                <a:solidFill>
                  <a:srgbClr val="000000"/>
                </a:solidFill>
                <a:latin typeface="Arial"/>
              </a:rPr>
              <a:t>A 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pattern describes the </a:t>
            </a:r>
            <a:r>
              <a:rPr lang="en-US" sz="2800" dirty="0">
                <a:solidFill>
                  <a:srgbClr val="FF0000"/>
                </a:solidFill>
                <a:latin typeface="Arial"/>
              </a:rPr>
              <a:t>core of a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solution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e.g., class roles, relationships, and interactions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Important: this is different than describing a </a:t>
            </a:r>
            <a:r>
              <a:rPr lang="en-US" sz="2400" dirty="0" smtClean="0">
                <a:solidFill>
                  <a:srgbClr val="000000"/>
                </a:solidFill>
                <a:latin typeface="Arial"/>
              </a:rPr>
              <a:t>design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lvl="1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marL="342900" lvl="0" indent="-34290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/>
              </a:rPr>
              <a:t>A pattern considers </a:t>
            </a:r>
            <a:r>
              <a:rPr lang="en-US" sz="2800" i="1" dirty="0">
                <a:solidFill>
                  <a:srgbClr val="FF0000"/>
                </a:solidFill>
                <a:latin typeface="Arial"/>
              </a:rPr>
              <a:t>consequences</a:t>
            </a:r>
            <a:r>
              <a:rPr lang="en-US" sz="2800" dirty="0">
                <a:solidFill>
                  <a:srgbClr val="000000"/>
                </a:solidFill>
                <a:latin typeface="Arial"/>
              </a:rPr>
              <a:t> of its use</a:t>
            </a:r>
          </a:p>
          <a:p>
            <a:pPr marL="742950" lvl="1" indent="-285750" algn="just" defTabSz="9144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</a:pPr>
            <a:r>
              <a:rPr lang="en-US" sz="2400" dirty="0">
                <a:solidFill>
                  <a:srgbClr val="000000"/>
                </a:solidFill>
                <a:latin typeface="Arial"/>
              </a:rPr>
              <a:t>Trade-offs, unresolved forces, other patterns to use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5620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112" y="0"/>
            <a:ext cx="6421881" cy="1814743"/>
          </a:xfrm>
        </p:spPr>
        <p:txBody>
          <a:bodyPr/>
          <a:lstStyle/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5183" y="1694797"/>
            <a:ext cx="7486871" cy="5797980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reuse </a:t>
            </a:r>
            <a:r>
              <a:rPr lang="en-GB" sz="2800" dirty="0">
                <a:solidFill>
                  <a:srgbClr val="FF0000"/>
                </a:solidFill>
              </a:rPr>
              <a:t>solutions </a:t>
            </a:r>
            <a:r>
              <a:rPr lang="en-GB" sz="2800" dirty="0">
                <a:solidFill>
                  <a:schemeClr val="tx1"/>
                </a:solidFill>
              </a:rPr>
              <a:t>that have worked in the past; why </a:t>
            </a:r>
            <a:r>
              <a:rPr lang="en-GB" sz="2800" dirty="0" smtClean="0">
                <a:solidFill>
                  <a:schemeClr val="tx1"/>
                </a:solidFill>
              </a:rPr>
              <a:t>waste </a:t>
            </a:r>
            <a:r>
              <a:rPr lang="en-GB" sz="2800" dirty="0">
                <a:solidFill>
                  <a:schemeClr val="tx1"/>
                </a:solidFill>
              </a:rPr>
              <a:t>time reinventing the wheel</a:t>
            </a:r>
            <a:r>
              <a:rPr lang="en-GB" sz="2800" dirty="0" smtClean="0">
                <a:solidFill>
                  <a:schemeClr val="tx1"/>
                </a:solidFill>
              </a:rPr>
              <a:t>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rgbClr val="FF0000"/>
                </a:solidFill>
              </a:rPr>
              <a:t>shared </a:t>
            </a:r>
            <a:r>
              <a:rPr lang="en-GB" sz="2800" dirty="0">
                <a:solidFill>
                  <a:srgbClr val="FF0000"/>
                </a:solidFill>
              </a:rPr>
              <a:t>vocabulary </a:t>
            </a:r>
            <a:r>
              <a:rPr lang="en-GB" sz="2800" dirty="0">
                <a:solidFill>
                  <a:schemeClr val="tx1"/>
                </a:solidFill>
              </a:rPr>
              <a:t>around software </a:t>
            </a:r>
            <a:r>
              <a:rPr lang="en-GB" sz="2800" dirty="0" smtClean="0">
                <a:solidFill>
                  <a:schemeClr val="tx1"/>
                </a:solidFill>
              </a:rPr>
              <a:t>design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GB" sz="28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tell </a:t>
            </a:r>
            <a:r>
              <a:rPr lang="en-GB" sz="2800" dirty="0">
                <a:solidFill>
                  <a:schemeClr val="tx1"/>
                </a:solidFill>
              </a:rPr>
              <a:t>a </a:t>
            </a:r>
            <a:r>
              <a:rPr lang="en-GB" sz="2800" dirty="0" smtClean="0">
                <a:solidFill>
                  <a:schemeClr val="tx1"/>
                </a:solidFill>
              </a:rPr>
              <a:t>software </a:t>
            </a:r>
            <a:r>
              <a:rPr lang="en-GB" sz="2800" dirty="0">
                <a:solidFill>
                  <a:schemeClr val="tx1"/>
                </a:solidFill>
              </a:rPr>
              <a:t>engineer “I used </a:t>
            </a:r>
            <a:r>
              <a:rPr lang="en-GB" sz="2800" dirty="0" smtClean="0">
                <a:solidFill>
                  <a:schemeClr val="tx1"/>
                </a:solidFill>
              </a:rPr>
              <a:t>the X pattern”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 smtClean="0">
                <a:solidFill>
                  <a:schemeClr val="tx1"/>
                </a:solidFill>
              </a:rPr>
              <a:t>don’t </a:t>
            </a:r>
            <a:r>
              <a:rPr lang="en-GB" sz="2800" dirty="0">
                <a:solidFill>
                  <a:schemeClr val="tx1"/>
                </a:solidFill>
              </a:rPr>
              <a:t>have to waste time explaining what you mean </a:t>
            </a:r>
            <a:r>
              <a:rPr lang="en-GB" sz="2800" dirty="0" smtClean="0">
                <a:solidFill>
                  <a:schemeClr val="tx1"/>
                </a:solidFill>
              </a:rPr>
              <a:t>since </a:t>
            </a:r>
            <a:r>
              <a:rPr lang="en-GB" sz="2800" dirty="0">
                <a:solidFill>
                  <a:schemeClr val="tx1"/>
                </a:solidFill>
              </a:rPr>
              <a:t>you both know the </a:t>
            </a:r>
            <a:r>
              <a:rPr lang="en-GB" sz="2800" dirty="0" smtClean="0">
                <a:solidFill>
                  <a:schemeClr val="tx1"/>
                </a:solidFill>
              </a:rPr>
              <a:t>X </a:t>
            </a:r>
            <a:r>
              <a:rPr lang="en-GB" sz="2800" dirty="0">
                <a:solidFill>
                  <a:schemeClr val="tx1"/>
                </a:solidFill>
              </a:rPr>
              <a:t>pattern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165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382712" y="-411163"/>
            <a:ext cx="8305800" cy="1814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 smtClean="0"/>
              <a:t>Why study Design Patterns?</a:t>
            </a:r>
            <a:endParaRPr lang="en-US" sz="4400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528565" y="1209506"/>
            <a:ext cx="7486871" cy="5797980"/>
          </a:xfrm>
        </p:spPr>
        <p:txBody>
          <a:bodyPr>
            <a:no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provide you not with code reuse but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with experience </a:t>
            </a:r>
            <a:r>
              <a:rPr lang="en-GB" sz="2800" dirty="0" smtClean="0">
                <a:solidFill>
                  <a:schemeClr val="tx1"/>
                </a:solidFill>
              </a:rPr>
              <a:t>reuse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Knowing concepts such as abstraction, inheritance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and polymorphism will NOT make you a </a:t>
            </a:r>
            <a:r>
              <a:rPr lang="en-GB" sz="2800" dirty="0">
                <a:solidFill>
                  <a:srgbClr val="FF0000"/>
                </a:solidFill>
              </a:rPr>
              <a:t>good </a:t>
            </a:r>
            <a:r>
              <a:rPr lang="en-GB" sz="2800" dirty="0" smtClean="0">
                <a:solidFill>
                  <a:srgbClr val="FF0000"/>
                </a:solidFill>
              </a:rPr>
              <a:t>designer</a:t>
            </a:r>
            <a:r>
              <a:rPr lang="en-GB" sz="2800" dirty="0">
                <a:solidFill>
                  <a:schemeClr val="tx1"/>
                </a:solidFill>
              </a:rPr>
              <a:t>, unless you use those concepts to create </a:t>
            </a:r>
            <a:r>
              <a:rPr lang="en-GB" sz="2800" dirty="0" smtClean="0">
                <a:solidFill>
                  <a:srgbClr val="FF0000"/>
                </a:solidFill>
              </a:rPr>
              <a:t>flexible </a:t>
            </a:r>
            <a:r>
              <a:rPr lang="en-GB" sz="2800" dirty="0">
                <a:solidFill>
                  <a:srgbClr val="FF0000"/>
                </a:solidFill>
              </a:rPr>
              <a:t>designs</a:t>
            </a:r>
            <a:r>
              <a:rPr lang="en-GB" sz="2800" dirty="0">
                <a:solidFill>
                  <a:schemeClr val="tx1"/>
                </a:solidFill>
              </a:rPr>
              <a:t> that are maintainable and </a:t>
            </a:r>
            <a:r>
              <a:rPr lang="en-GB" sz="2800" dirty="0" smtClean="0">
                <a:solidFill>
                  <a:schemeClr val="tx1"/>
                </a:solidFill>
              </a:rPr>
              <a:t>that </a:t>
            </a:r>
            <a:r>
              <a:rPr lang="en-GB" sz="2800" dirty="0">
                <a:solidFill>
                  <a:schemeClr val="tx1"/>
                </a:solidFill>
              </a:rPr>
              <a:t>can </a:t>
            </a:r>
            <a:r>
              <a:rPr lang="en-GB" sz="2800" dirty="0">
                <a:solidFill>
                  <a:srgbClr val="FF0000"/>
                </a:solidFill>
              </a:rPr>
              <a:t>cope with </a:t>
            </a:r>
            <a:r>
              <a:rPr lang="en-GB" sz="2800" dirty="0" smtClean="0">
                <a:solidFill>
                  <a:srgbClr val="FF0000"/>
                </a:solidFill>
              </a:rPr>
              <a:t>change</a:t>
            </a:r>
          </a:p>
          <a:p>
            <a:pPr algn="just"/>
            <a:endParaRPr lang="en-GB" sz="1600" dirty="0">
              <a:solidFill>
                <a:schemeClr val="tx1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GB" sz="2800" dirty="0">
                <a:solidFill>
                  <a:schemeClr val="tx1"/>
                </a:solidFill>
              </a:rPr>
              <a:t>Design patterns can show you how to apply those </a:t>
            </a:r>
          </a:p>
          <a:p>
            <a:pPr algn="just"/>
            <a:r>
              <a:rPr lang="en-GB" sz="2800" dirty="0">
                <a:solidFill>
                  <a:schemeClr val="tx1"/>
                </a:solidFill>
              </a:rPr>
              <a:t>concepts to achieve those goals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32261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87512" y="427037"/>
            <a:ext cx="6421881" cy="1814743"/>
          </a:xfrm>
        </p:spPr>
        <p:txBody>
          <a:bodyPr/>
          <a:lstStyle/>
          <a:p>
            <a:r>
              <a:rPr lang="en-US" sz="4400" dirty="0" smtClean="0"/>
              <a:t>Design Pattern Categories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472" y="2221073"/>
            <a:ext cx="6998890" cy="4470225"/>
          </a:xfrm>
        </p:spPr>
        <p:txBody>
          <a:bodyPr>
            <a:normAutofit/>
          </a:bodyPr>
          <a:lstStyle/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Creational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Structural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Behavioral </a:t>
            </a:r>
            <a:r>
              <a:rPr lang="en-US" sz="2800" dirty="0" smtClean="0">
                <a:solidFill>
                  <a:schemeClr val="tx1"/>
                </a:solidFill>
              </a:rPr>
              <a:t>patterns</a:t>
            </a:r>
          </a:p>
          <a:p>
            <a:pPr marL="457200" indent="-457200" algn="l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Concurrency patterns</a:t>
            </a:r>
          </a:p>
        </p:txBody>
      </p:sp>
    </p:spTree>
    <p:extLst>
      <p:ext uri="{BB962C8B-B14F-4D97-AF65-F5344CB8AC3E}">
        <p14:creationId xmlns="" xmlns:p14="http://schemas.microsoft.com/office/powerpoint/2010/main" val="184280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0312" y="0"/>
            <a:ext cx="6421881" cy="1814743"/>
          </a:xfrm>
        </p:spPr>
        <p:txBody>
          <a:bodyPr/>
          <a:lstStyle/>
          <a:p>
            <a:r>
              <a:rPr lang="en-US" sz="4400" dirty="0"/>
              <a:t>Creational patterns</a:t>
            </a:r>
            <a:br>
              <a:rPr lang="en-US" sz="4400" dirty="0"/>
            </a:b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765" y="1461993"/>
            <a:ext cx="7116248" cy="4875320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Deal </a:t>
            </a:r>
            <a:r>
              <a:rPr lang="en-GB" sz="2200" dirty="0">
                <a:solidFill>
                  <a:schemeClr val="tx1"/>
                </a:solidFill>
              </a:rPr>
              <a:t>with </a:t>
            </a:r>
            <a:r>
              <a:rPr lang="en-GB" sz="2200" dirty="0">
                <a:solidFill>
                  <a:srgbClr val="FF0000"/>
                </a:solidFill>
              </a:rPr>
              <a:t>object creation mechanisms</a:t>
            </a:r>
            <a:r>
              <a:rPr lang="en-GB" sz="2200" dirty="0">
                <a:solidFill>
                  <a:schemeClr val="tx1"/>
                </a:solidFill>
              </a:rPr>
              <a:t>, trying to create objects in a manner suitable to the </a:t>
            </a:r>
            <a:r>
              <a:rPr lang="en-GB" sz="2200" dirty="0" smtClean="0">
                <a:solidFill>
                  <a:schemeClr val="tx1"/>
                </a:solidFill>
              </a:rPr>
              <a:t>situation by </a:t>
            </a:r>
            <a:r>
              <a:rPr lang="en-GB" sz="2200" dirty="0">
                <a:solidFill>
                  <a:schemeClr val="tx1"/>
                </a:solidFill>
              </a:rPr>
              <a:t>somehow controlling this object creation.</a:t>
            </a:r>
          </a:p>
          <a:p>
            <a:pPr algn="just"/>
            <a:endParaRPr lang="en-GB" sz="22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Two </a:t>
            </a:r>
            <a:r>
              <a:rPr lang="en-GB" sz="2200" dirty="0">
                <a:solidFill>
                  <a:schemeClr val="tx1"/>
                </a:solidFill>
              </a:rPr>
              <a:t>dominant </a:t>
            </a:r>
            <a:r>
              <a:rPr lang="en-GB" sz="2200" dirty="0" smtClean="0">
                <a:solidFill>
                  <a:schemeClr val="tx1"/>
                </a:solidFill>
              </a:rPr>
              <a:t>ideas: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encapsulating </a:t>
            </a:r>
            <a:r>
              <a:rPr lang="en-GB" sz="2200" dirty="0">
                <a:solidFill>
                  <a:srgbClr val="FF0000"/>
                </a:solidFill>
              </a:rPr>
              <a:t>knowledge</a:t>
            </a:r>
            <a:r>
              <a:rPr lang="en-GB" sz="2200" dirty="0">
                <a:solidFill>
                  <a:schemeClr val="tx1"/>
                </a:solidFill>
              </a:rPr>
              <a:t> about which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the system uses. 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GB" sz="2200" dirty="0" smtClean="0">
                <a:solidFill>
                  <a:srgbClr val="FF0000"/>
                </a:solidFill>
              </a:rPr>
              <a:t>hiding</a:t>
            </a:r>
            <a:r>
              <a:rPr lang="en-GB" sz="2200" dirty="0" smtClean="0">
                <a:solidFill>
                  <a:schemeClr val="tx1"/>
                </a:solidFill>
              </a:rPr>
              <a:t> </a:t>
            </a:r>
            <a:r>
              <a:rPr lang="en-GB" sz="2200" dirty="0">
                <a:solidFill>
                  <a:schemeClr val="tx1"/>
                </a:solidFill>
              </a:rPr>
              <a:t>how instances of these </a:t>
            </a:r>
            <a:r>
              <a:rPr lang="en-GB" sz="2200" dirty="0" smtClean="0">
                <a:solidFill>
                  <a:schemeClr val="tx1"/>
                </a:solidFill>
              </a:rPr>
              <a:t>classes </a:t>
            </a:r>
            <a:r>
              <a:rPr lang="en-GB" sz="2200" dirty="0">
                <a:solidFill>
                  <a:schemeClr val="tx1"/>
                </a:solidFill>
              </a:rPr>
              <a:t>are created and combined</a:t>
            </a:r>
            <a:r>
              <a:rPr lang="en-GB" sz="2200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chemeClr val="tx1"/>
                </a:solidFill>
              </a:rPr>
              <a:t>Further categorized into </a:t>
            </a:r>
            <a:r>
              <a:rPr lang="en-GB" sz="2200" dirty="0" smtClean="0">
                <a:solidFill>
                  <a:srgbClr val="FF0000"/>
                </a:solidFill>
              </a:rPr>
              <a:t>Object-creational</a:t>
            </a:r>
            <a:r>
              <a:rPr lang="en-GB" sz="2200" dirty="0" smtClean="0">
                <a:solidFill>
                  <a:schemeClr val="tx1"/>
                </a:solidFill>
              </a:rPr>
              <a:t> patterns and Class-creational patterns, where Object-creational patterns deal with Object creation and Class-creational patterns deal with Class-instantiation. 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0239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Google Shape;80;p15"/>
          <p:cNvSpPr>
            <a:spLocks noChangeArrowheads="1"/>
          </p:cNvSpPr>
          <p:nvPr/>
        </p:nvSpPr>
        <p:spPr bwMode="auto">
          <a:xfrm>
            <a:off x="9532938" y="7062788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CA3DFDD-15FD-4B2B-811B-9526DE67D82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</a:t>
            </a:fld>
            <a:endParaRPr lang="en-US" altLang="en-US" sz="1800"/>
          </a:p>
        </p:txBody>
      </p:sp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altLang="en-US" sz="2800" b="1">
                <a:solidFill>
                  <a:srgbClr val="0C1C1D"/>
                </a:solidFill>
              </a:rPr>
              <a:t>Agenda cursului</a:t>
            </a:r>
            <a:endParaRPr lang="en-US" altLang="en-US" sz="1800"/>
          </a:p>
        </p:txBody>
      </p:sp>
      <p:sp>
        <p:nvSpPr>
          <p:cNvPr id="3078" name="Google Shape;84;p15"/>
          <p:cNvSpPr>
            <a:spLocks noChangeArrowheads="1"/>
          </p:cNvSpPr>
          <p:nvPr/>
        </p:nvSpPr>
        <p:spPr bwMode="auto">
          <a:xfrm>
            <a:off x="457200" y="1933575"/>
            <a:ext cx="9234488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5000" rIns="90000" bIns="450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dirty="0" smtClean="0"/>
              <a:t>1. Cod </a:t>
            </a:r>
            <a:r>
              <a:rPr lang="en-US" altLang="en-US" sz="2400" dirty="0" err="1" smtClean="0"/>
              <a:t>sigur</a:t>
            </a:r>
            <a:r>
              <a:rPr lang="en-US" altLang="en-US" sz="2400" dirty="0" smtClean="0"/>
              <a:t>: </a:t>
            </a:r>
            <a:r>
              <a:rPr lang="en-US" sz="2400" b="1" dirty="0" smtClean="0"/>
              <a:t>MISRA C, The Power of 10 Rules</a:t>
            </a:r>
            <a:endParaRPr lang="en-US" altLang="en-US" sz="2400" dirty="0" smtClean="0"/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dirty="0" smtClean="0"/>
              <a:t>2. Design principles: SOLID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dirty="0" smtClean="0"/>
              <a:t>3. </a:t>
            </a:r>
            <a:r>
              <a:rPr lang="en-US" altLang="en-US" sz="2400" dirty="0" err="1" smtClean="0"/>
              <a:t>Şabloane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(Design Patterns)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Definiţie</a:t>
            </a:r>
            <a:r>
              <a:rPr lang="en-US" altLang="en-US" sz="2400" dirty="0" smtClean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clasificare</a:t>
            </a:r>
            <a:r>
              <a:rPr lang="en-US" altLang="en-US" sz="2400" dirty="0" smtClean="0"/>
              <a:t>.</a:t>
            </a:r>
          </a:p>
          <a:p>
            <a:pPr marL="342900" indent="-342900" eaLnBrk="1" hangingPunct="1">
              <a:buClr>
                <a:srgbClr val="000000"/>
              </a:buClr>
              <a:buSzPts val="1100"/>
              <a:buFontTx/>
              <a:buChar char="-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Exemple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de </a:t>
            </a:r>
            <a:r>
              <a:rPr lang="en-US" altLang="en-US" sz="2400" dirty="0" err="1"/>
              <a:t>şabloane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proiectare</a:t>
            </a:r>
            <a:r>
              <a:rPr lang="en-US" altLang="en-US" sz="2400" dirty="0"/>
              <a:t> (Singleton, Abstract Object Factory, </a:t>
            </a:r>
            <a:r>
              <a:rPr lang="en-US" altLang="en-US" sz="2400" dirty="0" smtClean="0"/>
              <a:t>Observer, Strategy Pattern).</a:t>
            </a: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</a:pPr>
            <a:endParaRPr lang="en-US" altLang="en-US" sz="2400" dirty="0"/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400" b="1" dirty="0" err="1">
                <a:solidFill>
                  <a:schemeClr val="accent1"/>
                </a:solidFill>
              </a:rPr>
              <a:t>Obs</a:t>
            </a:r>
            <a:r>
              <a:rPr lang="en-US" altLang="en-US" sz="2400" b="1" dirty="0">
                <a:solidFill>
                  <a:schemeClr val="accent1"/>
                </a:solidFill>
              </a:rPr>
              <a:t>: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Prezentare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bazata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pe</a:t>
            </a:r>
            <a:r>
              <a:rPr lang="en-US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en-US" sz="2400" b="1" dirty="0" err="1">
                <a:solidFill>
                  <a:schemeClr val="accent1"/>
                </a:solidFill>
              </a:rPr>
              <a:t>GoF</a:t>
            </a:r>
            <a:endParaRPr lang="en-US" altLang="en-US" sz="2400" b="1" dirty="0">
              <a:solidFill>
                <a:schemeClr val="accent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/>
              <a:t>(</a:t>
            </a:r>
            <a:r>
              <a:rPr lang="en-US" altLang="en-US" sz="2000" b="1" i="1" dirty="0"/>
              <a:t>Erich Gamma, Richard Helm, Ralph Johnson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John </a:t>
            </a:r>
            <a:r>
              <a:rPr lang="en-US" altLang="en-US" sz="2000" b="1" i="1" dirty="0" err="1"/>
              <a:t>Vlissides</a:t>
            </a:r>
            <a:r>
              <a:rPr lang="en-US" altLang="en-US" sz="2000" b="1" i="1" dirty="0"/>
              <a:t> – Design Patterns, Elements of Reusable Object-Oriented Software (</a:t>
            </a:r>
            <a:r>
              <a:rPr lang="en-US" altLang="en-US" sz="2000" b="1" i="1" dirty="0" err="1"/>
              <a:t>cunoscuta</a:t>
            </a:r>
            <a:r>
              <a:rPr lang="en-US" altLang="en-US" sz="2000" b="1" i="1" dirty="0"/>
              <a:t> </a:t>
            </a:r>
            <a:r>
              <a:rPr lang="en-US" altLang="en-US" sz="2000" b="1" i="1" dirty="0" err="1"/>
              <a:t>si</a:t>
            </a:r>
            <a:r>
              <a:rPr lang="en-US" altLang="en-US" sz="2000" b="1" i="1" dirty="0"/>
              <a:t> sub </a:t>
            </a:r>
            <a:r>
              <a:rPr lang="en-US" altLang="en-US" sz="2000" b="1" i="1" dirty="0" err="1"/>
              <a:t>numele</a:t>
            </a:r>
            <a:r>
              <a:rPr lang="en-US" altLang="en-US" sz="2000" b="1" i="1" dirty="0"/>
              <a:t> “Gang of Four”), 1994</a:t>
            </a:r>
            <a:r>
              <a:rPr lang="en-US" altLang="en-US" sz="2000" dirty="0"/>
              <a:t>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20912" y="0"/>
            <a:ext cx="6421881" cy="1814743"/>
          </a:xfrm>
        </p:spPr>
        <p:txBody>
          <a:bodyPr/>
          <a:lstStyle/>
          <a:p>
            <a:r>
              <a:rPr lang="en-US" sz="4400" dirty="0"/>
              <a:t>Structural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5765" y="1461993"/>
            <a:ext cx="7116248" cy="1107843"/>
          </a:xfrm>
        </p:spPr>
        <p:txBody>
          <a:bodyPr>
            <a:noAutofit/>
          </a:bodyPr>
          <a:lstStyle/>
          <a:p>
            <a:pPr algn="just"/>
            <a:r>
              <a:rPr lang="en-GB" sz="2200" dirty="0">
                <a:solidFill>
                  <a:schemeClr val="tx1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Ease </a:t>
            </a:r>
            <a:r>
              <a:rPr lang="en-GB" sz="2200" dirty="0">
                <a:solidFill>
                  <a:schemeClr val="tx1"/>
                </a:solidFill>
              </a:rPr>
              <a:t>the design by identifying a simple way to realize relationships between entities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-1476246" y="2760529"/>
            <a:ext cx="6421881" cy="1814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Behavioral patterns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257" y="4928973"/>
            <a:ext cx="72062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457200"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GB" sz="2200" dirty="0"/>
              <a:t> </a:t>
            </a:r>
            <a:r>
              <a:rPr lang="en-GB" sz="2200" dirty="0" smtClean="0"/>
              <a:t>Identify </a:t>
            </a:r>
            <a:r>
              <a:rPr lang="en-GB" sz="2200" dirty="0"/>
              <a:t>common communication patterns between objects and realize these patterns. By doing so, these patterns increase flexibility in carrying out this communication</a:t>
            </a:r>
            <a:endParaRPr lang="en-US" sz="2200" dirty="0"/>
          </a:p>
        </p:txBody>
      </p:sp>
    </p:spTree>
    <p:extLst>
      <p:ext uri="{BB962C8B-B14F-4D97-AF65-F5344CB8AC3E}">
        <p14:creationId xmlns="" xmlns:p14="http://schemas.microsoft.com/office/powerpoint/2010/main" val="6671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30512" y="0"/>
            <a:ext cx="4802297" cy="153291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935" y="1180489"/>
            <a:ext cx="7669448" cy="5975094"/>
          </a:xfrm>
        </p:spPr>
        <p:txBody>
          <a:bodyPr>
            <a:noAutofit/>
          </a:bodyPr>
          <a:lstStyle/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Problem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 </a:t>
            </a:r>
            <a:r>
              <a:rPr lang="en-GB" sz="2200" dirty="0" smtClean="0">
                <a:solidFill>
                  <a:schemeClr val="tx1"/>
                </a:solidFill>
              </a:rPr>
              <a:t>Want </a:t>
            </a:r>
            <a:r>
              <a:rPr lang="en-GB" sz="2200" dirty="0">
                <a:solidFill>
                  <a:schemeClr val="tx1"/>
                </a:solidFill>
              </a:rPr>
              <a:t>to ensure a single instance of a class, shared </a:t>
            </a:r>
            <a:endParaRPr lang="en-GB" sz="2200" dirty="0" smtClean="0">
              <a:solidFill>
                <a:schemeClr val="tx1"/>
              </a:solidFill>
            </a:endParaRPr>
          </a:p>
          <a:p>
            <a:pPr algn="just"/>
            <a:r>
              <a:rPr lang="en-GB" sz="2200" dirty="0">
                <a:solidFill>
                  <a:schemeClr val="tx1"/>
                </a:solidFill>
              </a:rPr>
              <a:t>	</a:t>
            </a:r>
            <a:r>
              <a:rPr lang="en-GB" sz="2200" dirty="0" smtClean="0">
                <a:solidFill>
                  <a:schemeClr val="tx1"/>
                </a:solidFill>
              </a:rPr>
              <a:t>		throughout </a:t>
            </a:r>
            <a:r>
              <a:rPr lang="en-GB" sz="2200" dirty="0">
                <a:solidFill>
                  <a:schemeClr val="tx1"/>
                </a:solidFill>
              </a:rPr>
              <a:t>a </a:t>
            </a:r>
            <a:r>
              <a:rPr lang="en-GB" sz="2200" dirty="0" smtClean="0">
                <a:solidFill>
                  <a:schemeClr val="tx1"/>
                </a:solidFill>
              </a:rPr>
              <a:t>program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Context</a:t>
            </a:r>
            <a:r>
              <a:rPr lang="ro-RO" sz="2200" dirty="0" smtClean="0">
                <a:solidFill>
                  <a:srgbClr val="FF0000"/>
                </a:solidFill>
              </a:rPr>
              <a:t> </a:t>
            </a:r>
            <a:r>
              <a:rPr lang="en-US" sz="2200" dirty="0" smtClean="0">
                <a:solidFill>
                  <a:srgbClr val="FF0000"/>
                </a:solidFill>
              </a:rPr>
              <a:t>:</a:t>
            </a:r>
            <a:r>
              <a:rPr lang="en-GB" sz="2200" dirty="0" smtClean="0">
                <a:solidFill>
                  <a:srgbClr val="FF0000"/>
                </a:solidFill>
              </a:rPr>
              <a:t> </a:t>
            </a:r>
            <a:r>
              <a:rPr lang="en-GB" sz="2200" dirty="0" smtClean="0">
                <a:solidFill>
                  <a:schemeClr val="tx1"/>
                </a:solidFill>
              </a:rPr>
              <a:t>Need </a:t>
            </a:r>
            <a:r>
              <a:rPr lang="en-GB" sz="2200" dirty="0">
                <a:solidFill>
                  <a:schemeClr val="tx1"/>
                </a:solidFill>
              </a:rPr>
              <a:t>to address initialization versus usage </a:t>
            </a:r>
            <a:r>
              <a:rPr lang="en-GB" sz="2200" dirty="0" smtClean="0">
                <a:solidFill>
                  <a:schemeClr val="tx1"/>
                </a:solidFill>
              </a:rPr>
              <a:t>ordering</a:t>
            </a:r>
          </a:p>
          <a:p>
            <a:pPr algn="just"/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Solution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Provide a </a:t>
            </a:r>
            <a:r>
              <a:rPr lang="en-GB" sz="2200" dirty="0">
                <a:solidFill>
                  <a:srgbClr val="FF0000"/>
                </a:solidFill>
              </a:rPr>
              <a:t>global access method </a:t>
            </a:r>
            <a:r>
              <a:rPr lang="en-GB" sz="2200" dirty="0">
                <a:solidFill>
                  <a:schemeClr val="tx1"/>
                </a:solidFill>
              </a:rPr>
              <a:t>(static in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First use of the access method </a:t>
            </a:r>
            <a:r>
              <a:rPr lang="en-GB" sz="2200" dirty="0">
                <a:solidFill>
                  <a:srgbClr val="FF0000"/>
                </a:solidFill>
              </a:rPr>
              <a:t>instantiates</a:t>
            </a:r>
            <a:r>
              <a:rPr lang="en-GB" sz="2200" dirty="0">
                <a:solidFill>
                  <a:schemeClr val="tx1"/>
                </a:solidFill>
              </a:rPr>
              <a:t> the class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Constructors for instance can be made </a:t>
            </a:r>
            <a:r>
              <a:rPr lang="en-GB" sz="2200" dirty="0" smtClean="0">
                <a:solidFill>
                  <a:schemeClr val="tx1"/>
                </a:solidFill>
              </a:rPr>
              <a:t>private(actually must C++)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500" dirty="0">
              <a:solidFill>
                <a:schemeClr val="tx1"/>
              </a:solidFill>
            </a:endParaRPr>
          </a:p>
          <a:p>
            <a:pPr algn="just"/>
            <a:r>
              <a:rPr lang="en-GB" sz="2200" dirty="0" smtClean="0">
                <a:solidFill>
                  <a:srgbClr val="FF0000"/>
                </a:solidFill>
              </a:rPr>
              <a:t>Consequences :</a:t>
            </a:r>
            <a:endParaRPr lang="en-GB" sz="2200" dirty="0">
              <a:solidFill>
                <a:srgbClr val="FF0000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never created if it’s never used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200" dirty="0">
                <a:solidFill>
                  <a:schemeClr val="tx1"/>
                </a:solidFill>
              </a:rPr>
              <a:t>Object is shared efficiently among all uses</a:t>
            </a:r>
          </a:p>
          <a:p>
            <a:pPr algn="just"/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77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678112" y="0"/>
            <a:ext cx="4802297" cy="153291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5042" y="1259946"/>
            <a:ext cx="6062849" cy="629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 class Singleton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static T *instance_;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 smtClean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Initialize the static instance pointer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T *Singleton::instance_ = 0;</a:t>
            </a:r>
          </a:p>
          <a:p>
            <a:pPr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// Global access point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template &lt;class T&gt;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T *Singleton::instance()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</a:t>
            </a:r>
            <a:r>
              <a:rPr lang="en-US" sz="1600" b="1" i="1" dirty="0">
                <a:latin typeface="Courier New" panose="02070309020205020404" pitchFamily="49" charset="0"/>
              </a:rPr>
              <a:t>// check for existing instance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if (Singleton&lt;T&gt;::instance_ == 0) {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</a:t>
            </a:r>
            <a:r>
              <a:rPr lang="en-US" sz="1600" b="1" i="1" dirty="0">
                <a:latin typeface="Courier New" panose="02070309020205020404" pitchFamily="49" charset="0"/>
              </a:rPr>
              <a:t>// may want a try/catch here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Singleton&lt;T&gt;::instance_ = 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    new Singleton&lt;T&gt;;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}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  return Singleton&lt;T&gt;::instance_;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007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906712" y="0"/>
            <a:ext cx="4802297" cy="153291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7" name="Rectangle 6"/>
          <p:cNvSpPr>
            <a:spLocks noGrp="1" noChangeArrowheads="1"/>
          </p:cNvSpPr>
          <p:nvPr/>
        </p:nvSpPr>
        <p:spPr bwMode="auto">
          <a:xfrm>
            <a:off x="676865" y="1356428"/>
            <a:ext cx="6720134" cy="62997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400" dirty="0"/>
              <a:t>Parameterized by a </a:t>
            </a:r>
            <a:r>
              <a:rPr lang="en-US" sz="2400" dirty="0">
                <a:solidFill>
                  <a:srgbClr val="FF0000"/>
                </a:solidFill>
              </a:rPr>
              <a:t>concrete </a:t>
            </a:r>
            <a:r>
              <a:rPr lang="en-US" sz="2400" dirty="0" smtClean="0">
                <a:solidFill>
                  <a:srgbClr val="FF0000"/>
                </a:solidFill>
              </a:rPr>
              <a:t>type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Notice constructor and variable are </a:t>
            </a:r>
            <a:r>
              <a:rPr lang="en-US" sz="2400" i="1" dirty="0" smtClean="0">
                <a:solidFill>
                  <a:srgbClr val="FF0000"/>
                </a:solidFill>
              </a:rPr>
              <a:t>private</a:t>
            </a:r>
          </a:p>
          <a:p>
            <a:pPr marL="0" indent="0">
              <a:lnSpc>
                <a:spcPct val="80000"/>
              </a:lnSpc>
              <a:buNone/>
            </a:pPr>
            <a:endParaRPr lang="en-US" sz="2400" i="1" dirty="0"/>
          </a:p>
          <a:p>
            <a:pPr>
              <a:lnSpc>
                <a:spcPct val="80000"/>
              </a:lnSpc>
            </a:pPr>
            <a:r>
              <a:rPr lang="en-US" sz="2400" dirty="0"/>
              <a:t>Initialization of static </a:t>
            </a:r>
            <a:r>
              <a:rPr lang="en-US" sz="2000" b="1" dirty="0" err="1">
                <a:latin typeface="Courier New" panose="02070309020205020404" pitchFamily="49" charset="0"/>
              </a:rPr>
              <a:t>s_instance</a:t>
            </a:r>
            <a:r>
              <a:rPr lang="en-US" sz="2400" dirty="0"/>
              <a:t> variable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class declaration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Outside method definition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Done before any method in compilation unit is </a:t>
            </a:r>
            <a:r>
              <a:rPr lang="en-US" sz="2000" dirty="0" smtClean="0"/>
              <a:t>called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/>
              <a:t>Instance </a:t>
            </a:r>
            <a:r>
              <a:rPr lang="en-US" sz="2400" dirty="0" err="1"/>
              <a:t>accessor</a:t>
            </a:r>
            <a:r>
              <a:rPr lang="en-US" sz="2400" dirty="0"/>
              <a:t> method can then check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For a 0 instance pointer</a:t>
            </a:r>
          </a:p>
          <a:p>
            <a:pPr lvl="1">
              <a:lnSpc>
                <a:spcPct val="80000"/>
              </a:lnSpc>
            </a:pPr>
            <a:r>
              <a:rPr lang="en-US" sz="2000" dirty="0"/>
              <a:t>And create a new instance if </a:t>
            </a:r>
            <a:r>
              <a:rPr lang="en-US" sz="2000" dirty="0" smtClean="0"/>
              <a:t>so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20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Same object </a:t>
            </a:r>
            <a:r>
              <a:rPr lang="en-US" sz="2400" dirty="0"/>
              <a:t>is always returned by </a:t>
            </a:r>
            <a:r>
              <a:rPr lang="en-US" sz="2400" dirty="0" err="1"/>
              <a:t>accessor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428557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906712" y="0"/>
            <a:ext cx="4802297" cy="1532913"/>
          </a:xfrm>
        </p:spPr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ingleton</a:t>
            </a:r>
            <a:r>
              <a:rPr lang="en-US" dirty="0"/>
              <a:t> 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6513" y="962392"/>
            <a:ext cx="5879797" cy="495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*f1 = Singleton&lt;Foo&gt;::instance</a:t>
            </a:r>
            <a:r>
              <a:rPr lang="en-US" sz="2000" b="1" dirty="0" smtClean="0"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anose="02070309020205020404" pitchFamily="49" charset="0"/>
              </a:rPr>
              <a:t>Foo *f2 = Singleton&lt;Foo&gt;::instance();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//</a:t>
            </a:r>
            <a:r>
              <a:rPr lang="en-US" sz="2000" b="1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SAME OBJECT </a:t>
            </a:r>
            <a:r>
              <a:rPr lang="en-US" sz="2000" b="1" dirty="0" smtClean="0">
                <a:latin typeface="Courier New" panose="02070309020205020404" pitchFamily="49" charset="0"/>
              </a:rPr>
              <a:t>for both f1 and f2</a:t>
            </a:r>
            <a:endParaRPr 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624386" y="3132838"/>
            <a:ext cx="7966282" cy="412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800" dirty="0"/>
              <a:t>Need a single instance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E.g., a common buffer of text tokens from a </a:t>
            </a:r>
            <a:r>
              <a:rPr lang="en-US" sz="2400" dirty="0" smtClean="0"/>
              <a:t>file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Shared across multiple points in the </a:t>
            </a:r>
            <a:r>
              <a:rPr lang="en-US" sz="2800" dirty="0" smtClean="0"/>
              <a:t>code</a:t>
            </a:r>
          </a:p>
          <a:p>
            <a:pPr marL="0" indent="0">
              <a:lnSpc>
                <a:spcPct val="90000"/>
              </a:lnSpc>
              <a:buNone/>
            </a:pPr>
            <a:endParaRPr lang="en-US" sz="500" dirty="0"/>
          </a:p>
          <a:p>
            <a:pPr>
              <a:lnSpc>
                <a:spcPct val="90000"/>
              </a:lnSpc>
            </a:pPr>
            <a:r>
              <a:rPr lang="en-US" sz="2800" dirty="0"/>
              <a:t>Need to share buffer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Copying is wasteful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Need to refer to same object </a:t>
            </a:r>
            <a:r>
              <a:rPr lang="en-US" sz="2400" dirty="0" smtClean="0"/>
              <a:t>instance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500" dirty="0" smtClean="0"/>
          </a:p>
          <a:p>
            <a:pPr>
              <a:lnSpc>
                <a:spcPct val="90000"/>
              </a:lnSpc>
            </a:pPr>
            <a:r>
              <a:rPr lang="en-US" sz="2800" dirty="0" smtClean="0"/>
              <a:t>What </a:t>
            </a:r>
            <a:r>
              <a:rPr lang="en-US" sz="2800" dirty="0"/>
              <a:t>about </a:t>
            </a:r>
            <a:r>
              <a:rPr lang="en-US" sz="2800" dirty="0">
                <a:solidFill>
                  <a:srgbClr val="FF0000"/>
                </a:solidFill>
              </a:rPr>
              <a:t>deleting</a:t>
            </a:r>
            <a:r>
              <a:rPr lang="en-US" sz="2800" dirty="0"/>
              <a:t> these instances?</a:t>
            </a:r>
          </a:p>
        </p:txBody>
      </p:sp>
    </p:spTree>
    <p:extLst>
      <p:ext uri="{BB962C8B-B14F-4D97-AF65-F5344CB8AC3E}">
        <p14:creationId xmlns="" xmlns:p14="http://schemas.microsoft.com/office/powerpoint/2010/main" val="2694095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601912" y="0"/>
            <a:ext cx="4802297" cy="1532913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276" y="1125622"/>
            <a:ext cx="7614960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Intent:</a:t>
            </a:r>
            <a:endParaRPr lang="en-GB" sz="2800" dirty="0">
              <a:solidFill>
                <a:srgbClr val="FF0000"/>
              </a:solidFill>
            </a:endParaRP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/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Separate the construction of a complex object from its representation so that the same construction process can create different representations.</a:t>
            </a:r>
          </a:p>
          <a:p>
            <a:pPr marL="34290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GB" sz="2800" dirty="0"/>
              <a:t>Parse a complex representation, create one of several targets.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41746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350871" y="-570520"/>
            <a:ext cx="4802297" cy="1532913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276" y="1125621"/>
            <a:ext cx="7614960" cy="413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/>
              <a:t>This </a:t>
            </a:r>
            <a:r>
              <a:rPr lang="en-GB" sz="2800" dirty="0"/>
              <a:t>pattern is used by fast food restaurants to construct children's meals. Children's meals typically consist of a main item, a side item, a drink, and a toy (e.g., a hamburger, fries, Coke, and toy dinosaur). Note that there can be variation in the content of the children's meal, but the construction process is the same. 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638385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350871" y="-570520"/>
            <a:ext cx="4802297" cy="1532913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276" y="1125622"/>
            <a:ext cx="76149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77" y="1855320"/>
            <a:ext cx="5755492" cy="550812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1003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350871" y="-570520"/>
            <a:ext cx="4802297" cy="1532913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31276" y="1125621"/>
            <a:ext cx="7614960" cy="413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Example: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Whether a customer orders a hamburger, cheeseburger, or chicken, the process is the same. The employee at the counter directs the crew to assemble a main item, side item, and toy. These items are then placed in a bag. The drink is placed in a cup and remains outside of the bag. This same process is used at competing restaurants.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1846234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350871" y="-570520"/>
            <a:ext cx="4802297" cy="1532913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17653" y="1552414"/>
            <a:ext cx="761496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342900" indent="-34290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en-GB" sz="2800" dirty="0" smtClean="0"/>
          </a:p>
          <a:p>
            <a:pPr marL="514350" indent="-514350">
              <a:buFont typeface="+mj-lt"/>
              <a:buAutoNum type="arabicPeriod"/>
            </a:pPr>
            <a:r>
              <a:rPr lang="en-GB" sz="2800" dirty="0" smtClean="0"/>
              <a:t>Decide </a:t>
            </a:r>
            <a:r>
              <a:rPr lang="en-GB" sz="2800" dirty="0"/>
              <a:t>if a common input and many possible representations (or outputs) is the problem at hand.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Encapsulate the parsing of the common input in a Reader class.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Design a standard protocol for creating all possible output representations. Capture the steps of this protocol in a Builder interface</a:t>
            </a:r>
            <a:r>
              <a:rPr lang="en-GB" sz="2800" dirty="0" smtClean="0"/>
              <a:t>.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316131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 dirty="0"/>
              <a:t>Facultatea de Matematică şi Informatică </a:t>
            </a:r>
            <a:r>
              <a:rPr lang="en-US" altLang="en-US" sz="1800" b="1" dirty="0" err="1"/>
              <a:t>Universitatea</a:t>
            </a:r>
            <a:r>
              <a:rPr lang="en-US" altLang="en-US" sz="1800" b="1" dirty="0"/>
              <a:t> din </a:t>
            </a:r>
            <a:r>
              <a:rPr lang="en-US" altLang="en-US" sz="1800" b="1" dirty="0" err="1"/>
              <a:t>Bucureşti</a:t>
            </a:r>
            <a:endParaRPr lang="en-US" altLang="en-US" sz="1800" dirty="0"/>
          </a:p>
        </p:txBody>
      </p:sp>
      <p:pic>
        <p:nvPicPr>
          <p:cNvPr id="3" name="Google Shape;94;p1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 smtClean="0"/>
              <a:t>Cod </a:t>
            </a:r>
            <a:r>
              <a:rPr lang="en-US" altLang="en-US" sz="2000" dirty="0" err="1" smtClean="0"/>
              <a:t>sigur</a:t>
            </a:r>
            <a:r>
              <a:rPr lang="en-US" altLang="en-US" sz="2000" dirty="0" smtClean="0"/>
              <a:t> in C: </a:t>
            </a:r>
            <a:r>
              <a:rPr lang="en-US" sz="2000" b="1" dirty="0" smtClean="0"/>
              <a:t>MISRA C</a:t>
            </a:r>
            <a:endParaRPr lang="en-US" alt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925512" y="1951037"/>
            <a:ext cx="8229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MISRA-C:2004 contains 142 rules, of which 122 are "required" and 20 are "advisory"; they are divided into 21 topical categories, from "Environment" to "Run-time failures".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r>
              <a:rPr lang="en-US" sz="1800" dirty="0" err="1" smtClean="0"/>
              <a:t>Cel</a:t>
            </a:r>
            <a:r>
              <a:rPr lang="en-US" sz="1800" dirty="0" smtClean="0"/>
              <a:t> </a:t>
            </a:r>
            <a:r>
              <a:rPr lang="en-US" sz="1800" dirty="0" err="1" smtClean="0"/>
              <a:t>mai</a:t>
            </a:r>
            <a:r>
              <a:rPr lang="en-US" sz="1800" dirty="0" smtClean="0"/>
              <a:t> recent MISRA C:2023</a:t>
            </a:r>
          </a:p>
          <a:p>
            <a:endParaRPr lang="en-US" sz="1800" dirty="0" smtClean="0"/>
          </a:p>
          <a:p>
            <a:r>
              <a:rPr lang="en-US" sz="1800" dirty="0" err="1" smtClean="0"/>
              <a:t>Exista</a:t>
            </a:r>
            <a:r>
              <a:rPr lang="en-US" sz="1800" dirty="0" smtClean="0"/>
              <a:t> </a:t>
            </a:r>
            <a:r>
              <a:rPr lang="en-US" sz="1800" dirty="0" err="1" smtClean="0"/>
              <a:t>si</a:t>
            </a:r>
            <a:r>
              <a:rPr lang="en-US" sz="1800" dirty="0" smtClean="0"/>
              <a:t> MISRA C++: 2023</a:t>
            </a:r>
          </a:p>
          <a:p>
            <a:endParaRPr lang="en-US" sz="1800" dirty="0" smtClean="0"/>
          </a:p>
          <a:p>
            <a:r>
              <a:rPr lang="en-US" sz="1800" dirty="0" smtClean="0"/>
              <a:t>Sa </a:t>
            </a:r>
            <a:r>
              <a:rPr lang="en-US" sz="1800" dirty="0" err="1" smtClean="0"/>
              <a:t>vedem</a:t>
            </a:r>
            <a:r>
              <a:rPr lang="en-US" sz="1800" dirty="0" smtClean="0"/>
              <a:t> MISRA 2004</a:t>
            </a:r>
            <a:endParaRPr lang="en-US" sz="18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350871" y="-570520"/>
            <a:ext cx="4802297" cy="1532913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524464" y="1970125"/>
            <a:ext cx="761496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How to use a builder?</a:t>
            </a:r>
          </a:p>
          <a:p>
            <a:pPr marL="514350" indent="-514350"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+mj-lt"/>
              <a:buAutoNum type="arabicPeriod" startAt="4"/>
            </a:pPr>
            <a:endParaRPr lang="en-GB" sz="2800" dirty="0" smtClean="0"/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 smtClean="0"/>
              <a:t>Define </a:t>
            </a:r>
            <a:r>
              <a:rPr lang="en-GB" sz="2800" dirty="0"/>
              <a:t>a Builder derived class for each target representation.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creates a Reader object and a Builder object, and registers the latter with the former.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Reader to "construct".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GB" sz="2800" dirty="0"/>
              <a:t>The client asks the Builder to return the result.</a:t>
            </a:r>
          </a:p>
        </p:txBody>
      </p:sp>
    </p:spTree>
    <p:extLst>
      <p:ext uri="{BB962C8B-B14F-4D97-AF65-F5344CB8AC3E}">
        <p14:creationId xmlns="" xmlns:p14="http://schemas.microsoft.com/office/powerpoint/2010/main" val="42907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1350871" y="-570520"/>
            <a:ext cx="4802297" cy="1532913"/>
          </a:xfrm>
        </p:spPr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7" name="Rectangle 6"/>
          <p:cNvSpPr/>
          <p:nvPr/>
        </p:nvSpPr>
        <p:spPr>
          <a:xfrm>
            <a:off x="647066" y="1161944"/>
            <a:ext cx="761496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US" sz="2800" dirty="0" smtClean="0">
                <a:hlinkClick r:id="rId2"/>
              </a:rPr>
              <a:t>http://en.wikibooks.org/wiki/C%2B%2B_Programming/Code/Design_Patterns/Creational_Patterns</a:t>
            </a:r>
            <a:endParaRPr lang="en-GB" sz="2800" dirty="0"/>
          </a:p>
        </p:txBody>
      </p:sp>
    </p:spTree>
    <p:extLst>
      <p:ext uri="{BB962C8B-B14F-4D97-AF65-F5344CB8AC3E}">
        <p14:creationId xmlns="" xmlns:p14="http://schemas.microsoft.com/office/powerpoint/2010/main" val="72905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85912" y="-249561"/>
            <a:ext cx="5920184" cy="1532913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376" y="2098540"/>
            <a:ext cx="7614960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a class from a family of derived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>
                <a:solidFill>
                  <a:srgbClr val="FF0000"/>
                </a:solidFill>
              </a:rPr>
              <a:t>Abstract Factory</a:t>
            </a:r>
            <a:r>
              <a:rPr lang="en-GB" sz="2800" dirty="0"/>
              <a:t>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/>
              <a:t> A utility class that creates an instance of several families of classes. It can also return a factory for a certain group.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1559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85912" y="-249561"/>
            <a:ext cx="5920184" cy="1532913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377" y="2098541"/>
            <a:ext cx="6759516" cy="348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latin typeface="Gill Sans MT" panose="020B0502020104020203" pitchFamily="34" charset="0"/>
              </a:rPr>
              <a:t>Provide an interface for creating families of related or dependent objects without specifying their concrete classes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3307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85912" y="-249561"/>
            <a:ext cx="5920184" cy="1532913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376" y="2098541"/>
            <a:ext cx="7321533" cy="4592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Example: </a:t>
            </a:r>
            <a:r>
              <a:rPr lang="en-US" sz="2800" b="1" u="sng" dirty="0" smtClean="0">
                <a:latin typeface="Gill Sans MT" panose="020B0502020104020203" pitchFamily="34" charset="0"/>
              </a:rPr>
              <a:t>pasta maker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The code is the pasta maker .Different disks create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different pasta </a:t>
            </a:r>
            <a:r>
              <a:rPr lang="en-GB" sz="2400" dirty="0" smtClean="0">
                <a:latin typeface="Gill Sans MT" panose="020B0502020104020203" pitchFamily="34" charset="0"/>
              </a:rPr>
              <a:t>shapes . These are the factories.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disks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properties in common </a:t>
            </a:r>
            <a:r>
              <a:rPr lang="en-GB" sz="2400" dirty="0" smtClean="0">
                <a:latin typeface="Gill Sans MT" panose="020B0502020104020203" pitchFamily="34" charset="0"/>
              </a:rPr>
              <a:t>so that they will work with the pasta maker.</a:t>
            </a:r>
          </a:p>
          <a:p>
            <a:pPr marL="0" lvl="1" algn="just"/>
            <a:r>
              <a:rPr lang="en-GB" sz="2400" dirty="0" smtClean="0">
                <a:latin typeface="Gill Sans MT" panose="020B0502020104020203" pitchFamily="34" charset="0"/>
              </a:rPr>
              <a:t>All pastas have certain </a:t>
            </a:r>
            <a:r>
              <a:rPr lang="en-GB" sz="2400" dirty="0" smtClean="0">
                <a:solidFill>
                  <a:srgbClr val="FF0000"/>
                </a:solidFill>
                <a:latin typeface="Gill Sans MT" panose="020B0502020104020203" pitchFamily="34" charset="0"/>
              </a:rPr>
              <a:t>characteristics in common </a:t>
            </a:r>
            <a:r>
              <a:rPr lang="en-GB" sz="2400" dirty="0" smtClean="0">
                <a:latin typeface="Gill Sans MT" panose="020B0502020104020203" pitchFamily="34" charset="0"/>
              </a:rPr>
              <a:t>that are inherited from the generic “Pasta” object.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3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3"/>
            </a:endParaRPr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4125552292"/>
              </p:ext>
            </p:extLst>
          </p:nvPr>
        </p:nvGraphicFramePr>
        <p:xfrm>
          <a:off x="6530104" y="244496"/>
          <a:ext cx="3189224" cy="2378296"/>
        </p:xfrm>
        <a:graphic>
          <a:graphicData uri="http://schemas.openxmlformats.org/presentationml/2006/ole">
            <p:oleObj spid="_x0000_s1026" name="Image" r:id="rId4" imgW="6222222" imgH="3479365" progId="">
              <p:embed/>
            </p:oleObj>
          </a:graphicData>
        </a:graphic>
      </p:graphicFrame>
    </p:spTree>
    <p:extLst>
      <p:ext uri="{BB962C8B-B14F-4D97-AF65-F5344CB8AC3E}">
        <p14:creationId xmlns="" xmlns:p14="http://schemas.microsoft.com/office/powerpoint/2010/main" val="268726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-85912" y="-249561"/>
            <a:ext cx="5920184" cy="1532913"/>
          </a:xfrm>
        </p:spPr>
        <p:txBody>
          <a:bodyPr/>
          <a:lstStyle/>
          <a:p>
            <a:r>
              <a:rPr lang="en-US" dirty="0" smtClean="0"/>
              <a:t> (Abstract) Factory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377" y="2098541"/>
            <a:ext cx="6759516" cy="301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Code: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/>
            <a:r>
              <a:rPr lang="en-US" sz="2400" dirty="0" smtClean="0">
                <a:hlinkClick r:id="rId2"/>
              </a:rPr>
              <a:t>http://en.wikibooks.org/wiki/C%2B%2B_Programming/Code/Design_Patterns/Creational_Patterns#Factory</a:t>
            </a:r>
            <a:endParaRPr lang="en-GB" sz="2800" dirty="0"/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8175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2112" y="0"/>
            <a:ext cx="5920184" cy="1532913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377" y="2098541"/>
            <a:ext cx="6759516" cy="2579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Problem :</a:t>
            </a:r>
          </a:p>
          <a:p>
            <a:pPr lvl="1"/>
            <a:r>
              <a:rPr lang="en-US" sz="2400" dirty="0" smtClean="0"/>
              <a:t>Have an object with an interface that’s close to but not exactly what we need.</a:t>
            </a:r>
          </a:p>
          <a:p>
            <a:pPr lvl="1"/>
            <a:r>
              <a:rPr lang="en-US" sz="2400" dirty="0" smtClean="0"/>
              <a:t>What do we do?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1433" y="4381395"/>
            <a:ext cx="6898459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Context: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Want to </a:t>
            </a:r>
            <a:r>
              <a:rPr lang="en-US" sz="2400" dirty="0" smtClean="0">
                <a:solidFill>
                  <a:srgbClr val="FF0000"/>
                </a:solidFill>
              </a:rPr>
              <a:t>re-use an existing </a:t>
            </a:r>
            <a:r>
              <a:rPr lang="en-US" sz="2400" dirty="0" smtClean="0"/>
              <a:t>class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Can’t change its interface 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Impractical to extend class hierarchy more generally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13900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5920184" cy="1532913"/>
          </a:xfrm>
        </p:spPr>
        <p:txBody>
          <a:bodyPr/>
          <a:lstStyle/>
          <a:p>
            <a:r>
              <a:rPr lang="en-US" dirty="0" smtClean="0"/>
              <a:t> Adapter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377" y="2098541"/>
            <a:ext cx="67595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83353" y="1436389"/>
            <a:ext cx="668491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Solution:</a:t>
            </a: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Wrap</a:t>
            </a:r>
            <a:r>
              <a:rPr lang="en-US" sz="2400" dirty="0" smtClean="0"/>
              <a:t> a particular class or object with the interface needed (2 forms: class form and object forms)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883354" y="3812419"/>
            <a:ext cx="6942121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smtClean="0">
                <a:solidFill>
                  <a:srgbClr val="FF0000"/>
                </a:solidFill>
              </a:rPr>
              <a:t>Consequences:</a:t>
            </a:r>
            <a:endParaRPr lang="en-US" sz="2800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/>
              <a:t>Implementation you’re given gets the interface you want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1206015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925512" y="0"/>
            <a:ext cx="5920184" cy="1532913"/>
          </a:xfrm>
        </p:spPr>
        <p:txBody>
          <a:bodyPr/>
          <a:lstStyle/>
          <a:p>
            <a:r>
              <a:rPr lang="en-US" dirty="0" smtClean="0"/>
              <a:t> Iterator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40377" y="2098541"/>
            <a:ext cx="6759516" cy="4487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b="1" dirty="0" smtClean="0">
                <a:solidFill>
                  <a:srgbClr val="FF0000"/>
                </a:solidFill>
              </a:rPr>
              <a:t>Intent: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GB" sz="2800" b="1" dirty="0" smtClean="0">
              <a:solidFill>
                <a:srgbClr val="FF0000"/>
              </a:solidFill>
            </a:endParaRPr>
          </a:p>
          <a:p>
            <a:pPr marL="0" lvl="1" algn="just"/>
            <a:r>
              <a:rPr lang="en-GB" sz="2400" dirty="0" smtClean="0"/>
              <a:t>Want to access </a:t>
            </a:r>
            <a:r>
              <a:rPr lang="en-GB" sz="2400" dirty="0" smtClean="0">
                <a:solidFill>
                  <a:srgbClr val="FF0000"/>
                </a:solidFill>
              </a:rPr>
              <a:t>aggregated elements sequentially</a:t>
            </a:r>
            <a:r>
              <a:rPr lang="en-GB" sz="2400" dirty="0" smtClean="0"/>
              <a:t>,  like traverse a list of names and print them out.</a:t>
            </a:r>
          </a:p>
          <a:p>
            <a:pPr marL="0" lvl="1" algn="just"/>
            <a:endParaRPr lang="en-GB" sz="2400" dirty="0" smtClean="0"/>
          </a:p>
          <a:p>
            <a:pPr marL="0" lvl="1" algn="just"/>
            <a:r>
              <a:rPr lang="en-GB" sz="2400" dirty="0" smtClean="0"/>
              <a:t>Don’t want to know details of how they’re stored, in a linked list, or an array, or a balanced binary tree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377" y="5465974"/>
            <a:ext cx="548159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Solution core:</a:t>
            </a:r>
          </a:p>
          <a:p>
            <a:endParaRPr lang="en-US" sz="2800" dirty="0" smtClean="0"/>
          </a:p>
          <a:p>
            <a:pPr lvl="1"/>
            <a:r>
              <a:rPr lang="en-US" sz="2400" dirty="0" smtClean="0"/>
              <a:t>Provide a </a:t>
            </a:r>
            <a:r>
              <a:rPr lang="en-US" sz="2400" dirty="0" smtClean="0">
                <a:solidFill>
                  <a:srgbClr val="FF0000"/>
                </a:solidFill>
              </a:rPr>
              <a:t>separate interface </a:t>
            </a:r>
            <a:r>
              <a:rPr lang="en-US" sz="2400" dirty="0" smtClean="0"/>
              <a:t>for iteration over each container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2842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40377" y="2098541"/>
            <a:ext cx="6759516" cy="5964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Consequences: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Frees user from knowing details of how elements are stored</a:t>
            </a:r>
          </a:p>
          <a:p>
            <a:pPr marL="282575" lvl="1" indent="174625">
              <a:buFont typeface="Arial" panose="020B0604020202020204" pitchFamily="34" charset="0"/>
              <a:buChar char="•"/>
            </a:pPr>
            <a:r>
              <a:rPr lang="en-US" sz="2400" dirty="0" smtClean="0"/>
              <a:t>Decouples </a:t>
            </a:r>
            <a:r>
              <a:rPr lang="en-US" sz="2400" dirty="0" smtClean="0">
                <a:solidFill>
                  <a:srgbClr val="FF0000"/>
                </a:solidFill>
              </a:rPr>
              <a:t>containers from algorithms </a:t>
            </a:r>
            <a:r>
              <a:rPr lang="en-US" sz="2400" dirty="0" smtClean="0"/>
              <a:t>(crucial in C++ STL)</a:t>
            </a:r>
          </a:p>
          <a:p>
            <a:pPr marL="282575" lvl="1"/>
            <a:endParaRPr lang="en-US" sz="2400" dirty="0" smtClean="0"/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r>
              <a:rPr lang="en-US" sz="2800" dirty="0" smtClean="0">
                <a:solidFill>
                  <a:srgbClr val="FF0000"/>
                </a:solidFill>
              </a:rPr>
              <a:t>Examples: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400" dirty="0" smtClean="0"/>
              <a:t>C++ pointers, C++ STL 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list&lt;</a:t>
            </a:r>
            <a:r>
              <a:rPr lang="en-US" sz="24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&gt;::iterator</a:t>
            </a: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377" y="5465974"/>
            <a:ext cx="5481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25512" y="0"/>
            <a:ext cx="5920184" cy="153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Iterator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694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 dirty="0"/>
              <a:t>Facultatea de Matematică şi Informatică </a:t>
            </a:r>
            <a:r>
              <a:rPr lang="en-US" altLang="en-US" sz="1800" b="1" dirty="0" err="1"/>
              <a:t>Universitatea</a:t>
            </a:r>
            <a:r>
              <a:rPr lang="en-US" altLang="en-US" sz="1800" b="1" dirty="0"/>
              <a:t> din </a:t>
            </a:r>
            <a:r>
              <a:rPr lang="en-US" altLang="en-US" sz="1800" b="1" dirty="0" err="1"/>
              <a:t>Bucureşti</a:t>
            </a:r>
            <a:endParaRPr lang="en-US" altLang="en-US" sz="1800" dirty="0"/>
          </a:p>
        </p:txBody>
      </p:sp>
      <p:pic>
        <p:nvPicPr>
          <p:cNvPr id="3" name="Google Shape;94;p1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 smtClean="0"/>
              <a:t>Cod </a:t>
            </a:r>
            <a:r>
              <a:rPr lang="en-US" altLang="en-US" sz="2000" dirty="0" err="1" smtClean="0"/>
              <a:t>sigur</a:t>
            </a:r>
            <a:r>
              <a:rPr lang="en-US" altLang="en-US" sz="2000" dirty="0" smtClean="0"/>
              <a:t> in C: </a:t>
            </a:r>
            <a:r>
              <a:rPr lang="en-US" sz="2000" b="1" dirty="0" smtClean="0"/>
              <a:t>The Power of 10 Rules</a:t>
            </a:r>
            <a:endParaRPr lang="en-US" alt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1001712" y="2117845"/>
            <a:ext cx="807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Avoid complex flow constructs, such as </a:t>
            </a:r>
            <a:r>
              <a:rPr lang="en-US" sz="2000" b="1" dirty="0" err="1" smtClean="0"/>
              <a:t>goto</a:t>
            </a:r>
            <a:r>
              <a:rPr lang="en-US" sz="2000" b="1" dirty="0" smtClean="0"/>
              <a:t> and recursion.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All loops must have fixed bounds. This prevents runaway code.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Avoid heap memory allocation after initialization.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Restrict functions to a single printed page.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Use a minimum of two runtime assertions per function.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Restrict the scope of data to the smallest possible.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Check the return value of all non-void functions, or cast to void to indicate the return value is useless.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Use the preprocessor only for header files and simple macros.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Limit pointer use to a single dereference, and do not use function pointers.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b="1" dirty="0" smtClean="0"/>
              <a:t>Compile with all possible warnings active; all warnings should then be addressed before release of the software.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56167" y="2127590"/>
            <a:ext cx="7172108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Specifications:</a:t>
            </a:r>
          </a:p>
          <a:p>
            <a:endParaRPr lang="en-US" sz="2800" dirty="0" smtClean="0">
              <a:solidFill>
                <a:srgbClr val="FF0000"/>
              </a:solidFill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Each container may have a </a:t>
            </a:r>
            <a:r>
              <a:rPr lang="en-US" sz="2400" dirty="0" smtClean="0">
                <a:solidFill>
                  <a:srgbClr val="FF0000"/>
                </a:solidFill>
              </a:rPr>
              <a:t>different iterator type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Iterator </a:t>
            </a:r>
            <a:r>
              <a:rPr lang="en-US" sz="2400" dirty="0" smtClean="0">
                <a:solidFill>
                  <a:srgbClr val="FF0000"/>
                </a:solidFill>
              </a:rPr>
              <a:t>knows the internals </a:t>
            </a:r>
            <a:r>
              <a:rPr lang="en-US" sz="2400" dirty="0" smtClean="0"/>
              <a:t>of the container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Object-oriented form shown below (for user-defined types)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 smtClean="0"/>
              <a:t>Slightly different with built-in types, templates</a:t>
            </a:r>
          </a:p>
          <a:p>
            <a:pPr marL="800100" lvl="1" indent="-3429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 smtClean="0"/>
              <a:t>E.g., no inheritance relationship, may use traits, etc.</a:t>
            </a:r>
            <a:endParaRPr lang="en-US" sz="2800" dirty="0" smtClean="0">
              <a:hlinkClick r:id="rId2"/>
            </a:endParaRPr>
          </a:p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endParaRPr lang="en-US" sz="2800" dirty="0">
              <a:hlinkClick r:id="rId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0377" y="5465974"/>
            <a:ext cx="5481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925512" y="0"/>
            <a:ext cx="5920184" cy="153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Iterator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619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377" y="5465974"/>
            <a:ext cx="5481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678" y="1375659"/>
            <a:ext cx="6920092" cy="51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FF0000"/>
                </a:solidFill>
              </a:rPr>
              <a:t>Implementation:</a:t>
            </a:r>
            <a:endParaRPr lang="en-US" sz="2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Object-oriented</a:t>
            </a:r>
            <a:r>
              <a:rPr lang="en-US" sz="2400" dirty="0"/>
              <a:t> version of iterator is natural to implement as a class in C</a:t>
            </a:r>
            <a:r>
              <a:rPr lang="en-US" sz="2400" dirty="0" smtClean="0"/>
              <a:t>++.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Constructor stores passed pointer to C-style string s, positions current_ at </a:t>
            </a:r>
            <a:r>
              <a:rPr lang="en-US" sz="2400" dirty="0" smtClean="0"/>
              <a:t>s (string),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first </a:t>
            </a:r>
            <a:r>
              <a:rPr lang="en-US" sz="2400" dirty="0">
                <a:solidFill>
                  <a:srgbClr val="FF0000"/>
                </a:solidFill>
              </a:rPr>
              <a:t>(re)positions </a:t>
            </a:r>
            <a:r>
              <a:rPr lang="en-US" sz="2400" dirty="0"/>
              <a:t>iterator at the start of the </a:t>
            </a:r>
            <a:r>
              <a:rPr lang="en-US" sz="2400" dirty="0" smtClean="0"/>
              <a:t>string</a:t>
            </a: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0000"/>
                </a:solidFill>
              </a:rPr>
              <a:t>next moves </a:t>
            </a:r>
            <a:r>
              <a:rPr lang="en-US" sz="2400" dirty="0"/>
              <a:t>iterator to the next </a:t>
            </a:r>
            <a:r>
              <a:rPr lang="en-US" sz="2400" dirty="0" smtClean="0"/>
              <a:t>position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is_done</a:t>
            </a:r>
            <a:r>
              <a:rPr lang="en-US" sz="2400" dirty="0" smtClean="0">
                <a:solidFill>
                  <a:srgbClr val="FF0000"/>
                </a:solidFill>
              </a:rPr>
              <a:t> iterating </a:t>
            </a:r>
            <a:r>
              <a:rPr lang="en-US" sz="2400" dirty="0" smtClean="0"/>
              <a:t>whether iterator is at the end of the string</a:t>
            </a:r>
          </a:p>
          <a:p>
            <a:pPr>
              <a:lnSpc>
                <a:spcPct val="80000"/>
              </a:lnSpc>
            </a:pPr>
            <a:endParaRPr lang="en-US" sz="2400" dirty="0" smtClean="0"/>
          </a:p>
          <a:p>
            <a:pPr>
              <a:lnSpc>
                <a:spcPct val="80000"/>
              </a:lnSpc>
            </a:pPr>
            <a:r>
              <a:rPr lang="en-US" sz="2400" dirty="0" err="1" smtClean="0">
                <a:solidFill>
                  <a:srgbClr val="FF0000"/>
                </a:solidFill>
              </a:rPr>
              <a:t>current_item</a:t>
            </a:r>
            <a:r>
              <a:rPr lang="en-US" sz="2400" dirty="0" smtClean="0"/>
              <a:t> returns a pointer to the character at the current iterator position</a:t>
            </a:r>
            <a:endParaRPr lang="en-US" sz="24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925512" y="0"/>
            <a:ext cx="5920184" cy="153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Iterator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81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377" y="5465974"/>
            <a:ext cx="5481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737315" y="2197529"/>
            <a:ext cx="5651621" cy="67265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class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public: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solidFill>
                  <a:schemeClr val="tx1"/>
                </a:solidFill>
                <a:latin typeface="Courier New" panose="02070309020205020404" pitchFamily="49" charset="0"/>
              </a:rPr>
              <a:t>StringIterator</a:t>
            </a: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(char * s) 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: s_ (s), current_ (s) {}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void first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  current_ = 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5083" y="2197529"/>
            <a:ext cx="5040313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void next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++current_;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</a:t>
            </a:r>
            <a:r>
              <a:rPr lang="en-US" sz="2000" b="1" dirty="0" err="1" smtClean="0">
                <a:latin typeface="Courier New" panose="02070309020205020404" pitchFamily="49" charset="0"/>
              </a:rPr>
              <a:t>bool</a:t>
            </a:r>
            <a:r>
              <a:rPr 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sz="2000" b="1" dirty="0" err="1" smtClean="0">
                <a:latin typeface="Courier New" panose="02070309020205020404" pitchFamily="49" charset="0"/>
              </a:rPr>
              <a:t>is_done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*current_ == 0;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 </a:t>
            </a:r>
            <a:r>
              <a:rPr lang="en-US" sz="2000" b="1" dirty="0" err="1" smtClean="0">
                <a:latin typeface="Courier New" panose="02070309020205020404" pitchFamily="49" charset="0"/>
              </a:rPr>
              <a:t>current_item</a:t>
            </a:r>
            <a:r>
              <a:rPr lang="en-US" sz="2000" b="1" dirty="0" smtClean="0">
                <a:latin typeface="Courier New" panose="02070309020205020404" pitchFamily="49" charset="0"/>
              </a:rPr>
              <a:t> () {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  return current_;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}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private: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*s_;</a:t>
            </a: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  char *current_;</a:t>
            </a:r>
          </a:p>
          <a:p>
            <a:pPr algn="just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anose="02070309020205020404" pitchFamily="49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n-US" sz="2000" b="1" dirty="0" smtClean="0">
                <a:latin typeface="Courier New" panose="02070309020205020404" pitchFamily="49" charset="0"/>
              </a:rPr>
              <a:t>};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37316" y="1277074"/>
            <a:ext cx="2388659" cy="480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</a:pPr>
            <a:r>
              <a:rPr lang="en-GB" sz="2800" dirty="0" smtClean="0">
                <a:solidFill>
                  <a:srgbClr val="FF0000"/>
                </a:solidFill>
              </a:rPr>
              <a:t>Code: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25512" y="0"/>
            <a:ext cx="5920184" cy="153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Iterator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9007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0377" y="5465974"/>
            <a:ext cx="5481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68055" y="1084161"/>
            <a:ext cx="5626239" cy="62157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Iterators naturally support use in looping constructs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first</a:t>
            </a:r>
            <a:r>
              <a:rPr lang="en-US" sz="2000" dirty="0" smtClean="0"/>
              <a:t> is used to initialize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is_done</a:t>
            </a:r>
            <a:r>
              <a:rPr lang="en-US" sz="2000" dirty="0" smtClean="0"/>
              <a:t> used for loop test</a:t>
            </a:r>
          </a:p>
          <a:p>
            <a:pPr lvl="1"/>
            <a:r>
              <a:rPr lang="en-US" sz="2000" b="1" dirty="0" smtClean="0">
                <a:solidFill>
                  <a:schemeClr val="accent2"/>
                </a:solidFill>
                <a:latin typeface="Courier New" panose="02070309020205020404" pitchFamily="49" charset="0"/>
              </a:rPr>
              <a:t>next</a:t>
            </a:r>
            <a:r>
              <a:rPr lang="en-US" sz="2000" dirty="0" smtClean="0"/>
              <a:t> used to increment</a:t>
            </a:r>
          </a:p>
          <a:p>
            <a:pPr lvl="1"/>
            <a:r>
              <a:rPr lang="en-US" sz="2000" b="1" dirty="0" err="1" smtClean="0">
                <a:solidFill>
                  <a:schemeClr val="accent2"/>
                </a:solidFill>
                <a:latin typeface="Courier New" panose="02070309020205020404" pitchFamily="49" charset="0"/>
              </a:rPr>
              <a:t>current_item</a:t>
            </a:r>
            <a:r>
              <a:rPr lang="en-US" sz="2000" dirty="0" smtClean="0"/>
              <a:t> is used in loop comparison</a:t>
            </a:r>
          </a:p>
          <a:p>
            <a:pPr lvl="1"/>
            <a:r>
              <a:rPr lang="en-US" sz="2000" dirty="0"/>
              <a:t>Usually </a:t>
            </a:r>
            <a:r>
              <a:rPr lang="en-US" sz="2000" dirty="0" err="1"/>
              <a:t>stl</a:t>
            </a:r>
            <a:r>
              <a:rPr lang="en-US" sz="2000" dirty="0"/>
              <a:t> data structures have an “end()” function. We should compare iterator to that</a:t>
            </a:r>
          </a:p>
          <a:p>
            <a:pPr lvl="1"/>
            <a:endParaRPr lang="en-US" sz="2000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911510" y="928768"/>
            <a:ext cx="4034549" cy="554376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letter_count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StringIterator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&amp;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, char c)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{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unsigned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count = 0;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for (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si.first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();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!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si.is_done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 );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 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si.next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())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if (*</a:t>
            </a:r>
            <a:r>
              <a:rPr lang="en-US" b="1" dirty="0" err="1" smtClean="0">
                <a:solidFill>
                  <a:srgbClr val="0000CC"/>
                </a:solidFill>
                <a:latin typeface="Courier New" panose="02070309020205020404" pitchFamily="49" charset="0"/>
              </a:rPr>
              <a:t>si.current_item</a:t>
            </a: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() == c) 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    ++count;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  return count;</a:t>
            </a:r>
          </a:p>
          <a:p>
            <a:pPr algn="just">
              <a:buFontTx/>
              <a:buNone/>
            </a:pPr>
            <a:r>
              <a:rPr lang="en-US" b="1" dirty="0" smtClean="0">
                <a:solidFill>
                  <a:srgbClr val="0000CC"/>
                </a:solidFill>
                <a:latin typeface="Courier New" panose="02070309020205020404" pitchFamily="49" charset="0"/>
              </a:rPr>
              <a:t>}</a:t>
            </a: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 smtClean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algn="just">
              <a:buFontTx/>
              <a:buNone/>
            </a:pPr>
            <a:endParaRPr lang="en-US" b="1" dirty="0">
              <a:solidFill>
                <a:srgbClr val="0000CC"/>
              </a:solidFill>
              <a:latin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383" y="4998212"/>
            <a:ext cx="5843126" cy="2323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loop completes =&gt; function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shown has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Iterated through entire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Counted occurrences of the character value in the string</a:t>
            </a:r>
          </a:p>
          <a:p>
            <a:pPr marL="800100" lvl="1" indent="-3429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Returned the occurrence count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 bwMode="auto">
          <a:xfrm>
            <a:off x="925512" y="0"/>
            <a:ext cx="5920184" cy="153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64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9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Iterator</a:t>
            </a:r>
            <a:endParaRPr kumimoji="0" lang="en-US" sz="49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1910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220912" y="0"/>
            <a:ext cx="5920184" cy="1532913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2847" y="10687013"/>
            <a:ext cx="5481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568055" y="1084161"/>
            <a:ext cx="5596379" cy="6215733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/>
              <a:t>The Observer Pattern defines a one-to-many dependency between objects so that when one object changes state, all its dependents are notified and updated automatically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000" dirty="0"/>
              <a:t>one part of our application updated with the status of some other part of the application. </a:t>
            </a:r>
            <a:endParaRPr lang="en-US" sz="2000" dirty="0" smtClean="0"/>
          </a:p>
        </p:txBody>
      </p:sp>
      <p:pic>
        <p:nvPicPr>
          <p:cNvPr id="2050" name="Picture 2" descr="http://www.codeproject.com/KB/architecture/328365/observerGof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103" y="3759852"/>
            <a:ext cx="3543970" cy="304487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27894" y="4926056"/>
            <a:ext cx="4028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diagram for Observer Pattern(Reference:  </a:t>
            </a:r>
            <a:r>
              <a:rPr lang="en-US" dirty="0" err="1"/>
              <a:t>GoF</a:t>
            </a:r>
            <a:r>
              <a:rPr lang="en-US" dirty="0"/>
              <a:t> Design Patterns)</a:t>
            </a:r>
          </a:p>
        </p:txBody>
      </p:sp>
    </p:spTree>
    <p:extLst>
      <p:ext uri="{BB962C8B-B14F-4D97-AF65-F5344CB8AC3E}">
        <p14:creationId xmlns="" xmlns:p14="http://schemas.microsoft.com/office/powerpoint/2010/main" val="291017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144712" y="0"/>
            <a:ext cx="5920184" cy="1532913"/>
          </a:xfrm>
        </p:spPr>
        <p:txBody>
          <a:bodyPr/>
          <a:lstStyle/>
          <a:p>
            <a:r>
              <a:rPr lang="en-US" dirty="0" smtClean="0"/>
              <a:t>Observer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442847" y="10687013"/>
            <a:ext cx="54815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10144" y="1374889"/>
            <a:ext cx="740461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 Subject</a:t>
            </a:r>
            <a:r>
              <a:rPr lang="en-US" dirty="0" smtClean="0"/>
              <a:t>: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keeps track of all the observers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provides the facility to add or remove the observers. </a:t>
            </a:r>
          </a:p>
          <a:p>
            <a:pPr marL="1657350" lvl="3" indent="-28575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responsible for updating the observers when any change occurs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69831" y="3014529"/>
            <a:ext cx="711280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ConcreteSubject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real class that implements the Subject.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is </a:t>
            </a:r>
            <a:r>
              <a:rPr lang="en-US" dirty="0"/>
              <a:t>the entity whose change will affect other objects.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36151" y="4440407"/>
            <a:ext cx="7192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</a:rPr>
              <a:t>Observer</a:t>
            </a:r>
            <a:r>
              <a:rPr lang="en-US" dirty="0"/>
              <a:t>: </a:t>
            </a:r>
            <a:endParaRPr lang="en-US" dirty="0" smtClean="0"/>
          </a:p>
          <a:p>
            <a:pPr marL="1714500" lvl="3" indent="-3429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an interface that </a:t>
            </a:r>
            <a:r>
              <a:rPr lang="en-US" dirty="0"/>
              <a:t>defines </a:t>
            </a:r>
            <a:r>
              <a:rPr lang="en-US" dirty="0" smtClean="0"/>
              <a:t>the method that should </a:t>
            </a:r>
            <a:r>
              <a:rPr lang="en-US" dirty="0"/>
              <a:t>be called whenever there </a:t>
            </a:r>
            <a:r>
              <a:rPr lang="en-US" dirty="0" smtClean="0"/>
              <a:t>is any change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36150" y="5753102"/>
            <a:ext cx="7573733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sz="2000" dirty="0" err="1">
                <a:solidFill>
                  <a:srgbClr val="FF0000"/>
                </a:solidFill>
              </a:rPr>
              <a:t>ConcreteObserver</a:t>
            </a:r>
            <a:r>
              <a:rPr lang="en-US" dirty="0"/>
              <a:t>: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keep itself updated with the change. </a:t>
            </a:r>
            <a:endParaRPr lang="en-US" dirty="0" smtClean="0"/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needs </a:t>
            </a:r>
            <a:r>
              <a:rPr lang="en-US" dirty="0"/>
              <a:t>to implement the </a:t>
            </a:r>
            <a:r>
              <a:rPr lang="en-US" dirty="0">
                <a:solidFill>
                  <a:srgbClr val="FF0000"/>
                </a:solidFill>
              </a:rPr>
              <a:t>Observer </a:t>
            </a:r>
            <a:endParaRPr lang="en-US" dirty="0" smtClean="0">
              <a:solidFill>
                <a:srgbClr val="FF0000"/>
              </a:solidFill>
            </a:endParaRPr>
          </a:p>
          <a:p>
            <a:pPr marL="1828800" lvl="3" indent="-457200" algn="just">
              <a:buClr>
                <a:schemeClr val="accent1"/>
              </a:buClr>
              <a:buFont typeface="Wingdings" panose="05000000000000000000" pitchFamily="2" charset="2"/>
              <a:buChar char="v"/>
            </a:pPr>
            <a:r>
              <a:rPr lang="en-US" dirty="0" smtClean="0"/>
              <a:t>register </a:t>
            </a:r>
            <a:r>
              <a:rPr lang="en-US" dirty="0"/>
              <a:t>itself with the </a:t>
            </a:r>
            <a:r>
              <a:rPr lang="en-US" dirty="0" err="1">
                <a:solidFill>
                  <a:srgbClr val="FF0000"/>
                </a:solidFill>
              </a:rPr>
              <a:t>ConcreteSubject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and it is all set to receive the updates.</a:t>
            </a:r>
          </a:p>
        </p:txBody>
      </p:sp>
    </p:spTree>
    <p:extLst>
      <p:ext uri="{BB962C8B-B14F-4D97-AF65-F5344CB8AC3E}">
        <p14:creationId xmlns="" xmlns:p14="http://schemas.microsoft.com/office/powerpoint/2010/main" val="318307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200;p2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D7438AA-3C21-4C97-A88D-4DEC452F879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46</a:t>
            </a:fld>
            <a:endParaRPr lang="en-US" altLang="en-US" sz="1800"/>
          </a:p>
        </p:txBody>
      </p:sp>
      <p:sp>
        <p:nvSpPr>
          <p:cNvPr id="12291" name="Google Shape;201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2292" name="Google Shape;202;p2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Google Shape;203;p2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04" name="Google Shape;204;p25"/>
          <p:cNvSpPr txBox="1"/>
          <p:nvPr/>
        </p:nvSpPr>
        <p:spPr>
          <a:xfrm>
            <a:off x="273925" y="1564937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sabloanele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descrise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1.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un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direct de server,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incalcat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facute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server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vor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propaga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in client,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iar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clientul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fi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capabil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foloseasca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servere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similare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acela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care a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fost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construit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Situatia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sus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imbunatati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client </a:t>
            </a:r>
            <a:r>
              <a:rPr lang="en-US" sz="2000" dirty="0" err="1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latin typeface="Arial"/>
                <a:ea typeface="Arial"/>
                <a:cs typeface="Arial"/>
                <a:sym typeface="Arial"/>
              </a:rPr>
              <a:t> server,</a:t>
            </a: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Manager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212;p2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2E82548-F49B-44EE-9634-99B6745CFB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47</a:t>
            </a:fld>
            <a:endParaRPr lang="en-US" altLang="en-US" sz="1800"/>
          </a:p>
        </p:txBody>
      </p:sp>
      <p:sp>
        <p:nvSpPr>
          <p:cNvPr id="13315" name="Google Shape;213;p2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3316" name="Google Shape;214;p2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Google Shape;215;p2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16" name="Google Shape;216;p26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2. Adapter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inserarea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interfete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deoarece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serverul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companie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(third party ISV)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foarte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multe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care-l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fac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greu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modificat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folosi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ADAPTER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lega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server.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 -&gt;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&lt;- Adapter -&gt;Manager.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24;p2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1E2A83-2908-43DD-B31E-4ED9BAEFD90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48</a:t>
            </a:fld>
            <a:endParaRPr lang="en-US" altLang="en-US" sz="1800"/>
          </a:p>
        </p:txBody>
      </p:sp>
      <p:sp>
        <p:nvSpPr>
          <p:cNvPr id="14339" name="Google Shape;225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4340" name="Google Shape;226;p2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Google Shape;227;p2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28" name="Google Shape;228;p27"/>
          <p:cNvSpPr txBox="1"/>
          <p:nvPr/>
        </p:nvSpPr>
        <p:spPr>
          <a:xfrm>
            <a:off x="273925" y="1272050"/>
            <a:ext cx="9659700" cy="5234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3. Singleton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i="1" dirty="0">
              <a:solidFill>
                <a:srgbClr val="171717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</a:rPr>
              <a:t>Intentia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instanţă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</a:rPr>
              <a:t>Motivatia</a:t>
            </a:r>
            <a:endParaRPr lang="en-US" sz="2000" b="1" dirty="0">
              <a:solidFill>
                <a:schemeClr val="accent1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într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fişiere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manager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ferestre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când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exact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: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clientii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aiba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punct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bine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36;p2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9F369A3-33F6-4DE1-B400-38BB4275DA5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49</a:t>
            </a:fld>
            <a:endParaRPr lang="en-US" altLang="en-US" sz="1800"/>
          </a:p>
        </p:txBody>
      </p:sp>
      <p:sp>
        <p:nvSpPr>
          <p:cNvPr id="15363" name="Google Shape;237;p2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5364" name="Google Shape;238;p2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Google Shape;239;p2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40" name="Google Shape;240;p28"/>
          <p:cNvSpPr txBox="1"/>
          <p:nvPr/>
        </p:nvSpPr>
        <p:spPr>
          <a:xfrm>
            <a:off x="273925" y="1272050"/>
            <a:ext cx="9659700" cy="45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Consecinţe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Tx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controlat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reducerea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spaţiului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eliminarea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globale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rafinarea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reprezentării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permite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variabil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insţante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</a:rPr>
              <a:t>;</a:t>
            </a: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>
              <a:spcBef>
                <a:spcPts val="0"/>
              </a:spcBef>
              <a:spcAft>
                <a:spcPts val="0"/>
              </a:spcAft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flexibila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decât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operaţiile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clasă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statice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 dirty="0"/>
              <a:t>Facultatea de Matematică şi Informatică </a:t>
            </a:r>
            <a:r>
              <a:rPr lang="en-US" altLang="en-US" sz="1800" b="1" dirty="0" err="1"/>
              <a:t>Universitatea</a:t>
            </a:r>
            <a:r>
              <a:rPr lang="en-US" altLang="en-US" sz="1800" b="1" dirty="0"/>
              <a:t> din </a:t>
            </a:r>
            <a:r>
              <a:rPr lang="en-US" altLang="en-US" sz="1800" b="1" dirty="0" err="1"/>
              <a:t>Bucureşti</a:t>
            </a:r>
            <a:endParaRPr lang="en-US" altLang="en-US" sz="1800" dirty="0"/>
          </a:p>
        </p:txBody>
      </p:sp>
      <p:pic>
        <p:nvPicPr>
          <p:cNvPr id="3" name="Google Shape;94;p16"/>
          <p:cNvPicPr preferRelativeResize="0"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Google Shape;95;p1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dirty="0" smtClean="0"/>
              <a:t>2. Design principles: SOLID</a:t>
            </a:r>
          </a:p>
        </p:txBody>
      </p:sp>
      <p:sp>
        <p:nvSpPr>
          <p:cNvPr id="6" name="Google Shape;96;p16"/>
          <p:cNvSpPr txBox="1"/>
          <p:nvPr/>
        </p:nvSpPr>
        <p:spPr>
          <a:xfrm>
            <a:off x="274638" y="1587500"/>
            <a:ext cx="9531350" cy="53165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(S.O.L.I.D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) – Robert C. Martin</a:t>
            </a:r>
            <a:endParaRPr sz="2000" b="1" dirty="0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800" dirty="0">
                <a:solidFill>
                  <a:schemeClr val="dk1"/>
                </a:solidFill>
                <a:latin typeface="Arial" pitchFamily="34" charset="0"/>
                <a:ea typeface="Arial"/>
                <a:cs typeface="Arial" pitchFamily="34" charset="0"/>
                <a:sym typeface="Arial"/>
              </a:rPr>
              <a:t> 	 	</a:t>
            </a:r>
            <a:endParaRPr sz="1800" dirty="0">
              <a:solidFill>
                <a:schemeClr val="dk1"/>
              </a:solidFill>
              <a:latin typeface="Arial" pitchFamily="34" charset="0"/>
              <a:ea typeface="Arial"/>
              <a:cs typeface="Arial" pitchFamily="34" charset="0"/>
              <a:sym typeface="Arial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3" tooltip="Single-responsibility principle"/>
              </a:rPr>
              <a:t>Single-responsibility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A </a:t>
            </a:r>
            <a:r>
              <a:rPr lang="en-US" sz="1800" dirty="0">
                <a:latin typeface="Arial" pitchFamily="34" charset="0"/>
                <a:cs typeface="Arial" pitchFamily="34" charset="0"/>
                <a:hlinkClick r:id="rId4" tooltip="Class (computer programming)"/>
              </a:rPr>
              <a:t>class</a:t>
            </a:r>
            <a:r>
              <a:rPr lang="en-US" sz="1800" dirty="0">
                <a:latin typeface="Arial" pitchFamily="34" charset="0"/>
                <a:cs typeface="Arial" pitchFamily="34" charset="0"/>
              </a:rPr>
              <a:t> should only have a single responsibility, that is, only changes to one part of the software's specification should be able to affect the specification of the class.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5" tooltip="Open–closed principle"/>
              </a:rPr>
              <a:t>Open–closed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"Software entities ... should be open for extension, but closed for modification."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 err="1">
                <a:latin typeface="Arial" pitchFamily="34" charset="0"/>
                <a:cs typeface="Arial" pitchFamily="34" charset="0"/>
                <a:hlinkClick r:id="rId6" tooltip="Liskov substitution principle"/>
              </a:rPr>
              <a:t>Liskov</a:t>
            </a:r>
            <a:r>
              <a:rPr lang="en-US" sz="1800" b="1" dirty="0">
                <a:latin typeface="Arial" pitchFamily="34" charset="0"/>
                <a:cs typeface="Arial" pitchFamily="34" charset="0"/>
                <a:hlinkClick r:id="rId6" tooltip="Liskov substitution principle"/>
              </a:rPr>
              <a:t> substitution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"Objects in a program should be replaceable with instances of their subtypes without altering the correctness of that program."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7" tooltip="Interface segregation principle"/>
              </a:rPr>
              <a:t>Interface segregation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"Many client-specific interfaces are better than one general-purpose interface.” </a:t>
            </a: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</a:rPr>
              <a:t> 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b="1" dirty="0">
                <a:latin typeface="Arial" pitchFamily="34" charset="0"/>
                <a:cs typeface="Arial" pitchFamily="34" charset="0"/>
                <a:hlinkClick r:id="rId8" tooltip="Dependency inversion principle"/>
              </a:rPr>
              <a:t>Dependency inversion principle</a:t>
            </a:r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One should "depend upon abstractions, [not] concretions.” </a:t>
            </a:r>
          </a:p>
          <a:p>
            <a:pPr>
              <a:defRPr/>
            </a:pPr>
            <a:r>
              <a:rPr lang="en-US" sz="1800" dirty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48;p2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E3BEE03-7A7A-436F-8B01-7F4EBA2938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50</a:t>
            </a:fld>
            <a:endParaRPr lang="en-US" altLang="en-US" sz="1800"/>
          </a:p>
        </p:txBody>
      </p:sp>
      <p:sp>
        <p:nvSpPr>
          <p:cNvPr id="16387" name="Google Shape;249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6388" name="Google Shape;250;p2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Google Shape;251;p2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6390" name="Google Shape;252;p29"/>
          <p:cNvSpPr txBox="1">
            <a:spLocks noChangeArrowheads="1"/>
          </p:cNvSpPr>
          <p:nvPr/>
        </p:nvSpPr>
        <p:spPr bwMode="auto">
          <a:xfrm>
            <a:off x="274638" y="1271588"/>
            <a:ext cx="9658350" cy="527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referinte</a:t>
            </a:r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239713" y="2413000"/>
            <a:ext cx="63246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649788" y="1839913"/>
            <a:ext cx="5038725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sz="18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altLang="en-US" b="1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2E9B0CC-712F-4543-994B-048CFD699931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51</a:t>
            </a:fld>
            <a:endParaRPr lang="en-US" altLang="en-US" sz="1800"/>
          </a:p>
        </p:txBody>
      </p:sp>
      <p:sp>
        <p:nvSpPr>
          <p:cNvPr id="17411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7412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7414" name="Google Shape;264;p30"/>
          <p:cNvSpPr txBox="1">
            <a:spLocks noChangeArrowheads="1"/>
          </p:cNvSpPr>
          <p:nvPr/>
        </p:nvSpPr>
        <p:spPr bwMode="auto">
          <a:xfrm>
            <a:off x="274638" y="1271588"/>
            <a:ext cx="9658350" cy="6794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Singleton (clase cu o singura instanta)</a:t>
            </a:r>
            <a:r>
              <a:rPr lang="en-US" altLang="en-US" sz="2000" b="1">
                <a:solidFill>
                  <a:schemeClr val="tx2"/>
                </a:solidFill>
              </a:rPr>
              <a:t> - exemplu cu pointeri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87313" y="1874838"/>
            <a:ext cx="6477000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Singleton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   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value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uniqueInstance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   </a:t>
            </a: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     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Singleton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 data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data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uniqueInstance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5335588" y="3043238"/>
            <a:ext cx="465772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Singleton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s2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Singleton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instance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s2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setValue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9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 s1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getValue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59E93DE-8257-407B-8B75-969811B6A73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altLang="en-US" sz="1800"/>
          </a:p>
        </p:txBody>
      </p:sp>
      <p:sp>
        <p:nvSpPr>
          <p:cNvPr id="18435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8436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39" name="Rectangle 6"/>
          <p:cNvSpPr>
            <a:spLocks noChangeArrowheads="1"/>
          </p:cNvSpPr>
          <p:nvPr/>
        </p:nvSpPr>
        <p:spPr bwMode="auto">
          <a:xfrm>
            <a:off x="392113" y="1798638"/>
            <a:ext cx="822960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004A43"/>
                </a:solidFill>
                <a:latin typeface="Courier New" pitchFamily="49" charset="0"/>
              </a:rPr>
              <a:t>#include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&lt;</a:t>
            </a:r>
            <a:r>
              <a:rPr lang="en-US" altLang="en-US" b="1" dirty="0" err="1">
                <a:solidFill>
                  <a:srgbClr val="40015A"/>
                </a:solidFill>
                <a:latin typeface="Courier New" pitchFamily="49" charset="0"/>
              </a:rPr>
              <a:t>iostream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&gt;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using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namespace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666616"/>
                </a:solidFill>
                <a:latin typeface="Courier New" pitchFamily="49" charset="0"/>
              </a:rPr>
              <a:t>std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instanta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timestamp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d 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b="1" dirty="0">
                <a:latin typeface="Courier New" pitchFamily="49" charset="0"/>
              </a:rPr>
              <a:t>timestamp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 dirty="0">
                <a:latin typeface="Courier New" pitchFamily="49" charset="0"/>
              </a:rPr>
              <a:t>d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 dirty="0">
                <a:latin typeface="Courier New" pitchFamily="49" charset="0"/>
              </a:rPr>
              <a:t> ob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 dirty="0">
                <a:latin typeface="Courier New" pitchFamily="49" charset="0"/>
              </a:rPr>
              <a:t> ob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static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get_instanta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   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latin typeface="Courier New" pitchFamily="49" charset="0"/>
              </a:rPr>
              <a:t>instanta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instanta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new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   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instanta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adauga_zile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adauga_luni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latin typeface="Courier New" pitchFamily="49" charset="0"/>
              </a:rPr>
              <a:t>    </a:t>
            </a:r>
            <a:r>
              <a:rPr lang="en-US" altLang="en-US" b="1" dirty="0" err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get_timestamp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b="1" dirty="0">
              <a:latin typeface="Courier New" pitchFamily="49" charset="0"/>
            </a:endParaRPr>
          </a:p>
          <a:p>
            <a:pPr eaLnBrk="1" hangingPunct="1"/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 err="1">
                <a:latin typeface="Courier New" pitchFamily="49" charset="0"/>
              </a:rPr>
              <a:t>Ceas_intern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 dirty="0" err="1">
                <a:latin typeface="Courier New" pitchFamily="49" charset="0"/>
              </a:rPr>
              <a:t>instanta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 dirty="0">
                <a:latin typeface="Courier New" pitchFamily="49" charset="0"/>
              </a:rPr>
              <a:t> </a:t>
            </a:r>
            <a:r>
              <a:rPr lang="en-US" altLang="en-US" b="1" dirty="0">
                <a:solidFill>
                  <a:srgbClr val="7D0045"/>
                </a:solidFill>
                <a:latin typeface="Courier New" pitchFamily="49" charset="0"/>
              </a:rPr>
              <a:t>NULL</a:t>
            </a:r>
            <a:r>
              <a:rPr lang="en-US" altLang="en-US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260;p3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1BF9742-B489-494C-A719-1A1E76AE609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53</a:t>
            </a:fld>
            <a:endParaRPr lang="en-US" altLang="en-US" sz="1800"/>
          </a:p>
        </p:txBody>
      </p:sp>
      <p:sp>
        <p:nvSpPr>
          <p:cNvPr id="19459" name="Google Shape;261;p3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19460" name="Google Shape;262;p3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Google Shape;263;p3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64" name="Google Shape;264;p30"/>
          <p:cNvSpPr txBox="1"/>
          <p:nvPr/>
        </p:nvSpPr>
        <p:spPr>
          <a:xfrm>
            <a:off x="273925" y="1272050"/>
            <a:ext cx="9659700" cy="755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Singleton (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cu o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instanta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392113" y="1730375"/>
            <a:ext cx="6405562" cy="547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operator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=(</a:t>
            </a:r>
            <a:r>
              <a:rPr lang="en-US" altLang="en-US" b="1">
                <a:latin typeface="Courier New" pitchFamily="49" charset="0"/>
              </a:rPr>
              <a:t>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if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!=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const</a:t>
            </a:r>
            <a:r>
              <a:rPr lang="en-US" altLang="en-US" b="1">
                <a:latin typeface="Courier New" pitchFamily="49" charset="0"/>
              </a:rPr>
              <a:t> Ceas_intern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&amp;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ob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latin typeface="Courier New" pitchFamily="49" charset="0"/>
              </a:rPr>
              <a:t>d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adauga_luni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+=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22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m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return</a:t>
            </a:r>
            <a:r>
              <a:rPr lang="en-US" altLang="en-US" b="1">
                <a:latin typeface="Courier New" pitchFamily="49" charset="0"/>
              </a:rPr>
              <a:t> timestamp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4354513" y="4454525"/>
            <a:ext cx="5649912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400000"/>
                </a:solidFill>
                <a:latin typeface="Courier New" pitchFamily="49" charset="0"/>
              </a:rPr>
              <a:t>main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ob1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 </a:t>
            </a:r>
            <a:r>
              <a:rPr lang="en-US" altLang="en-US" b="1">
                <a:latin typeface="Courier New" pitchFamily="49" charset="0"/>
              </a:rPr>
              <a:t>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Ceas_intern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ob2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b="1">
                <a:latin typeface="Courier New" pitchFamily="49" charset="0"/>
              </a:rPr>
              <a:t> Ceas_intern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get_instanta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adauga_zile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008C00"/>
                </a:solidFill>
                <a:latin typeface="Courier New" pitchFamily="49" charset="0"/>
              </a:rPr>
              <a:t>10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ob2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cout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&lt;&lt;</a:t>
            </a:r>
            <a:r>
              <a:rPr lang="en-US" altLang="en-US" b="1">
                <a:latin typeface="Courier New" pitchFamily="49" charset="0"/>
              </a:rPr>
              <a:t>ob1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get_timestamp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()&lt;&lt;</a:t>
            </a:r>
            <a:r>
              <a:rPr lang="en-US" altLang="en-US" b="1">
                <a:solidFill>
                  <a:srgbClr val="603000"/>
                </a:solidFill>
                <a:latin typeface="Courier New" pitchFamily="49" charset="0"/>
              </a:rPr>
              <a:t>endl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/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8159750" y="2609850"/>
            <a:ext cx="614363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/>
              <a:t>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10</a:t>
            </a:r>
          </a:p>
          <a:p>
            <a:pPr eaLnBrk="1" hangingPunct="1"/>
            <a:r>
              <a:rPr lang="en-US" altLang="en-US"/>
              <a:t>20</a:t>
            </a:r>
          </a:p>
          <a:p>
            <a:pPr eaLnBrk="1" hangingPunct="1"/>
            <a:r>
              <a:rPr lang="en-US" altLang="en-US"/>
              <a:t>20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284;p3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7353C0-6A62-4D40-BE03-71FD31D6010F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54</a:t>
            </a:fld>
            <a:endParaRPr lang="en-US" altLang="en-US" sz="1800"/>
          </a:p>
        </p:txBody>
      </p:sp>
      <p:sp>
        <p:nvSpPr>
          <p:cNvPr id="20483" name="Google Shape;285;p3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0484" name="Google Shape;286;p3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Google Shape;287;p3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8" name="Google Shape;288;p32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4. Observer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Intentia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multi”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automat.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cunoscut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Dependents, 	Publish-Subscribe.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Motivatia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cum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stabileasca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dependenti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raspuns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interoga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a-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sincroniza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296;p3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D618C34-4F0F-486D-B641-87298BA44C4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55</a:t>
            </a:fld>
            <a:endParaRPr lang="en-US" altLang="en-US" sz="1800"/>
          </a:p>
        </p:txBody>
      </p:sp>
      <p:sp>
        <p:nvSpPr>
          <p:cNvPr id="21507" name="Google Shape;297;p3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1508" name="Google Shape;298;p3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Google Shape;299;p3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0" name="Google Shape;300;p33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11" name="Google Shape;301;p33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3" y="2032000"/>
            <a:ext cx="8361362" cy="431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309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EE0ED2F-34E4-42F3-9B70-41DB6AA569C5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56</a:t>
            </a:fld>
            <a:endParaRPr lang="en-US" altLang="en-US" sz="1800"/>
          </a:p>
        </p:txBody>
      </p:sp>
      <p:sp>
        <p:nvSpPr>
          <p:cNvPr id="22531" name="Google Shape;310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2532" name="Google Shape;311;p3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Google Shape;312;p3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13" name="Google Shape;313;p34"/>
          <p:cNvSpPr txBox="1"/>
          <p:nvPr/>
        </p:nvSpPr>
        <p:spPr>
          <a:xfrm>
            <a:off x="273925" y="1272050"/>
            <a:ext cx="9659700" cy="5636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35" name="Google Shape;314;p34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2593975"/>
            <a:ext cx="8791575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322;p3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4389F6-20D3-41F7-B2F3-1A646B732A8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57</a:t>
            </a:fld>
            <a:endParaRPr lang="en-US" altLang="en-US" sz="1800"/>
          </a:p>
        </p:txBody>
      </p:sp>
      <p:sp>
        <p:nvSpPr>
          <p:cNvPr id="23555" name="Google Shape;323;p3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3556" name="Google Shape;324;p3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Google Shape;325;p3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6" name="Google Shape;326;p35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Aplicabilitatea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Sablonul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dintre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urmatoarele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aspecte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unul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dependent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celalalt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incapsulate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separate,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pot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reutilizate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independent).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necesita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-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face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presupuneri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cine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334;p3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728CEDF-4A75-4C0B-BD33-952B4649D11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58</a:t>
            </a:fld>
            <a:endParaRPr lang="en-US" altLang="en-US" sz="1800"/>
          </a:p>
        </p:txBody>
      </p:sp>
      <p:sp>
        <p:nvSpPr>
          <p:cNvPr id="24579" name="Google Shape;335;p3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4580" name="Google Shape;336;p3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Google Shape;337;p3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38" name="Google Shape;338;p36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Subject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numar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Furnizeaza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detasarea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Observer.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	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anuntate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346;p3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F8F3634-CC13-4D5D-A10B-363D739AFD13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59</a:t>
            </a:fld>
            <a:endParaRPr lang="en-US" altLang="en-US" sz="1800"/>
          </a:p>
        </p:txBody>
      </p:sp>
      <p:sp>
        <p:nvSpPr>
          <p:cNvPr id="25603" name="Google Shape;347;p3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5604" name="Google Shape;348;p3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Google Shape;349;p3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50" name="Google Shape;350;p37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Participantii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interes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Trimite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observatorilor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atunci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cand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schimba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ConcreteObserver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 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Mentine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un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ConcreteSubject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		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ramana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subiectului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     	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actualizare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Observer</a:t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Google Shape;104;p17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D721D0B-FD29-4594-B69D-F212B69F123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altLang="en-US" sz="1800"/>
          </a:p>
        </p:txBody>
      </p:sp>
      <p:sp>
        <p:nvSpPr>
          <p:cNvPr id="6147" name="Google Shape;105;p1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6148" name="Google Shape;106;p17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Google Shape;107;p17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08" name="Google Shape;108;p17"/>
          <p:cNvSpPr txBox="1"/>
          <p:nvPr/>
        </p:nvSpPr>
        <p:spPr>
          <a:xfrm>
            <a:off x="274638" y="1587500"/>
            <a:ext cx="9531350" cy="44021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>
                    <a:lumMod val="7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inchis-deschis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Entitatile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software (module,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etc.)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(Bertrand Meyer, 1988).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comportarea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poate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extinsa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satisface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inchis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 = nu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modificarea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codului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58;p3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B7C034D-01E5-432F-90F3-B51D497ED52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60</a:t>
            </a:fld>
            <a:endParaRPr lang="en-US" altLang="en-US" sz="1800"/>
          </a:p>
        </p:txBody>
      </p:sp>
      <p:sp>
        <p:nvSpPr>
          <p:cNvPr id="26627" name="Google Shape;359;p3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6628" name="Google Shape;360;p3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Google Shape;361;p3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62" name="Google Shape;362;p38"/>
          <p:cNvSpPr txBox="1"/>
          <p:nvPr/>
        </p:nvSpPr>
        <p:spPr>
          <a:xfrm>
            <a:off x="273925" y="1272050"/>
            <a:ext cx="9659700" cy="486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Colaborari</a:t>
            </a:r>
            <a: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31" name="Google Shape;363;p3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360613"/>
            <a:ext cx="965835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Google Shape;371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383596A-7B69-480B-81E9-CAAEE63B8B4E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61</a:t>
            </a:fld>
            <a:endParaRPr lang="en-US" altLang="en-US" sz="1800"/>
          </a:p>
        </p:txBody>
      </p:sp>
      <p:sp>
        <p:nvSpPr>
          <p:cNvPr id="27651" name="Google Shape;372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7652" name="Google Shape;373;p3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Google Shape;374;p3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7654" name="Google Shape;375;p39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Observer</a:t>
            </a:r>
            <a:r>
              <a:rPr lang="en-US" altLang="en-US" sz="2000"/>
              <a:t> este definita printr-o clasa abstracta: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1382713" y="3411538"/>
            <a:ext cx="8153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800" b="1" dirty="0">
                <a:latin typeface="Courier New" pitchFamily="49" charset="0"/>
              </a:rPr>
              <a:t> Observer 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800" b="1" dirty="0">
                <a:latin typeface="Courier New" pitchFamily="49" charset="0"/>
              </a:rPr>
              <a:t>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800" b="1" dirty="0">
                <a:latin typeface="Courier New" pitchFamily="49" charset="0"/>
              </a:rPr>
              <a:t> Update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800" b="1" dirty="0">
                <a:latin typeface="Courier New" pitchFamily="49" charset="0"/>
              </a:rPr>
              <a:t>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 err="1">
                <a:latin typeface="Courier New" pitchFamily="49" charset="0"/>
              </a:rPr>
              <a:t>theChangedSubject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800" b="1" dirty="0">
                <a:latin typeface="Courier New" pitchFamily="49" charset="0"/>
              </a:rPr>
              <a:t> </a:t>
            </a:r>
            <a:r>
              <a:rPr lang="en-US" altLang="en-US" sz="1800" b="1" dirty="0">
                <a:solidFill>
                  <a:srgbClr val="008C00"/>
                </a:solidFill>
                <a:latin typeface="Courier New" pitchFamily="49" charset="0"/>
              </a:rPr>
              <a:t>0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sz="1800" b="1" dirty="0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latin typeface="Courier New" pitchFamily="49" charset="0"/>
              </a:rPr>
              <a:t>    Observer</a:t>
            </a:r>
            <a:r>
              <a:rPr lang="en-US" altLang="en-US" sz="1800" b="1" dirty="0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800" b="1" dirty="0">
              <a:latin typeface="Courier New" pitchFamily="49" charset="0"/>
            </a:endParaRPr>
          </a:p>
          <a:p>
            <a:pPr eaLnBrk="1" hangingPunct="1"/>
            <a:r>
              <a:rPr lang="en-US" altLang="en-US" sz="1800" b="1" dirty="0">
                <a:solidFill>
                  <a:srgbClr val="800080"/>
                </a:solidFill>
                <a:latin typeface="Courier New" pitchFamily="49" charset="0"/>
              </a:rPr>
              <a:t>};</a:t>
            </a:r>
            <a:endParaRPr lang="en-US" altLang="en-US" sz="18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Google Shape;383;p4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32064B3-CD39-4B82-83BC-F3F599A7AED4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62</a:t>
            </a:fld>
            <a:endParaRPr lang="en-US" altLang="en-US" sz="1800"/>
          </a:p>
        </p:txBody>
      </p:sp>
      <p:sp>
        <p:nvSpPr>
          <p:cNvPr id="28675" name="Google Shape;384;p4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8676" name="Google Shape;385;p4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Google Shape;386;p4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8678" name="Google Shape;387;p40"/>
          <p:cNvSpPr txBox="1">
            <a:spLocks noChangeArrowheads="1"/>
          </p:cNvSpPr>
          <p:nvPr/>
        </p:nvSpPr>
        <p:spPr bwMode="auto">
          <a:xfrm>
            <a:off x="274638" y="1271588"/>
            <a:ext cx="9658350" cy="1670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>
                <a:solidFill>
                  <a:schemeClr val="accent1"/>
                </a:solidFill>
              </a:rPr>
              <a:t>Exemplu de cod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/>
              <a:t>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/>
              <a:t>Interfata </a:t>
            </a:r>
            <a:r>
              <a:rPr lang="en-US" altLang="en-US" sz="2000" b="1"/>
              <a:t>Subject</a:t>
            </a:r>
            <a:r>
              <a:rPr lang="en-US" altLang="en-US" sz="2000"/>
              <a:t> este definita prin urmatoarea clasa:</a:t>
            </a:r>
          </a:p>
        </p:txBody>
      </p:sp>
      <p:sp>
        <p:nvSpPr>
          <p:cNvPr id="28679" name="Rectangle 6"/>
          <p:cNvSpPr>
            <a:spLocks noChangeArrowheads="1"/>
          </p:cNvSpPr>
          <p:nvPr/>
        </p:nvSpPr>
        <p:spPr bwMode="auto">
          <a:xfrm>
            <a:off x="925513" y="3022600"/>
            <a:ext cx="8382000" cy="418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b="1">
                <a:latin typeface="Courier New" pitchFamily="49" charset="0"/>
              </a:rPr>
              <a:t> Subject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b="1">
                <a:latin typeface="Courier New" pitchFamily="49" charset="0"/>
              </a:rPr>
              <a:t>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Attach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Detach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virtual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Notify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protected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Subject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private</a:t>
            </a:r>
            <a:r>
              <a:rPr lang="en-US" altLang="en-US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List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Attach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Append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Detach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latin typeface="Courier New" pitchFamily="49" charset="0"/>
              </a:rPr>
              <a:t> 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b="1">
                <a:latin typeface="Courier New" pitchFamily="49" charset="0"/>
              </a:rPr>
              <a:t>Remove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o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b="1">
                <a:latin typeface="Courier New" pitchFamily="49" charset="0"/>
              </a:rPr>
              <a:t> Subject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b="1">
                <a:latin typeface="Courier New" pitchFamily="49" charset="0"/>
              </a:rPr>
              <a:t>Notify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latin typeface="Courier New" pitchFamily="49" charset="0"/>
              </a:rPr>
              <a:t>    ListIterator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&lt;</a:t>
            </a:r>
            <a:r>
              <a:rPr lang="en-US" altLang="en-US" b="1">
                <a:latin typeface="Courier New" pitchFamily="49" charset="0"/>
              </a:rPr>
              <a:t>Observer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&gt;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_observers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696969"/>
                </a:solidFill>
                <a:latin typeface="Courier New" pitchFamily="49" charset="0"/>
              </a:rPr>
              <a:t>    //construieste un iterator, i, pentru containerul_observers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    for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First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!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IsDone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b="1">
                <a:latin typeface="Courier New" pitchFamily="49" charset="0"/>
              </a:rPr>
              <a:t> 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Next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())</a:t>
            </a:r>
            <a:r>
              <a:rPr lang="en-US" altLang="en-US" b="1">
                <a:latin typeface="Courier New" pitchFamily="49" charset="0"/>
              </a:rPr>
              <a:t> 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{ </a:t>
            </a:r>
            <a:r>
              <a:rPr lang="en-US" altLang="en-US" b="1">
                <a:latin typeface="Courier New" pitchFamily="49" charset="0"/>
              </a:rPr>
              <a:t>i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.</a:t>
            </a:r>
            <a:r>
              <a:rPr lang="en-US" altLang="en-US" b="1">
                <a:latin typeface="Courier New" pitchFamily="49" charset="0"/>
              </a:rPr>
              <a:t>CurrentItem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()-&gt;</a:t>
            </a:r>
            <a:r>
              <a:rPr lang="en-US" altLang="en-US" b="1">
                <a:latin typeface="Courier New" pitchFamily="49" charset="0"/>
              </a:rPr>
              <a:t>Update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b="1">
              <a:latin typeface="Courier New" pitchFamily="49" charset="0"/>
            </a:endParaRPr>
          </a:p>
          <a:p>
            <a:pPr eaLnBrk="1" hangingPunct="1"/>
            <a:r>
              <a:rPr lang="en-US" altLang="en-US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07;p4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17E2173-7C8C-4AC7-A5D7-283EC473B3E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63</a:t>
            </a:fld>
            <a:endParaRPr lang="en-US" altLang="en-US" sz="1800"/>
          </a:p>
        </p:txBody>
      </p:sp>
      <p:sp>
        <p:nvSpPr>
          <p:cNvPr id="29699" name="Google Shape;408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29700" name="Google Shape;409;p4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1" name="Google Shape;410;p4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29702" name="Google Shape;411;p42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subiect concret</a:t>
            </a:r>
          </a:p>
        </p:txBody>
      </p:sp>
      <p:sp>
        <p:nvSpPr>
          <p:cNvPr id="29703" name="Rectangle 6"/>
          <p:cNvSpPr>
            <a:spLocks noChangeArrowheads="1"/>
          </p:cNvSpPr>
          <p:nvPr/>
        </p:nvSpPr>
        <p:spPr bwMode="auto">
          <a:xfrm>
            <a:off x="2520950" y="2792413"/>
            <a:ext cx="5567363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</a:rPr>
              <a:t> ClockTimer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</a:rPr>
              <a:t> Subject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int</a:t>
            </a:r>
            <a:r>
              <a:rPr lang="en-US" altLang="en-US" sz="1600" b="1">
                <a:latin typeface="Courier New" pitchFamily="49" charset="0"/>
              </a:rPr>
              <a:t> GetSecond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void</a:t>
            </a:r>
            <a:r>
              <a:rPr lang="en-US" altLang="en-US" sz="1600" b="1">
                <a:latin typeface="Courier New" pitchFamily="49" charset="0"/>
              </a:rPr>
              <a:t> Tick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};</a:t>
            </a: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ClockTimer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Tick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update internal time-keeping state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// ...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Notify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Google Shape;419;p43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D9E6345-3E32-413F-9EA6-790ACF4DD1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64</a:t>
            </a:fld>
            <a:endParaRPr lang="en-US" altLang="en-US" sz="1800"/>
          </a:p>
        </p:txBody>
      </p:sp>
      <p:sp>
        <p:nvSpPr>
          <p:cNvPr id="30723" name="Google Shape;420;p4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0724" name="Google Shape;421;p43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Google Shape;422;p43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0726" name="Google Shape;423;p43"/>
          <p:cNvSpPr txBox="1">
            <a:spLocks noChangeArrowheads="1"/>
          </p:cNvSpPr>
          <p:nvPr/>
        </p:nvSpPr>
        <p:spPr bwMode="auto">
          <a:xfrm>
            <a:off x="274638" y="1271588"/>
            <a:ext cx="9658350" cy="1136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observator concret care mosteneste in plus o interfata grafica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/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2520950" y="2865438"/>
            <a:ext cx="7167563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Widget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Observer</a:t>
            </a: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Update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 // overrides Observer operation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    virtual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overrides Widget operation;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  <a:cs typeface="Courier New" pitchFamily="49" charset="0"/>
              </a:rPr>
              <a:t>            // defines how to draw the digital clock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private</a:t>
            </a:r>
            <a:r>
              <a:rPr lang="en-US" altLang="en-US" sz="1600" b="1">
                <a:solidFill>
                  <a:srgbClr val="E34ADC"/>
                </a:solidFill>
                <a:latin typeface="Courier New" pitchFamily="49" charset="0"/>
                <a:cs typeface="Courier New" pitchFamily="49" charset="0"/>
              </a:rPr>
              <a:t>: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   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  <a:cs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altLang="en-US" sz="1600" b="1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1;p4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C999D78D-79F6-44A3-BE9E-1EA05AF0B9D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65</a:t>
            </a:fld>
            <a:endParaRPr lang="en-US" altLang="en-US" sz="1800"/>
          </a:p>
        </p:txBody>
      </p:sp>
      <p:sp>
        <p:nvSpPr>
          <p:cNvPr id="31747" name="Google Shape;432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1748" name="Google Shape;433;p4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Google Shape;434;p4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35" name="Google Shape;435;p44"/>
          <p:cNvSpPr txBox="1"/>
          <p:nvPr/>
        </p:nvSpPr>
        <p:spPr>
          <a:xfrm>
            <a:off x="273925" y="1272050"/>
            <a:ext cx="9659700" cy="12123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Observer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observator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concret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mosteneste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in plus o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grafica</a:t>
            </a:r>
            <a:endParaRPr sz="2000"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51" name="Rectangle 6"/>
          <p:cNvSpPr>
            <a:spLocks noChangeArrowheads="1"/>
          </p:cNvSpPr>
          <p:nvPr/>
        </p:nvSpPr>
        <p:spPr bwMode="auto">
          <a:xfrm>
            <a:off x="1001713" y="2484438"/>
            <a:ext cx="85344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ClockTimer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s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   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Attach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latin typeface="Courier New" pitchFamily="49" charset="0"/>
              </a:rPr>
              <a:t>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~</a:t>
            </a:r>
            <a:r>
              <a:rPr lang="en-US" altLang="en-US" sz="1600" b="1">
                <a:latin typeface="Courier New" pitchFamily="49" charset="0"/>
              </a:rPr>
              <a:t>DigitalClock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Detach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this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Update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*</a:t>
            </a:r>
            <a:r>
              <a:rPr lang="en-US" altLang="en-US" sz="1600" b="1">
                <a:latin typeface="Courier New" pitchFamily="49" charset="0"/>
              </a:rPr>
              <a:t> theChangedSubject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if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</a:t>
            </a:r>
            <a:r>
              <a:rPr lang="en-US" altLang="en-US" sz="1600" b="1">
                <a:latin typeface="Courier New" pitchFamily="49" charset="0"/>
              </a:rPr>
              <a:t>theChangedSubject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Draw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r>
              <a:rPr lang="en-US" altLang="en-US" sz="1600" b="1">
                <a:latin typeface="Courier New" pitchFamily="49" charset="0"/>
              </a:rPr>
              <a:t> 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void</a:t>
            </a:r>
            <a:r>
              <a:rPr lang="en-US" altLang="en-US" sz="1600" b="1">
                <a:latin typeface="Courier New" pitchFamily="49" charset="0"/>
              </a:rPr>
              <a:t> DigitalClock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::</a:t>
            </a:r>
            <a:r>
              <a:rPr lang="en-US" altLang="en-US" sz="1600" b="1">
                <a:latin typeface="Courier New" pitchFamily="49" charset="0"/>
              </a:rPr>
              <a:t>Draw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{</a:t>
            </a:r>
            <a:r>
              <a:rPr lang="en-US" altLang="en-US" sz="1600" b="1">
                <a:latin typeface="Courier New" pitchFamily="49" charset="0"/>
              </a:rPr>
              <a:t> </a:t>
            </a:r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// get the new values from the subject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hour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GetHour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00"/>
                </a:solidFill>
                <a:latin typeface="Courier New" pitchFamily="49" charset="0"/>
              </a:rPr>
              <a:t>    int</a:t>
            </a:r>
            <a:r>
              <a:rPr lang="en-US" altLang="en-US" sz="1600" b="1">
                <a:latin typeface="Courier New" pitchFamily="49" charset="0"/>
              </a:rPr>
              <a:t> minute 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=</a:t>
            </a:r>
            <a:r>
              <a:rPr lang="en-US" altLang="en-US" sz="1600" b="1">
                <a:latin typeface="Courier New" pitchFamily="49" charset="0"/>
              </a:rPr>
              <a:t> _subject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-&gt;</a:t>
            </a:r>
            <a:r>
              <a:rPr lang="en-US" altLang="en-US" sz="1600" b="1">
                <a:latin typeface="Courier New" pitchFamily="49" charset="0"/>
              </a:rPr>
              <a:t>GetMinute</a:t>
            </a:r>
            <a:r>
              <a:rPr lang="en-US" altLang="en-US" sz="1600" b="1">
                <a:solidFill>
                  <a:srgbClr val="808030"/>
                </a:solidFill>
                <a:latin typeface="Courier New" pitchFamily="49" charset="0"/>
              </a:rPr>
              <a:t>()</a:t>
            </a:r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;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696969"/>
                </a:solidFill>
                <a:latin typeface="Courier New" pitchFamily="49" charset="0"/>
              </a:rPr>
              <a:t>    // draw the digital clock</a:t>
            </a:r>
            <a:endParaRPr lang="en-US" altLang="en-US" sz="1600" b="1">
              <a:latin typeface="Courier New" pitchFamily="49" charset="0"/>
            </a:endParaRPr>
          </a:p>
          <a:p>
            <a:pPr eaLnBrk="1" hangingPunct="1"/>
            <a:r>
              <a:rPr lang="en-US" altLang="en-US" sz="1600" b="1">
                <a:solidFill>
                  <a:srgbClr val="800080"/>
                </a:solidFill>
                <a:latin typeface="Courier New" pitchFamily="49" charset="0"/>
              </a:rPr>
              <a:t>}</a:t>
            </a:r>
            <a:endParaRPr lang="en-US" altLang="en-US" sz="1600" b="1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443;p45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CF0308-16DA-428B-94FF-57C4EFECD53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66</a:t>
            </a:fld>
            <a:endParaRPr lang="en-US" altLang="en-US" sz="1800"/>
          </a:p>
        </p:txBody>
      </p:sp>
      <p:sp>
        <p:nvSpPr>
          <p:cNvPr id="32771" name="Google Shape;444;p4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2772" name="Google Shape;445;p45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Google Shape;446;p45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32774" name="Google Shape;447;p45"/>
          <p:cNvSpPr txBox="1">
            <a:spLocks noChangeArrowheads="1"/>
          </p:cNvSpPr>
          <p:nvPr/>
        </p:nvSpPr>
        <p:spPr bwMode="auto">
          <a:xfrm>
            <a:off x="274638" y="1271588"/>
            <a:ext cx="9658350" cy="12890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just" eaLnBrk="1" hangingPunct="1"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i="1">
                <a:solidFill>
                  <a:schemeClr val="tx2"/>
                </a:solidFill>
              </a:rPr>
              <a:t>Observer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>
                <a:solidFill>
                  <a:schemeClr val="accent1"/>
                </a:solidFill>
              </a:rPr>
              <a:t>un alt observator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535113" y="2754313"/>
            <a:ext cx="7924800" cy="35401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class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: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Widget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,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latin typeface="Courier New"/>
              </a:rPr>
              <a:t> Observer 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{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public</a:t>
            </a:r>
            <a:r>
              <a:rPr lang="en-US" sz="1600" b="1" dirty="0">
                <a:solidFill>
                  <a:srgbClr val="E34ADC"/>
                </a:solidFill>
                <a:latin typeface="Courier New"/>
              </a:rPr>
              <a:t>: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Update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Subject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/>
              </a:rPr>
              <a:t>    virtual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void</a:t>
            </a:r>
            <a:r>
              <a:rPr lang="en-US" sz="1600" b="1" dirty="0">
                <a:latin typeface="Courier New"/>
              </a:rPr>
              <a:t> Draw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696969"/>
                </a:solidFill>
                <a:latin typeface="Courier New"/>
              </a:rPr>
              <a:t>    // ...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rgbClr val="800080"/>
                </a:solidFill>
                <a:latin typeface="Courier New"/>
              </a:rPr>
              <a:t>};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/>
            </a:endParaRPr>
          </a:p>
          <a:p>
            <a:pPr>
              <a:defRPr/>
            </a:pP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/*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crearea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AnalogClock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unui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DigitalClock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care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arata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acelasi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 </a:t>
            </a:r>
            <a:r>
              <a:rPr lang="en-US" sz="16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timp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/>
              </a:rPr>
              <a:t>: */</a:t>
            </a:r>
          </a:p>
          <a:p>
            <a:pPr>
              <a:defRPr/>
            </a:pP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timer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ClockTimer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AnalogClock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  <a:p>
            <a:pPr>
              <a:defRPr/>
            </a:pPr>
            <a:r>
              <a:rPr lang="en-US" sz="1600" b="1" dirty="0">
                <a:latin typeface="Courier New"/>
              </a:rPr>
              <a:t>  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*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=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/>
              </a:rPr>
              <a:t>new</a:t>
            </a:r>
            <a:r>
              <a:rPr lang="en-US" sz="1600" b="1" dirty="0">
                <a:latin typeface="Courier New"/>
              </a:rPr>
              <a:t> </a:t>
            </a:r>
            <a:r>
              <a:rPr lang="en-US" sz="1600" b="1" dirty="0" err="1">
                <a:latin typeface="Courier New"/>
              </a:rPr>
              <a:t>DigitalClock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(</a:t>
            </a:r>
            <a:r>
              <a:rPr lang="en-US" sz="1600" b="1" dirty="0">
                <a:latin typeface="Courier New"/>
              </a:rPr>
              <a:t>timer</a:t>
            </a:r>
            <a:r>
              <a:rPr lang="en-US" sz="1600" b="1" dirty="0">
                <a:solidFill>
                  <a:srgbClr val="808030"/>
                </a:solidFill>
                <a:latin typeface="Courier New"/>
              </a:rPr>
              <a:t>)</a:t>
            </a:r>
            <a:r>
              <a:rPr lang="en-US" sz="1600" b="1" dirty="0">
                <a:solidFill>
                  <a:srgbClr val="800080"/>
                </a:solidFill>
                <a:latin typeface="Courier New"/>
              </a:rPr>
              <a:t>;</a:t>
            </a:r>
            <a:endParaRPr lang="en-US" sz="1600" b="1" dirty="0">
              <a:latin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67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479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5. Abstract </a:t>
            </a: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Object Factory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de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dependente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specifica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concreta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trebui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independent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sunt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create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compuse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reprezentate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un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sistem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urma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multiple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intercorelate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proiectata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utilizate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impreuna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furnizarea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unei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biblioteci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dar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se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doreste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accesibila</a:t>
            </a:r>
            <a:r>
              <a:rPr lang="en-US" sz="2000" b="1" dirty="0" smtClean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numai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interfata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nu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implementarea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b="1" dirty="0">
              <a:solidFill>
                <a:srgbClr val="FF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Google Shape;492;p4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485ADC7-375E-4030-A6F6-6AC199481409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68</a:t>
            </a:fld>
            <a:endParaRPr lang="en-US" altLang="en-US" sz="1800"/>
          </a:p>
        </p:txBody>
      </p:sp>
      <p:sp>
        <p:nvSpPr>
          <p:cNvPr id="36867" name="Google Shape;493;p4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6868" name="Google Shape;494;p49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9" name="Google Shape;495;p49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96" name="Google Shape;496;p49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rgbClr val="171717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colaborari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normal se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singura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instanta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consecinte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izoleaza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concrete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simplifica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schimbul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promoveaza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consistenta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printre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suporta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timpul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familii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usor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respecta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deschis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inchis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69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47" name="Google Shape;484;p48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425" y="2143125"/>
            <a:ext cx="9223375" cy="488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Google Shape;116;p1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B7B0B70-2258-4EC9-90A2-6C82A6146B9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altLang="en-US" sz="1800"/>
          </a:p>
        </p:txBody>
      </p:sp>
      <p:sp>
        <p:nvSpPr>
          <p:cNvPr id="7171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7172" name="Google Shape;118;p1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Google Shape;119;p1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20" name="Google Shape;120;p18"/>
          <p:cNvSpPr txBox="1"/>
          <p:nvPr/>
        </p:nvSpPr>
        <p:spPr>
          <a:xfrm>
            <a:off x="274638" y="1271588"/>
            <a:ext cx="9531350" cy="48482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Principiile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proiectarii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clase</a:t>
            </a:r>
            <a:endParaRPr sz="2000" b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substituirii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Functiile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pointeri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sau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referinte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utilizeze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claselor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derivate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le </a:t>
            </a:r>
            <a:r>
              <a:rPr lang="en-US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cunoasca</a:t>
            </a:r>
            <a:r>
              <a:rPr lang="en-US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Principiul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inversare</a:t>
            </a:r>
            <a:r>
              <a:rPr lang="en-US" sz="2000" b="1" i="1" dirty="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b="1" i="1" dirty="0" err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dependentelor</a:t>
            </a:r>
            <a:endParaRPr sz="2000" b="1" i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modulele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Amandoua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</a:p>
          <a:p>
            <a:pPr indent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UcPeriod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“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nu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Detaliile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trebuie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abstractii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.”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bine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inverseaza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dependenta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structurala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la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traditionala</a:t>
            </a: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metoda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: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inalt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apeleaza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procedura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nivel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jos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deci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depinde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de ea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Google Shape;504;p5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D8BEC37-FE21-4438-9C52-300500A12A8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70</a:t>
            </a:fld>
            <a:endParaRPr lang="en-US" altLang="en-US" sz="1800"/>
          </a:p>
        </p:txBody>
      </p:sp>
      <p:sp>
        <p:nvSpPr>
          <p:cNvPr id="37891" name="Google Shape;505;p5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7892" name="Google Shape;506;p5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Google Shape;507;p5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08" name="Google Shape;508;p50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(callback)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nu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invocata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explicit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programator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;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responsabilitatea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apelarii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altei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primeste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parametru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adresa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functiei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utilizeaza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delegata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functia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creeaza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obiecte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tip.</a:t>
            </a: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71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intai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baza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abstracta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2" y="2789237"/>
            <a:ext cx="4162164" cy="1193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2112" y="4310260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Google Shape;516;p5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7BC9041-6427-43CD-8228-B13CAC9DF15A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72</a:t>
            </a:fld>
            <a:endParaRPr lang="en-US" altLang="en-US" sz="1800"/>
          </a:p>
        </p:txBody>
      </p:sp>
      <p:sp>
        <p:nvSpPr>
          <p:cNvPr id="38915" name="Google Shape;517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8916" name="Google Shape;518;p5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Google Shape;519;p5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20" name="Google Shape;520;p51"/>
          <p:cNvSpPr txBox="1"/>
          <p:nvPr/>
        </p:nvSpPr>
        <p:spPr>
          <a:xfrm>
            <a:off x="273925" y="1272050"/>
            <a:ext cx="9659700" cy="1136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2112" y="2408237"/>
            <a:ext cx="59538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/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2" y="3094037"/>
            <a:ext cx="4550374" cy="3117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285" y="3094037"/>
            <a:ext cx="4326367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2636076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73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definim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apoi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fabrica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adica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gestioneze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tipurile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figuri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312" y="3363913"/>
            <a:ext cx="8641001" cy="1635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8;p52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9AEEC35-FCE5-4FC3-8C57-C3F8C2781F16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74</a:t>
            </a:fld>
            <a:endParaRPr lang="en-US" altLang="en-US" sz="1800"/>
          </a:p>
        </p:txBody>
      </p:sp>
      <p:sp>
        <p:nvSpPr>
          <p:cNvPr id="39939" name="Google Shape;529;p5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9940" name="Google Shape;530;p52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Google Shape;531;p52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32" name="Google Shape;532;p52"/>
          <p:cNvSpPr txBox="1"/>
          <p:nvPr/>
        </p:nvSpPr>
        <p:spPr>
          <a:xfrm>
            <a:off x="273925" y="1272050"/>
            <a:ext cx="9659700" cy="22791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Generam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factory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grupuri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produse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973389"/>
            <a:ext cx="5434235" cy="408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2398963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Google Shape;552;p5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C813F32-FB41-446C-96D3-5617C4E6178C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75</a:t>
            </a:fld>
            <a:endParaRPr lang="en-US" altLang="en-US" sz="1800"/>
          </a:p>
        </p:txBody>
      </p:sp>
      <p:sp>
        <p:nvSpPr>
          <p:cNvPr id="41987" name="Google Shape;553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1988" name="Google Shape;554;p5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9" name="Google Shape;555;p54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556" name="Google Shape;556;p54"/>
          <p:cNvSpPr txBox="1"/>
          <p:nvPr/>
        </p:nvSpPr>
        <p:spPr>
          <a:xfrm>
            <a:off x="273925" y="1272050"/>
            <a:ext cx="9659700" cy="1059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Abstract Object Factory</a:t>
            </a:r>
            <a:endParaRPr sz="2000" b="1" i="1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solutia</a:t>
            </a:r>
            <a:endParaRPr sz="2000" b="1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2" y="2560637"/>
            <a:ext cx="36888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pt-BR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 fara a numi efectiv figurile</a:t>
            </a:r>
            <a:endParaRPr lang="pt-BR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12" y="3398837"/>
            <a:ext cx="7143713" cy="300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55;p4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DE6B093-EC9E-4A45-AF92-498FF53D306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76</a:t>
            </a:fld>
            <a:endParaRPr lang="en-US" altLang="en-US" sz="1800"/>
          </a:p>
        </p:txBody>
      </p:sp>
      <p:sp>
        <p:nvSpPr>
          <p:cNvPr id="33795" name="Google Shape;456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3796" name="Google Shape;457;p4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Google Shape;458;p4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59" name="Google Shape;459;p46"/>
          <p:cNvSpPr txBox="1"/>
          <p:nvPr/>
        </p:nvSpPr>
        <p:spPr>
          <a:xfrm>
            <a:off x="273925" y="1272049"/>
            <a:ext cx="9659700" cy="55557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. Strategy pattern</a:t>
            </a:r>
            <a:endParaRPr lang="en-US"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intentie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2000" dirty="0" err="1" smtClean="0"/>
              <a:t>Presupune</a:t>
            </a:r>
            <a:r>
              <a:rPr lang="en-US" sz="2000" dirty="0" smtClean="0"/>
              <a:t> </a:t>
            </a:r>
            <a:r>
              <a:rPr lang="en-US" sz="2000" dirty="0" err="1"/>
              <a:t>incapsularea</a:t>
            </a:r>
            <a:r>
              <a:rPr lang="en-US" sz="2000" dirty="0"/>
              <a:t> </a:t>
            </a:r>
            <a:r>
              <a:rPr lang="en-US" sz="2000" dirty="0" err="1"/>
              <a:t>separata</a:t>
            </a:r>
            <a:r>
              <a:rPr lang="en-US" sz="2000" dirty="0"/>
              <a:t> a </a:t>
            </a:r>
            <a:r>
              <a:rPr lang="en-US" sz="2000" dirty="0" err="1"/>
              <a:t>fiecarui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dintr</a:t>
            </a:r>
            <a:r>
              <a:rPr lang="en-US" sz="2000" dirty="0"/>
              <a:t>-o </a:t>
            </a:r>
            <a:r>
              <a:rPr lang="en-US" sz="2000" dirty="0" err="1"/>
              <a:t>familie</a:t>
            </a:r>
            <a:r>
              <a:rPr lang="en-US" sz="2000" dirty="0"/>
              <a:t>, </a:t>
            </a:r>
            <a:r>
              <a:rPr lang="en-US" sz="2000" dirty="0" err="1"/>
              <a:t>facand</a:t>
            </a:r>
            <a:r>
              <a:rPr lang="en-US" sz="2000" dirty="0"/>
              <a:t> </a:t>
            </a:r>
            <a:r>
              <a:rPr lang="en-US" sz="2000" dirty="0" err="1"/>
              <a:t>astfel</a:t>
            </a:r>
            <a:r>
              <a:rPr lang="en-US" sz="2000" dirty="0"/>
              <a:t> ca </a:t>
            </a:r>
            <a:r>
              <a:rPr lang="en-US" sz="2000" dirty="0" err="1"/>
              <a:t>algoritmii</a:t>
            </a:r>
            <a:r>
              <a:rPr lang="en-US" sz="2000" dirty="0"/>
              <a:t> </a:t>
            </a:r>
            <a:r>
              <a:rPr lang="en-US" sz="2000" dirty="0" err="1"/>
              <a:t>respectivi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fie </a:t>
            </a:r>
            <a:r>
              <a:rPr lang="en-US" sz="2000" dirty="0" err="1"/>
              <a:t>interschimbabili</a:t>
            </a:r>
            <a:r>
              <a:rPr lang="en-US" sz="2000" dirty="0" smtClean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aplicabilitate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-US" sz="2000" dirty="0" err="1" smtClean="0"/>
              <a:t>mai</a:t>
            </a:r>
            <a:r>
              <a:rPr lang="en-US" sz="2000" dirty="0" smtClean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clase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doar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comportament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sunt</a:t>
            </a:r>
            <a:r>
              <a:rPr lang="en-US" sz="2000" dirty="0" smtClean="0"/>
              <a:t> </a:t>
            </a:r>
            <a:r>
              <a:rPr lang="en-US" sz="2000" dirty="0" err="1"/>
              <a:t>necesare</a:t>
            </a:r>
            <a:r>
              <a:rPr lang="en-US" sz="2000" dirty="0"/>
              <a:t>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variante</a:t>
            </a:r>
            <a:r>
              <a:rPr lang="en-US" sz="2000" dirty="0"/>
              <a:t> ale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algoritm</a:t>
            </a:r>
            <a:r>
              <a:rPr lang="en-US" sz="2000" dirty="0"/>
              <a:t>, care </a:t>
            </a:r>
            <a:r>
              <a:rPr lang="en-US" sz="2000" dirty="0" err="1"/>
              <a:t>difera</a:t>
            </a:r>
            <a:r>
              <a:rPr lang="en-US" sz="2000" dirty="0"/>
              <a:t> </a:t>
            </a:r>
            <a:r>
              <a:rPr lang="en-US" sz="2000" dirty="0" err="1"/>
              <a:t>intre</a:t>
            </a:r>
            <a:r>
              <a:rPr lang="en-US" sz="2000" dirty="0"/>
              <a:t> </a:t>
            </a:r>
            <a:r>
              <a:rPr lang="en-US" sz="2000" dirty="0" err="1"/>
              <a:t>ele</a:t>
            </a:r>
            <a:r>
              <a:rPr lang="en-US" sz="2000" dirty="0"/>
              <a:t>, de </a:t>
            </a:r>
            <a:r>
              <a:rPr lang="en-US" sz="2000" dirty="0" err="1"/>
              <a:t>exemplu</a:t>
            </a:r>
            <a:r>
              <a:rPr lang="en-US" sz="2000" dirty="0"/>
              <a:t>,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compromisul</a:t>
            </a:r>
            <a:r>
              <a:rPr lang="en-US" sz="2000" dirty="0"/>
              <a:t> </a:t>
            </a:r>
            <a:r>
              <a:rPr lang="en-US" sz="2000" dirty="0" err="1"/>
              <a:t>spatiu-timp</a:t>
            </a:r>
            <a:r>
              <a:rPr lang="en-US" sz="2000" dirty="0"/>
              <a:t> </a:t>
            </a:r>
            <a:r>
              <a:rPr lang="en-US" sz="2000" dirty="0" err="1"/>
              <a:t>adoptat</a:t>
            </a:r>
            <a:r>
              <a:rPr lang="en-US" sz="2000" dirty="0"/>
              <a:t>; </a:t>
            </a:r>
            <a:br>
              <a:rPr lang="en-US" sz="2000" dirty="0"/>
            </a:br>
            <a:endParaRPr lang="en-US" sz="2000" dirty="0" smtClean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smtClean="0"/>
              <a:t>un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utilizeaza</a:t>
            </a:r>
            <a:r>
              <a:rPr lang="en-US" sz="2000" dirty="0"/>
              <a:t> date </a:t>
            </a:r>
            <a:r>
              <a:rPr lang="en-US" sz="2000" dirty="0" err="1"/>
              <a:t>pe</a:t>
            </a:r>
            <a:r>
              <a:rPr lang="en-US" sz="2000" dirty="0"/>
              <a:t> care </a:t>
            </a:r>
            <a:r>
              <a:rPr lang="en-US" sz="2000" dirty="0" err="1"/>
              <a:t>clientul</a:t>
            </a:r>
            <a:r>
              <a:rPr lang="en-US" sz="2000" dirty="0"/>
              <a:t> </a:t>
            </a:r>
            <a:r>
              <a:rPr lang="en-US" sz="2000" dirty="0" err="1"/>
              <a:t>algoritmului</a:t>
            </a:r>
            <a:r>
              <a:rPr lang="en-US" sz="2000" dirty="0"/>
              <a:t> nu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sa</a:t>
            </a:r>
            <a:r>
              <a:rPr lang="en-US" sz="2000" dirty="0"/>
              <a:t> le </a:t>
            </a:r>
            <a:r>
              <a:rPr lang="en-US" sz="2000" dirty="0" err="1"/>
              <a:t>cunoasca</a:t>
            </a:r>
            <a:r>
              <a:rPr lang="en-US" sz="2000" dirty="0" smtClean="0"/>
              <a:t>;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endParaRPr lang="en-US" sz="2000" dirty="0"/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Tx/>
              <a:buChar char="-"/>
              <a:defRPr/>
            </a:pPr>
            <a:r>
              <a:rPr lang="en-US" sz="2000" dirty="0" err="1" smtClean="0"/>
              <a:t>intr</a:t>
            </a:r>
            <a:r>
              <a:rPr lang="en-US" sz="2000" dirty="0" smtClean="0"/>
              <a:t>-o </a:t>
            </a:r>
            <a:r>
              <a:rPr lang="en-US" sz="2000" dirty="0" err="1"/>
              <a:t>clasa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definite </a:t>
            </a:r>
            <a:r>
              <a:rPr lang="en-US" sz="2000" dirty="0" err="1"/>
              <a:t>mai</a:t>
            </a:r>
            <a:r>
              <a:rPr lang="en-US" sz="2000" dirty="0"/>
              <a:t> </a:t>
            </a:r>
            <a:r>
              <a:rPr lang="en-US" sz="2000" dirty="0" err="1"/>
              <a:t>multe</a:t>
            </a:r>
            <a:r>
              <a:rPr lang="en-US" sz="2000" dirty="0"/>
              <a:t> </a:t>
            </a:r>
            <a:r>
              <a:rPr lang="en-US" sz="2000" dirty="0" err="1"/>
              <a:t>actiuni</a:t>
            </a:r>
            <a:r>
              <a:rPr lang="en-US" sz="2000" dirty="0"/>
              <a:t> care </a:t>
            </a:r>
            <a:r>
              <a:rPr lang="en-US" sz="2000" dirty="0" err="1"/>
              <a:t>apar</a:t>
            </a:r>
            <a:r>
              <a:rPr lang="en-US" sz="2000" dirty="0"/>
              <a:t> ca </a:t>
            </a:r>
            <a:r>
              <a:rPr lang="en-US" sz="2000" dirty="0" err="1"/>
              <a:t>structuri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multiple. In </a:t>
            </a:r>
            <a:r>
              <a:rPr lang="en-US" sz="2000" dirty="0" err="1"/>
              <a:t>loc</a:t>
            </a:r>
            <a:r>
              <a:rPr lang="en-US" sz="2000" dirty="0"/>
              <a:t> de </a:t>
            </a:r>
            <a:r>
              <a:rPr lang="en-US" sz="2000" dirty="0" err="1"/>
              <a:t>aceasta</a:t>
            </a:r>
            <a:r>
              <a:rPr lang="en-US" sz="2000" dirty="0"/>
              <a:t>, se </a:t>
            </a:r>
            <a:r>
              <a:rPr lang="en-US" sz="2000" dirty="0" err="1"/>
              <a:t>recomanda</a:t>
            </a:r>
            <a:r>
              <a:rPr lang="en-US" sz="2000" dirty="0"/>
              <a:t> </a:t>
            </a:r>
            <a:r>
              <a:rPr lang="en-US" sz="2000" dirty="0" err="1"/>
              <a:t>plasarea</a:t>
            </a:r>
            <a:r>
              <a:rPr lang="en-US" sz="2000" dirty="0"/>
              <a:t> </a:t>
            </a:r>
            <a:r>
              <a:rPr lang="en-US" sz="2000" dirty="0" err="1"/>
              <a:t>ramurilor</a:t>
            </a:r>
            <a:r>
              <a:rPr lang="en-US" sz="2000" dirty="0"/>
              <a:t> </a:t>
            </a:r>
            <a:r>
              <a:rPr lang="en-US" sz="2000" dirty="0" err="1"/>
              <a:t>conditionale</a:t>
            </a:r>
            <a:r>
              <a:rPr lang="en-US" sz="2000" dirty="0"/>
              <a:t> </a:t>
            </a:r>
            <a:r>
              <a:rPr lang="en-US" sz="2000" dirty="0" err="1"/>
              <a:t>inrudite</a:t>
            </a:r>
            <a:r>
              <a:rPr lang="en-US" sz="2000" dirty="0"/>
              <a:t> in cate o </a:t>
            </a:r>
            <a:r>
              <a:rPr lang="en-US" sz="2000" dirty="0" err="1"/>
              <a:t>clasa</a:t>
            </a:r>
            <a:r>
              <a:rPr lang="en-US" sz="2000" dirty="0"/>
              <a:t> strategy </a:t>
            </a:r>
            <a:r>
              <a:rPr lang="en-US" sz="2000" dirty="0" err="1"/>
              <a:t>separata</a:t>
            </a:r>
            <a:r>
              <a:rPr lang="en-US" sz="2000" dirty="0"/>
              <a:t>.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344488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77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73925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structura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05" y="2408237"/>
            <a:ext cx="8921880" cy="3121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0041994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78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4881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impart un text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linii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SimpleCompositor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simplu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cu \n </a:t>
            </a: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grupeaza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eficient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paragrafe</a:t>
            </a: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-"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ArrayCompositor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algoritm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imparte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textul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astfel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incat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fiecare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linie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existe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acelasi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nr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caractere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719" y="4008437"/>
            <a:ext cx="7416800" cy="238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1845940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79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!!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67" y="3087688"/>
            <a:ext cx="8444871" cy="229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05006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140;p20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60E5126-F2DE-4D1B-B651-2D466C655A4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altLang="en-US" sz="1800"/>
          </a:p>
        </p:txBody>
      </p:sp>
      <p:sp>
        <p:nvSpPr>
          <p:cNvPr id="8195" name="Google Shape;141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8196" name="Google Shape;142;p20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143;p20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144" name="Google Shape;144;p20"/>
          <p:cNvSpPr txBox="1"/>
          <p:nvPr/>
        </p:nvSpPr>
        <p:spPr>
          <a:xfrm>
            <a:off x="273925" y="1272050"/>
            <a:ext cx="9532800" cy="599155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Definitie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clasificare</a:t>
            </a:r>
            <a:endParaRPr sz="2000" b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Aplicarea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principiilor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pentr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crea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arhitecturi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OO 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Wingdings" pitchFamily="2" charset="2"/>
              </a:rPr>
              <a:t> se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ajunge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la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aceleasi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structuri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cunoscute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sub </a:t>
            </a:r>
            <a:r>
              <a:rPr lang="en-US" sz="2000" dirty="0" err="1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numele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sabloane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 de </a:t>
            </a:r>
            <a:r>
              <a:rPr lang="en-US" sz="2000" b="1" i="1" dirty="0" err="1">
                <a:solidFill>
                  <a:srgbClr val="FF0000"/>
                </a:solidFill>
                <a:highlight>
                  <a:srgbClr val="FFFFFF"/>
                </a:highlight>
              </a:rPr>
              <a:t>proiectare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 (</a:t>
            </a:r>
            <a:r>
              <a:rPr lang="en-US" sz="2000" b="1" i="1" dirty="0">
                <a:solidFill>
                  <a:srgbClr val="FF0000"/>
                </a:solidFill>
                <a:highlight>
                  <a:srgbClr val="FFFFFF"/>
                </a:highlight>
              </a:rPr>
              <a:t>design patterns</a:t>
            </a:r>
            <a:r>
              <a:rPr lang="en-US" sz="2000" b="1" dirty="0">
                <a:solidFill>
                  <a:srgbClr val="FF0000"/>
                </a:solidFill>
                <a:highlight>
                  <a:srgbClr val="FFFFFF"/>
                </a:highlight>
              </a:rPr>
              <a:t>)</a:t>
            </a:r>
            <a:r>
              <a:rPr lang="en-US" sz="2000" dirty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1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lang="en-US" sz="2000" b="1" dirty="0" err="1">
                <a:solidFill>
                  <a:schemeClr val="tx2"/>
                </a:solidFill>
              </a:rPr>
              <a:t>sablon</a:t>
            </a:r>
            <a:r>
              <a:rPr lang="en-US" sz="2000" b="1" dirty="0">
                <a:solidFill>
                  <a:schemeClr val="tx2"/>
                </a:solidFill>
              </a:rPr>
              <a:t> de </a:t>
            </a:r>
            <a:r>
              <a:rPr lang="en-US" sz="2000" b="1" dirty="0" err="1">
                <a:solidFill>
                  <a:schemeClr val="tx2"/>
                </a:solidFill>
              </a:rPr>
              <a:t>proiectare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descrie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o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care se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intalneste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mod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repetat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proiectarea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programelor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457200" indent="-35560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  <a:defRPr/>
            </a:pP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solutia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generala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pentru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problema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respectiva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Solutia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este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exprimata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folosind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clase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Arial"/>
                <a:ea typeface="Arial"/>
                <a:cs typeface="Arial"/>
                <a:sym typeface="Arial"/>
              </a:rPr>
              <a:t>si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/>
              <a:t>obiecte</a:t>
            </a: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dirty="0">
              <a:latin typeface="Arial"/>
              <a:ea typeface="Arial"/>
              <a:cs typeface="Arial"/>
              <a:sym typeface="Arial"/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b="1" dirty="0" err="1" smtClean="0">
                <a:solidFill>
                  <a:schemeClr val="tx1"/>
                </a:solidFill>
              </a:rPr>
              <a:t>Cand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si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unde</a:t>
            </a:r>
            <a:r>
              <a:rPr lang="en-US" altLang="en-US" sz="2000" b="1" dirty="0">
                <a:solidFill>
                  <a:schemeClr val="tx1"/>
                </a:solidFill>
              </a:rPr>
              <a:t> a </a:t>
            </a:r>
            <a:r>
              <a:rPr lang="en-US" altLang="en-US" sz="2000" b="1" dirty="0" err="1">
                <a:solidFill>
                  <a:schemeClr val="tx1"/>
                </a:solidFill>
              </a:rPr>
              <a:t>aparut</a:t>
            </a:r>
            <a:r>
              <a:rPr lang="en-US" altLang="en-US" sz="2000" b="1" dirty="0">
                <a:solidFill>
                  <a:schemeClr val="tx1"/>
                </a:solidFill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</a:rPr>
              <a:t>ideea</a:t>
            </a:r>
            <a:r>
              <a:rPr lang="en-US" altLang="en-US" sz="2000" b="1" dirty="0" smtClean="0">
                <a:solidFill>
                  <a:schemeClr val="tx1"/>
                </a:solidFill>
              </a:rPr>
              <a:t>?</a:t>
            </a:r>
            <a:endParaRPr lang="en-US" altLang="en-US" sz="2000" b="1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 err="1">
                <a:solidFill>
                  <a:schemeClr val="tx1"/>
                </a:solidFill>
              </a:rPr>
              <a:t>Arhitectura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1977: “A pattern language: Towns, Buildings, </a:t>
            </a:r>
            <a:r>
              <a:rPr lang="en-US" altLang="en-US" sz="2000" dirty="0" err="1">
                <a:solidFill>
                  <a:schemeClr val="tx1"/>
                </a:solidFill>
              </a:rPr>
              <a:t>Constructiron</a:t>
            </a:r>
            <a:r>
              <a:rPr lang="en-US" altLang="en-US" sz="2000" dirty="0">
                <a:solidFill>
                  <a:schemeClr val="tx1"/>
                </a:solidFill>
              </a:rPr>
              <a:t>”</a:t>
            </a:r>
          </a:p>
          <a:p>
            <a:pPr marL="457200" indent="-457200" eaLnBrk="1" hangingPunct="1">
              <a:buClr>
                <a:srgbClr val="000000"/>
              </a:buClr>
              <a:buSzPts val="1100"/>
              <a:buFontTx/>
              <a:buChar char="-"/>
            </a:pPr>
            <a:r>
              <a:rPr lang="en-US" altLang="en-US" sz="2000" dirty="0">
                <a:solidFill>
                  <a:schemeClr val="tx1"/>
                </a:solidFill>
              </a:rPr>
              <a:t>Christopher Alexander</a:t>
            </a: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endParaRPr lang="en-US" altLang="en-US" sz="2000" dirty="0">
              <a:solidFill>
                <a:schemeClr val="tx1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2000" dirty="0">
                <a:solidFill>
                  <a:schemeClr val="tx1"/>
                </a:solidFill>
              </a:rPr>
              <a:t>https://en.wikipedia.org/wiki/Pattern_language</a:t>
            </a:r>
          </a:p>
          <a:p>
            <a:pPr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80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600" y="2454714"/>
            <a:ext cx="5522912" cy="4608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544512" y="2300825"/>
            <a:ext cx="276229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Strategiile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transport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729890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81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79031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Noua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clasa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turist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(care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contine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un pointer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catre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modul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deplasare</a:t>
            </a:r>
            <a:r>
              <a:rPr lang="en-US" sz="2000" dirty="0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)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2" y="3017837"/>
            <a:ext cx="8927083" cy="3816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3764354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Google Shape;479;p48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EEAE698-08EB-4665-B264-8665D0E0640D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82</a:t>
            </a:fld>
            <a:endParaRPr lang="en-US" altLang="en-US" sz="1800"/>
          </a:p>
        </p:txBody>
      </p:sp>
      <p:sp>
        <p:nvSpPr>
          <p:cNvPr id="35843" name="Google Shape;480;p4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35844" name="Google Shape;481;p48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5" name="Google Shape;482;p48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483" name="Google Shape;483;p48"/>
          <p:cNvSpPr txBox="1"/>
          <p:nvPr/>
        </p:nvSpPr>
        <p:spPr>
          <a:xfrm>
            <a:off x="239712" y="1272050"/>
            <a:ext cx="9659700" cy="9075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Strategy pattern</a:t>
            </a:r>
            <a:endParaRPr sz="2000" b="1" i="1" dirty="0">
              <a:solidFill>
                <a:schemeClr val="tx2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Exemplu</a:t>
            </a:r>
            <a:r>
              <a:rPr lang="en-US" sz="2000" b="1" dirty="0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 smtClean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implementare</a:t>
            </a:r>
            <a:endParaRPr sz="2000" b="1" dirty="0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endParaRPr lang="en-US" sz="2000" dirty="0" smtClean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44512" y="2300825"/>
            <a:ext cx="6992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000" dirty="0" err="1" smtClean="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Apel</a:t>
            </a:r>
            <a:endParaRPr lang="en-US"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4712" y="2514260"/>
            <a:ext cx="6221565" cy="3140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48347842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76;p56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C0B0F4F-CA78-4B83-808A-E48E7D36D1D0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83</a:t>
            </a:fld>
            <a:endParaRPr lang="en-US" altLang="en-US" sz="1800"/>
          </a:p>
        </p:txBody>
      </p:sp>
      <p:sp>
        <p:nvSpPr>
          <p:cNvPr id="43011" name="Google Shape;577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43012" name="Google Shape;578;p56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Google Shape;579;p56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/>
              <a:t>Curs </a:t>
            </a:r>
            <a:r>
              <a:rPr lang="en-US" altLang="en-US" sz="2000" b="1" dirty="0" smtClean="0"/>
              <a:t>13</a:t>
            </a:r>
            <a:endParaRPr lang="en-US" altLang="en-US" sz="2000" b="1" dirty="0"/>
          </a:p>
        </p:txBody>
      </p:sp>
      <p:sp>
        <p:nvSpPr>
          <p:cNvPr id="580" name="Google Shape;580;p56"/>
          <p:cNvSpPr txBox="1"/>
          <p:nvPr/>
        </p:nvSpPr>
        <p:spPr>
          <a:xfrm>
            <a:off x="2830512" y="2948450"/>
            <a:ext cx="6096000" cy="14409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Recapitulare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 </a:t>
            </a:r>
            <a:r>
              <a:rPr lang="en-US" sz="2000" b="1" i="1" dirty="0" err="1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probleme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colocviu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sz="2000" b="1" i="1" dirty="0" err="1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Exemple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n-US" sz="2000" b="1" i="1" dirty="0" err="1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examene</a:t>
            </a:r>
            <a:r>
              <a:rPr lang="en-US" sz="2000" b="1" i="1" dirty="0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1" dirty="0" err="1" smtClean="0">
                <a:solidFill>
                  <a:schemeClr val="tx2"/>
                </a:solidFill>
                <a:latin typeface="Arial"/>
                <a:ea typeface="Arial"/>
                <a:cs typeface="Arial"/>
                <a:sym typeface="Arial"/>
              </a:rPr>
              <a:t>anterioare</a:t>
            </a:r>
            <a:endParaRPr sz="2000" dirty="0">
              <a:solidFill>
                <a:srgbClr val="17171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152;p21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 anchor="b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r" eaLnBrk="1" hangingPunct="1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291EB35-284D-4384-964E-E79476CE6852}" type="slidenum">
              <a:rPr lang="en-US" altLang="en-US" sz="1500"/>
              <a:pPr algn="r" eaLnBrk="1" hangingPunct="1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altLang="en-US" sz="1800"/>
          </a:p>
        </p:txBody>
      </p:sp>
      <p:sp>
        <p:nvSpPr>
          <p:cNvPr id="9219" name="Google Shape;153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800" tIns="50400" rIns="100800" bIns="50400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altLang="en-US" sz="1800" b="1"/>
              <a:t>Facultatea de Matematică şi Informatică </a:t>
            </a:r>
            <a:r>
              <a:rPr lang="en-US" altLang="en-US" sz="1800" b="1"/>
              <a:t>Universitatea din Bucureşti</a:t>
            </a:r>
            <a:endParaRPr lang="en-US" altLang="en-US" sz="1800"/>
          </a:p>
        </p:txBody>
      </p:sp>
      <p:pic>
        <p:nvPicPr>
          <p:cNvPr id="9220" name="Google Shape;154;p21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Google Shape;155;p21"/>
          <p:cNvSpPr>
            <a:spLocks noChangeArrowheads="1"/>
          </p:cNvSpPr>
          <p:nvPr/>
        </p:nvSpPr>
        <p:spPr bwMode="auto">
          <a:xfrm>
            <a:off x="1789113" y="827088"/>
            <a:ext cx="6704012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0075" rIns="0" bIns="1007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/>
              <a:t>Sabloane de proiectare (Design patterns)</a:t>
            </a:r>
          </a:p>
        </p:txBody>
      </p:sp>
      <p:sp>
        <p:nvSpPr>
          <p:cNvPr id="9222" name="Google Shape;156;p21"/>
          <p:cNvSpPr txBox="1">
            <a:spLocks noChangeArrowheads="1"/>
          </p:cNvSpPr>
          <p:nvPr/>
        </p:nvSpPr>
        <p:spPr bwMode="auto">
          <a:xfrm>
            <a:off x="274638" y="1271588"/>
            <a:ext cx="9658350" cy="50863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1pPr>
            <a:lvl2pPr marL="742950" indent="-28575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2pPr>
            <a:lvl3pPr marL="11430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3pPr>
            <a:lvl4pPr marL="16002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4pPr>
            <a:lvl5pPr marL="2057400" indent="-228600" eaLnBrk="0" hangingPunct="0"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charset="0"/>
                <a:cs typeface="Arial" charset="0"/>
                <a:sym typeface="Arial" charset="0"/>
              </a:defRPr>
            </a:lvl9pPr>
          </a:lstStyle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dirty="0" err="1">
                <a:solidFill>
                  <a:schemeClr val="tx2"/>
                </a:solidFill>
              </a:rPr>
              <a:t>Definitie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si</a:t>
            </a:r>
            <a:r>
              <a:rPr lang="en-US" altLang="en-US" sz="2000" b="1" dirty="0">
                <a:solidFill>
                  <a:schemeClr val="tx2"/>
                </a:solidFill>
              </a:rPr>
              <a:t> </a:t>
            </a:r>
            <a:r>
              <a:rPr lang="en-US" altLang="en-US" sz="2000" b="1" dirty="0" err="1">
                <a:solidFill>
                  <a:schemeClr val="tx2"/>
                </a:solidFill>
              </a:rPr>
              <a:t>clasificare</a:t>
            </a:r>
            <a:endParaRPr lang="en-US" altLang="en-US" sz="2000" b="1" dirty="0">
              <a:solidFill>
                <a:schemeClr val="tx2"/>
              </a:solidFill>
            </a:endParaRPr>
          </a:p>
          <a:p>
            <a:pPr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altLang="en-US" sz="1100" dirty="0"/>
              <a:t>	 	 	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după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scop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creaţionale</a:t>
            </a:r>
            <a:r>
              <a:rPr lang="en-US" altLang="en-US" sz="2000" dirty="0"/>
              <a:t> (creational patterns) </a:t>
            </a:r>
            <a:r>
              <a:rPr lang="en-US" altLang="en-US" sz="2000" dirty="0" err="1"/>
              <a:t>privesc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de </a:t>
            </a:r>
            <a:r>
              <a:rPr lang="en-US" altLang="en-US" sz="2000" dirty="0" err="1"/>
              <a:t>creare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structurale</a:t>
            </a:r>
            <a:r>
              <a:rPr lang="en-US" altLang="en-US" sz="2000" dirty="0"/>
              <a:t> (structural patterns)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compoziţia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sau</a:t>
            </a:r>
            <a:r>
              <a:rPr lang="en-US" altLang="en-US" sz="2000" dirty="0"/>
              <a:t> al </a:t>
            </a:r>
            <a:r>
              <a:rPr lang="en-US" altLang="en-US" sz="2000" dirty="0" err="1"/>
              <a:t>obiectelor</a:t>
            </a:r>
            <a:r>
              <a:rPr lang="en-US" altLang="en-US" sz="2000" dirty="0"/>
              <a:t>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dirty="0"/>
              <a:t>- </a:t>
            </a:r>
            <a:r>
              <a:rPr lang="en-US" altLang="en-US" sz="2000" b="1" dirty="0" err="1"/>
              <a:t>comportamentale</a:t>
            </a:r>
            <a:r>
              <a:rPr lang="en-US" altLang="en-US" sz="2000" dirty="0"/>
              <a:t> (behavioral patterns) </a:t>
            </a:r>
            <a:r>
              <a:rPr lang="en-US" altLang="en-US" sz="2000" dirty="0" err="1"/>
              <a:t>caracterizează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modul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în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obiectele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interacţionează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îşi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distribuie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responsabilităţile</a:t>
            </a:r>
            <a:r>
              <a:rPr lang="en-US" altLang="en-US" sz="2000" dirty="0"/>
              <a:t>.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altLang="en-US" sz="2000" b="1" i="1" dirty="0" err="1">
                <a:solidFill>
                  <a:schemeClr val="accent1"/>
                </a:solidFill>
              </a:rPr>
              <a:t>Clasificarea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şabloanelor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dupa</a:t>
            </a:r>
            <a:r>
              <a:rPr lang="en-US" altLang="en-US" sz="2000" b="1" i="1" dirty="0">
                <a:solidFill>
                  <a:schemeClr val="accent1"/>
                </a:solidFill>
              </a:rPr>
              <a:t>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domeniu</a:t>
            </a:r>
            <a:r>
              <a:rPr lang="en-US" altLang="en-US" sz="2000" b="1" i="1" dirty="0">
                <a:solidFill>
                  <a:schemeClr val="accent1"/>
                </a:solidFill>
              </a:rPr>
              <a:t> de </a:t>
            </a:r>
            <a:r>
              <a:rPr lang="en-US" altLang="en-US" sz="2000" b="1" i="1" dirty="0" err="1">
                <a:solidFill>
                  <a:schemeClr val="accent1"/>
                </a:solidFill>
              </a:rPr>
              <a:t>aplicare</a:t>
            </a:r>
            <a:r>
              <a:rPr lang="en-US" altLang="en-US" sz="2000" b="1" i="1" dirty="0">
                <a:solidFill>
                  <a:schemeClr val="accent1"/>
                </a:solidFill>
              </a:rPr>
              <a:t>: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i="1" dirty="0"/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claselor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clase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stabilite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prin</a:t>
            </a:r>
            <a:r>
              <a:rPr lang="en-US" altLang="en-US" sz="2000" dirty="0"/>
              <a:t> </a:t>
            </a:r>
            <a:r>
              <a:rPr lang="en-US" altLang="en-US" sz="2000" dirty="0" err="1"/>
              <a:t>moştenire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şi</a:t>
            </a:r>
            <a:r>
              <a:rPr lang="en-US" altLang="en-US" sz="2000" dirty="0"/>
              <a:t> care </a:t>
            </a:r>
            <a:r>
              <a:rPr lang="en-US" altLang="en-US" sz="2000" dirty="0" err="1"/>
              <a:t>sunt</a:t>
            </a:r>
            <a:r>
              <a:rPr lang="en-US" altLang="en-US" sz="2000" dirty="0"/>
              <a:t> </a:t>
            </a:r>
            <a:r>
              <a:rPr lang="en-US" altLang="en-US" sz="2000" dirty="0" err="1"/>
              <a:t>statice</a:t>
            </a:r>
            <a:r>
              <a:rPr lang="en-US" altLang="en-US" sz="2000" dirty="0"/>
              <a:t> (fixate la </a:t>
            </a:r>
            <a:r>
              <a:rPr lang="en-US" altLang="en-US" sz="2000" dirty="0" err="1"/>
              <a:t>compilare</a:t>
            </a:r>
            <a:r>
              <a:rPr lang="en-US" altLang="en-US" sz="2000" dirty="0"/>
              <a:t>).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altLang="en-US" sz="2000" b="1" dirty="0" err="1"/>
              <a:t>sabloanele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obiectelor</a:t>
            </a:r>
            <a:r>
              <a:rPr lang="en-US" altLang="en-US" sz="2000" dirty="0"/>
              <a:t> se </a:t>
            </a:r>
            <a:r>
              <a:rPr lang="en-US" altLang="en-US" sz="2000" dirty="0" err="1"/>
              <a:t>referă</a:t>
            </a:r>
            <a:r>
              <a:rPr lang="en-US" altLang="en-US" sz="2000" dirty="0"/>
              <a:t> la </a:t>
            </a:r>
            <a:r>
              <a:rPr lang="en-US" altLang="en-US" sz="2000" dirty="0" err="1"/>
              <a:t>relaţiile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dintre</a:t>
            </a:r>
            <a:r>
              <a:rPr lang="en-US" altLang="en-US" sz="2000" dirty="0"/>
              <a:t> </a:t>
            </a:r>
            <a:r>
              <a:rPr lang="en-US" altLang="en-US" sz="2000" dirty="0" err="1"/>
              <a:t>obiecte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relaţii</a:t>
            </a:r>
            <a:r>
              <a:rPr lang="en-US" altLang="en-US" sz="2000" dirty="0"/>
              <a:t> care au un </a:t>
            </a:r>
            <a:r>
              <a:rPr lang="en-US" altLang="en-US" sz="2000" dirty="0" err="1"/>
              <a:t>caracter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dinamic</a:t>
            </a:r>
            <a:r>
              <a:rPr lang="en-US" altLang="en-US" sz="2000" dirty="0"/>
              <a:t> . </a:t>
            </a:r>
          </a:p>
          <a:p>
            <a:pPr algn="just"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dirty="0"/>
          </a:p>
          <a:p>
            <a:pPr eaLnBrk="1" hangingPunct="1">
              <a:buClr>
                <a:srgbClr val="000000"/>
              </a:buClr>
              <a:buSzPts val="2000"/>
              <a:buFont typeface="Arial" charset="0"/>
              <a:buNone/>
            </a:pPr>
            <a:endParaRPr lang="en-US" altLang="en-US" sz="2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B85EB886EA54594788F86F9D0A61B" ma:contentTypeVersion="4" ma:contentTypeDescription="Creați un document nou." ma:contentTypeScope="" ma:versionID="8174ca97adf721e3f2986cfc657b7074">
  <xsd:schema xmlns:xsd="http://www.w3.org/2001/XMLSchema" xmlns:xs="http://www.w3.org/2001/XMLSchema" xmlns:p="http://schemas.microsoft.com/office/2006/metadata/properties" xmlns:ns2="71c24be4-710d-4a8d-9a13-a79588c1dd38" targetNamespace="http://schemas.microsoft.com/office/2006/metadata/properties" ma:root="true" ma:fieldsID="780f9ab37dc67bc123586a14e51da19c" ns2:_="">
    <xsd:import namespace="71c24be4-710d-4a8d-9a13-a79588c1dd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24be4-710d-4a8d-9a13-a79588c1d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B439A2-C9A5-4D74-B1F5-4FB71286CB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24be4-710d-4a8d-9a13-a79588c1dd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B9EAC9-FB33-4C62-B25A-4269378F7A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09746B-BC78-424D-88AC-3845BBA9E8AD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2043</TotalTime>
  <Words>4651</Words>
  <Application>Microsoft Office PowerPoint</Application>
  <PresentationFormat>Custom</PresentationFormat>
  <Paragraphs>1091</Paragraphs>
  <Slides>83</Slides>
  <Notes>46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5" baseType="lpstr">
      <vt:lpstr>Office Theme</vt:lpstr>
      <vt:lpstr>Image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Contents:</vt:lpstr>
      <vt:lpstr>Design Patterns</vt:lpstr>
      <vt:lpstr>“Gang of Four” Pattern Structure</vt:lpstr>
      <vt:lpstr>“Gang of Four” Pattern Structure</vt:lpstr>
      <vt:lpstr>Why study Design Patterns?</vt:lpstr>
      <vt:lpstr>Slide 17</vt:lpstr>
      <vt:lpstr>Design Pattern Categories</vt:lpstr>
      <vt:lpstr>Creational patterns </vt:lpstr>
      <vt:lpstr>Structural patterns</vt:lpstr>
      <vt:lpstr>Singleton </vt:lpstr>
      <vt:lpstr>Singleton </vt:lpstr>
      <vt:lpstr>Singleton </vt:lpstr>
      <vt:lpstr>Singleton </vt:lpstr>
      <vt:lpstr>Builder</vt:lpstr>
      <vt:lpstr>Builder</vt:lpstr>
      <vt:lpstr>Builder</vt:lpstr>
      <vt:lpstr>Builder</vt:lpstr>
      <vt:lpstr>Builder</vt:lpstr>
      <vt:lpstr>Builder</vt:lpstr>
      <vt:lpstr>Builder</vt:lpstr>
      <vt:lpstr> (Abstract) Factory</vt:lpstr>
      <vt:lpstr> (Abstract) Factory</vt:lpstr>
      <vt:lpstr> (Abstract) Factory</vt:lpstr>
      <vt:lpstr> (Abstract) Factory</vt:lpstr>
      <vt:lpstr> Adapter</vt:lpstr>
      <vt:lpstr> Adapter</vt:lpstr>
      <vt:lpstr> Iterator</vt:lpstr>
      <vt:lpstr>Slide 39</vt:lpstr>
      <vt:lpstr>Slide 40</vt:lpstr>
      <vt:lpstr>Slide 41</vt:lpstr>
      <vt:lpstr>Slide 42</vt:lpstr>
      <vt:lpstr>Slide 43</vt:lpstr>
      <vt:lpstr>Observer</vt:lpstr>
      <vt:lpstr>Observer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  <vt:lpstr>Slide 65</vt:lpstr>
      <vt:lpstr>Slide 66</vt:lpstr>
      <vt:lpstr>Slide 67</vt:lpstr>
      <vt:lpstr>Slide 68</vt:lpstr>
      <vt:lpstr>Slide 69</vt:lpstr>
      <vt:lpstr>Slide 70</vt:lpstr>
      <vt:lpstr>Slide 71</vt:lpstr>
      <vt:lpstr>Slide 72</vt:lpstr>
      <vt:lpstr>Slide 73</vt:lpstr>
      <vt:lpstr>Slide 74</vt:lpstr>
      <vt:lpstr>Slide 75</vt:lpstr>
      <vt:lpstr>Slide 76</vt:lpstr>
      <vt:lpstr>Slide 77</vt:lpstr>
      <vt:lpstr>Slide 78</vt:lpstr>
      <vt:lpstr>Slide 79</vt:lpstr>
      <vt:lpstr>Slide 80</vt:lpstr>
      <vt:lpstr>Slide 81</vt:lpstr>
      <vt:lpstr>Slide 82</vt:lpstr>
      <vt:lpstr>Slide 83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andrei paun</cp:lastModifiedBy>
  <cp:revision>279</cp:revision>
  <dcterms:modified xsi:type="dcterms:W3CDTF">2025-05-19T20:33:20Z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0x0101002D6B85EB886EA54594788F86F9D0A61B</vt:lpwstr>
  </property>
</Properties>
</file>