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68"/>
  </p:notesMasterIdLst>
  <p:sldIdLst>
    <p:sldId id="256" r:id="rId7"/>
    <p:sldId id="257" r:id="rId8"/>
    <p:sldId id="612" r:id="rId9"/>
    <p:sldId id="613" r:id="rId10"/>
    <p:sldId id="667" r:id="rId11"/>
    <p:sldId id="561" r:id="rId12"/>
    <p:sldId id="621" r:id="rId13"/>
    <p:sldId id="622" r:id="rId14"/>
    <p:sldId id="563" r:id="rId15"/>
    <p:sldId id="602" r:id="rId16"/>
    <p:sldId id="565" r:id="rId17"/>
    <p:sldId id="666" r:id="rId18"/>
    <p:sldId id="627" r:id="rId19"/>
    <p:sldId id="631" r:id="rId20"/>
    <p:sldId id="633" r:id="rId21"/>
    <p:sldId id="645" r:id="rId22"/>
    <p:sldId id="650" r:id="rId23"/>
    <p:sldId id="656" r:id="rId24"/>
    <p:sldId id="657" r:id="rId25"/>
    <p:sldId id="659" r:id="rId26"/>
    <p:sldId id="660" r:id="rId27"/>
    <p:sldId id="661" r:id="rId28"/>
    <p:sldId id="663" r:id="rId29"/>
    <p:sldId id="664" r:id="rId30"/>
    <p:sldId id="665" r:id="rId31"/>
    <p:sldId id="603" r:id="rId32"/>
    <p:sldId id="604" r:id="rId33"/>
    <p:sldId id="605" r:id="rId34"/>
    <p:sldId id="606" r:id="rId35"/>
    <p:sldId id="638" r:id="rId36"/>
    <p:sldId id="570" r:id="rId37"/>
    <p:sldId id="571" r:id="rId38"/>
    <p:sldId id="626" r:id="rId39"/>
    <p:sldId id="607" r:id="rId40"/>
    <p:sldId id="578" r:id="rId41"/>
    <p:sldId id="513" r:id="rId42"/>
    <p:sldId id="514" r:id="rId43"/>
    <p:sldId id="595" r:id="rId44"/>
    <p:sldId id="596" r:id="rId45"/>
    <p:sldId id="597" r:id="rId46"/>
    <p:sldId id="611" r:id="rId47"/>
    <p:sldId id="598" r:id="rId48"/>
    <p:sldId id="588" r:id="rId49"/>
    <p:sldId id="589" r:id="rId50"/>
    <p:sldId id="590" r:id="rId51"/>
    <p:sldId id="591" r:id="rId52"/>
    <p:sldId id="581" r:id="rId53"/>
    <p:sldId id="582" r:id="rId54"/>
    <p:sldId id="583" r:id="rId55"/>
    <p:sldId id="585" r:id="rId56"/>
    <p:sldId id="586" r:id="rId57"/>
    <p:sldId id="515" r:id="rId58"/>
    <p:sldId id="594" r:id="rId59"/>
    <p:sldId id="538" r:id="rId60"/>
    <p:sldId id="539" r:id="rId61"/>
    <p:sldId id="540" r:id="rId62"/>
    <p:sldId id="541" r:id="rId63"/>
    <p:sldId id="543" r:id="rId64"/>
    <p:sldId id="592" r:id="rId65"/>
    <p:sldId id="593" r:id="rId66"/>
    <p:sldId id="610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26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26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27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27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28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28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29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29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31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31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32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32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33</a:t>
            </a:fld>
            <a:endParaRPr lang="en-US" sz="1300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33</a:t>
            </a:fld>
            <a:endParaRPr lang="en-US" sz="1300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6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6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61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utility/functional/reference_wrapp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#motiv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295834" y="1371600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38741" y="765304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75329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32856" y="9906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70575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74409" y="1676400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 smtClean="0"/>
              <a:t>folosi încă 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  <a:endParaRPr lang="ro-RO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523891" y="3505200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609600" y="9144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zona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zona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zona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05581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766482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501480" y="1447800"/>
            <a:ext cx="840096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variabilă care ţine o adresă din memorie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compilatorul știe tipul de date către care se pointează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 aritmetice țin cont de tipul de date din memorie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pointer+sizeof(tip)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Definiție: tip *nume_pointer; </a:t>
            </a:r>
            <a:endParaRPr lang="vi-VN" kern="0" dirty="0" smtClean="0"/>
          </a:p>
          <a:p>
            <a:pPr marL="741610" lvl="1" indent="-285123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şi tip* nume_pointer;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5552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876440" y="1543314"/>
            <a:ext cx="411552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298892" y="1600200"/>
            <a:ext cx="4572000" cy="40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</a:pPr>
            <a:r>
              <a:rPr lang="en-US" sz="1800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</a:pPr>
            <a:r>
              <a:rPr lang="en-US" sz="1800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775447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0280" y="1524000"/>
            <a:ext cx="8231040" cy="5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8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8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8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80280" y="2286000"/>
            <a:ext cx="8231040" cy="342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8382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456480" y="2209800"/>
            <a:ext cx="8231040" cy="32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făceau substituție de valoare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 aplica la pointeri, argumente de funcții, param de întoarcere din funcții, obiecte, funcții membru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buSzPts val="3100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dintre aceste elemente are o aplicare diferit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8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590160" y="5029200"/>
            <a:ext cx="8380800" cy="9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40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400" dirty="0"/>
          </a:p>
        </p:txBody>
      </p:sp>
      <p:sp>
        <p:nvSpPr>
          <p:cNvPr id="483" name="Google Shape;483;p65"/>
          <p:cNvSpPr txBox="1"/>
          <p:nvPr/>
        </p:nvSpPr>
        <p:spPr>
          <a:xfrm>
            <a:off x="1981200" y="1311468"/>
            <a:ext cx="5598720" cy="34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</a:pP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300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381000" y="766482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139353" y="104272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450" y="1752600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3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59751" y="9906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5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380280" y="1676400"/>
            <a:ext cx="823104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228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026459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/>
        </p:nvSpPr>
        <p:spPr>
          <a:xfrm>
            <a:off x="2286720" y="1676400"/>
            <a:ext cx="5050080" cy="371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304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479068" y="9906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411656" y="1600200"/>
            <a:ext cx="8231040" cy="28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88776" y="228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972671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/>
        </p:nvSpPr>
        <p:spPr>
          <a:xfrm>
            <a:off x="914400" y="1752600"/>
            <a:ext cx="760320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2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142257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980457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496997" y="1600200"/>
            <a:ext cx="8231040" cy="33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300" dirty="0"/>
              <a:t>ă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32856" y="8382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/>
        </p:nvSpPr>
        <p:spPr>
          <a:xfrm>
            <a:off x="923365" y="1524000"/>
            <a:ext cx="705024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88776" y="113237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10716" y="8382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/>
        </p:nvSpPr>
        <p:spPr>
          <a:xfrm>
            <a:off x="962576" y="1524000"/>
            <a:ext cx="7603200" cy="380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79812" y="228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479068" y="823575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8390" y="9906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26706" y="5048214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225760" y="25785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2079812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1336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747375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066365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306;p41"/>
          <p:cNvSpPr/>
          <p:nvPr/>
        </p:nvSpPr>
        <p:spPr>
          <a:xfrm>
            <a:off x="370121" y="1371600"/>
            <a:ext cx="8269287" cy="4746898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 anchor="t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inițializată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definită</a:t>
            </a:r>
            <a:endParaRPr lang="en-US" dirty="0" err="1">
              <a:cs typeface="Times New Roman" pitchFamily="18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membrii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inițializați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endParaRPr lang="en-US" dirty="0" err="1">
              <a:solidFill>
                <a:srgbClr val="000000"/>
              </a:solidFill>
              <a:ea typeface="Arial"/>
              <a:cs typeface="Times New Roman" pitchFamily="18" charset="0"/>
              <a:sym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un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inițializează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implicit la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dirty="0" err="1">
              <a:solidFill>
                <a:srgbClr val="000000"/>
              </a:solidFill>
              <a:ea typeface="Arial"/>
              <a:cs typeface="Times New Roman" pitchFamily="18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referințele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program C++ valid.</a:t>
            </a:r>
            <a:endParaRPr lang="en-US" sz="2000" dirty="0">
              <a:latin typeface="Arial"/>
              <a:cs typeface="Arial"/>
            </a:endParaRPr>
          </a:p>
          <a:p>
            <a:pPr lvl="1"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putem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întoarce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referințe</a:t>
            </a:r>
            <a:r>
              <a:rPr lang="en-US" sz="2000" dirty="0">
                <a:latin typeface="Arial"/>
                <a:cs typeface="Arial"/>
              </a:rPr>
              <a:t> dangling (warning la </a:t>
            </a:r>
            <a:r>
              <a:rPr lang="en-US" sz="2000" dirty="0" err="1">
                <a:latin typeface="Arial"/>
                <a:cs typeface="Arial"/>
              </a:rPr>
              <a:t>compilare</a:t>
            </a:r>
            <a:r>
              <a:rPr lang="en-US" sz="2000" dirty="0" smtClean="0">
                <a:latin typeface="Arial"/>
                <a:cs typeface="Arial"/>
              </a:rPr>
              <a:t>); // dangling – un pointer/</a:t>
            </a:r>
            <a:r>
              <a:rPr lang="en-US" sz="2000" dirty="0" err="1" smtClean="0">
                <a:latin typeface="Arial"/>
                <a:cs typeface="Arial"/>
              </a:rPr>
              <a:t>referinta</a:t>
            </a:r>
            <a:r>
              <a:rPr lang="en-US" sz="2000" dirty="0" smtClean="0">
                <a:latin typeface="Arial"/>
                <a:cs typeface="Arial"/>
              </a:rPr>
              <a:t> care “</a:t>
            </a:r>
            <a:r>
              <a:rPr lang="en-US" sz="2000" dirty="0" err="1" smtClean="0">
                <a:latin typeface="Arial"/>
                <a:cs typeface="Arial"/>
              </a:rPr>
              <a:t>arata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dirty="0" err="1" smtClean="0">
                <a:latin typeface="Arial"/>
                <a:cs typeface="Arial"/>
              </a:rPr>
              <a:t>catre</a:t>
            </a:r>
            <a:r>
              <a:rPr lang="en-US" sz="2000" dirty="0" smtClean="0">
                <a:latin typeface="Arial"/>
                <a:cs typeface="Arial"/>
              </a:rPr>
              <a:t> o zona de </a:t>
            </a:r>
            <a:r>
              <a:rPr lang="en-US" sz="2000" dirty="0" err="1" smtClean="0">
                <a:latin typeface="Arial"/>
                <a:cs typeface="Arial"/>
              </a:rPr>
              <a:t>memorie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deja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dezalocata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obține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adresa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unei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referințe</a:t>
            </a:r>
            <a:r>
              <a:rPr lang="en-US" sz="2000" dirty="0">
                <a:latin typeface="Arial"/>
                <a:cs typeface="Arial"/>
              </a:rPr>
              <a:t> (&amp;ref ne </a:t>
            </a:r>
            <a:r>
              <a:rPr lang="en-US" sz="2000" dirty="0" err="1">
                <a:latin typeface="Arial"/>
                <a:cs typeface="Arial"/>
              </a:rPr>
              <a:t>dă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adresa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variabilei</a:t>
            </a:r>
            <a:r>
              <a:rPr lang="en-US" sz="2000" dirty="0">
                <a:latin typeface="Arial"/>
                <a:cs typeface="Arial"/>
              </a:rPr>
              <a:t>)</a:t>
            </a:r>
            <a:endParaRPr lang="en-US" dirty="0">
              <a:solidFill>
                <a:srgbClr val="3333CC"/>
              </a:solidFill>
              <a:cs typeface="Times New Roman" pitchFamily="18" charset="0"/>
            </a:endParaRPr>
          </a:p>
          <a:p>
            <a:pPr lvl="1"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intern sunt tot </a:t>
            </a:r>
            <a:r>
              <a:rPr lang="en-US" sz="2000" dirty="0" err="1">
                <a:latin typeface="Arial"/>
                <a:cs typeface="Arial"/>
              </a:rPr>
              <a:t>pointeri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dar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așa</a:t>
            </a:r>
            <a:r>
              <a:rPr lang="en-US" sz="2000" dirty="0">
                <a:latin typeface="Arial"/>
                <a:cs typeface="Arial"/>
              </a:rPr>
              <a:t> e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greu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să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îi</a:t>
            </a:r>
            <a:r>
              <a:rPr lang="en-US" sz="2000" dirty="0">
                <a:latin typeface="Arial"/>
                <a:cs typeface="Arial"/>
              </a:rPr>
              <a:t> "</a:t>
            </a:r>
            <a:r>
              <a:rPr lang="en-US" sz="2000" dirty="0" err="1">
                <a:latin typeface="Arial"/>
                <a:cs typeface="Arial"/>
              </a:rPr>
              <a:t>stricăm</a:t>
            </a:r>
            <a:r>
              <a:rPr lang="en-US" sz="2000" dirty="0">
                <a:latin typeface="Arial"/>
                <a:cs typeface="Arial"/>
              </a:rPr>
              <a:t>"</a:t>
            </a: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se pot </a:t>
            </a:r>
            <a:r>
              <a:rPr lang="en-US" sz="2000" dirty="0" err="1">
                <a:latin typeface="Arial"/>
                <a:cs typeface="Arial"/>
              </a:rPr>
              <a:t>crea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tablouri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referințe</a:t>
            </a:r>
            <a:r>
              <a:rPr lang="en-US" sz="2000" dirty="0">
                <a:latin typeface="Arial"/>
                <a:cs typeface="Arial"/>
              </a:rPr>
              <a:t> cu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std::reference_wrapper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2"/>
          <p:cNvSpPr/>
          <p:nvPr/>
        </p:nvSpPr>
        <p:spPr>
          <a:xfrm>
            <a:off x="2209800" y="228600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18848" y="762000"/>
            <a:ext cx="858699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13),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19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Seminar -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COLOCVIU: Data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fi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anuntata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(in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principiu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, ultima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saptamana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curs)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12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2025,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9.00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039680" y="609600"/>
            <a:ext cx="7773120" cy="11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724400" y="1600200"/>
            <a:ext cx="403920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2900" dirty="0"/>
              <a:t>ă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grpSp>
        <p:nvGrpSpPr>
          <p:cNvPr id="349" name="Google Shape;349;p48"/>
          <p:cNvGrpSpPr/>
          <p:nvPr/>
        </p:nvGrpSpPr>
        <p:grpSpPr>
          <a:xfrm>
            <a:off x="304800" y="1600200"/>
            <a:ext cx="4570560" cy="4293443"/>
            <a:chOff x="336020" y="176330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36020" y="176330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</a:pPr>
              <a:r>
                <a:rPr lang="en-US" sz="1300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300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57919" y="2435483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27843" y="767744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>
            <p:extLst>
              <p:ext uri="{D42A27DB-BD31-4B8C-83A1-F6EECF244321}">
                <p14:modId xmlns:p14="http://schemas.microsoft.com/office/powerpoint/2010/main" val="1990245192"/>
              </p:ext>
            </p:extLst>
          </p:nvPr>
        </p:nvGraphicFramePr>
        <p:xfrm>
          <a:off x="762000" y="1371600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11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1626" y="77670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1447800"/>
            <a:ext cx="82105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11" name="Google Shape;471;p35"/>
          <p:cNvSpPr txBox="1"/>
          <p:nvPr/>
        </p:nvSpPr>
        <p:spPr>
          <a:xfrm>
            <a:off x="1968501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5"/>
          <p:cNvSpPr/>
          <p:nvPr/>
        </p:nvSpPr>
        <p:spPr>
          <a:xfrm>
            <a:off x="4700051" y="1713921"/>
            <a:ext cx="4105728" cy="4576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2452" rIns="81639" bIns="42452">
            <a:noAutofit/>
          </a:bodyPr>
          <a:lstStyle/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1800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01005" y="1864150"/>
            <a:ext cx="3911757" cy="4312561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Google Shape;552;p41"/>
          <p:cNvSpPr txBox="1"/>
          <p:nvPr/>
        </p:nvSpPr>
        <p:spPr>
          <a:xfrm>
            <a:off x="345719" y="747375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1;p35"/>
          <p:cNvSpPr txBox="1"/>
          <p:nvPr/>
        </p:nvSpPr>
        <p:spPr>
          <a:xfrm>
            <a:off x="2261651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292661" y="990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1336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4478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29074" y="1447800"/>
            <a:ext cx="8588041" cy="42672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noAutofit/>
          </a:bodyPr>
          <a:lstStyle/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++03: bugfix o unică chestie nouă: value initialization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++11: initializer lists, rvalue references, moving constructors, lambda functions, final, constant null pointer, etc.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++14: generic lambdas, binary literals, auto, variable template, etc.  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volatile </a:t>
            </a:r>
            <a:r>
              <a:rPr lang="en-US" sz="2200" spc="-1" dirty="0" smtClean="0">
                <a:solidFill>
                  <a:srgbClr val="000000"/>
                </a:solidFill>
                <a:latin typeface="Calibri"/>
              </a:rPr>
              <a:t>deprecated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latin typeface="Calibri"/>
              </a:rPr>
              <a:t>C++23: &lt;expected&gt;, &lt;</a:t>
            </a:r>
            <a:r>
              <a:rPr lang="en-US" sz="2200" spc="-1" dirty="0" err="1" smtClean="0">
                <a:solidFill>
                  <a:srgbClr val="000000"/>
                </a:solidFill>
                <a:latin typeface="Calibri"/>
              </a:rPr>
              <a:t>stacktrace</a:t>
            </a:r>
            <a:r>
              <a:rPr lang="en-US" sz="2200" spc="-1" dirty="0" smtClean="0">
                <a:solidFill>
                  <a:srgbClr val="000000"/>
                </a:solidFill>
                <a:latin typeface="Calibri"/>
              </a:rPr>
              <a:t>&gt;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altLang="ro-RO" sz="2000" dirty="0">
                <a:latin typeface="Arial"/>
                <a:cs typeface="Arial"/>
              </a:rPr>
              <a:t>Următoarea plănuită în 2026 (C++2c</a:t>
            </a:r>
            <a:r>
              <a:rPr lang="ro-RO" altLang="ro-RO" sz="2000" dirty="0" smtClean="0">
                <a:latin typeface="Arial"/>
                <a:cs typeface="Arial"/>
              </a:rPr>
              <a:t>)</a:t>
            </a:r>
            <a:endParaRPr lang="ro-RO" altLang="ro-RO" sz="2000" dirty="0">
              <a:latin typeface="Arial"/>
              <a:cs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04036" y="713938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914400" y="90825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88894" y="104272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22098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188" y="10668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39588" y="1524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15716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16764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35814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141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9741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26141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6858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609600" y="4482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8382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122201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8114" y="10668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8923" y="16764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>
            <p:extLst>
              <p:ext uri="{D42A27DB-BD31-4B8C-83A1-F6EECF244321}">
                <p14:modId xmlns:p14="http://schemas.microsoft.com/office/powerpoint/2010/main" val="4132604569"/>
              </p:ext>
            </p:extLst>
          </p:nvPr>
        </p:nvGraphicFramePr>
        <p:xfrm>
          <a:off x="954747" y="28152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11" name="Google Shape;471;p35"/>
          <p:cNvSpPr txBox="1"/>
          <p:nvPr/>
        </p:nvSpPr>
        <p:spPr>
          <a:xfrm>
            <a:off x="766482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9298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17355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414720" y="1371600"/>
            <a:ext cx="8468640" cy="4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ieșiri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err="1">
                <a:latin typeface="Arial"/>
                <a:cs typeface="Arial"/>
              </a:rPr>
              <a:t>O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față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necesită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formatelor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I/O type-safe cu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format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: &lt;format&gt; (C++20)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Comentarii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pe o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singură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linie</a:t>
            </a:r>
            <a:endParaRPr lang="en-US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>
                <a:latin typeface="Arial"/>
                <a:cs typeface="Arial"/>
              </a:rPr>
              <a:t>C</a:t>
            </a:r>
            <a:r>
              <a:rPr lang="ro-RO" altLang="ro-RO" b="1" dirty="0" err="1">
                <a:latin typeface="Arial"/>
                <a:cs typeface="Arial"/>
              </a:rPr>
              <a:t>itirea</a:t>
            </a:r>
            <a:r>
              <a:rPr lang="ro-RO" altLang="ro-RO" b="1" dirty="0">
                <a:latin typeface="Arial"/>
                <a:cs typeface="Arial"/>
              </a:rPr>
              <a:t> </a:t>
            </a:r>
            <a:r>
              <a:rPr lang="ro-RO" altLang="ro-RO" b="1" dirty="0" err="1">
                <a:latin typeface="Arial"/>
                <a:cs typeface="Arial"/>
              </a:rPr>
              <a:t>string</a:t>
            </a:r>
            <a:r>
              <a:rPr lang="ro-RO" altLang="ro-RO" b="1" dirty="0">
                <a:latin typeface="Arial"/>
                <a:cs typeface="Arial"/>
              </a:rPr>
              <a:t>-urilor până la primul caracter alb</a:t>
            </a:r>
            <a:endParaRPr lang="en-US" altLang="ro-RO" b="1" dirty="0">
              <a:latin typeface="Arial"/>
              <a:cs typeface="Arial"/>
            </a:endParaRPr>
          </a:p>
          <a:p>
            <a:pPr eaLnBrk="1" hangingPunct="1">
              <a:buFont typeface="Arial" pitchFamily="34" charset="0"/>
              <a:buChar char="•"/>
            </a:pP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204036" y="713938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10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01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331099" y="9906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10" name="Google Shape;471;p35"/>
          <p:cNvSpPr txBox="1"/>
          <p:nvPr/>
        </p:nvSpPr>
        <p:spPr>
          <a:xfrm>
            <a:off x="793679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7225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081425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90825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2072025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88341" y="1081425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26141" y="90825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97306" y="1117342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35106" y="126742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282" y="22860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682" y="12192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6482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1430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685800" y="1524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914900" y="47625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95307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066800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10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1524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371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304800" y="1905000"/>
            <a:ext cx="7619745" cy="759546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Error: differing return types are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insufficient when overloading.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81000" y="3048000"/>
            <a:ext cx="4876800" cy="1775208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*p);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p[]); // error, *p is same as p[]</a:t>
            </a:r>
            <a:endParaRPr lang="en-US" sz="2200" spc="-1" dirty="0"/>
          </a:p>
          <a:p>
            <a:pPr>
              <a:lnSpc>
                <a:spcPct val="100000"/>
              </a:lnSpc>
            </a:pP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</a:t>
            </a:r>
            <a:r>
              <a:rPr lang="en-US" sz="2200" spc="-1" dirty="0" smtClean="0">
                <a:solidFill>
                  <a:srgbClr val="000000"/>
                </a:solidFill>
                <a:ea typeface="Arial"/>
              </a:rPr>
              <a:t>);</a:t>
            </a:r>
            <a:endParaRPr lang="en-US" sz="2200" spc="-1" dirty="0"/>
          </a:p>
        </p:txBody>
      </p:sp>
      <p:sp>
        <p:nvSpPr>
          <p:cNvPr id="10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381001" y="5029200"/>
            <a:ext cx="4495800" cy="1313544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j = 0)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*j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Apel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US" sz="2000" spc="-1" dirty="0" err="1" smtClean="0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5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1;p35"/>
          <p:cNvSpPr txBox="1"/>
          <p:nvPr/>
        </p:nvSpPr>
        <p:spPr>
          <a:xfrm>
            <a:off x="201448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689" y="671175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376" y="12192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448207" y="281940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Dar…</a:t>
            </a:r>
            <a:endParaRPr lang="en-US" sz="22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990600" y="2040301"/>
            <a:ext cx="5748280" cy="636435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696969"/>
                </a:solidFill>
                <a:latin typeface="Times New Roman"/>
              </a:rPr>
              <a:t>//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...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372035" y="161931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Obs.</a:t>
            </a:r>
            <a:endParaRPr lang="en-US" sz="22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72670" y="3240391"/>
            <a:ext cx="6020084" cy="196977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6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6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200400" y="5029200"/>
            <a:ext cx="5181643" cy="609600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txBody>
          <a:bodyPr lIns="82945" tIns="41473" rIns="82945" bIns="41473">
            <a:noAutofit/>
          </a:bodyPr>
          <a:lstStyle/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nu e de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definire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apelul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3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9144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customXml/itemProps2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746D08-34C6-4C02-A9DA-AC3092387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24be4-710d-4a8d-9a13-a79588c1dd38"/>
    <ds:schemaRef ds:uri="2a144226-266b-435e-ae44-b91654f0b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3760</Words>
  <Application>Microsoft Office PowerPoint</Application>
  <PresentationFormat>On-screen Show (4:3)</PresentationFormat>
  <Paragraphs>858</Paragraphs>
  <Slides>61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307</cp:revision>
  <dcterms:created xsi:type="dcterms:W3CDTF">1601-01-01T00:00:00Z</dcterms:created>
  <dcterms:modified xsi:type="dcterms:W3CDTF">2025-03-02T20:25:36Z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