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Lst>
  <p:notesMasterIdLst>
    <p:notesMasterId r:id="rId49"/>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113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12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12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126"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127"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128"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FB258436-64EE-4DE3-8CEC-D802E5DC0062}"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93209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Circle&#8211;ellipse_proble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isocpp.org/wiki/faq/private-inheritanc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mcmarius/poo/tree/master/tema-2#mo&#537;tenire-multipl&#259;-&#537;i-virtual&#259;"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perldoc.perl.org/perlobj#Multiple-Inheritanc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PlaceHolder 1"/>
          <p:cNvSpPr>
            <a:spLocks noGrp="1"/>
          </p:cNvSpPr>
          <p:nvPr>
            <p:ph type="sldNum" idx="13"/>
          </p:nvPr>
        </p:nvSpPr>
        <p:spPr>
          <a:xfrm>
            <a:off x="3884760" y="8685360"/>
            <a:ext cx="2970360" cy="455760"/>
          </a:xfrm>
          <a:prstGeom prst="rect">
            <a:avLst/>
          </a:prstGeom>
          <a:noFill/>
          <a:ln w="9360">
            <a:noFill/>
          </a:ln>
        </p:spPr>
        <p:txBody>
          <a:bodyPr lIns="0" tIns="0" rIns="0" bIns="0" numCol="1" spcCol="0" anchor="b">
            <a:noAutofit/>
          </a:bodyPr>
          <a:lstStyle>
            <a:lvl1pPr algn="r">
              <a:lnSpc>
                <a:spcPct val="100000"/>
              </a:lnSpc>
              <a:buNone/>
              <a:defRPr lang="en-US" sz="1200" b="0" strike="noStrike" spc="-1">
                <a:latin typeface="Times New Roman"/>
              </a:defRPr>
            </a:lvl1pPr>
          </a:lstStyle>
          <a:p>
            <a:pPr algn="r">
              <a:lnSpc>
                <a:spcPct val="100000"/>
              </a:lnSpc>
              <a:buNone/>
            </a:pPr>
            <a:fld id="{E170E58C-C1C6-45AD-8655-46491CA687F2}" type="slidenum">
              <a:rPr lang="en-US" sz="1200" b="0" strike="noStrike" spc="-1">
                <a:latin typeface="Times New Roman"/>
              </a:rPr>
              <a:t>1</a:t>
            </a:fld>
            <a:endParaRPr lang="en-US" sz="1200" b="0" strike="noStrike" spc="-1">
              <a:latin typeface="Times New Roman"/>
            </a:endParaRPr>
          </a:p>
        </p:txBody>
      </p:sp>
      <p:sp>
        <p:nvSpPr>
          <p:cNvPr id="385" name="PlaceHolder 2"/>
          <p:cNvSpPr>
            <a:spLocks noGrp="1" noRot="1" noChangeAspect="1"/>
          </p:cNvSpPr>
          <p:nvPr>
            <p:ph type="sldImg"/>
          </p:nvPr>
        </p:nvSpPr>
        <p:spPr>
          <a:xfrm>
            <a:off x="1143000" y="685800"/>
            <a:ext cx="4570413" cy="3427413"/>
          </a:xfrm>
          <a:prstGeom prst="rect">
            <a:avLst/>
          </a:prstGeom>
          <a:ln w="0">
            <a:noFill/>
          </a:ln>
        </p:spPr>
      </p:sp>
      <p:sp>
        <p:nvSpPr>
          <p:cNvPr id="386" name="PlaceHolder 3"/>
          <p:cNvSpPr>
            <a:spLocks noGrp="1"/>
          </p:cNvSpPr>
          <p:nvPr>
            <p:ph type="body"/>
          </p:nvPr>
        </p:nvSpPr>
        <p:spPr>
          <a:xfrm>
            <a:off x="685800" y="4343400"/>
            <a:ext cx="5484960" cy="4113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Google Shape;364;g6ad14e0c7f_0_207: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9BC3BDDE-E649-4133-A9F4-8B445A253DFB}" type="slidenum">
              <a:rPr lang="en-US" sz="1300" b="0" strike="noStrike" spc="-1">
                <a:solidFill>
                  <a:srgbClr val="000000"/>
                </a:solidFill>
                <a:latin typeface="Times New Roman"/>
                <a:ea typeface="+mn-ea"/>
              </a:rPr>
              <a:t>10</a:t>
            </a:fld>
            <a:endParaRPr lang="en-US" sz="1300" b="0" strike="noStrike" spc="-1">
              <a:latin typeface="Arial"/>
            </a:endParaRPr>
          </a:p>
        </p:txBody>
      </p:sp>
      <p:sp>
        <p:nvSpPr>
          <p:cNvPr id="426" name="Google Shape;365;g6ad14e0c7f_0_207: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B607E3F-C7DB-4154-8AE8-30B694AE12C5}" type="slidenum">
              <a:rPr lang="en-US" sz="1300" b="0" strike="noStrike" spc="-1">
                <a:solidFill>
                  <a:srgbClr val="000000"/>
                </a:solidFill>
                <a:latin typeface="Times New Roman"/>
                <a:ea typeface="+mn-ea"/>
              </a:rPr>
              <a:t>10</a:t>
            </a:fld>
            <a:endParaRPr lang="en-US" sz="1300" b="0" strike="noStrike" spc="-1">
              <a:latin typeface="Arial"/>
            </a:endParaRPr>
          </a:p>
        </p:txBody>
      </p:sp>
      <p:sp>
        <p:nvSpPr>
          <p:cNvPr id="427" name="Google Shape;366;g6ad14e0c7f_0_207: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2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2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Google Shape;364;g6ad14e0c7f_0_207: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47BDD30E-3516-4E35-80E3-B1555404E17B}" type="slidenum">
              <a:rPr lang="en-US" sz="1300" b="0" strike="noStrike" spc="-1">
                <a:solidFill>
                  <a:srgbClr val="000000"/>
                </a:solidFill>
                <a:latin typeface="Times New Roman"/>
                <a:ea typeface="+mn-ea"/>
              </a:rPr>
              <a:t>11</a:t>
            </a:fld>
            <a:endParaRPr lang="en-US" sz="1300" b="0" strike="noStrike" spc="-1">
              <a:latin typeface="Arial"/>
            </a:endParaRPr>
          </a:p>
        </p:txBody>
      </p:sp>
      <p:sp>
        <p:nvSpPr>
          <p:cNvPr id="431" name="Google Shape;365;g6ad14e0c7f_0_207: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AEBC904F-1813-497B-9D07-5346C425650A}" type="slidenum">
              <a:rPr lang="en-US" sz="1300" b="0" strike="noStrike" spc="-1">
                <a:solidFill>
                  <a:srgbClr val="000000"/>
                </a:solidFill>
                <a:latin typeface="Times New Roman"/>
                <a:ea typeface="+mn-ea"/>
              </a:rPr>
              <a:t>11</a:t>
            </a:fld>
            <a:endParaRPr lang="en-US" sz="1300" b="0" strike="noStrike" spc="-1">
              <a:latin typeface="Arial"/>
            </a:endParaRPr>
          </a:p>
        </p:txBody>
      </p:sp>
      <p:sp>
        <p:nvSpPr>
          <p:cNvPr id="432" name="Google Shape;366;g6ad14e0c7f_0_207: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33"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3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Google Shape;388;g6ad14e0c7f_0_229: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7612C2F-50E8-4E83-8548-70D05E703CCE}" type="slidenum">
              <a:rPr lang="en-US" sz="1300" b="0" strike="noStrike" spc="-1">
                <a:solidFill>
                  <a:srgbClr val="000000"/>
                </a:solidFill>
                <a:latin typeface="Times New Roman"/>
                <a:ea typeface="+mn-ea"/>
              </a:rPr>
              <a:t>12</a:t>
            </a:fld>
            <a:endParaRPr lang="en-US" sz="1300" b="0" strike="noStrike" spc="-1">
              <a:latin typeface="Arial"/>
            </a:endParaRPr>
          </a:p>
        </p:txBody>
      </p:sp>
      <p:sp>
        <p:nvSpPr>
          <p:cNvPr id="436" name="Google Shape;389;g6ad14e0c7f_0_229: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13953818-7E65-4E8F-8CE1-26EB73C89E6E}" type="slidenum">
              <a:rPr lang="en-US" sz="1300" b="0" strike="noStrike" spc="-1">
                <a:solidFill>
                  <a:srgbClr val="000000"/>
                </a:solidFill>
                <a:latin typeface="Times New Roman"/>
                <a:ea typeface="+mn-ea"/>
              </a:rPr>
              <a:t>12</a:t>
            </a:fld>
            <a:endParaRPr lang="en-US" sz="1300" b="0" strike="noStrike" spc="-1">
              <a:latin typeface="Arial"/>
            </a:endParaRPr>
          </a:p>
        </p:txBody>
      </p:sp>
      <p:sp>
        <p:nvSpPr>
          <p:cNvPr id="437" name="Google Shape;390;g6ad14e0c7f_0_229: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3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3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Google Shape;388;g6ad14e0c7f_0_229: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05E475F8-7EDF-406F-9957-57D672D20D62}" type="slidenum">
              <a:rPr lang="en-US" sz="1300" b="0" strike="noStrike" spc="-1">
                <a:solidFill>
                  <a:srgbClr val="000000"/>
                </a:solidFill>
                <a:latin typeface="Times New Roman"/>
                <a:ea typeface="+mn-ea"/>
              </a:rPr>
              <a:t>13</a:t>
            </a:fld>
            <a:endParaRPr lang="en-US" sz="1300" b="0" strike="noStrike" spc="-1">
              <a:latin typeface="Arial"/>
            </a:endParaRPr>
          </a:p>
        </p:txBody>
      </p:sp>
      <p:sp>
        <p:nvSpPr>
          <p:cNvPr id="441" name="Google Shape;389;g6ad14e0c7f_0_229: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C5FCBB7-2DA5-468F-9C53-809FFF834768}" type="slidenum">
              <a:rPr lang="en-US" sz="1300" b="0" strike="noStrike" spc="-1">
                <a:solidFill>
                  <a:srgbClr val="000000"/>
                </a:solidFill>
                <a:latin typeface="Times New Roman"/>
                <a:ea typeface="+mn-ea"/>
              </a:rPr>
              <a:t>13</a:t>
            </a:fld>
            <a:endParaRPr lang="en-US" sz="1300" b="0" strike="noStrike" spc="-1">
              <a:latin typeface="Arial"/>
            </a:endParaRPr>
          </a:p>
        </p:txBody>
      </p:sp>
      <p:sp>
        <p:nvSpPr>
          <p:cNvPr id="442" name="Google Shape;390;g6ad14e0c7f_0_229: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43"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4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Google Shape;400;g6ad14e0c7f_0_240: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D26A40F2-3B21-4AA1-86A2-C0428C45FFCF}" type="slidenum">
              <a:rPr lang="en-US" sz="1300" b="0" strike="noStrike" spc="-1">
                <a:solidFill>
                  <a:srgbClr val="000000"/>
                </a:solidFill>
                <a:latin typeface="Times New Roman"/>
                <a:ea typeface="+mn-ea"/>
              </a:rPr>
              <a:t>14</a:t>
            </a:fld>
            <a:endParaRPr lang="en-US" sz="1300" b="0" strike="noStrike" spc="-1">
              <a:latin typeface="Arial"/>
            </a:endParaRPr>
          </a:p>
        </p:txBody>
      </p:sp>
      <p:sp>
        <p:nvSpPr>
          <p:cNvPr id="446" name="Google Shape;401;g6ad14e0c7f_0_240: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650DC07-4F09-4DDC-BDA9-C08D0202E5F9}" type="slidenum">
              <a:rPr lang="en-US" sz="1300" b="0" strike="noStrike" spc="-1">
                <a:solidFill>
                  <a:srgbClr val="000000"/>
                </a:solidFill>
                <a:latin typeface="Times New Roman"/>
                <a:ea typeface="+mn-ea"/>
              </a:rPr>
              <a:t>14</a:t>
            </a:fld>
            <a:endParaRPr lang="en-US" sz="1300" b="0" strike="noStrike" spc="-1">
              <a:latin typeface="Arial"/>
            </a:endParaRPr>
          </a:p>
        </p:txBody>
      </p:sp>
      <p:sp>
        <p:nvSpPr>
          <p:cNvPr id="447" name="Google Shape;402;g6ad14e0c7f_0_240: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4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4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Google Shape;196;g50e229d72d_0_206: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3E8DFF1E-CF62-4AA2-B65E-EF398507D323}" type="slidenum">
              <a:rPr lang="en-US" sz="3200" b="0" strike="noStrike" spc="-1">
                <a:solidFill>
                  <a:srgbClr val="000000"/>
                </a:solidFill>
                <a:latin typeface="Times New Roman"/>
                <a:ea typeface="+mn-ea"/>
              </a:rPr>
              <a:t>15</a:t>
            </a:fld>
            <a:endParaRPr lang="en-US" sz="3200" b="0" strike="noStrike" spc="-1">
              <a:latin typeface="Arial"/>
            </a:endParaRPr>
          </a:p>
        </p:txBody>
      </p:sp>
      <p:sp>
        <p:nvSpPr>
          <p:cNvPr id="451" name="Google Shape;197;g50e229d72d_0_206: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A4E58042-DF26-4A46-BF30-C1AD1C6EE25D}" type="slidenum">
              <a:rPr lang="en-US" sz="3200" b="0" strike="noStrike" spc="-1">
                <a:solidFill>
                  <a:srgbClr val="000000"/>
                </a:solidFill>
                <a:latin typeface="Times New Roman"/>
                <a:ea typeface="+mn-ea"/>
              </a:rPr>
              <a:t>15</a:t>
            </a:fld>
            <a:endParaRPr lang="en-US" sz="3200" b="0" strike="noStrike" spc="-1">
              <a:latin typeface="Arial"/>
            </a:endParaRPr>
          </a:p>
        </p:txBody>
      </p:sp>
      <p:sp>
        <p:nvSpPr>
          <p:cNvPr id="452" name="Google Shape;198;g50e229d72d_0_206: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45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5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Google Shape;425;g5529a3b684_0_517: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A302A5FE-7F7B-4D5A-B840-F4FA45DB3D85}" type="slidenum">
              <a:rPr lang="en-US" sz="1300" b="0" strike="noStrike" spc="-1">
                <a:solidFill>
                  <a:srgbClr val="000000"/>
                </a:solidFill>
                <a:latin typeface="Times New Roman"/>
                <a:ea typeface="+mn-ea"/>
              </a:rPr>
              <a:t>16</a:t>
            </a:fld>
            <a:endParaRPr lang="en-US" sz="1300" b="0" strike="noStrike" spc="-1">
              <a:latin typeface="Arial"/>
            </a:endParaRPr>
          </a:p>
        </p:txBody>
      </p:sp>
      <p:sp>
        <p:nvSpPr>
          <p:cNvPr id="456" name="Google Shape;426;g5529a3b684_0_517: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A8A059D5-E4B3-4171-82D8-709521EAFBF1}" type="slidenum">
              <a:rPr lang="en-US" sz="1300" b="0" strike="noStrike" spc="-1">
                <a:solidFill>
                  <a:srgbClr val="000000"/>
                </a:solidFill>
                <a:latin typeface="Times New Roman"/>
                <a:ea typeface="+mn-ea"/>
              </a:rPr>
              <a:t>16</a:t>
            </a:fld>
            <a:endParaRPr lang="en-US" sz="1300" b="0" strike="noStrike" spc="-1">
              <a:latin typeface="Arial"/>
            </a:endParaRPr>
          </a:p>
        </p:txBody>
      </p:sp>
      <p:sp>
        <p:nvSpPr>
          <p:cNvPr id="457" name="Google Shape;427;g5529a3b684_0_517: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5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pPr marL="216000" indent="-216000">
              <a:lnSpc>
                <a:spcPct val="100000"/>
              </a:lnSpc>
              <a:buNone/>
              <a:tabLst>
                <a:tab pos="0" algn="l"/>
              </a:tabLst>
            </a:pPr>
            <a:r>
              <a:rPr lang="en-US" sz="1800" b="0" strike="noStrike" spc="-1">
                <a:latin typeface="Arial"/>
              </a:rPr>
              <a:t>De menționat exemplul cu cercul și elipsa</a:t>
            </a:r>
          </a:p>
          <a:p>
            <a:pPr marL="216000" indent="-216000">
              <a:lnSpc>
                <a:spcPct val="100000"/>
              </a:lnSpc>
              <a:buNone/>
              <a:tabLst>
                <a:tab pos="0" algn="l"/>
              </a:tabLst>
            </a:pPr>
            <a:r>
              <a:rPr lang="en-US" sz="1800" b="0" u="sng" strike="noStrike" spc="-1">
                <a:solidFill>
                  <a:srgbClr val="000000"/>
                </a:solidFill>
                <a:uFillTx/>
                <a:latin typeface="Arial"/>
                <a:hlinkClick r:id="rId3"/>
              </a:rPr>
              <a:t>https://en.wikipedia.org/wiki/Circle%E2%80%93ellipse_problem</a:t>
            </a:r>
            <a:endParaRPr lang="en-US" sz="1800" b="0" strike="noStrike" spc="-1">
              <a:latin typeface="Arial"/>
            </a:endParaRPr>
          </a:p>
          <a:p>
            <a:pPr marL="216000" indent="-216000">
              <a:lnSpc>
                <a:spcPct val="100000"/>
              </a:lnSpc>
              <a:buNone/>
              <a:tabLst>
                <a:tab pos="0" algn="l"/>
              </a:tabLst>
            </a:pPr>
            <a:endParaRPr lang="en-US" sz="1800" b="0" strike="noStrike" spc="-1">
              <a:latin typeface="Arial"/>
            </a:endParaRPr>
          </a:p>
          <a:p>
            <a:pPr marL="216000" indent="-216000">
              <a:lnSpc>
                <a:spcPct val="100000"/>
              </a:lnSpc>
              <a:buNone/>
              <a:tabLst>
                <a:tab pos="0" algn="l"/>
              </a:tabLst>
            </a:pPr>
            <a:endParaRPr lang="en-US" sz="1800" b="0" strike="noStrike" spc="-1">
              <a:latin typeface="Arial"/>
            </a:endParaRPr>
          </a:p>
        </p:txBody>
      </p:sp>
      <p:sp>
        <p:nvSpPr>
          <p:cNvPr id="45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Google Shape;220;g50e229d72d_0_222: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1742A728-8776-473C-ADA7-DBD44D14A2B6}" type="slidenum">
              <a:rPr lang="en-US" sz="3200" b="0" strike="noStrike" spc="-1">
                <a:solidFill>
                  <a:srgbClr val="000000"/>
                </a:solidFill>
                <a:latin typeface="Times New Roman"/>
                <a:ea typeface="+mn-ea"/>
              </a:rPr>
              <a:t>17</a:t>
            </a:fld>
            <a:endParaRPr lang="en-US" sz="3200" b="0" strike="noStrike" spc="-1">
              <a:latin typeface="Arial"/>
            </a:endParaRPr>
          </a:p>
        </p:txBody>
      </p:sp>
      <p:sp>
        <p:nvSpPr>
          <p:cNvPr id="461" name="Google Shape;221;g50e229d72d_0_222: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CDD763B8-5D66-4A49-95B0-10A62F0BA9D6}" type="slidenum">
              <a:rPr lang="en-US" sz="3200" b="0" strike="noStrike" spc="-1">
                <a:solidFill>
                  <a:srgbClr val="000000"/>
                </a:solidFill>
                <a:latin typeface="Times New Roman"/>
                <a:ea typeface="+mn-ea"/>
              </a:rPr>
              <a:t>17</a:t>
            </a:fld>
            <a:endParaRPr lang="en-US" sz="3200" b="0" strike="noStrike" spc="-1">
              <a:latin typeface="Arial"/>
            </a:endParaRPr>
          </a:p>
        </p:txBody>
      </p:sp>
      <p:sp>
        <p:nvSpPr>
          <p:cNvPr id="462" name="Google Shape;222;g50e229d72d_0_222: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46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6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Google Shape;449;g5529a3b684_0_556: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12DF146B-B4C6-4FC9-A4AB-07125A72A9CE}" type="slidenum">
              <a:rPr lang="en-US" sz="1300" b="0" strike="noStrike" spc="-1">
                <a:solidFill>
                  <a:srgbClr val="000000"/>
                </a:solidFill>
                <a:latin typeface="Times New Roman"/>
                <a:ea typeface="+mn-ea"/>
              </a:rPr>
              <a:t>18</a:t>
            </a:fld>
            <a:endParaRPr lang="en-US" sz="1300" b="0" strike="noStrike" spc="-1">
              <a:latin typeface="Arial"/>
            </a:endParaRPr>
          </a:p>
        </p:txBody>
      </p:sp>
      <p:sp>
        <p:nvSpPr>
          <p:cNvPr id="466" name="Google Shape;450;g5529a3b684_0_556: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C89AC39C-1FB1-4CD2-8039-05AC17FFCC45}" type="slidenum">
              <a:rPr lang="en-US" sz="1300" b="0" strike="noStrike" spc="-1">
                <a:solidFill>
                  <a:srgbClr val="000000"/>
                </a:solidFill>
                <a:latin typeface="Times New Roman"/>
                <a:ea typeface="+mn-ea"/>
              </a:rPr>
              <a:t>18</a:t>
            </a:fld>
            <a:endParaRPr lang="en-US" sz="1300" b="0" strike="noStrike" spc="-1">
              <a:latin typeface="Arial"/>
            </a:endParaRPr>
          </a:p>
        </p:txBody>
      </p:sp>
      <p:sp>
        <p:nvSpPr>
          <p:cNvPr id="467" name="Google Shape;451;g5529a3b684_0_556: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6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6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Google Shape;461;g6ad14e0c7f_0_306: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AC591E7-EA07-49C6-80F1-A0C33EA20641}" type="slidenum">
              <a:rPr lang="en-US" sz="1300" b="0" strike="noStrike" spc="-1">
                <a:solidFill>
                  <a:srgbClr val="000000"/>
                </a:solidFill>
                <a:latin typeface="Times New Roman"/>
                <a:ea typeface="+mn-ea"/>
              </a:rPr>
              <a:t>19</a:t>
            </a:fld>
            <a:endParaRPr lang="en-US" sz="1300" b="0" strike="noStrike" spc="-1">
              <a:latin typeface="Arial"/>
            </a:endParaRPr>
          </a:p>
        </p:txBody>
      </p:sp>
      <p:sp>
        <p:nvSpPr>
          <p:cNvPr id="471" name="Google Shape;462;g6ad14e0c7f_0_306: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5E544080-1500-4EF9-9A18-5ADE427BF348}" type="slidenum">
              <a:rPr lang="en-US" sz="1300" b="0" strike="noStrike" spc="-1">
                <a:solidFill>
                  <a:srgbClr val="000000"/>
                </a:solidFill>
                <a:latin typeface="Times New Roman"/>
                <a:ea typeface="+mn-ea"/>
              </a:rPr>
              <a:t>19</a:t>
            </a:fld>
            <a:endParaRPr lang="en-US" sz="1300" b="0" strike="noStrike" spc="-1">
              <a:latin typeface="Arial"/>
            </a:endParaRPr>
          </a:p>
        </p:txBody>
      </p:sp>
      <p:sp>
        <p:nvSpPr>
          <p:cNvPr id="472" name="Google Shape;463;g6ad14e0c7f_0_306: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73"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7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PlaceHolder 1"/>
          <p:cNvSpPr>
            <a:spLocks noGrp="1"/>
          </p:cNvSpPr>
          <p:nvPr>
            <p:ph type="sldNum" idx="14"/>
          </p:nvPr>
        </p:nvSpPr>
        <p:spPr>
          <a:xfrm>
            <a:off x="3884760" y="8685360"/>
            <a:ext cx="2970360" cy="455760"/>
          </a:xfrm>
          <a:prstGeom prst="rect">
            <a:avLst/>
          </a:prstGeom>
          <a:noFill/>
          <a:ln w="9360">
            <a:noFill/>
          </a:ln>
        </p:spPr>
        <p:txBody>
          <a:bodyPr lIns="0" tIns="0" rIns="0" bIns="0" numCol="1" spcCol="0" anchor="b">
            <a:noAutofit/>
          </a:bodyPr>
          <a:lstStyle>
            <a:lvl1pPr algn="r">
              <a:lnSpc>
                <a:spcPct val="100000"/>
              </a:lnSpc>
              <a:buNone/>
              <a:defRPr lang="en-US" sz="1200" b="0" strike="noStrike" spc="-1">
                <a:latin typeface="Times New Roman"/>
              </a:defRPr>
            </a:lvl1pPr>
          </a:lstStyle>
          <a:p>
            <a:pPr algn="r">
              <a:lnSpc>
                <a:spcPct val="100000"/>
              </a:lnSpc>
              <a:buNone/>
            </a:pPr>
            <a:fld id="{38AE0ABA-F263-466B-934C-214FA57418B5}" type="slidenum">
              <a:rPr lang="en-US" sz="1200" b="0" strike="noStrike" spc="-1">
                <a:latin typeface="Times New Roman"/>
              </a:rPr>
              <a:t>2</a:t>
            </a:fld>
            <a:endParaRPr lang="en-US" sz="1200" b="0" strike="noStrike" spc="-1">
              <a:latin typeface="Times New Roman"/>
            </a:endParaRPr>
          </a:p>
        </p:txBody>
      </p:sp>
      <p:sp>
        <p:nvSpPr>
          <p:cNvPr id="388" name="PlaceHolder 2"/>
          <p:cNvSpPr>
            <a:spLocks noGrp="1" noRot="1" noChangeAspect="1"/>
          </p:cNvSpPr>
          <p:nvPr>
            <p:ph type="sldImg"/>
          </p:nvPr>
        </p:nvSpPr>
        <p:spPr>
          <a:xfrm>
            <a:off x="1143000" y="685800"/>
            <a:ext cx="4570413" cy="3427413"/>
          </a:xfrm>
          <a:prstGeom prst="rect">
            <a:avLst/>
          </a:prstGeom>
          <a:ln w="0">
            <a:noFill/>
          </a:ln>
        </p:spPr>
      </p:sp>
      <p:sp>
        <p:nvSpPr>
          <p:cNvPr id="389" name="PlaceHolder 3"/>
          <p:cNvSpPr>
            <a:spLocks noGrp="1"/>
          </p:cNvSpPr>
          <p:nvPr>
            <p:ph type="body"/>
          </p:nvPr>
        </p:nvSpPr>
        <p:spPr>
          <a:xfrm>
            <a:off x="685800" y="4343400"/>
            <a:ext cx="5484960" cy="4113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Google Shape;473;g6ad14e0c7f_0_317: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C87DAE6E-EF73-4FC4-AA4A-BCBC20DBE30F}" type="slidenum">
              <a:rPr lang="en-US" sz="1300" b="0" strike="noStrike" spc="-1">
                <a:solidFill>
                  <a:srgbClr val="000000"/>
                </a:solidFill>
                <a:latin typeface="Times New Roman"/>
                <a:ea typeface="+mn-ea"/>
              </a:rPr>
              <a:t>20</a:t>
            </a:fld>
            <a:endParaRPr lang="en-US" sz="1300" b="0" strike="noStrike" spc="-1">
              <a:latin typeface="Arial"/>
            </a:endParaRPr>
          </a:p>
        </p:txBody>
      </p:sp>
      <p:sp>
        <p:nvSpPr>
          <p:cNvPr id="476" name="Google Shape;474;g6ad14e0c7f_0_317: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64B7B0E3-3025-4FC4-B64B-768025724AD1}" type="slidenum">
              <a:rPr lang="en-US" sz="1300" b="0" strike="noStrike" spc="-1">
                <a:solidFill>
                  <a:srgbClr val="000000"/>
                </a:solidFill>
                <a:latin typeface="Times New Roman"/>
                <a:ea typeface="+mn-ea"/>
              </a:rPr>
              <a:t>20</a:t>
            </a:fld>
            <a:endParaRPr lang="en-US" sz="1300" b="0" strike="noStrike" spc="-1">
              <a:latin typeface="Arial"/>
            </a:endParaRPr>
          </a:p>
        </p:txBody>
      </p:sp>
      <p:sp>
        <p:nvSpPr>
          <p:cNvPr id="477" name="Google Shape;475;g6ad14e0c7f_0_317: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7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7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Google Shape;280;g50e229d72d_0_279: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F2D7F4CD-F34D-4DA3-BC73-30F285F8E8F0}" type="slidenum">
              <a:rPr lang="en-US" sz="3200" b="0" strike="noStrike" spc="-1">
                <a:solidFill>
                  <a:srgbClr val="000000"/>
                </a:solidFill>
                <a:latin typeface="Times New Roman"/>
                <a:ea typeface="+mn-ea"/>
              </a:rPr>
              <a:t>21</a:t>
            </a:fld>
            <a:endParaRPr lang="en-US" sz="3200" b="0" strike="noStrike" spc="-1">
              <a:latin typeface="Arial"/>
            </a:endParaRPr>
          </a:p>
        </p:txBody>
      </p:sp>
      <p:sp>
        <p:nvSpPr>
          <p:cNvPr id="481" name="Google Shape;281;g50e229d72d_0_279: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1B2E6C92-46A3-4A35-9593-8C38227DEF86}" type="slidenum">
              <a:rPr lang="en-US" sz="3200" b="0" strike="noStrike" spc="-1">
                <a:solidFill>
                  <a:srgbClr val="000000"/>
                </a:solidFill>
                <a:latin typeface="Times New Roman"/>
                <a:ea typeface="+mn-ea"/>
              </a:rPr>
              <a:t>21</a:t>
            </a:fld>
            <a:endParaRPr lang="en-US" sz="3200" b="0" strike="noStrike" spc="-1">
              <a:latin typeface="Arial"/>
            </a:endParaRPr>
          </a:p>
        </p:txBody>
      </p:sp>
      <p:sp>
        <p:nvSpPr>
          <p:cNvPr id="482" name="Google Shape;282;g50e229d72d_0_279: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48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8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Google Shape;280;g50e229d72d_0_279: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915E88C2-4E83-4420-8743-5038B6A5E284}" type="slidenum">
              <a:rPr lang="en-US" sz="3200" b="0" strike="noStrike" spc="-1">
                <a:solidFill>
                  <a:srgbClr val="000000"/>
                </a:solidFill>
                <a:latin typeface="Times New Roman"/>
                <a:ea typeface="+mn-ea"/>
              </a:rPr>
              <a:t>22</a:t>
            </a:fld>
            <a:endParaRPr lang="en-US" sz="3200" b="0" strike="noStrike" spc="-1">
              <a:latin typeface="Arial"/>
            </a:endParaRPr>
          </a:p>
        </p:txBody>
      </p:sp>
      <p:sp>
        <p:nvSpPr>
          <p:cNvPr id="486" name="Google Shape;281;g50e229d72d_0_279: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391269D1-19CA-4ACF-B621-830FA98DC21D}" type="slidenum">
              <a:rPr lang="en-US" sz="3200" b="0" strike="noStrike" spc="-1">
                <a:solidFill>
                  <a:srgbClr val="000000"/>
                </a:solidFill>
                <a:latin typeface="Times New Roman"/>
                <a:ea typeface="+mn-ea"/>
              </a:rPr>
              <a:t>22</a:t>
            </a:fld>
            <a:endParaRPr lang="en-US" sz="3200" b="0" strike="noStrike" spc="-1">
              <a:latin typeface="Arial"/>
            </a:endParaRPr>
          </a:p>
        </p:txBody>
      </p:sp>
      <p:sp>
        <p:nvSpPr>
          <p:cNvPr id="487" name="Google Shape;282;g50e229d72d_0_279: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48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8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Google Shape;306;g50e229d72d_0_348: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E43041B5-4CB2-4FD9-9295-F0BFD0E971A0}" type="slidenum">
              <a:rPr lang="en-US" sz="3200" b="0" strike="noStrike" spc="-1">
                <a:solidFill>
                  <a:srgbClr val="000000"/>
                </a:solidFill>
                <a:latin typeface="Times New Roman"/>
                <a:ea typeface="+mn-ea"/>
              </a:rPr>
              <a:t>23</a:t>
            </a:fld>
            <a:endParaRPr lang="en-US" sz="3200" b="0" strike="noStrike" spc="-1">
              <a:latin typeface="Arial"/>
            </a:endParaRPr>
          </a:p>
        </p:txBody>
      </p:sp>
      <p:sp>
        <p:nvSpPr>
          <p:cNvPr id="491" name="Google Shape;307;g50e229d72d_0_348: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DA3F799D-5940-48D8-89C6-029D56C927F5}" type="slidenum">
              <a:rPr lang="en-US" sz="3200" b="0" strike="noStrike" spc="-1">
                <a:solidFill>
                  <a:srgbClr val="000000"/>
                </a:solidFill>
                <a:latin typeface="Times New Roman"/>
                <a:ea typeface="+mn-ea"/>
              </a:rPr>
              <a:t>23</a:t>
            </a:fld>
            <a:endParaRPr lang="en-US" sz="3200" b="0" strike="noStrike" spc="-1">
              <a:latin typeface="Arial"/>
            </a:endParaRPr>
          </a:p>
        </p:txBody>
      </p:sp>
      <p:sp>
        <p:nvSpPr>
          <p:cNvPr id="492" name="Google Shape;308;g50e229d72d_0_348: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49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9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Google Shape;318;g50e229d72d_0_337: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B4211A98-C917-46C3-B289-C2279D74742B}" type="slidenum">
              <a:rPr lang="en-US" sz="3200" b="0" strike="noStrike" spc="-1">
                <a:solidFill>
                  <a:srgbClr val="000000"/>
                </a:solidFill>
                <a:latin typeface="Times New Roman"/>
                <a:ea typeface="+mn-ea"/>
              </a:rPr>
              <a:t>24</a:t>
            </a:fld>
            <a:endParaRPr lang="en-US" sz="3200" b="0" strike="noStrike" spc="-1">
              <a:latin typeface="Arial"/>
            </a:endParaRPr>
          </a:p>
        </p:txBody>
      </p:sp>
      <p:sp>
        <p:nvSpPr>
          <p:cNvPr id="496" name="Google Shape;319;g50e229d72d_0_337: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78A95D41-73D7-4086-A8CA-5AF21C270505}" type="slidenum">
              <a:rPr lang="en-US" sz="3200" b="0" strike="noStrike" spc="-1">
                <a:solidFill>
                  <a:srgbClr val="000000"/>
                </a:solidFill>
                <a:latin typeface="Times New Roman"/>
                <a:ea typeface="+mn-ea"/>
              </a:rPr>
              <a:t>24</a:t>
            </a:fld>
            <a:endParaRPr lang="en-US" sz="3200" b="0" strike="noStrike" spc="-1">
              <a:latin typeface="Arial"/>
            </a:endParaRPr>
          </a:p>
        </p:txBody>
      </p:sp>
      <p:sp>
        <p:nvSpPr>
          <p:cNvPr id="497" name="Google Shape;320;g50e229d72d_0_337: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49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9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Google Shape;330;g50e229d72d_0_360: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B8171C67-F65D-4554-9552-A9D5FFA3EFDA}" type="slidenum">
              <a:rPr lang="en-US" sz="3200" b="0" strike="noStrike" spc="-1">
                <a:solidFill>
                  <a:srgbClr val="000000"/>
                </a:solidFill>
                <a:latin typeface="Times New Roman"/>
                <a:ea typeface="+mn-ea"/>
              </a:rPr>
              <a:t>25</a:t>
            </a:fld>
            <a:endParaRPr lang="en-US" sz="3200" b="0" strike="noStrike" spc="-1">
              <a:latin typeface="Arial"/>
            </a:endParaRPr>
          </a:p>
        </p:txBody>
      </p:sp>
      <p:sp>
        <p:nvSpPr>
          <p:cNvPr id="501" name="Google Shape;331;g50e229d72d_0_360: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AAAF922E-8551-4555-A6BA-1BBBA7713A84}" type="slidenum">
              <a:rPr lang="en-US" sz="3200" b="0" strike="noStrike" spc="-1">
                <a:solidFill>
                  <a:srgbClr val="000000"/>
                </a:solidFill>
                <a:latin typeface="Times New Roman"/>
                <a:ea typeface="+mn-ea"/>
              </a:rPr>
              <a:t>25</a:t>
            </a:fld>
            <a:endParaRPr lang="en-US" sz="3200" b="0" strike="noStrike" spc="-1">
              <a:latin typeface="Arial"/>
            </a:endParaRPr>
          </a:p>
        </p:txBody>
      </p:sp>
      <p:sp>
        <p:nvSpPr>
          <p:cNvPr id="502" name="Google Shape;332;g50e229d72d_0_360: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0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0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Google Shape;343;g50e229d72d_0_376: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B1D72312-7073-42F8-84DF-52ECC33871FD}" type="slidenum">
              <a:rPr lang="en-US" sz="3200" b="0" strike="noStrike" spc="-1">
                <a:solidFill>
                  <a:srgbClr val="000000"/>
                </a:solidFill>
                <a:latin typeface="Times New Roman"/>
                <a:ea typeface="+mn-ea"/>
              </a:rPr>
              <a:t>26</a:t>
            </a:fld>
            <a:endParaRPr lang="en-US" sz="3200" b="0" strike="noStrike" spc="-1">
              <a:latin typeface="Arial"/>
            </a:endParaRPr>
          </a:p>
        </p:txBody>
      </p:sp>
      <p:sp>
        <p:nvSpPr>
          <p:cNvPr id="506" name="Google Shape;344;g50e229d72d_0_376: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B2420A5C-7F24-4287-B133-9B0B9354610C}" type="slidenum">
              <a:rPr lang="en-US" sz="3200" b="0" strike="noStrike" spc="-1">
                <a:solidFill>
                  <a:srgbClr val="000000"/>
                </a:solidFill>
                <a:latin typeface="Times New Roman"/>
                <a:ea typeface="+mn-ea"/>
              </a:rPr>
              <a:t>26</a:t>
            </a:fld>
            <a:endParaRPr lang="en-US" sz="3200" b="0" strike="noStrike" spc="-1">
              <a:latin typeface="Arial"/>
            </a:endParaRPr>
          </a:p>
        </p:txBody>
      </p:sp>
      <p:sp>
        <p:nvSpPr>
          <p:cNvPr id="507" name="Google Shape;345;g50e229d72d_0_376: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0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0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Google Shape;343;g50e229d72d_0_376: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6AF8B3E7-DDF8-4246-AEBB-B6A2FC0D53E6}" type="slidenum">
              <a:rPr lang="en-US" sz="3200" b="0" strike="noStrike" spc="-1">
                <a:solidFill>
                  <a:srgbClr val="000000"/>
                </a:solidFill>
                <a:latin typeface="Times New Roman"/>
                <a:ea typeface="+mn-ea"/>
              </a:rPr>
              <a:t>27</a:t>
            </a:fld>
            <a:endParaRPr lang="en-US" sz="3200" b="0" strike="noStrike" spc="-1">
              <a:latin typeface="Arial"/>
            </a:endParaRPr>
          </a:p>
        </p:txBody>
      </p:sp>
      <p:sp>
        <p:nvSpPr>
          <p:cNvPr id="511" name="Google Shape;344;g50e229d72d_0_376: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500ADDD7-420D-4769-B91A-906F64AD3DA2}" type="slidenum">
              <a:rPr lang="en-US" sz="3200" b="0" strike="noStrike" spc="-1">
                <a:solidFill>
                  <a:srgbClr val="000000"/>
                </a:solidFill>
                <a:latin typeface="Times New Roman"/>
                <a:ea typeface="+mn-ea"/>
              </a:rPr>
              <a:t>27</a:t>
            </a:fld>
            <a:endParaRPr lang="en-US" sz="3200" b="0" strike="noStrike" spc="-1">
              <a:latin typeface="Arial"/>
            </a:endParaRPr>
          </a:p>
        </p:txBody>
      </p:sp>
      <p:sp>
        <p:nvSpPr>
          <p:cNvPr id="512" name="Google Shape;345;g50e229d72d_0_376: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1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1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Google Shape;369;g50e229d72d_0_405: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63B92053-34BA-4F6F-AD7A-C4EBCB4953C5}" type="slidenum">
              <a:rPr lang="en-US" sz="3200" b="0" strike="noStrike" spc="-1">
                <a:solidFill>
                  <a:srgbClr val="000000"/>
                </a:solidFill>
                <a:latin typeface="Times New Roman"/>
                <a:ea typeface="+mn-ea"/>
              </a:rPr>
              <a:t>28</a:t>
            </a:fld>
            <a:endParaRPr lang="en-US" sz="3200" b="0" strike="noStrike" spc="-1">
              <a:latin typeface="Arial"/>
            </a:endParaRPr>
          </a:p>
        </p:txBody>
      </p:sp>
      <p:sp>
        <p:nvSpPr>
          <p:cNvPr id="516" name="Google Shape;370;g50e229d72d_0_405: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288862F3-20CF-4DEC-8F8E-A44F804B29B0}" type="slidenum">
              <a:rPr lang="en-US" sz="3200" b="0" strike="noStrike" spc="-1">
                <a:solidFill>
                  <a:srgbClr val="000000"/>
                </a:solidFill>
                <a:latin typeface="Times New Roman"/>
                <a:ea typeface="+mn-ea"/>
              </a:rPr>
              <a:t>28</a:t>
            </a:fld>
            <a:endParaRPr lang="en-US" sz="3200" b="0" strike="noStrike" spc="-1">
              <a:latin typeface="Arial"/>
            </a:endParaRPr>
          </a:p>
        </p:txBody>
      </p:sp>
      <p:sp>
        <p:nvSpPr>
          <p:cNvPr id="517" name="Google Shape;371;g50e229d72d_0_405: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1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1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Google Shape;381;g50e229d72d_0_418: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C13FF3CE-2280-4652-8ECE-567CE2D05794}" type="slidenum">
              <a:rPr lang="en-US" sz="3200" b="0" strike="noStrike" spc="-1">
                <a:solidFill>
                  <a:srgbClr val="000000"/>
                </a:solidFill>
                <a:latin typeface="Times New Roman"/>
                <a:ea typeface="+mn-ea"/>
              </a:rPr>
              <a:t>29</a:t>
            </a:fld>
            <a:endParaRPr lang="en-US" sz="3200" b="0" strike="noStrike" spc="-1">
              <a:latin typeface="Arial"/>
            </a:endParaRPr>
          </a:p>
        </p:txBody>
      </p:sp>
      <p:sp>
        <p:nvSpPr>
          <p:cNvPr id="521" name="Google Shape;382;g50e229d72d_0_418: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925CFB7A-EF85-4630-AD8B-F29CF61658FD}" type="slidenum">
              <a:rPr lang="en-US" sz="3200" b="0" strike="noStrike" spc="-1">
                <a:solidFill>
                  <a:srgbClr val="000000"/>
                </a:solidFill>
                <a:latin typeface="Times New Roman"/>
                <a:ea typeface="+mn-ea"/>
              </a:rPr>
              <a:t>29</a:t>
            </a:fld>
            <a:endParaRPr lang="en-US" sz="3200" b="0" strike="noStrike" spc="-1">
              <a:latin typeface="Arial"/>
            </a:endParaRPr>
          </a:p>
        </p:txBody>
      </p:sp>
      <p:sp>
        <p:nvSpPr>
          <p:cNvPr id="522" name="Google Shape;383;g50e229d72d_0_418: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2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2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Google Shape;243;g6ad14e0c7f_0_0: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9A3FA7FD-1194-487E-B8A0-05B70B6EBF97}" type="slidenum">
              <a:rPr lang="en-US" sz="1300" b="0" strike="noStrike" spc="-1">
                <a:solidFill>
                  <a:srgbClr val="000000"/>
                </a:solidFill>
                <a:latin typeface="Times New Roman"/>
                <a:ea typeface="+mn-ea"/>
              </a:rPr>
              <a:t>3</a:t>
            </a:fld>
            <a:endParaRPr lang="en-US" sz="1300" b="0" strike="noStrike" spc="-1">
              <a:latin typeface="Arial"/>
            </a:endParaRPr>
          </a:p>
        </p:txBody>
      </p:sp>
      <p:sp>
        <p:nvSpPr>
          <p:cNvPr id="391" name="Google Shape;244;g6ad14e0c7f_0_0: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1D08C539-108A-48B1-932C-1F2CD52C8DDD}" type="slidenum">
              <a:rPr lang="en-US" sz="1300" b="0" strike="noStrike" spc="-1">
                <a:solidFill>
                  <a:srgbClr val="000000"/>
                </a:solidFill>
                <a:latin typeface="Times New Roman"/>
                <a:ea typeface="+mn-ea"/>
              </a:rPr>
              <a:t>3</a:t>
            </a:fld>
            <a:endParaRPr lang="en-US" sz="1300" b="0" strike="noStrike" spc="-1">
              <a:latin typeface="Arial"/>
            </a:endParaRPr>
          </a:p>
        </p:txBody>
      </p:sp>
      <p:sp>
        <p:nvSpPr>
          <p:cNvPr id="392" name="Google Shape;245;g6ad14e0c7f_0_0: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393"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39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Google Shape;393;g50e229d72d_0_326: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9EC25C28-1385-494A-9F2C-BDD176EE8548}" type="slidenum">
              <a:rPr lang="en-US" sz="3200" b="0" strike="noStrike" spc="-1">
                <a:solidFill>
                  <a:srgbClr val="000000"/>
                </a:solidFill>
                <a:latin typeface="Times New Roman"/>
                <a:ea typeface="+mn-ea"/>
              </a:rPr>
              <a:t>30</a:t>
            </a:fld>
            <a:endParaRPr lang="en-US" sz="3200" b="0" strike="noStrike" spc="-1">
              <a:latin typeface="Arial"/>
            </a:endParaRPr>
          </a:p>
        </p:txBody>
      </p:sp>
      <p:sp>
        <p:nvSpPr>
          <p:cNvPr id="526" name="Google Shape;394;g50e229d72d_0_326: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6A121441-A1DE-4EF8-BA08-8C36DFB129BF}" type="slidenum">
              <a:rPr lang="en-US" sz="3200" b="0" strike="noStrike" spc="-1">
                <a:solidFill>
                  <a:srgbClr val="000000"/>
                </a:solidFill>
                <a:latin typeface="Times New Roman"/>
                <a:ea typeface="+mn-ea"/>
              </a:rPr>
              <a:t>30</a:t>
            </a:fld>
            <a:endParaRPr lang="en-US" sz="3200" b="0" strike="noStrike" spc="-1">
              <a:latin typeface="Arial"/>
            </a:endParaRPr>
          </a:p>
        </p:txBody>
      </p:sp>
      <p:sp>
        <p:nvSpPr>
          <p:cNvPr id="527" name="Google Shape;395;g50e229d72d_0_326: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2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2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Google Shape;405;g50e229d72d_0_429: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E603B385-6FF8-46C8-A161-C778561D805E}" type="slidenum">
              <a:rPr lang="en-US" sz="3200" b="0" strike="noStrike" spc="-1">
                <a:solidFill>
                  <a:srgbClr val="000000"/>
                </a:solidFill>
                <a:latin typeface="Times New Roman"/>
                <a:ea typeface="+mn-ea"/>
              </a:rPr>
              <a:t>31</a:t>
            </a:fld>
            <a:endParaRPr lang="en-US" sz="3200" b="0" strike="noStrike" spc="-1">
              <a:latin typeface="Arial"/>
            </a:endParaRPr>
          </a:p>
        </p:txBody>
      </p:sp>
      <p:sp>
        <p:nvSpPr>
          <p:cNvPr id="531" name="Google Shape;406;g50e229d72d_0_429: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6BC893E6-91B9-4AAC-B1CC-0D0AD5501737}" type="slidenum">
              <a:rPr lang="en-US" sz="3200" b="0" strike="noStrike" spc="-1">
                <a:solidFill>
                  <a:srgbClr val="000000"/>
                </a:solidFill>
                <a:latin typeface="Times New Roman"/>
                <a:ea typeface="+mn-ea"/>
              </a:rPr>
              <a:t>31</a:t>
            </a:fld>
            <a:endParaRPr lang="en-US" sz="3200" b="0" strike="noStrike" spc="-1">
              <a:latin typeface="Arial"/>
            </a:endParaRPr>
          </a:p>
        </p:txBody>
      </p:sp>
      <p:sp>
        <p:nvSpPr>
          <p:cNvPr id="532" name="Google Shape;407;g50e229d72d_0_429: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3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3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Google Shape;417;g50e229d72d_0_441: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B30AE20D-CC37-428E-937E-A64CADA8DB30}" type="slidenum">
              <a:rPr lang="en-US" sz="3200" b="0" strike="noStrike" spc="-1">
                <a:solidFill>
                  <a:srgbClr val="000000"/>
                </a:solidFill>
                <a:latin typeface="Times New Roman"/>
                <a:ea typeface="+mn-ea"/>
              </a:rPr>
              <a:t>32</a:t>
            </a:fld>
            <a:endParaRPr lang="en-US" sz="3200" b="0" strike="noStrike" spc="-1">
              <a:latin typeface="Arial"/>
            </a:endParaRPr>
          </a:p>
        </p:txBody>
      </p:sp>
      <p:sp>
        <p:nvSpPr>
          <p:cNvPr id="536" name="Google Shape;418;g50e229d72d_0_441: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BA52BC51-4307-4510-A65B-67854674B4B3}" type="slidenum">
              <a:rPr lang="en-US" sz="3200" b="0" strike="noStrike" spc="-1">
                <a:solidFill>
                  <a:srgbClr val="000000"/>
                </a:solidFill>
                <a:latin typeface="Times New Roman"/>
                <a:ea typeface="+mn-ea"/>
              </a:rPr>
              <a:t>32</a:t>
            </a:fld>
            <a:endParaRPr lang="en-US" sz="3200" b="0" strike="noStrike" spc="-1">
              <a:latin typeface="Arial"/>
            </a:endParaRPr>
          </a:p>
        </p:txBody>
      </p:sp>
      <p:sp>
        <p:nvSpPr>
          <p:cNvPr id="537" name="Google Shape;419;g50e229d72d_0_441: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3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3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Google Shape;429;g50e229d72d_0_303: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3EC93C08-9AAB-4524-A8B7-64B1889B8239}" type="slidenum">
              <a:rPr lang="en-US" sz="3200" b="0" strike="noStrike" spc="-1">
                <a:solidFill>
                  <a:srgbClr val="000000"/>
                </a:solidFill>
                <a:latin typeface="Times New Roman"/>
                <a:ea typeface="+mn-ea"/>
              </a:rPr>
              <a:t>33</a:t>
            </a:fld>
            <a:endParaRPr lang="en-US" sz="3200" b="0" strike="noStrike" spc="-1">
              <a:latin typeface="Arial"/>
            </a:endParaRPr>
          </a:p>
        </p:txBody>
      </p:sp>
      <p:sp>
        <p:nvSpPr>
          <p:cNvPr id="541" name="Google Shape;430;g50e229d72d_0_303: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AD40DC5C-BD50-443B-9DE5-7CBEA41B85BD}" type="slidenum">
              <a:rPr lang="en-US" sz="3200" b="0" strike="noStrike" spc="-1">
                <a:solidFill>
                  <a:srgbClr val="000000"/>
                </a:solidFill>
                <a:latin typeface="Times New Roman"/>
                <a:ea typeface="+mn-ea"/>
              </a:rPr>
              <a:t>33</a:t>
            </a:fld>
            <a:endParaRPr lang="en-US" sz="3200" b="0" strike="noStrike" spc="-1">
              <a:latin typeface="Arial"/>
            </a:endParaRPr>
          </a:p>
        </p:txBody>
      </p:sp>
      <p:sp>
        <p:nvSpPr>
          <p:cNvPr id="542" name="Google Shape;431;g50e229d72d_0_303: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4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4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Google Shape;441;g50e229d72d_0_314: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557A5C61-AF58-43A1-8F8B-096E539BF206}" type="slidenum">
              <a:rPr lang="en-US" sz="3200" b="0" strike="noStrike" spc="-1">
                <a:solidFill>
                  <a:srgbClr val="000000"/>
                </a:solidFill>
                <a:latin typeface="Times New Roman"/>
                <a:ea typeface="+mn-ea"/>
              </a:rPr>
              <a:t>34</a:t>
            </a:fld>
            <a:endParaRPr lang="en-US" sz="3200" b="0" strike="noStrike" spc="-1">
              <a:latin typeface="Arial"/>
            </a:endParaRPr>
          </a:p>
        </p:txBody>
      </p:sp>
      <p:sp>
        <p:nvSpPr>
          <p:cNvPr id="546" name="Google Shape;442;g50e229d72d_0_314: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41A33A0A-662F-4C24-8B5F-20F3618433AF}" type="slidenum">
              <a:rPr lang="en-US" sz="3200" b="0" strike="noStrike" spc="-1">
                <a:solidFill>
                  <a:srgbClr val="000000"/>
                </a:solidFill>
                <a:latin typeface="Times New Roman"/>
                <a:ea typeface="+mn-ea"/>
              </a:rPr>
              <a:t>34</a:t>
            </a:fld>
            <a:endParaRPr lang="en-US" sz="3200" b="0" strike="noStrike" spc="-1">
              <a:latin typeface="Arial"/>
            </a:endParaRPr>
          </a:p>
        </p:txBody>
      </p:sp>
      <p:sp>
        <p:nvSpPr>
          <p:cNvPr id="547" name="Google Shape;443;g50e229d72d_0_314: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4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4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Google Shape;454;g50e229d72d_0_466: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DB7D3195-ED72-49FA-89C9-C5D2C1DDA814}" type="slidenum">
              <a:rPr lang="en-US" sz="3200" b="0" strike="noStrike" spc="-1">
                <a:solidFill>
                  <a:srgbClr val="000000"/>
                </a:solidFill>
                <a:latin typeface="Times New Roman"/>
                <a:ea typeface="+mn-ea"/>
              </a:rPr>
              <a:t>35</a:t>
            </a:fld>
            <a:endParaRPr lang="en-US" sz="3200" b="0" strike="noStrike" spc="-1">
              <a:latin typeface="Arial"/>
            </a:endParaRPr>
          </a:p>
        </p:txBody>
      </p:sp>
      <p:sp>
        <p:nvSpPr>
          <p:cNvPr id="551" name="Google Shape;455;g50e229d72d_0_466: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101FF34F-D7E2-4A3E-9E58-69DB203615F1}" type="slidenum">
              <a:rPr lang="en-US" sz="3200" b="0" strike="noStrike" spc="-1">
                <a:solidFill>
                  <a:srgbClr val="000000"/>
                </a:solidFill>
                <a:latin typeface="Times New Roman"/>
                <a:ea typeface="+mn-ea"/>
              </a:rPr>
              <a:t>35</a:t>
            </a:fld>
            <a:endParaRPr lang="en-US" sz="3200" b="0" strike="noStrike" spc="-1">
              <a:latin typeface="Arial"/>
            </a:endParaRPr>
          </a:p>
        </p:txBody>
      </p:sp>
      <p:sp>
        <p:nvSpPr>
          <p:cNvPr id="552" name="Google Shape;456;g50e229d72d_0_466: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5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pPr marL="216000" indent="-216000">
              <a:lnSpc>
                <a:spcPct val="100000"/>
              </a:lnSpc>
              <a:buNone/>
              <a:tabLst>
                <a:tab pos="0" algn="l"/>
              </a:tabLst>
            </a:pPr>
            <a:r>
              <a:rPr lang="en-US" sz="1800" b="0" u="sng" strike="noStrike" spc="-1">
                <a:solidFill>
                  <a:srgbClr val="000000"/>
                </a:solidFill>
                <a:uFillTx/>
                <a:latin typeface="Arial"/>
                <a:hlinkClick r:id="rId3"/>
              </a:rPr>
              <a:t>https://isocpp.org/wiki/faq/private-inheritance</a:t>
            </a:r>
            <a:endParaRPr lang="en-US" sz="1800" b="0" strike="noStrike" spc="-1">
              <a:latin typeface="Arial"/>
            </a:endParaRPr>
          </a:p>
          <a:p>
            <a:pPr marL="216000" indent="-216000">
              <a:lnSpc>
                <a:spcPct val="100000"/>
              </a:lnSpc>
              <a:buNone/>
              <a:tabLst>
                <a:tab pos="0" algn="l"/>
              </a:tabLst>
            </a:pPr>
            <a:endParaRPr lang="en-US" sz="1800" b="0" strike="noStrike" spc="-1">
              <a:latin typeface="Arial"/>
            </a:endParaRPr>
          </a:p>
          <a:p>
            <a:pPr marL="216000" indent="-216000">
              <a:lnSpc>
                <a:spcPct val="100000"/>
              </a:lnSpc>
              <a:buNone/>
              <a:tabLst>
                <a:tab pos="0" algn="l"/>
              </a:tabLst>
            </a:pPr>
            <a:r>
              <a:rPr lang="en-US" sz="1800" b="0" strike="noStrike" spc="-1">
                <a:latin typeface="Arial"/>
              </a:rPr>
              <a:t>Altă “explicație”: prin moștenire privată, derivata “reneagă” faptul că moștenește baza, adică moștenirea în sine e detaliu de implementare</a:t>
            </a:r>
          </a:p>
        </p:txBody>
      </p:sp>
      <p:sp>
        <p:nvSpPr>
          <p:cNvPr id="55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Google Shape;466;g50e229d72d_0_453: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00585836-5207-4D6C-ABD9-9A1C5D2E369E}" type="slidenum">
              <a:rPr lang="en-US" sz="3200" b="0" strike="noStrike" spc="-1">
                <a:solidFill>
                  <a:srgbClr val="000000"/>
                </a:solidFill>
                <a:latin typeface="Times New Roman"/>
                <a:ea typeface="+mn-ea"/>
              </a:rPr>
              <a:t>36</a:t>
            </a:fld>
            <a:endParaRPr lang="en-US" sz="3200" b="0" strike="noStrike" spc="-1">
              <a:latin typeface="Arial"/>
            </a:endParaRPr>
          </a:p>
        </p:txBody>
      </p:sp>
      <p:sp>
        <p:nvSpPr>
          <p:cNvPr id="556" name="Google Shape;467;g50e229d72d_0_453: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EB73811A-21E2-479F-AB0B-92A31D1CEF82}" type="slidenum">
              <a:rPr lang="en-US" sz="3200" b="0" strike="noStrike" spc="-1">
                <a:solidFill>
                  <a:srgbClr val="000000"/>
                </a:solidFill>
                <a:latin typeface="Times New Roman"/>
                <a:ea typeface="+mn-ea"/>
              </a:rPr>
              <a:t>36</a:t>
            </a:fld>
            <a:endParaRPr lang="en-US" sz="3200" b="0" strike="noStrike" spc="-1">
              <a:latin typeface="Arial"/>
            </a:endParaRPr>
          </a:p>
        </p:txBody>
      </p:sp>
      <p:sp>
        <p:nvSpPr>
          <p:cNvPr id="557" name="Google Shape;468;g50e229d72d_0_453: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5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5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Google Shape;479;g50e229d72d_0_480: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7CED30E2-CDC5-4DA1-86AB-A1D5EDC54774}" type="slidenum">
              <a:rPr lang="en-US" sz="3200" b="0" strike="noStrike" spc="-1">
                <a:solidFill>
                  <a:srgbClr val="000000"/>
                </a:solidFill>
                <a:latin typeface="Times New Roman"/>
                <a:ea typeface="+mn-ea"/>
              </a:rPr>
              <a:t>37</a:t>
            </a:fld>
            <a:endParaRPr lang="en-US" sz="3200" b="0" strike="noStrike" spc="-1">
              <a:latin typeface="Arial"/>
            </a:endParaRPr>
          </a:p>
        </p:txBody>
      </p:sp>
      <p:sp>
        <p:nvSpPr>
          <p:cNvPr id="561" name="Google Shape;480;g50e229d72d_0_480: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335135AA-6C50-4304-B82E-10D19D8307B5}" type="slidenum">
              <a:rPr lang="en-US" sz="3200" b="0" strike="noStrike" spc="-1">
                <a:solidFill>
                  <a:srgbClr val="000000"/>
                </a:solidFill>
                <a:latin typeface="Times New Roman"/>
                <a:ea typeface="+mn-ea"/>
              </a:rPr>
              <a:t>37</a:t>
            </a:fld>
            <a:endParaRPr lang="en-US" sz="3200" b="0" strike="noStrike" spc="-1">
              <a:latin typeface="Arial"/>
            </a:endParaRPr>
          </a:p>
        </p:txBody>
      </p:sp>
      <p:sp>
        <p:nvSpPr>
          <p:cNvPr id="562" name="Google Shape;481;g50e229d72d_0_480: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6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6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Google Shape;491;g50e229d72d_0_520: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6861B525-0452-4E82-84C4-D188F002B6A7}" type="slidenum">
              <a:rPr lang="en-US" sz="3200" b="0" strike="noStrike" spc="-1">
                <a:solidFill>
                  <a:srgbClr val="000000"/>
                </a:solidFill>
                <a:latin typeface="Times New Roman"/>
                <a:ea typeface="+mn-ea"/>
              </a:rPr>
              <a:t>38</a:t>
            </a:fld>
            <a:endParaRPr lang="en-US" sz="3200" b="0" strike="noStrike" spc="-1">
              <a:latin typeface="Arial"/>
            </a:endParaRPr>
          </a:p>
        </p:txBody>
      </p:sp>
      <p:sp>
        <p:nvSpPr>
          <p:cNvPr id="566" name="Google Shape;492;g50e229d72d_0_520: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355C6E8D-CD4E-40F9-88B7-A111A0B4627B}" type="slidenum">
              <a:rPr lang="en-US" sz="3200" b="0" strike="noStrike" spc="-1">
                <a:solidFill>
                  <a:srgbClr val="000000"/>
                </a:solidFill>
                <a:latin typeface="Times New Roman"/>
                <a:ea typeface="+mn-ea"/>
              </a:rPr>
              <a:t>38</a:t>
            </a:fld>
            <a:endParaRPr lang="en-US" sz="3200" b="0" strike="noStrike" spc="-1">
              <a:latin typeface="Arial"/>
            </a:endParaRPr>
          </a:p>
        </p:txBody>
      </p:sp>
      <p:sp>
        <p:nvSpPr>
          <p:cNvPr id="567" name="Google Shape;493;g50e229d72d_0_520: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6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6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Google Shape;491;g50e229d72d_0_520: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47057B25-8504-4BCA-9455-E8491F44311C}" type="slidenum">
              <a:rPr lang="en-US" sz="3200" b="0" strike="noStrike" spc="-1">
                <a:solidFill>
                  <a:srgbClr val="000000"/>
                </a:solidFill>
                <a:latin typeface="Times New Roman"/>
                <a:ea typeface="+mn-ea"/>
              </a:rPr>
              <a:t>39</a:t>
            </a:fld>
            <a:endParaRPr lang="en-US" sz="3200" b="0" strike="noStrike" spc="-1">
              <a:latin typeface="Arial"/>
            </a:endParaRPr>
          </a:p>
        </p:txBody>
      </p:sp>
      <p:sp>
        <p:nvSpPr>
          <p:cNvPr id="571" name="Google Shape;492;g50e229d72d_0_520: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F4F85B83-ACDB-48DF-A68F-A6DC15F859B1}" type="slidenum">
              <a:rPr lang="en-US" sz="3200" b="0" strike="noStrike" spc="-1">
                <a:solidFill>
                  <a:srgbClr val="000000"/>
                </a:solidFill>
                <a:latin typeface="Times New Roman"/>
                <a:ea typeface="+mn-ea"/>
              </a:rPr>
              <a:t>39</a:t>
            </a:fld>
            <a:endParaRPr lang="en-US" sz="3200" b="0" strike="noStrike" spc="-1">
              <a:latin typeface="Arial"/>
            </a:endParaRPr>
          </a:p>
        </p:txBody>
      </p:sp>
      <p:sp>
        <p:nvSpPr>
          <p:cNvPr id="572" name="Google Shape;493;g50e229d72d_0_520: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7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7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Google Shape;255;g6ad14e0c7f_0_65: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564F4A5-0995-48AE-955A-DE68827CC98E}" type="slidenum">
              <a:rPr lang="en-US" sz="1300" b="0" strike="noStrike" spc="-1">
                <a:solidFill>
                  <a:srgbClr val="000000"/>
                </a:solidFill>
                <a:latin typeface="Times New Roman"/>
                <a:ea typeface="+mn-ea"/>
              </a:rPr>
              <a:t>4</a:t>
            </a:fld>
            <a:endParaRPr lang="en-US" sz="1300" b="0" strike="noStrike" spc="-1">
              <a:latin typeface="Arial"/>
            </a:endParaRPr>
          </a:p>
        </p:txBody>
      </p:sp>
      <p:sp>
        <p:nvSpPr>
          <p:cNvPr id="396" name="Google Shape;256;g6ad14e0c7f_0_65: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64FC3AF6-0CC4-4E49-86A5-94963CDFA187}" type="slidenum">
              <a:rPr lang="en-US" sz="1300" b="0" strike="noStrike" spc="-1">
                <a:solidFill>
                  <a:srgbClr val="000000"/>
                </a:solidFill>
                <a:latin typeface="Times New Roman"/>
                <a:ea typeface="+mn-ea"/>
              </a:rPr>
              <a:t>4</a:t>
            </a:fld>
            <a:endParaRPr lang="en-US" sz="1300" b="0" strike="noStrike" spc="-1">
              <a:latin typeface="Arial"/>
            </a:endParaRPr>
          </a:p>
        </p:txBody>
      </p:sp>
      <p:sp>
        <p:nvSpPr>
          <p:cNvPr id="397" name="Google Shape;257;g6ad14e0c7f_0_65: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39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39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Google Shape;491;g50e229d72d_0_520: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35A7B0EA-F6CF-407E-B8BB-24529E80C7DF}" type="slidenum">
              <a:rPr lang="en-US" sz="3200" b="0" strike="noStrike" spc="-1">
                <a:solidFill>
                  <a:srgbClr val="000000"/>
                </a:solidFill>
                <a:latin typeface="Times New Roman"/>
                <a:ea typeface="+mn-ea"/>
              </a:rPr>
              <a:t>40</a:t>
            </a:fld>
            <a:endParaRPr lang="en-US" sz="3200" b="0" strike="noStrike" spc="-1">
              <a:latin typeface="Arial"/>
            </a:endParaRPr>
          </a:p>
        </p:txBody>
      </p:sp>
      <p:sp>
        <p:nvSpPr>
          <p:cNvPr id="576" name="Google Shape;492;g50e229d72d_0_520: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BED6DCD8-9118-4186-AEFD-110AC010F66F}" type="slidenum">
              <a:rPr lang="en-US" sz="3200" b="0" strike="noStrike" spc="-1">
                <a:solidFill>
                  <a:srgbClr val="000000"/>
                </a:solidFill>
                <a:latin typeface="Times New Roman"/>
                <a:ea typeface="+mn-ea"/>
              </a:rPr>
              <a:t>40</a:t>
            </a:fld>
            <a:endParaRPr lang="en-US" sz="3200" b="0" strike="noStrike" spc="-1">
              <a:latin typeface="Arial"/>
            </a:endParaRPr>
          </a:p>
        </p:txBody>
      </p:sp>
      <p:sp>
        <p:nvSpPr>
          <p:cNvPr id="577" name="Google Shape;493;g50e229d72d_0_520: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7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7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Google Shape;509;g5529a3b684_0_585: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74B986B1-16E2-4F13-B3F2-9201A191DBEF}" type="slidenum">
              <a:rPr lang="en-US" sz="1300" b="0" strike="noStrike" spc="-1">
                <a:solidFill>
                  <a:srgbClr val="000000"/>
                </a:solidFill>
                <a:latin typeface="Times New Roman"/>
                <a:ea typeface="+mn-ea"/>
              </a:rPr>
              <a:t>41</a:t>
            </a:fld>
            <a:endParaRPr lang="en-US" sz="1300" b="0" strike="noStrike" spc="-1">
              <a:latin typeface="Arial"/>
            </a:endParaRPr>
          </a:p>
        </p:txBody>
      </p:sp>
      <p:sp>
        <p:nvSpPr>
          <p:cNvPr id="581" name="Google Shape;510;g5529a3b684_0_585: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E449F02E-85FA-43A5-95D0-890ED7AA5E93}" type="slidenum">
              <a:rPr lang="en-US" sz="1300" b="0" strike="noStrike" spc="-1">
                <a:solidFill>
                  <a:srgbClr val="000000"/>
                </a:solidFill>
                <a:latin typeface="Times New Roman"/>
                <a:ea typeface="+mn-ea"/>
              </a:rPr>
              <a:t>41</a:t>
            </a:fld>
            <a:endParaRPr lang="en-US" sz="1300" b="0" strike="noStrike" spc="-1">
              <a:latin typeface="Arial"/>
            </a:endParaRPr>
          </a:p>
        </p:txBody>
      </p:sp>
      <p:sp>
        <p:nvSpPr>
          <p:cNvPr id="582" name="Google Shape;511;g5529a3b684_0_585: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583"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8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Google Shape;521;g54989c1223_0_12: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71B3468D-E8AF-4E80-8CAC-9040E66D3EC5}" type="slidenum">
              <a:rPr lang="en-US" sz="1300" b="0" strike="noStrike" spc="-1">
                <a:solidFill>
                  <a:srgbClr val="000000"/>
                </a:solidFill>
                <a:latin typeface="Times New Roman"/>
                <a:ea typeface="+mn-ea"/>
              </a:rPr>
              <a:t>42</a:t>
            </a:fld>
            <a:endParaRPr lang="en-US" sz="1300" b="0" strike="noStrike" spc="-1">
              <a:latin typeface="Arial"/>
            </a:endParaRPr>
          </a:p>
        </p:txBody>
      </p:sp>
      <p:sp>
        <p:nvSpPr>
          <p:cNvPr id="586" name="Google Shape;522;g54989c1223_0_12: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E2F811F-6F44-419B-814E-824A058B0FE7}" type="slidenum">
              <a:rPr lang="en-US" sz="1300" b="0" strike="noStrike" spc="-1">
                <a:solidFill>
                  <a:srgbClr val="000000"/>
                </a:solidFill>
                <a:latin typeface="Times New Roman"/>
                <a:ea typeface="+mn-ea"/>
              </a:rPr>
              <a:t>42</a:t>
            </a:fld>
            <a:endParaRPr lang="en-US" sz="1300" b="0" strike="noStrike" spc="-1">
              <a:latin typeface="Arial"/>
            </a:endParaRPr>
          </a:p>
        </p:txBody>
      </p:sp>
      <p:sp>
        <p:nvSpPr>
          <p:cNvPr id="587" name="Google Shape;523;g54989c1223_0_12: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58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8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Google Shape;267;g5529a3b684_0_429: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D1DC4645-F973-486B-93A1-0DD4BB2FBF37}" type="slidenum">
              <a:rPr lang="en-US" sz="1300" b="0" strike="noStrike" spc="-1">
                <a:solidFill>
                  <a:srgbClr val="000000"/>
                </a:solidFill>
                <a:latin typeface="Times New Roman"/>
                <a:ea typeface="+mn-ea"/>
              </a:rPr>
              <a:t>5</a:t>
            </a:fld>
            <a:endParaRPr lang="en-US" sz="1300" b="0" strike="noStrike" spc="-1">
              <a:latin typeface="Arial"/>
            </a:endParaRPr>
          </a:p>
        </p:txBody>
      </p:sp>
      <p:sp>
        <p:nvSpPr>
          <p:cNvPr id="401" name="Google Shape;268;g5529a3b684_0_429: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A25DF2D5-76AC-444A-B137-B338D4DE2B49}" type="slidenum">
              <a:rPr lang="en-US" sz="1300" b="0" strike="noStrike" spc="-1">
                <a:solidFill>
                  <a:srgbClr val="000000"/>
                </a:solidFill>
                <a:latin typeface="Times New Roman"/>
                <a:ea typeface="+mn-ea"/>
              </a:rPr>
              <a:t>5</a:t>
            </a:fld>
            <a:endParaRPr lang="en-US" sz="1300" b="0" strike="noStrike" spc="-1">
              <a:latin typeface="Arial"/>
            </a:endParaRPr>
          </a:p>
        </p:txBody>
      </p:sp>
      <p:sp>
        <p:nvSpPr>
          <p:cNvPr id="402" name="Google Shape;269;g5529a3b684_0_429: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03"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0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Google Shape;279;g5529a3b684_0_468: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3B672B9-0CF1-453B-A9AD-84FC5814017D}" type="slidenum">
              <a:rPr lang="en-US" sz="1300" b="0" strike="noStrike" spc="-1">
                <a:solidFill>
                  <a:srgbClr val="000000"/>
                </a:solidFill>
                <a:latin typeface="Times New Roman"/>
                <a:ea typeface="+mn-ea"/>
              </a:rPr>
              <a:t>6</a:t>
            </a:fld>
            <a:endParaRPr lang="en-US" sz="1300" b="0" strike="noStrike" spc="-1">
              <a:latin typeface="Arial"/>
            </a:endParaRPr>
          </a:p>
        </p:txBody>
      </p:sp>
      <p:sp>
        <p:nvSpPr>
          <p:cNvPr id="406" name="Google Shape;280;g5529a3b684_0_468: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D6D8EDC-F76D-4A13-B41C-11241B80D3F7}" type="slidenum">
              <a:rPr lang="en-US" sz="1300" b="0" strike="noStrike" spc="-1">
                <a:solidFill>
                  <a:srgbClr val="000000"/>
                </a:solidFill>
                <a:latin typeface="Times New Roman"/>
                <a:ea typeface="+mn-ea"/>
              </a:rPr>
              <a:t>6</a:t>
            </a:fld>
            <a:endParaRPr lang="en-US" sz="1300" b="0" strike="noStrike" spc="-1">
              <a:latin typeface="Arial"/>
            </a:endParaRPr>
          </a:p>
        </p:txBody>
      </p:sp>
      <p:sp>
        <p:nvSpPr>
          <p:cNvPr id="407" name="Google Shape;281;g5529a3b684_0_468: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0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pPr marL="216000" indent="-216000">
              <a:lnSpc>
                <a:spcPct val="100000"/>
              </a:lnSpc>
              <a:buNone/>
              <a:tabLst>
                <a:tab pos="0" algn="l"/>
              </a:tabLst>
            </a:pPr>
            <a:r>
              <a:rPr lang="en-US" sz="1800" b="0" u="sng" strike="noStrike" spc="-1">
                <a:solidFill>
                  <a:srgbClr val="000000"/>
                </a:solidFill>
                <a:uFillTx/>
                <a:latin typeface="Arial"/>
                <a:hlinkClick r:id="rId3"/>
              </a:rPr>
              <a:t>https://github.com/mcmarius/poo/tree/master/tema-2#mo%C8%99tenire-multipl%C4%83-%C8%99i-virtual%C4%83</a:t>
            </a:r>
            <a:endParaRPr lang="en-US" sz="1800" b="0" strike="noStrike" spc="-1">
              <a:latin typeface="Arial"/>
            </a:endParaRPr>
          </a:p>
          <a:p>
            <a:pPr marL="216000" indent="-216000">
              <a:lnSpc>
                <a:spcPct val="100000"/>
              </a:lnSpc>
              <a:buNone/>
              <a:tabLst>
                <a:tab pos="0" algn="l"/>
              </a:tabLst>
            </a:pPr>
            <a:endParaRPr lang="en-US" sz="1800" b="0" strike="noStrike" spc="-1">
              <a:latin typeface="Arial"/>
            </a:endParaRPr>
          </a:p>
          <a:p>
            <a:pPr marL="216000" indent="-216000">
              <a:lnSpc>
                <a:spcPct val="100000"/>
              </a:lnSpc>
              <a:buNone/>
              <a:tabLst>
                <a:tab pos="0" algn="l"/>
              </a:tabLst>
            </a:pPr>
            <a:r>
              <a:rPr lang="en-US" sz="1800" b="0" u="sng" strike="noStrike" spc="-1">
                <a:solidFill>
                  <a:srgbClr val="000000"/>
                </a:solidFill>
                <a:uFillTx/>
                <a:latin typeface="Arial"/>
                <a:hlinkClick r:id="rId4"/>
              </a:rPr>
              <a:t>https://perldoc.perl.org/perlobj#Multiple-Inheritance</a:t>
            </a:r>
            <a:endParaRPr lang="en-US" sz="1800" b="0" strike="noStrike" spc="-1">
              <a:latin typeface="Arial"/>
            </a:endParaRPr>
          </a:p>
          <a:p>
            <a:pPr marL="216000" indent="-216000">
              <a:lnSpc>
                <a:spcPct val="100000"/>
              </a:lnSpc>
              <a:buNone/>
              <a:tabLst>
                <a:tab pos="0" algn="l"/>
              </a:tabLst>
            </a:pPr>
            <a:endParaRPr lang="en-US" sz="1800" b="0" strike="noStrike" spc="-1">
              <a:latin typeface="Arial"/>
            </a:endParaRPr>
          </a:p>
          <a:p>
            <a:pPr marL="216000" indent="-216000">
              <a:lnSpc>
                <a:spcPct val="100000"/>
              </a:lnSpc>
              <a:buNone/>
              <a:tabLst>
                <a:tab pos="0" algn="l"/>
              </a:tabLst>
            </a:pPr>
            <a:endParaRPr lang="en-US" sz="1800" b="0" strike="noStrike" spc="-1">
              <a:latin typeface="Arial"/>
            </a:endParaRPr>
          </a:p>
        </p:txBody>
      </p:sp>
      <p:sp>
        <p:nvSpPr>
          <p:cNvPr id="40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Google Shape;291;g6ad14e0c7f_0_130: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4101F097-4982-4B29-9C52-1964F193332D}" type="slidenum">
              <a:rPr lang="en-US" sz="1300" b="0" strike="noStrike" spc="-1">
                <a:solidFill>
                  <a:srgbClr val="000000"/>
                </a:solidFill>
                <a:latin typeface="Times New Roman"/>
                <a:ea typeface="+mn-ea"/>
              </a:rPr>
              <a:t>7</a:t>
            </a:fld>
            <a:endParaRPr lang="en-US" sz="1300" b="0" strike="noStrike" spc="-1">
              <a:latin typeface="Arial"/>
            </a:endParaRPr>
          </a:p>
        </p:txBody>
      </p:sp>
      <p:sp>
        <p:nvSpPr>
          <p:cNvPr id="411" name="Google Shape;292;g6ad14e0c7f_0_130: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BD78B40F-023F-4AD3-89DC-7AAF6F8F8871}" type="slidenum">
              <a:rPr lang="en-US" sz="1300" b="0" strike="noStrike" spc="-1">
                <a:solidFill>
                  <a:srgbClr val="000000"/>
                </a:solidFill>
                <a:latin typeface="Times New Roman"/>
                <a:ea typeface="+mn-ea"/>
              </a:rPr>
              <a:t>7</a:t>
            </a:fld>
            <a:endParaRPr lang="en-US" sz="1300" b="0" strike="noStrike" spc="-1">
              <a:latin typeface="Arial"/>
            </a:endParaRPr>
          </a:p>
        </p:txBody>
      </p:sp>
      <p:sp>
        <p:nvSpPr>
          <p:cNvPr id="412" name="Google Shape;293;g6ad14e0c7f_0_130: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13"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1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Google Shape;304;g5529a3b684_0_480: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22155D5D-067A-44DA-800F-ED118967E30A}" type="slidenum">
              <a:rPr lang="en-US" sz="1300" b="0" strike="noStrike" spc="-1">
                <a:solidFill>
                  <a:srgbClr val="000000"/>
                </a:solidFill>
                <a:latin typeface="Times New Roman"/>
                <a:ea typeface="+mn-ea"/>
              </a:rPr>
              <a:t>8</a:t>
            </a:fld>
            <a:endParaRPr lang="en-US" sz="1300" b="0" strike="noStrike" spc="-1">
              <a:latin typeface="Arial"/>
            </a:endParaRPr>
          </a:p>
        </p:txBody>
      </p:sp>
      <p:sp>
        <p:nvSpPr>
          <p:cNvPr id="416" name="Google Shape;305;g5529a3b684_0_480: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C14AAD98-3772-4370-93F4-E3D222E5559D}" type="slidenum">
              <a:rPr lang="en-US" sz="1300" b="0" strike="noStrike" spc="-1">
                <a:solidFill>
                  <a:srgbClr val="000000"/>
                </a:solidFill>
                <a:latin typeface="Times New Roman"/>
                <a:ea typeface="+mn-ea"/>
              </a:rPr>
              <a:t>8</a:t>
            </a:fld>
            <a:endParaRPr lang="en-US" sz="1300" b="0" strike="noStrike" spc="-1">
              <a:latin typeface="Arial"/>
            </a:endParaRPr>
          </a:p>
        </p:txBody>
      </p:sp>
      <p:sp>
        <p:nvSpPr>
          <p:cNvPr id="417" name="Google Shape;306;g5529a3b684_0_480: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1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1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Google Shape;352;g6ad14e0c7f_0_196: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428DB8C9-448C-4E13-A1B3-0D1210685FDC}" type="slidenum">
              <a:rPr lang="en-US" sz="1300" b="0" strike="noStrike" spc="-1">
                <a:solidFill>
                  <a:srgbClr val="000000"/>
                </a:solidFill>
                <a:latin typeface="Times New Roman"/>
                <a:ea typeface="+mn-ea"/>
              </a:rPr>
              <a:t>9</a:t>
            </a:fld>
            <a:endParaRPr lang="en-US" sz="1300" b="0" strike="noStrike" spc="-1">
              <a:latin typeface="Arial"/>
            </a:endParaRPr>
          </a:p>
        </p:txBody>
      </p:sp>
      <p:sp>
        <p:nvSpPr>
          <p:cNvPr id="421" name="Google Shape;353;g6ad14e0c7f_0_196: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951601CD-3A3A-47C9-8947-966851E0DB11}" type="slidenum">
              <a:rPr lang="en-US" sz="1300" b="0" strike="noStrike" spc="-1">
                <a:solidFill>
                  <a:srgbClr val="000000"/>
                </a:solidFill>
                <a:latin typeface="Times New Roman"/>
                <a:ea typeface="+mn-ea"/>
              </a:rPr>
              <a:t>9</a:t>
            </a:fld>
            <a:endParaRPr lang="en-US" sz="1300" b="0" strike="noStrike" spc="-1">
              <a:latin typeface="Arial"/>
            </a:endParaRPr>
          </a:p>
        </p:txBody>
      </p:sp>
      <p:sp>
        <p:nvSpPr>
          <p:cNvPr id="422" name="Google Shape;354;g6ad14e0c7f_0_196: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23"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pPr marL="216000" indent="-216000">
              <a:lnSpc>
                <a:spcPct val="100000"/>
              </a:lnSpc>
              <a:buNone/>
              <a:tabLst>
                <a:tab pos="0" algn="l"/>
              </a:tabLst>
            </a:pPr>
            <a:r>
              <a:rPr lang="en-US" sz="1800" b="0" strike="noStrike" spc="-1">
                <a:latin typeface="Arial"/>
              </a:rPr>
              <a:t>De fapt e cam același comportament ca la compunere, și acolo ar trebui folosite liste de inițializare, nu atribuiri cu operator= în constructor</a:t>
            </a:r>
          </a:p>
        </p:txBody>
      </p:sp>
      <p:sp>
        <p:nvSpPr>
          <p:cNvPr id="42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913B0C06-330E-41F0-BC3A-D21DBB9E9FD7}"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5B2DC49-A31A-4A1C-A632-0ED0BC299970}"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F8A5A229-9D0C-4A5D-B0FD-40D24922E050}"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D755AC6-B57E-4BDB-8249-6E21A2D0600B}"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9E017AFA-89A7-4837-9085-856E61878380}"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B84FBB9C-5B6D-4D40-BBFB-AB0D9BCBBD54}"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9292261-EB2B-48C6-A041-0F18534B7410}"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2D32B71A-19DE-45BF-BD90-C34DC9080EF3}"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4DA859C5-DB84-4898-A952-26D27BE46F0A}"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8D7F8D5-27F0-401B-8C4E-CA6C4BAE9D50}"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B0501D0F-F8C7-420B-AAF0-BE6823D1AE36}"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D2B260DF-403A-414F-8EA8-CDA98DB6B7AE}"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5A0BA729-2192-463D-A14A-DBE517B0209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87081D85-E530-4C2C-B1A2-95B5F5FA13E1}"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2993DBBA-C448-4B92-B1AA-9EAF9424C750}"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10D0E26F-F91B-4B79-BA67-1263B1B1A00E}"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53D9B6AD-C085-4AB0-A25A-7E4951499716}"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8E10794C-4868-416C-A42A-98F5D0FCE804}"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8"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243C35DE-31DD-4CB7-96DF-E5C327292E67}"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0"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7F7217DD-2149-4712-B41C-2866F2FD0942}"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8E491988-DEEC-4918-B4C9-82711CE42D19}"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36E22013-EA4A-4CA2-8CF3-F9A1E181019A}"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0538F313-1544-4288-8C11-6EF0B779AFB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C617BDF1-08E9-40E7-9893-05FD42F47E80}"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2105408E-7B0B-4FB5-982B-A21B60831ED3}"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3"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0E746F9B-DF6D-4A8F-B1C1-71429A24FF65}"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7"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C61548BC-1B65-4C6C-9F2C-6185EA80E628}"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9"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0"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D76195A1-A107-484E-8379-EBA431916B5F}"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5"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80D6CD1B-9278-4831-9724-E39C8EE31AE6}"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7"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8"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9"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0"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1"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2"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8BA70A7D-664A-4005-AB07-C77203668CC6}"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D6123CF6-B04D-4A5F-B6AC-49821B88ED18}"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CFAA3DE7-19FB-483E-809A-BD41AF843C61}"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CC8DB8B4-B0F9-4F62-9013-948ADC008E5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AFEEB2A-A792-4DC8-A4CA-8BB9A902E58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62B383C-9873-4485-A57A-D6FDEDFBA45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FA255D9-DA0C-4D4F-91A8-ED9EC9BA36A1}"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248520"/>
            <a:ext cx="2894040" cy="455760"/>
          </a:xfrm>
          <a:prstGeom prst="rect">
            <a:avLst/>
          </a:prstGeom>
          <a:noFill/>
          <a:ln w="9360">
            <a:noFill/>
          </a:ln>
        </p:spPr>
        <p:txBody>
          <a:bodyPr lIns="90000" tIns="45000" rIns="90000" bIns="45000" numCol="1" spcCol="0" anchor="t">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6" name="PlaceHolder 2"/>
          <p:cNvSpPr>
            <a:spLocks noGrp="1"/>
          </p:cNvSpPr>
          <p:nvPr>
            <p:ph type="sldNum" idx="2"/>
          </p:nvPr>
        </p:nvSpPr>
        <p:spPr>
          <a:xfrm>
            <a:off x="6553080" y="6248520"/>
            <a:ext cx="1903680" cy="455760"/>
          </a:xfrm>
          <a:prstGeom prst="rect">
            <a:avLst/>
          </a:prstGeom>
          <a:noFill/>
          <a:ln w="9360">
            <a:noFill/>
          </a:ln>
        </p:spPr>
        <p:txBody>
          <a:bodyPr lIns="90000" tIns="45000" rIns="90000" bIns="45000" numCol="1" spcCol="0" anchor="t">
            <a:noAutofit/>
          </a:bodyPr>
          <a:lstStyle>
            <a:lvl1pPr algn="r">
              <a:lnSpc>
                <a:spcPct val="100000"/>
              </a:lnSpc>
              <a:buNone/>
              <a:defRPr lang="en-US" sz="1400" b="0" strike="noStrike" spc="-1">
                <a:solidFill>
                  <a:srgbClr val="000000"/>
                </a:solidFill>
                <a:latin typeface="Times New Roman"/>
              </a:defRPr>
            </a:lvl1pPr>
          </a:lstStyle>
          <a:p>
            <a:pPr algn="r">
              <a:lnSpc>
                <a:spcPct val="100000"/>
              </a:lnSpc>
              <a:buNone/>
            </a:pPr>
            <a:fld id="{7A75B7C6-B59A-44D5-8098-E3C2914EC8CA}" type="slidenum">
              <a:rPr lang="en-US" sz="1400" b="0" strike="noStrike" spc="-1">
                <a:solidFill>
                  <a:srgbClr val="000000"/>
                </a:solidFill>
                <a:latin typeface="Times New Roman"/>
              </a:rPr>
              <a:t>‹#›</a:t>
            </a:fld>
            <a:endParaRPr lang="en-US" sz="1400" b="0" strike="noStrike" spc="-1">
              <a:latin typeface="Times New Roman"/>
            </a:endParaRPr>
          </a:p>
        </p:txBody>
      </p:sp>
      <p:sp>
        <p:nvSpPr>
          <p:cNvPr id="2" name="PlaceHolder 3"/>
          <p:cNvSpPr>
            <a:spLocks noGrp="1"/>
          </p:cNvSpPr>
          <p:nvPr>
            <p:ph type="dt" idx="3"/>
          </p:nvPr>
        </p:nvSpPr>
        <p:spPr>
          <a:xfrm>
            <a:off x="685800" y="6248520"/>
            <a:ext cx="1903680" cy="455760"/>
          </a:xfrm>
          <a:prstGeom prst="rect">
            <a:avLst/>
          </a:prstGeom>
          <a:noFill/>
          <a:ln w="9360">
            <a:noFill/>
          </a:ln>
        </p:spPr>
        <p:txBody>
          <a:bodyPr lIns="90000" tIns="45000" rIns="90000" bIns="45000" numCol="1" spcCol="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248520"/>
            <a:ext cx="2894040" cy="455760"/>
          </a:xfrm>
          <a:prstGeom prst="rect">
            <a:avLst/>
          </a:prstGeom>
          <a:noFill/>
          <a:ln w="9360">
            <a:noFill/>
          </a:ln>
        </p:spPr>
        <p:txBody>
          <a:bodyPr lIns="90000" tIns="45000" rIns="90000" bIns="45000" numCol="1" spcCol="0" anchor="t">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42" name="PlaceHolder 2"/>
          <p:cNvSpPr>
            <a:spLocks noGrp="1"/>
          </p:cNvSpPr>
          <p:nvPr>
            <p:ph type="sldNum" idx="5"/>
          </p:nvPr>
        </p:nvSpPr>
        <p:spPr>
          <a:xfrm>
            <a:off x="6553080" y="6248520"/>
            <a:ext cx="1903680" cy="455760"/>
          </a:xfrm>
          <a:prstGeom prst="rect">
            <a:avLst/>
          </a:prstGeom>
          <a:noFill/>
          <a:ln w="9360">
            <a:noFill/>
          </a:ln>
        </p:spPr>
        <p:txBody>
          <a:bodyPr lIns="90000" tIns="45000" rIns="90000" bIns="45000" numCol="1" spcCol="0" anchor="t">
            <a:noAutofit/>
          </a:bodyPr>
          <a:lstStyle>
            <a:lvl1pPr algn="r">
              <a:lnSpc>
                <a:spcPct val="100000"/>
              </a:lnSpc>
              <a:buNone/>
              <a:defRPr lang="en-US" sz="1400" b="0" strike="noStrike" spc="-1">
                <a:solidFill>
                  <a:srgbClr val="000000"/>
                </a:solidFill>
                <a:latin typeface="Times New Roman"/>
              </a:defRPr>
            </a:lvl1pPr>
          </a:lstStyle>
          <a:p>
            <a:pPr algn="r">
              <a:lnSpc>
                <a:spcPct val="100000"/>
              </a:lnSpc>
              <a:buNone/>
            </a:pPr>
            <a:fld id="{B03549CF-BF9D-4768-8D88-4E1842A36A24}" type="slidenum">
              <a:rPr lang="en-US" sz="1400" b="0" strike="noStrike" spc="-1">
                <a:solidFill>
                  <a:srgbClr val="000000"/>
                </a:solidFill>
                <a:latin typeface="Times New Roman"/>
              </a:rPr>
              <a:t>‹#›</a:t>
            </a:fld>
            <a:endParaRPr lang="en-US" sz="1400" b="0" strike="noStrike" spc="-1">
              <a:latin typeface="Times New Roman"/>
            </a:endParaRPr>
          </a:p>
        </p:txBody>
      </p:sp>
      <p:sp>
        <p:nvSpPr>
          <p:cNvPr id="43" name="PlaceHolder 3"/>
          <p:cNvSpPr>
            <a:spLocks noGrp="1"/>
          </p:cNvSpPr>
          <p:nvPr>
            <p:ph type="dt" idx="6"/>
          </p:nvPr>
        </p:nvSpPr>
        <p:spPr>
          <a:xfrm>
            <a:off x="685800" y="6248520"/>
            <a:ext cx="1903680" cy="455760"/>
          </a:xfrm>
          <a:prstGeom prst="rect">
            <a:avLst/>
          </a:prstGeom>
          <a:noFill/>
          <a:ln w="9360">
            <a:noFill/>
          </a:ln>
        </p:spPr>
        <p:txBody>
          <a:bodyPr lIns="90000" tIns="45000" rIns="90000" bIns="45000" numCol="1" spcCol="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124080" y="6248520"/>
            <a:ext cx="2894040" cy="455760"/>
          </a:xfrm>
          <a:prstGeom prst="rect">
            <a:avLst/>
          </a:prstGeom>
          <a:noFill/>
          <a:ln w="9360">
            <a:noFill/>
          </a:ln>
        </p:spPr>
        <p:txBody>
          <a:bodyPr lIns="90000" tIns="45000" rIns="90000" bIns="45000" numCol="1" spcCol="0" anchor="t">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83" name="PlaceHolder 2"/>
          <p:cNvSpPr>
            <a:spLocks noGrp="1"/>
          </p:cNvSpPr>
          <p:nvPr>
            <p:ph type="sldNum" idx="8"/>
          </p:nvPr>
        </p:nvSpPr>
        <p:spPr>
          <a:xfrm>
            <a:off x="6553080" y="6248520"/>
            <a:ext cx="1903680" cy="455760"/>
          </a:xfrm>
          <a:prstGeom prst="rect">
            <a:avLst/>
          </a:prstGeom>
          <a:noFill/>
          <a:ln w="9360">
            <a:noFill/>
          </a:ln>
        </p:spPr>
        <p:txBody>
          <a:bodyPr lIns="90000" tIns="45000" rIns="90000" bIns="45000" numCol="1" spcCol="0" anchor="t">
            <a:noAutofit/>
          </a:bodyPr>
          <a:lstStyle>
            <a:lvl1pPr algn="r">
              <a:lnSpc>
                <a:spcPct val="100000"/>
              </a:lnSpc>
              <a:buNone/>
              <a:defRPr lang="en-US" sz="1400" b="0" strike="noStrike" spc="-1">
                <a:solidFill>
                  <a:srgbClr val="000000"/>
                </a:solidFill>
                <a:latin typeface="Times New Roman"/>
              </a:defRPr>
            </a:lvl1pPr>
          </a:lstStyle>
          <a:p>
            <a:pPr algn="r">
              <a:lnSpc>
                <a:spcPct val="100000"/>
              </a:lnSpc>
              <a:buNone/>
            </a:pPr>
            <a:fld id="{8A619553-339E-4A6E-8AA3-966911B0E277}" type="slidenum">
              <a:rPr lang="en-US" sz="1400" b="0" strike="noStrike" spc="-1">
                <a:solidFill>
                  <a:srgbClr val="000000"/>
                </a:solidFill>
                <a:latin typeface="Times New Roman"/>
              </a:rPr>
              <a:t>‹#›</a:t>
            </a:fld>
            <a:endParaRPr lang="en-US" sz="1400" b="0" strike="noStrike" spc="-1">
              <a:latin typeface="Times New Roman"/>
            </a:endParaRPr>
          </a:p>
        </p:txBody>
      </p:sp>
      <p:sp>
        <p:nvSpPr>
          <p:cNvPr id="84" name="PlaceHolder 3"/>
          <p:cNvSpPr>
            <a:spLocks noGrp="1"/>
          </p:cNvSpPr>
          <p:nvPr>
            <p:ph type="dt" idx="9"/>
          </p:nvPr>
        </p:nvSpPr>
        <p:spPr>
          <a:xfrm>
            <a:off x="685800" y="6248520"/>
            <a:ext cx="1903680" cy="455760"/>
          </a:xfrm>
          <a:prstGeom prst="rect">
            <a:avLst/>
          </a:prstGeom>
          <a:noFill/>
          <a:ln w="9360">
            <a:noFill/>
          </a:ln>
        </p:spPr>
        <p:txBody>
          <a:bodyPr lIns="90000" tIns="45000" rIns="90000" bIns="45000" numCol="1" spcCol="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85"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86"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Circle&#8211;ellipse_problem" TargetMode="External"/><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Google Shape;124;p27"/>
          <p:cNvSpPr/>
          <p:nvPr/>
        </p:nvSpPr>
        <p:spPr>
          <a:xfrm>
            <a:off x="84240" y="84240"/>
            <a:ext cx="5038920" cy="658800"/>
          </a:xfrm>
          <a:prstGeom prst="rect">
            <a:avLst/>
          </a:prstGeom>
          <a:noFill/>
          <a:ln w="9525">
            <a:noFill/>
          </a:ln>
        </p:spPr>
        <p:style>
          <a:lnRef idx="0">
            <a:scrgbClr r="0" g="0" b="0"/>
          </a:lnRef>
          <a:fillRef idx="0">
            <a:scrgbClr r="0" g="0" b="0"/>
          </a:fillRef>
          <a:effectRef idx="0">
            <a:scrgbClr r="0" g="0" b="0"/>
          </a:effectRef>
          <a:fontRef idx="minor"/>
        </p:style>
        <p:txBody>
          <a:bodyPr lIns="100800" tIns="50400" rIns="100800" bIns="50400" anchor="t">
            <a:noAutofit/>
          </a:bodyPr>
          <a:lstStyle/>
          <a:p>
            <a:pPr>
              <a:lnSpc>
                <a:spcPct val="104000"/>
              </a:lnSpc>
              <a:spcBef>
                <a:spcPts val="360"/>
              </a:spcBef>
              <a:buNone/>
            </a:pPr>
            <a:r>
              <a:rPr lang="en-US" sz="1800" b="1" strike="noStrike" spc="-1">
                <a:solidFill>
                  <a:srgbClr val="000000"/>
                </a:solidFill>
                <a:latin typeface="Times New Roman"/>
                <a:ea typeface="DejaVu Sans"/>
              </a:rPr>
              <a:t>Facultatea de Matematic</a:t>
            </a:r>
            <a:r>
              <a:rPr lang="ro-RO" sz="1800" b="1" strike="noStrike" spc="-1">
                <a:solidFill>
                  <a:srgbClr val="000000"/>
                </a:solidFill>
                <a:latin typeface="Times New Roman"/>
                <a:ea typeface="DejaVu Sans"/>
              </a:rPr>
              <a:t>ă</a:t>
            </a:r>
            <a:r>
              <a:rPr lang="en-US" sz="1800" b="1" strike="noStrike" spc="-1">
                <a:solidFill>
                  <a:srgbClr val="000000"/>
                </a:solidFill>
                <a:latin typeface="Times New Roman"/>
                <a:ea typeface="DejaVu Sans"/>
              </a:rPr>
              <a:t> și Informatic</a:t>
            </a:r>
            <a:r>
              <a:rPr lang="ro-RO" sz="1800" b="1" strike="noStrike" spc="-1">
                <a:solidFill>
                  <a:srgbClr val="000000"/>
                </a:solidFill>
                <a:latin typeface="Times New Roman"/>
                <a:ea typeface="DejaVu Sans"/>
              </a:rPr>
              <a:t>ă</a:t>
            </a:r>
            <a:r>
              <a:rPr lang="en-US" sz="1800" b="1" strike="noStrike" spc="-1">
                <a:solidFill>
                  <a:srgbClr val="000000"/>
                </a:solidFill>
                <a:latin typeface="Times New Roman"/>
                <a:ea typeface="DejaVu Sans"/>
              </a:rPr>
              <a:t> Universitatea din București</a:t>
            </a:r>
            <a:endParaRPr lang="en-US" sz="1800" b="0" strike="noStrike" spc="-1">
              <a:latin typeface="Arial"/>
            </a:endParaRPr>
          </a:p>
        </p:txBody>
      </p:sp>
      <p:pic>
        <p:nvPicPr>
          <p:cNvPr id="130" name="Google Shape;125;p27"/>
          <p:cNvPicPr/>
          <p:nvPr/>
        </p:nvPicPr>
        <p:blipFill>
          <a:blip r:embed="rId3"/>
          <a:stretch/>
        </p:blipFill>
        <p:spPr>
          <a:xfrm>
            <a:off x="8458200" y="31680"/>
            <a:ext cx="655920" cy="652680"/>
          </a:xfrm>
          <a:prstGeom prst="rect">
            <a:avLst/>
          </a:prstGeom>
          <a:ln w="9525">
            <a:noFill/>
          </a:ln>
        </p:spPr>
      </p:pic>
      <p:sp>
        <p:nvSpPr>
          <p:cNvPr id="131" name="Google Shape;128;p27"/>
          <p:cNvSpPr/>
          <p:nvPr/>
        </p:nvSpPr>
        <p:spPr>
          <a:xfrm>
            <a:off x="258840" y="1335240"/>
            <a:ext cx="8393400" cy="1482840"/>
          </a:xfrm>
          <a:prstGeom prst="rect">
            <a:avLst/>
          </a:prstGeom>
          <a:noFill/>
          <a:ln w="0">
            <a:noFill/>
          </a:ln>
        </p:spPr>
        <p:style>
          <a:lnRef idx="0">
            <a:scrgbClr r="0" g="0" b="0"/>
          </a:lnRef>
          <a:fillRef idx="0">
            <a:scrgbClr r="0" g="0" b="0"/>
          </a:fillRef>
          <a:effectRef idx="0">
            <a:scrgbClr r="0" g="0" b="0"/>
          </a:effectRef>
          <a:fontRef idx="minor"/>
        </p:style>
        <p:txBody>
          <a:bodyPr lIns="0" tIns="239040" rIns="0" bIns="0" anchor="ctr">
            <a:noAutofit/>
          </a:bodyPr>
          <a:lstStyle/>
          <a:p>
            <a:pPr algn="ctr">
              <a:lnSpc>
                <a:spcPct val="72000"/>
              </a:lnSpc>
              <a:spcBef>
                <a:spcPts val="799"/>
              </a:spcBef>
              <a:buNone/>
            </a:pPr>
            <a:r>
              <a:rPr lang="en-US" sz="4000" b="1" strike="noStrike" spc="-1">
                <a:solidFill>
                  <a:srgbClr val="000000"/>
                </a:solidFill>
                <a:latin typeface="Times New Roman"/>
                <a:ea typeface="Arial"/>
              </a:rPr>
              <a:t>Programare orientat</a:t>
            </a:r>
            <a:r>
              <a:rPr lang="ro-RO" sz="4000" b="1" strike="noStrike" spc="-1">
                <a:solidFill>
                  <a:srgbClr val="000000"/>
                </a:solidFill>
                <a:latin typeface="Times New Roman"/>
                <a:ea typeface="Arial"/>
              </a:rPr>
              <a:t>ă</a:t>
            </a:r>
            <a:r>
              <a:rPr lang="en-US" sz="4000" b="1" strike="noStrike" spc="-1">
                <a:solidFill>
                  <a:srgbClr val="000000"/>
                </a:solidFill>
                <a:latin typeface="Times New Roman"/>
                <a:ea typeface="Arial"/>
              </a:rPr>
              <a:t> pe obiecte</a:t>
            </a:r>
            <a:endParaRPr lang="en-US" sz="4000" b="0" strike="noStrike" spc="-1">
              <a:latin typeface="Arial"/>
            </a:endParaRPr>
          </a:p>
          <a:p>
            <a:pPr algn="ctr">
              <a:lnSpc>
                <a:spcPct val="72000"/>
              </a:lnSpc>
              <a:buNone/>
            </a:pPr>
            <a:endParaRPr lang="en-US" sz="1800" b="0" strike="noStrike" spc="-1">
              <a:latin typeface="Arial"/>
            </a:endParaRPr>
          </a:p>
          <a:p>
            <a:pPr algn="ctr">
              <a:lnSpc>
                <a:spcPct val="72000"/>
              </a:lnSpc>
              <a:buNone/>
            </a:pPr>
            <a:r>
              <a:rPr lang="en-US" sz="2600" b="1" strike="noStrike" spc="-1">
                <a:solidFill>
                  <a:srgbClr val="000000"/>
                </a:solidFill>
                <a:latin typeface="Times New Roman"/>
                <a:ea typeface="Arial"/>
              </a:rPr>
              <a:t>- suport de curs -</a:t>
            </a:r>
            <a:endParaRPr lang="en-US" sz="2600" b="0" strike="noStrike" spc="-1">
              <a:latin typeface="Arial"/>
            </a:endParaRPr>
          </a:p>
        </p:txBody>
      </p:sp>
      <p:grpSp>
        <p:nvGrpSpPr>
          <p:cNvPr id="132" name="Group 7"/>
          <p:cNvGrpSpPr/>
          <p:nvPr/>
        </p:nvGrpSpPr>
        <p:grpSpPr>
          <a:xfrm>
            <a:off x="2286000" y="3048120"/>
            <a:ext cx="6502320" cy="3427560"/>
            <a:chOff x="2286000" y="3048120"/>
            <a:chExt cx="6502320" cy="3427560"/>
          </a:xfrm>
        </p:grpSpPr>
        <p:sp>
          <p:nvSpPr>
            <p:cNvPr id="133" name="Google Shape;126;p27"/>
            <p:cNvSpPr/>
            <p:nvPr/>
          </p:nvSpPr>
          <p:spPr>
            <a:xfrm>
              <a:off x="5340240" y="3048120"/>
              <a:ext cx="3448080" cy="760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4000"/>
                </a:lnSpc>
                <a:buNone/>
              </a:pPr>
              <a:r>
                <a:rPr lang="en-US" sz="2400" b="1" strike="noStrike" spc="-1">
                  <a:solidFill>
                    <a:srgbClr val="000000"/>
                  </a:solidFill>
                  <a:latin typeface="Arial"/>
                  <a:ea typeface="Arial"/>
                </a:rPr>
                <a:t>Anca Dobrov</a:t>
              </a:r>
              <a:r>
                <a:rPr lang="ro-RO" sz="2400" b="1" strike="noStrike" spc="-1">
                  <a:solidFill>
                    <a:srgbClr val="000000"/>
                  </a:solidFill>
                  <a:latin typeface="Arial"/>
                  <a:ea typeface="Arial"/>
                </a:rPr>
                <a:t>ăț</a:t>
              </a:r>
              <a:endParaRPr lang="en-US" sz="2400" b="0" strike="noStrike" spc="-1">
                <a:latin typeface="Arial"/>
              </a:endParaRPr>
            </a:p>
            <a:p>
              <a:pPr algn="ctr">
                <a:lnSpc>
                  <a:spcPct val="100000"/>
                </a:lnSpc>
                <a:buNone/>
              </a:pPr>
              <a:r>
                <a:rPr lang="ro-RO" sz="2400" b="1" strike="noStrike" spc="-1">
                  <a:solidFill>
                    <a:srgbClr val="000000"/>
                  </a:solidFill>
                  <a:latin typeface="Arial"/>
                  <a:ea typeface="Arial"/>
                </a:rPr>
                <a:t>Andrei Păun</a:t>
              </a:r>
              <a:endParaRPr lang="en-US" sz="2400" b="0" strike="noStrike" spc="-1">
                <a:latin typeface="Arial"/>
              </a:endParaRPr>
            </a:p>
            <a:p>
              <a:pPr algn="ctr">
                <a:lnSpc>
                  <a:spcPct val="104000"/>
                </a:lnSpc>
                <a:buNone/>
              </a:pPr>
              <a:endParaRPr lang="en-US" sz="2600" b="0" strike="noStrike" spc="-1">
                <a:latin typeface="Arial"/>
              </a:endParaRPr>
            </a:p>
          </p:txBody>
        </p:sp>
        <p:sp>
          <p:nvSpPr>
            <p:cNvPr id="134" name="Google Shape;129;p27"/>
            <p:cNvSpPr/>
            <p:nvPr/>
          </p:nvSpPr>
          <p:spPr>
            <a:xfrm>
              <a:off x="2286000" y="4843440"/>
              <a:ext cx="4043520" cy="1632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4000"/>
                </a:lnSpc>
                <a:buNone/>
              </a:pPr>
              <a:r>
                <a:rPr lang="en-US" sz="2000" b="1" strike="noStrike" spc="-1" dirty="0">
                  <a:solidFill>
                    <a:srgbClr val="000000"/>
                  </a:solidFill>
                  <a:latin typeface="Times New Roman"/>
                  <a:ea typeface="Arial"/>
                </a:rPr>
                <a:t>An </a:t>
              </a:r>
              <a:r>
                <a:rPr lang="en-US" sz="2000" b="1" strike="noStrike" spc="-1" dirty="0" err="1">
                  <a:solidFill>
                    <a:srgbClr val="000000"/>
                  </a:solidFill>
                  <a:latin typeface="Times New Roman"/>
                  <a:ea typeface="Arial"/>
                </a:rPr>
                <a:t>universitar</a:t>
              </a:r>
              <a:r>
                <a:rPr lang="en-US" sz="2000" b="1" strike="noStrike" spc="-1" dirty="0">
                  <a:solidFill>
                    <a:srgbClr val="000000"/>
                  </a:solidFill>
                  <a:latin typeface="Times New Roman"/>
                  <a:ea typeface="Arial"/>
                </a:rPr>
                <a:t> 2024 – 2025</a:t>
              </a:r>
              <a:endParaRPr lang="en-US" sz="2000" b="0" strike="noStrike" spc="-1" dirty="0">
                <a:latin typeface="Arial"/>
              </a:endParaRPr>
            </a:p>
            <a:p>
              <a:pPr algn="ctr">
                <a:lnSpc>
                  <a:spcPct val="104000"/>
                </a:lnSpc>
                <a:buNone/>
              </a:pPr>
              <a:r>
                <a:rPr lang="en-US" sz="2000" b="1" strike="noStrike" spc="-1" dirty="0" err="1">
                  <a:solidFill>
                    <a:srgbClr val="000000"/>
                  </a:solidFill>
                  <a:latin typeface="Times New Roman"/>
                  <a:ea typeface="Arial"/>
                </a:rPr>
                <a:t>Semestrul</a:t>
              </a:r>
              <a:r>
                <a:rPr lang="en-US" sz="2000" b="1" strike="noStrike" spc="-1" dirty="0">
                  <a:solidFill>
                    <a:srgbClr val="000000"/>
                  </a:solidFill>
                  <a:latin typeface="Times New Roman"/>
                  <a:ea typeface="Arial"/>
                </a:rPr>
                <a:t> I</a:t>
              </a:r>
              <a:endParaRPr lang="en-US" sz="2000" b="0" strike="noStrike" spc="-1" dirty="0">
                <a:latin typeface="Arial"/>
              </a:endParaRPr>
            </a:p>
            <a:p>
              <a:pPr algn="ctr">
                <a:lnSpc>
                  <a:spcPct val="104000"/>
                </a:lnSpc>
                <a:buNone/>
              </a:pPr>
              <a:r>
                <a:rPr lang="en-US" sz="2000" b="1" strike="noStrike" spc="-1" dirty="0" err="1">
                  <a:solidFill>
                    <a:srgbClr val="000000"/>
                  </a:solidFill>
                  <a:latin typeface="Times New Roman"/>
                  <a:ea typeface="Arial"/>
                </a:rPr>
                <a:t>Seriile</a:t>
              </a:r>
              <a:r>
                <a:rPr lang="en-US" sz="2000" b="1" strike="noStrike" spc="-1" dirty="0">
                  <a:solidFill>
                    <a:srgbClr val="000000"/>
                  </a:solidFill>
                  <a:latin typeface="Times New Roman"/>
                  <a:ea typeface="Arial"/>
                </a:rPr>
                <a:t> </a:t>
              </a:r>
              <a:r>
                <a:rPr lang="en-US" sz="2000" b="1" strike="noStrike" spc="-1" dirty="0" smtClean="0">
                  <a:solidFill>
                    <a:srgbClr val="000000"/>
                  </a:solidFill>
                  <a:latin typeface="Times New Roman"/>
                  <a:ea typeface="Arial"/>
                </a:rPr>
                <a:t>13, 14</a:t>
              </a:r>
              <a:r>
                <a:rPr lang="ro-RO" sz="2000" b="1" strike="noStrike" spc="-1" dirty="0" smtClean="0">
                  <a:solidFill>
                    <a:srgbClr val="000000"/>
                  </a:solidFill>
                  <a:latin typeface="Times New Roman"/>
                  <a:ea typeface="Arial"/>
                </a:rPr>
                <a:t> </a:t>
              </a:r>
              <a:r>
                <a:rPr lang="ro-RO" sz="2000" b="1" strike="noStrike" spc="-1" dirty="0">
                  <a:solidFill>
                    <a:srgbClr val="000000"/>
                  </a:solidFill>
                  <a:latin typeface="Times New Roman"/>
                  <a:ea typeface="Arial"/>
                </a:rPr>
                <a:t>și </a:t>
              </a:r>
              <a:r>
                <a:rPr lang="en-US" sz="2000" b="1" spc="-1" dirty="0" smtClean="0">
                  <a:solidFill>
                    <a:srgbClr val="000000"/>
                  </a:solidFill>
                  <a:latin typeface="Times New Roman"/>
                  <a:ea typeface="Arial"/>
                </a:rPr>
                <a:t>15</a:t>
              </a:r>
              <a:endParaRPr lang="en-US" sz="2000" b="0" strike="noStrike" spc="-1" dirty="0">
                <a:latin typeface="Arial"/>
              </a:endParaRPr>
            </a:p>
            <a:p>
              <a:pPr algn="ctr">
                <a:lnSpc>
                  <a:spcPct val="104000"/>
                </a:lnSpc>
                <a:buNone/>
              </a:pPr>
              <a:endParaRPr lang="en-US" sz="2000" b="0" strike="noStrike" spc="-1" dirty="0">
                <a:latin typeface="Arial"/>
              </a:endParaRPr>
            </a:p>
            <a:p>
              <a:pPr algn="ctr">
                <a:lnSpc>
                  <a:spcPct val="104000"/>
                </a:lnSpc>
                <a:buNone/>
              </a:pPr>
              <a:r>
                <a:rPr lang="en-US" sz="2000" b="1" strike="noStrike" spc="-1" dirty="0">
                  <a:solidFill>
                    <a:srgbClr val="000000"/>
                  </a:solidFill>
                  <a:latin typeface="Times New Roman"/>
                  <a:ea typeface="Arial"/>
                </a:rPr>
                <a:t>Curs 5</a:t>
              </a:r>
              <a:endParaRPr lang="en-US" sz="2000" b="0" strike="noStrike" spc="-1" dirty="0">
                <a:latin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7"/>
          <p:cNvSpPr/>
          <p:nvPr/>
        </p:nvSpPr>
        <p:spPr>
          <a:xfrm>
            <a:off x="228600" y="1077840"/>
            <a:ext cx="5637240" cy="36396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ro-RO" sz="1800" b="1" strike="noStrike" spc="-1">
                <a:solidFill>
                  <a:srgbClr val="000000"/>
                </a:solidFill>
                <a:latin typeface="Times New Roman"/>
                <a:ea typeface="DejaVu Sans"/>
              </a:rPr>
              <a:t>Exempl</a:t>
            </a:r>
            <a:r>
              <a:rPr lang="en-GB" sz="1800" b="1" strike="noStrike" spc="-1">
                <a:solidFill>
                  <a:srgbClr val="000000"/>
                </a:solidFill>
                <a:latin typeface="Times New Roman"/>
                <a:ea typeface="DejaVu Sans"/>
              </a:rPr>
              <a:t>u</a:t>
            </a:r>
            <a:r>
              <a:rPr lang="ro-RO" sz="1800" b="1" strike="noStrike" spc="-1">
                <a:solidFill>
                  <a:srgbClr val="000000"/>
                </a:solidFill>
                <a:latin typeface="Times New Roman"/>
                <a:ea typeface="DejaVu Sans"/>
              </a:rPr>
              <a:t>: lista de inițializare pentru constructori</a:t>
            </a:r>
            <a:endParaRPr lang="en-US" sz="1800" b="0" strike="noStrike" spc="-1">
              <a:latin typeface="Arial"/>
            </a:endParaRPr>
          </a:p>
        </p:txBody>
      </p:sp>
      <p:grpSp>
        <p:nvGrpSpPr>
          <p:cNvPr id="174" name="Group 11"/>
          <p:cNvGrpSpPr/>
          <p:nvPr/>
        </p:nvGrpSpPr>
        <p:grpSpPr>
          <a:xfrm>
            <a:off x="457200" y="1756800"/>
            <a:ext cx="8457480" cy="4430520"/>
            <a:chOff x="457200" y="1756800"/>
            <a:chExt cx="8457480" cy="4430520"/>
          </a:xfrm>
        </p:grpSpPr>
        <p:sp>
          <p:nvSpPr>
            <p:cNvPr id="175" name="Rectangle 1"/>
            <p:cNvSpPr/>
            <p:nvPr/>
          </p:nvSpPr>
          <p:spPr>
            <a:xfrm>
              <a:off x="457200" y="1756800"/>
              <a:ext cx="8457480" cy="44305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spcBef>
                  <a:spcPts val="400"/>
                </a:spcBef>
                <a:buNone/>
              </a:pPr>
              <a:r>
                <a:rPr lang="en-US" sz="2000" b="1" strike="noStrike" spc="-1">
                  <a:solidFill>
                    <a:srgbClr val="800000"/>
                  </a:solidFill>
                  <a:latin typeface="Times New Roman"/>
                  <a:ea typeface="Times New Roman"/>
                </a:rPr>
                <a:t>class</a:t>
              </a:r>
              <a:r>
                <a:rPr lang="en-US" sz="2000" b="0" strike="noStrike" spc="-1">
                  <a:solidFill>
                    <a:srgbClr val="000000"/>
                  </a:solidFill>
                  <a:latin typeface="Times New Roman"/>
                  <a:ea typeface="Times New Roman"/>
                </a:rPr>
                <a:t> Dispozitiv </a:t>
              </a:r>
              <a:r>
                <a:rPr lang="en-US" sz="2000" b="0" strike="noStrike" spc="-1">
                  <a:solidFill>
                    <a:srgbClr val="800080"/>
                  </a:solidFill>
                  <a:latin typeface="Times New Roman"/>
                  <a:ea typeface="Times New Roman"/>
                </a:rPr>
                <a:t>{</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Times New Roman"/>
                </a:rPr>
                <a:t>       </a:t>
              </a:r>
              <a:r>
                <a:rPr lang="en-US" sz="2000" b="1" strike="noStrike" spc="-1">
                  <a:solidFill>
                    <a:srgbClr val="800000"/>
                  </a:solidFill>
                  <a:latin typeface="Times New Roman"/>
                  <a:ea typeface="Times New Roman"/>
                </a:rPr>
                <a:t>int</a:t>
              </a:r>
              <a:r>
                <a:rPr lang="en-US" sz="2000" b="0" strike="noStrike" spc="-1">
                  <a:solidFill>
                    <a:srgbClr val="000000"/>
                  </a:solidFill>
                  <a:latin typeface="Times New Roman"/>
                  <a:ea typeface="Times New Roman"/>
                </a:rPr>
                <a:t> nr_butoane</a:t>
              </a:r>
              <a:r>
                <a:rPr lang="en-US" sz="2000" b="0" strike="noStrike" spc="-1">
                  <a:solidFill>
                    <a:srgbClr val="800080"/>
                  </a:solidFill>
                  <a:latin typeface="Times New Roman"/>
                  <a:ea typeface="Times New Roman"/>
                </a:rPr>
                <a:t>;</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Times New Roman"/>
                </a:rPr>
                <a:t>       </a:t>
              </a:r>
              <a:r>
                <a:rPr lang="en-US" sz="2000" b="1" strike="noStrike" spc="-1">
                  <a:solidFill>
                    <a:srgbClr val="800000"/>
                  </a:solidFill>
                  <a:latin typeface="Times New Roman"/>
                  <a:ea typeface="Times New Roman"/>
                </a:rPr>
                <a:t>public</a:t>
              </a:r>
              <a:r>
                <a:rPr lang="en-US" sz="2000" b="0" strike="noStrike" spc="-1">
                  <a:solidFill>
                    <a:srgbClr val="E34ADC"/>
                  </a:solidFill>
                  <a:latin typeface="Times New Roman"/>
                  <a:ea typeface="Times New Roman"/>
                </a:rPr>
                <a:t>:</a:t>
              </a:r>
              <a:endParaRPr lang="en-US" sz="2000" b="0" strike="noStrike" spc="-1">
                <a:latin typeface="Arial"/>
              </a:endParaRPr>
            </a:p>
            <a:p>
              <a:pPr>
                <a:lnSpc>
                  <a:spcPct val="100000"/>
                </a:lnSpc>
                <a:spcBef>
                  <a:spcPts val="400"/>
                </a:spcBef>
                <a:buNone/>
              </a:pPr>
              <a:r>
                <a:rPr lang="en-US" sz="2000" b="0" strike="noStrike" spc="-1">
                  <a:solidFill>
                    <a:srgbClr val="E34ADC"/>
                  </a:solidFill>
                  <a:latin typeface="Times New Roman"/>
                  <a:ea typeface="Times New Roman"/>
                </a:rPr>
                <a:t>           </a:t>
              </a:r>
              <a:r>
                <a:rPr lang="en-US" sz="2000" b="0" strike="noStrike" spc="-1">
                  <a:solidFill>
                    <a:srgbClr val="000000"/>
                  </a:solidFill>
                  <a:latin typeface="Times New Roman"/>
                  <a:ea typeface="Times New Roman"/>
                </a:rPr>
                <a:t>Dispozitiv</a:t>
              </a:r>
              <a:r>
                <a:rPr lang="en-US" sz="2000" b="0" strike="noStrike" spc="-1">
                  <a:solidFill>
                    <a:srgbClr val="808030"/>
                  </a:solidFill>
                  <a:latin typeface="Times New Roman"/>
                  <a:ea typeface="Times New Roman"/>
                </a:rPr>
                <a:t>(</a:t>
              </a:r>
              <a:r>
                <a:rPr lang="en-US" sz="2000" b="1" strike="noStrike" spc="-1">
                  <a:solidFill>
                    <a:srgbClr val="800000"/>
                  </a:solidFill>
                  <a:latin typeface="Times New Roman"/>
                  <a:ea typeface="Times New Roman"/>
                </a:rPr>
                <a:t>int</a:t>
              </a:r>
              <a:r>
                <a:rPr lang="en-US" sz="2000" b="0" strike="noStrike" spc="-1">
                  <a:solidFill>
                    <a:srgbClr val="000000"/>
                  </a:solidFill>
                  <a:latin typeface="Times New Roman"/>
                  <a:ea typeface="Times New Roman"/>
                </a:rPr>
                <a:t> nr</a:t>
              </a:r>
              <a:r>
                <a:rPr lang="en-US" sz="2000" b="0" strike="noStrike" spc="-1">
                  <a:solidFill>
                    <a:srgbClr val="808030"/>
                  </a:solidFill>
                  <a:latin typeface="Times New Roman"/>
                  <a:ea typeface="Times New Roman"/>
                </a:rPr>
                <a:t>)</a:t>
              </a:r>
              <a:r>
                <a:rPr lang="en-US" sz="2000" b="0" strike="noStrike" spc="-1">
                  <a:solidFill>
                    <a:srgbClr val="000000"/>
                  </a:solidFill>
                  <a:latin typeface="Times New Roman"/>
                  <a:ea typeface="Times New Roman"/>
                </a:rPr>
                <a:t> </a:t>
              </a:r>
              <a:r>
                <a:rPr lang="en-US" sz="2000" b="0" strike="noStrike" spc="-1">
                  <a:solidFill>
                    <a:srgbClr val="800080"/>
                  </a:solidFill>
                  <a:latin typeface="Times New Roman"/>
                  <a:ea typeface="Times New Roman"/>
                </a:rPr>
                <a:t>{</a:t>
              </a:r>
              <a:r>
                <a:rPr lang="en-US" sz="2000" b="0" strike="noStrike" spc="-1">
                  <a:solidFill>
                    <a:srgbClr val="000000"/>
                  </a:solidFill>
                  <a:latin typeface="Times New Roman"/>
                  <a:ea typeface="Times New Roman"/>
                </a:rPr>
                <a:t>nr_butoane </a:t>
              </a:r>
              <a:r>
                <a:rPr lang="en-US" sz="2000" b="0" strike="noStrike" spc="-1">
                  <a:solidFill>
                    <a:srgbClr val="808030"/>
                  </a:solidFill>
                  <a:latin typeface="Times New Roman"/>
                  <a:ea typeface="Times New Roman"/>
                </a:rPr>
                <a:t>=</a:t>
              </a:r>
              <a:r>
                <a:rPr lang="en-US" sz="2000" b="0" strike="noStrike" spc="-1">
                  <a:solidFill>
                    <a:srgbClr val="000000"/>
                  </a:solidFill>
                  <a:latin typeface="Times New Roman"/>
                  <a:ea typeface="Times New Roman"/>
                </a:rPr>
                <a:t> nr</a:t>
              </a:r>
              <a:r>
                <a:rPr lang="en-US" sz="2000" b="0" strike="noStrike" spc="-1">
                  <a:solidFill>
                    <a:srgbClr val="800080"/>
                  </a:solidFill>
                  <a:latin typeface="Times New Roman"/>
                  <a:ea typeface="Times New Roman"/>
                </a:rPr>
                <a:t>;}</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Times New Roman"/>
                </a:rPr>
                <a:t> };</a:t>
              </a:r>
              <a:endParaRPr lang="en-US" sz="2000" b="0" strike="noStrike" spc="-1">
                <a:latin typeface="Arial"/>
              </a:endParaRPr>
            </a:p>
            <a:p>
              <a:pPr>
                <a:lnSpc>
                  <a:spcPct val="100000"/>
                </a:lnSpc>
                <a:spcBef>
                  <a:spcPts val="400"/>
                </a:spcBef>
                <a:buNone/>
              </a:pP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Times New Roman"/>
                </a:rPr>
                <a:t>class</a:t>
              </a:r>
              <a:r>
                <a:rPr lang="en-US" sz="2000" b="0" strike="noStrike" spc="-1">
                  <a:solidFill>
                    <a:srgbClr val="000000"/>
                  </a:solidFill>
                  <a:latin typeface="Times New Roman"/>
                  <a:ea typeface="Times New Roman"/>
                </a:rPr>
                <a:t> Proiector</a:t>
              </a:r>
              <a:r>
                <a:rPr lang="en-US" sz="2000" b="0" strike="noStrike" spc="-1">
                  <a:solidFill>
                    <a:srgbClr val="800080"/>
                  </a:solidFill>
                  <a:latin typeface="Times New Roman"/>
                  <a:ea typeface="Times New Roman"/>
                </a:rPr>
                <a:t>:</a:t>
              </a:r>
              <a:r>
                <a:rPr lang="en-US" sz="2000" b="0" strike="noStrike" spc="-1">
                  <a:solidFill>
                    <a:srgbClr val="000000"/>
                  </a:solidFill>
                  <a:latin typeface="Times New Roman"/>
                  <a:ea typeface="Times New Roman"/>
                </a:rPr>
                <a:t> </a:t>
              </a:r>
              <a:r>
                <a:rPr lang="en-US" sz="2000" b="1" strike="noStrike" spc="-1">
                  <a:solidFill>
                    <a:srgbClr val="800000"/>
                  </a:solidFill>
                  <a:latin typeface="Times New Roman"/>
                  <a:ea typeface="Times New Roman"/>
                </a:rPr>
                <a:t>public</a:t>
              </a:r>
              <a:r>
                <a:rPr lang="en-US" sz="2000" b="0" strike="noStrike" spc="-1">
                  <a:solidFill>
                    <a:srgbClr val="000000"/>
                  </a:solidFill>
                  <a:latin typeface="Times New Roman"/>
                  <a:ea typeface="Times New Roman"/>
                </a:rPr>
                <a:t> Dispozitiv </a:t>
              </a:r>
              <a:r>
                <a:rPr lang="en-US" sz="2000" b="0" strike="noStrike" spc="-1">
                  <a:solidFill>
                    <a:srgbClr val="800080"/>
                  </a:solidFill>
                  <a:latin typeface="Times New Roman"/>
                  <a:ea typeface="Times New Roman"/>
                </a:rPr>
                <a:t>{</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Times New Roman"/>
                </a:rPr>
                <a:t>       </a:t>
              </a:r>
              <a:r>
                <a:rPr lang="en-US" sz="2000" b="1" strike="noStrike" spc="-1">
                  <a:solidFill>
                    <a:srgbClr val="800000"/>
                  </a:solidFill>
                  <a:latin typeface="Times New Roman"/>
                  <a:ea typeface="Times New Roman"/>
                </a:rPr>
                <a:t>public</a:t>
              </a:r>
              <a:r>
                <a:rPr lang="en-US" sz="2000" b="0" strike="noStrike" spc="-1">
                  <a:solidFill>
                    <a:srgbClr val="E34ADC"/>
                  </a:solidFill>
                  <a:latin typeface="Times New Roman"/>
                  <a:ea typeface="Times New Roman"/>
                </a:rPr>
                <a:t>:</a:t>
              </a:r>
              <a:endParaRPr lang="en-US" sz="2000" b="0" strike="noStrike" spc="-1">
                <a:latin typeface="Arial"/>
              </a:endParaRPr>
            </a:p>
            <a:p>
              <a:pPr>
                <a:lnSpc>
                  <a:spcPct val="100000"/>
                </a:lnSpc>
                <a:spcBef>
                  <a:spcPts val="400"/>
                </a:spcBef>
                <a:buNone/>
              </a:pPr>
              <a:r>
                <a:rPr lang="en-US" sz="2000" b="0" strike="noStrike" spc="-1">
                  <a:solidFill>
                    <a:srgbClr val="E34ADC"/>
                  </a:solidFill>
                  <a:latin typeface="Times New Roman"/>
                  <a:ea typeface="Times New Roman"/>
                </a:rPr>
                <a:t>           </a:t>
              </a:r>
              <a:r>
                <a:rPr lang="en-US" sz="2000" b="0" strike="noStrike" spc="-1">
                  <a:solidFill>
                    <a:srgbClr val="000000"/>
                  </a:solidFill>
                  <a:latin typeface="Times New Roman"/>
                  <a:ea typeface="Times New Roman"/>
                </a:rPr>
                <a:t>Proiector</a:t>
              </a:r>
              <a:r>
                <a:rPr lang="en-US" sz="2000" b="0" strike="noStrike" spc="-1">
                  <a:solidFill>
                    <a:srgbClr val="808030"/>
                  </a:solidFill>
                  <a:latin typeface="Times New Roman"/>
                  <a:ea typeface="Times New Roman"/>
                </a:rPr>
                <a:t>(</a:t>
              </a:r>
              <a:r>
                <a:rPr lang="en-US" sz="2000" b="1" strike="noStrike" spc="-1">
                  <a:solidFill>
                    <a:srgbClr val="800000"/>
                  </a:solidFill>
                  <a:latin typeface="Times New Roman"/>
                  <a:ea typeface="Times New Roman"/>
                </a:rPr>
                <a:t>int</a:t>
              </a:r>
              <a:r>
                <a:rPr lang="en-US" sz="2000" b="0" strike="noStrike" spc="-1">
                  <a:solidFill>
                    <a:srgbClr val="808030"/>
                  </a:solidFill>
                  <a:latin typeface="Times New Roman"/>
                  <a:ea typeface="Times New Roman"/>
                </a:rPr>
                <a:t>)</a:t>
              </a:r>
              <a:r>
                <a:rPr lang="en-US" sz="2000" b="0" strike="noStrike" spc="-1">
                  <a:solidFill>
                    <a:srgbClr val="800080"/>
                  </a:solidFill>
                  <a:latin typeface="Times New Roman"/>
                  <a:ea typeface="Times New Roman"/>
                </a:rPr>
                <a:t>;</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Times New Roman"/>
                </a:rPr>
                <a:t>};</a:t>
              </a:r>
              <a:r>
                <a:rPr lang="en-US" sz="2000" b="0" strike="noStrike" spc="-1">
                  <a:solidFill>
                    <a:srgbClr val="000000"/>
                  </a:solidFill>
                  <a:latin typeface="Times New Roman"/>
                  <a:ea typeface="Times New Roman"/>
                </a:rPr>
                <a:t> </a:t>
              </a:r>
              <a:endParaRPr lang="en-US" sz="2000" b="0" strike="noStrike" spc="-1">
                <a:latin typeface="Arial"/>
              </a:endParaRPr>
            </a:p>
            <a:p>
              <a:pPr>
                <a:lnSpc>
                  <a:spcPct val="100000"/>
                </a:lnSpc>
                <a:spcBef>
                  <a:spcPts val="641"/>
                </a:spcBef>
                <a:buNone/>
              </a:pPr>
              <a:r>
                <a:rPr lang="en-US" sz="3200" b="0" strike="noStrike" spc="-1">
                  <a:solidFill>
                    <a:srgbClr val="000000"/>
                  </a:solidFill>
                  <a:latin typeface="Times New Roman"/>
                  <a:ea typeface="Times New Roman"/>
                </a:rPr>
                <a:t>Proiector::Proiector </a:t>
              </a:r>
              <a:r>
                <a:rPr lang="en-US" sz="3200" b="0" strike="noStrike" spc="-1">
                  <a:solidFill>
                    <a:srgbClr val="808030"/>
                  </a:solidFill>
                  <a:latin typeface="Times New Roman"/>
                  <a:ea typeface="Times New Roman"/>
                </a:rPr>
                <a:t>(</a:t>
              </a:r>
              <a:r>
                <a:rPr lang="en-US" sz="3200" b="1" strike="noStrike" spc="-1">
                  <a:solidFill>
                    <a:srgbClr val="800000"/>
                  </a:solidFill>
                  <a:latin typeface="Times New Roman"/>
                  <a:ea typeface="Times New Roman"/>
                </a:rPr>
                <a:t>int</a:t>
              </a:r>
              <a:r>
                <a:rPr lang="en-US" sz="3200" b="0" strike="noStrike" spc="-1">
                  <a:solidFill>
                    <a:srgbClr val="000000"/>
                  </a:solidFill>
                  <a:latin typeface="Times New Roman"/>
                  <a:ea typeface="Times New Roman"/>
                </a:rPr>
                <a:t> nr</a:t>
              </a:r>
              <a:r>
                <a:rPr lang="en-US" sz="3200" b="0" strike="noStrike" spc="-1">
                  <a:solidFill>
                    <a:srgbClr val="808030"/>
                  </a:solidFill>
                  <a:latin typeface="Times New Roman"/>
                  <a:ea typeface="Times New Roman"/>
                </a:rPr>
                <a:t>)</a:t>
              </a:r>
              <a:r>
                <a:rPr lang="en-US" sz="3200" b="0" strike="noStrike" spc="-1">
                  <a:solidFill>
                    <a:srgbClr val="800080"/>
                  </a:solidFill>
                  <a:latin typeface="Times New Roman"/>
                  <a:ea typeface="Times New Roman"/>
                </a:rPr>
                <a:t> :</a:t>
              </a:r>
              <a:r>
                <a:rPr lang="en-US" sz="3200" b="0" strike="noStrike" spc="-1">
                  <a:solidFill>
                    <a:srgbClr val="000000"/>
                  </a:solidFill>
                  <a:latin typeface="Times New Roman"/>
                  <a:ea typeface="Times New Roman"/>
                </a:rPr>
                <a:t> Dispozitiv (nr) </a:t>
              </a:r>
              <a:r>
                <a:rPr lang="en-US" sz="3200" b="0" strike="noStrike" spc="-1">
                  <a:solidFill>
                    <a:srgbClr val="800080"/>
                  </a:solidFill>
                  <a:latin typeface="Times New Roman"/>
                  <a:ea typeface="Times New Roman"/>
                </a:rPr>
                <a:t>{</a:t>
              </a:r>
              <a:r>
                <a:rPr lang="en-US" sz="3200" b="0" strike="noStrike" spc="-1">
                  <a:solidFill>
                    <a:srgbClr val="000000"/>
                  </a:solidFill>
                  <a:latin typeface="Times New Roman"/>
                  <a:ea typeface="Times New Roman"/>
                </a:rPr>
                <a:t> … </a:t>
              </a:r>
              <a:r>
                <a:rPr lang="en-US" sz="3200" b="0" strike="noStrike" spc="-1">
                  <a:solidFill>
                    <a:srgbClr val="800080"/>
                  </a:solidFill>
                  <a:latin typeface="Times New Roman"/>
                  <a:ea typeface="Times New Roman"/>
                </a:rPr>
                <a:t>}</a:t>
              </a:r>
              <a:endParaRPr lang="en-US" sz="3200" b="0" strike="noStrike" spc="-1">
                <a:latin typeface="Arial"/>
              </a:endParaRPr>
            </a:p>
            <a:p>
              <a:pPr>
                <a:lnSpc>
                  <a:spcPct val="100000"/>
                </a:lnSpc>
                <a:spcBef>
                  <a:spcPts val="400"/>
                </a:spcBef>
                <a:buNone/>
              </a:pPr>
              <a:endParaRPr lang="en-US" sz="2000" b="0" strike="noStrike" spc="-1">
                <a:latin typeface="Arial"/>
              </a:endParaRPr>
            </a:p>
          </p:txBody>
        </p:sp>
        <p:sp>
          <p:nvSpPr>
            <p:cNvPr id="176" name="Rectangle 10"/>
            <p:cNvSpPr/>
            <p:nvPr/>
          </p:nvSpPr>
          <p:spPr>
            <a:xfrm>
              <a:off x="5029200" y="5257800"/>
              <a:ext cx="2742480" cy="760680"/>
            </a:xfrm>
            <a:prstGeom prst="rect">
              <a:avLst/>
            </a:prstGeom>
            <a:solidFill>
              <a:srgbClr val="FFCC99">
                <a:alpha val="25000"/>
              </a:srgbClr>
            </a:solidFill>
            <a:ln>
              <a:solidFill>
                <a:srgbClr val="FFCC99"/>
              </a:solidFill>
              <a:round/>
            </a:ln>
          </p:spPr>
          <p:style>
            <a:lnRef idx="2">
              <a:schemeClr val="accent1">
                <a:shade val="50000"/>
              </a:schemeClr>
            </a:lnRef>
            <a:fillRef idx="1">
              <a:schemeClr val="accent1"/>
            </a:fillRef>
            <a:effectRef idx="0">
              <a:schemeClr val="accent1"/>
            </a:effectRef>
            <a:fontRef idx="minor"/>
          </p:style>
        </p:sp>
      </p:grpSp>
      <p:sp>
        <p:nvSpPr>
          <p:cNvPr id="177"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ectangle 7"/>
          <p:cNvSpPr/>
          <p:nvPr/>
        </p:nvSpPr>
        <p:spPr>
          <a:xfrm>
            <a:off x="228600" y="1077840"/>
            <a:ext cx="5637240" cy="36396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ro-RO" sz="1800" b="1" strike="noStrike" spc="-1">
                <a:solidFill>
                  <a:srgbClr val="000000"/>
                </a:solidFill>
                <a:latin typeface="Times New Roman"/>
                <a:ea typeface="DejaVu Sans"/>
              </a:rPr>
              <a:t>Exempl</a:t>
            </a:r>
            <a:r>
              <a:rPr lang="en-GB" sz="1800" b="1" strike="noStrike" spc="-1">
                <a:solidFill>
                  <a:srgbClr val="000000"/>
                </a:solidFill>
                <a:latin typeface="Times New Roman"/>
                <a:ea typeface="DejaVu Sans"/>
              </a:rPr>
              <a:t>u 2</a:t>
            </a:r>
            <a:r>
              <a:rPr lang="ro-RO" sz="1800" b="1" strike="noStrike" spc="-1">
                <a:solidFill>
                  <a:srgbClr val="000000"/>
                </a:solidFill>
                <a:latin typeface="Times New Roman"/>
                <a:ea typeface="DejaVu Sans"/>
              </a:rPr>
              <a:t>: lista de inițializare pentru constructori</a:t>
            </a:r>
            <a:endParaRPr lang="en-US" sz="1800" b="0" strike="noStrike" spc="-1">
              <a:latin typeface="Arial"/>
            </a:endParaRPr>
          </a:p>
        </p:txBody>
      </p:sp>
      <p:grpSp>
        <p:nvGrpSpPr>
          <p:cNvPr id="181" name="Group 11"/>
          <p:cNvGrpSpPr/>
          <p:nvPr/>
        </p:nvGrpSpPr>
        <p:grpSpPr>
          <a:xfrm>
            <a:off x="457200" y="1474920"/>
            <a:ext cx="8533080" cy="5322600"/>
            <a:chOff x="457200" y="1474920"/>
            <a:chExt cx="8533080" cy="5322600"/>
          </a:xfrm>
        </p:grpSpPr>
        <p:sp>
          <p:nvSpPr>
            <p:cNvPr id="182" name="Rectangle 1"/>
            <p:cNvSpPr/>
            <p:nvPr/>
          </p:nvSpPr>
          <p:spPr>
            <a:xfrm>
              <a:off x="457200" y="1474920"/>
              <a:ext cx="8533080" cy="532260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spcBef>
                  <a:spcPts val="360"/>
                </a:spcBef>
                <a:buNone/>
              </a:pPr>
              <a:r>
                <a:rPr lang="en-US" sz="1800" b="1" strike="noStrike" spc="-1">
                  <a:solidFill>
                    <a:srgbClr val="800000"/>
                  </a:solidFill>
                  <a:latin typeface="Times New Roman"/>
                  <a:ea typeface="Times New Roman"/>
                </a:rPr>
                <a:t>class</a:t>
              </a:r>
              <a:r>
                <a:rPr lang="en-US" sz="1800" b="0" strike="noStrike" spc="-1">
                  <a:solidFill>
                    <a:srgbClr val="000000"/>
                  </a:solidFill>
                  <a:latin typeface="Times New Roman"/>
                  <a:ea typeface="Times New Roman"/>
                </a:rPr>
                <a:t> Telecomanda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Times New Roman"/>
                </a:rPr>
                <a:t>       </a:t>
              </a:r>
              <a:r>
                <a:rPr lang="en-US" sz="1800" b="1" strike="noStrike" spc="-1">
                  <a:solidFill>
                    <a:srgbClr val="800000"/>
                  </a:solidFill>
                  <a:latin typeface="Times New Roman"/>
                  <a:ea typeface="Times New Roman"/>
                </a:rPr>
                <a:t>int</a:t>
              </a:r>
              <a:r>
                <a:rPr lang="en-US" sz="1800" b="0" strike="noStrike" spc="-1">
                  <a:solidFill>
                    <a:srgbClr val="000000"/>
                  </a:solidFill>
                  <a:latin typeface="Times New Roman"/>
                  <a:ea typeface="Times New Roman"/>
                </a:rPr>
                <a:t> nr_baterii</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Times New Roman"/>
                </a:rPr>
                <a:t>       </a:t>
              </a:r>
              <a:r>
                <a:rPr lang="en-US" sz="1800" b="1" strike="noStrike" spc="-1">
                  <a:solidFill>
                    <a:srgbClr val="800000"/>
                  </a:solidFill>
                  <a:latin typeface="Times New Roman"/>
                  <a:ea typeface="Times New Roman"/>
                </a:rPr>
                <a:t>public</a:t>
              </a:r>
              <a:r>
                <a:rPr lang="en-US" sz="1800" b="0" strike="noStrike" spc="-1">
                  <a:solidFill>
                    <a:srgbClr val="E34ADC"/>
                  </a:solidFill>
                  <a:latin typeface="Times New Roman"/>
                  <a:ea typeface="Times New Roman"/>
                </a:rPr>
                <a:t>:  </a:t>
              </a:r>
              <a:r>
                <a:rPr lang="en-US" sz="1800" b="0" strike="noStrike" spc="-1">
                  <a:solidFill>
                    <a:srgbClr val="000000"/>
                  </a:solidFill>
                  <a:latin typeface="Times New Roman"/>
                  <a:ea typeface="Times New Roman"/>
                </a:rPr>
                <a:t>Telecomanda</a:t>
              </a:r>
              <a:r>
                <a:rPr lang="en-US" sz="1800" b="0" strike="noStrike" spc="-1">
                  <a:solidFill>
                    <a:srgbClr val="808030"/>
                  </a:solidFill>
                  <a:latin typeface="Times New Roman"/>
                  <a:ea typeface="Times New Roman"/>
                </a:rPr>
                <a:t>(</a:t>
              </a:r>
              <a:r>
                <a:rPr lang="en-US" sz="1800" b="1" strike="noStrike" spc="-1">
                  <a:solidFill>
                    <a:srgbClr val="800000"/>
                  </a:solidFill>
                  <a:latin typeface="Times New Roman"/>
                  <a:ea typeface="Times New Roman"/>
                </a:rPr>
                <a:t>int</a:t>
              </a:r>
              <a:r>
                <a:rPr lang="en-US" sz="1800" b="0" strike="noStrike" spc="-1">
                  <a:solidFill>
                    <a:srgbClr val="000000"/>
                  </a:solidFill>
                  <a:latin typeface="Times New Roman"/>
                  <a:ea typeface="Times New Roman"/>
                </a:rPr>
                <a:t> nr</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nr_baterii </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nr</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Times New Roman"/>
                </a:rPr>
                <a:t> };</a:t>
              </a:r>
              <a:endParaRPr lang="en-US" sz="1800" b="0" strike="noStrike" spc="-1">
                <a:latin typeface="Arial"/>
              </a:endParaRPr>
            </a:p>
            <a:p>
              <a:pPr>
                <a:lnSpc>
                  <a:spcPct val="100000"/>
                </a:lnSpc>
                <a:spcBef>
                  <a:spcPts val="400"/>
                </a:spcBef>
                <a:buNone/>
              </a:pPr>
              <a:r>
                <a:rPr lang="en-US" sz="1800" b="1" strike="noStrike" spc="-1">
                  <a:solidFill>
                    <a:srgbClr val="800000"/>
                  </a:solidFill>
                  <a:latin typeface="Times New Roman"/>
                  <a:ea typeface="Times New Roman"/>
                </a:rPr>
                <a:t>class</a:t>
              </a:r>
              <a:r>
                <a:rPr lang="en-US" sz="1800" b="0" strike="noStrike" spc="-1">
                  <a:solidFill>
                    <a:srgbClr val="000000"/>
                  </a:solidFill>
                  <a:latin typeface="Times New Roman"/>
                  <a:ea typeface="Times New Roman"/>
                </a:rPr>
                <a:t> Dispozitiv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400"/>
                </a:spcBef>
                <a:buNone/>
              </a:pPr>
              <a:r>
                <a:rPr lang="en-US" sz="1800" b="0" strike="noStrike" spc="-1">
                  <a:solidFill>
                    <a:srgbClr val="800080"/>
                  </a:solidFill>
                  <a:latin typeface="Times New Roman"/>
                  <a:ea typeface="Times New Roman"/>
                </a:rPr>
                <a:t>       </a:t>
              </a:r>
              <a:r>
                <a:rPr lang="en-US" sz="1800" b="1" strike="noStrike" spc="-1">
                  <a:solidFill>
                    <a:srgbClr val="800000"/>
                  </a:solidFill>
                  <a:latin typeface="Times New Roman"/>
                  <a:ea typeface="Times New Roman"/>
                </a:rPr>
                <a:t>int</a:t>
              </a:r>
              <a:r>
                <a:rPr lang="en-US" sz="1800" b="0" strike="noStrike" spc="-1">
                  <a:solidFill>
                    <a:srgbClr val="000000"/>
                  </a:solidFill>
                  <a:latin typeface="Times New Roman"/>
                  <a:ea typeface="Times New Roman"/>
                </a:rPr>
                <a:t> nr_butoane</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400"/>
                </a:spcBef>
                <a:buNone/>
              </a:pPr>
              <a:r>
                <a:rPr lang="en-US" sz="1800" b="0" strike="noStrike" spc="-1">
                  <a:solidFill>
                    <a:srgbClr val="800080"/>
                  </a:solidFill>
                  <a:latin typeface="Times New Roman"/>
                  <a:ea typeface="Times New Roman"/>
                </a:rPr>
                <a:t>       </a:t>
              </a:r>
              <a:r>
                <a:rPr lang="en-US" sz="1800" b="1" strike="noStrike" spc="-1">
                  <a:solidFill>
                    <a:srgbClr val="800000"/>
                  </a:solidFill>
                  <a:latin typeface="Times New Roman"/>
                  <a:ea typeface="Times New Roman"/>
                </a:rPr>
                <a:t>public</a:t>
              </a:r>
              <a:r>
                <a:rPr lang="en-US" sz="1800" b="0" strike="noStrike" spc="-1">
                  <a:solidFill>
                    <a:srgbClr val="E34ADC"/>
                  </a:solidFill>
                  <a:latin typeface="Times New Roman"/>
                  <a:ea typeface="Times New Roman"/>
                </a:rPr>
                <a:t>:  </a:t>
              </a:r>
              <a:r>
                <a:rPr lang="en-US" sz="1800" b="0" strike="noStrike" spc="-1">
                  <a:solidFill>
                    <a:srgbClr val="000000"/>
                  </a:solidFill>
                  <a:latin typeface="Times New Roman"/>
                  <a:ea typeface="Times New Roman"/>
                </a:rPr>
                <a:t>Dispozitiv</a:t>
              </a:r>
              <a:r>
                <a:rPr lang="en-US" sz="1800" b="0" strike="noStrike" spc="-1">
                  <a:solidFill>
                    <a:srgbClr val="808030"/>
                  </a:solidFill>
                  <a:latin typeface="Times New Roman"/>
                  <a:ea typeface="Times New Roman"/>
                </a:rPr>
                <a:t>(</a:t>
              </a:r>
              <a:r>
                <a:rPr lang="en-US" sz="1800" b="1" strike="noStrike" spc="-1">
                  <a:solidFill>
                    <a:srgbClr val="800000"/>
                  </a:solidFill>
                  <a:latin typeface="Times New Roman"/>
                  <a:ea typeface="Times New Roman"/>
                </a:rPr>
                <a:t>int</a:t>
              </a:r>
              <a:r>
                <a:rPr lang="en-US" sz="1800" b="0" strike="noStrike" spc="-1">
                  <a:solidFill>
                    <a:srgbClr val="000000"/>
                  </a:solidFill>
                  <a:latin typeface="Times New Roman"/>
                  <a:ea typeface="Times New Roman"/>
                </a:rPr>
                <a:t> nr</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nr_butoane </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nr</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400"/>
                </a:spcBef>
                <a:buNone/>
              </a:pPr>
              <a:r>
                <a:rPr lang="en-US" sz="1800" b="0" strike="noStrike" spc="-1">
                  <a:solidFill>
                    <a:srgbClr val="800080"/>
                  </a:solidFill>
                  <a:latin typeface="Times New Roman"/>
                  <a:ea typeface="Times New Roman"/>
                </a:rPr>
                <a:t> };</a:t>
              </a:r>
              <a:endParaRPr lang="en-US" sz="1800" b="0" strike="noStrike" spc="-1">
                <a:latin typeface="Arial"/>
              </a:endParaRPr>
            </a:p>
            <a:p>
              <a:pPr>
                <a:lnSpc>
                  <a:spcPct val="100000"/>
                </a:lnSpc>
                <a:spcBef>
                  <a:spcPts val="400"/>
                </a:spcBef>
                <a:buNone/>
              </a:pPr>
              <a:r>
                <a:rPr lang="en-US" sz="1800" b="1" strike="noStrike" spc="-1">
                  <a:solidFill>
                    <a:srgbClr val="800000"/>
                  </a:solidFill>
                  <a:latin typeface="Times New Roman"/>
                  <a:ea typeface="Times New Roman"/>
                </a:rPr>
                <a:t>class</a:t>
              </a:r>
              <a:r>
                <a:rPr lang="en-US" sz="1800" b="0" strike="noStrike" spc="-1">
                  <a:solidFill>
                    <a:srgbClr val="000000"/>
                  </a:solidFill>
                  <a:latin typeface="Times New Roman"/>
                  <a:ea typeface="Times New Roman"/>
                </a:rPr>
                <a:t> Proiector</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1" strike="noStrike" spc="-1">
                  <a:solidFill>
                    <a:srgbClr val="800000"/>
                  </a:solidFill>
                  <a:latin typeface="Times New Roman"/>
                  <a:ea typeface="Times New Roman"/>
                </a:rPr>
                <a:t>public</a:t>
              </a:r>
              <a:r>
                <a:rPr lang="en-US" sz="1800" b="0" strike="noStrike" spc="-1">
                  <a:solidFill>
                    <a:srgbClr val="000000"/>
                  </a:solidFill>
                  <a:latin typeface="Times New Roman"/>
                  <a:ea typeface="Times New Roman"/>
                </a:rPr>
                <a:t> Dispozitiv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Times New Roman"/>
                </a:rPr>
                <a:t>       </a:t>
              </a:r>
              <a:r>
                <a:rPr lang="it-IT" sz="1800" b="1" i="1" strike="noStrike" spc="-1">
                  <a:solidFill>
                    <a:srgbClr val="000000"/>
                  </a:solidFill>
                  <a:latin typeface="Times New Roman"/>
                  <a:ea typeface="Times New Roman"/>
                </a:rPr>
                <a:t>Telecomanda telecomanda;</a:t>
              </a:r>
              <a:r>
                <a:rPr lang="it-IT" sz="1800" b="0" strike="noStrike" spc="-1">
                  <a:solidFill>
                    <a:srgbClr val="000000"/>
                  </a:solidFill>
                  <a:latin typeface="Times New Roman"/>
                  <a:ea typeface="Times New Roman"/>
                </a:rPr>
                <a:t> // obiect telecomanda = subobiect în cadrul clasei Proiector</a:t>
              </a:r>
              <a:endParaRPr lang="en-US" sz="1800" b="0" strike="noStrike" spc="-1">
                <a:latin typeface="Arial"/>
              </a:endParaRPr>
            </a:p>
            <a:p>
              <a:pPr>
                <a:lnSpc>
                  <a:spcPct val="100000"/>
                </a:lnSpc>
                <a:spcBef>
                  <a:spcPts val="400"/>
                </a:spcBef>
                <a:buNone/>
              </a:pPr>
              <a:r>
                <a:rPr lang="en-US" sz="1800" b="0" strike="noStrike" spc="-1">
                  <a:solidFill>
                    <a:srgbClr val="800080"/>
                  </a:solidFill>
                  <a:latin typeface="Times New Roman"/>
                  <a:ea typeface="Times New Roman"/>
                </a:rPr>
                <a:t>       </a:t>
              </a:r>
              <a:r>
                <a:rPr lang="en-US" sz="1800" b="1" strike="noStrike" spc="-1">
                  <a:solidFill>
                    <a:srgbClr val="800000"/>
                  </a:solidFill>
                  <a:latin typeface="Times New Roman"/>
                  <a:ea typeface="Times New Roman"/>
                </a:rPr>
                <a:t>Public</a:t>
              </a:r>
              <a:r>
                <a:rPr lang="en-US" sz="1800" b="0" strike="noStrike" spc="-1">
                  <a:solidFill>
                    <a:srgbClr val="E34ADC"/>
                  </a:solidFill>
                  <a:latin typeface="Times New Roman"/>
                  <a:ea typeface="Times New Roman"/>
                </a:rPr>
                <a:t>:  </a:t>
              </a:r>
              <a:r>
                <a:rPr lang="en-US" sz="1800" b="0" strike="noStrike" spc="-1">
                  <a:solidFill>
                    <a:srgbClr val="000000"/>
                  </a:solidFill>
                  <a:latin typeface="Times New Roman"/>
                  <a:ea typeface="Times New Roman"/>
                </a:rPr>
                <a:t>Proiector</a:t>
              </a:r>
              <a:r>
                <a:rPr lang="en-US" sz="1800" b="0" strike="noStrike" spc="-1">
                  <a:solidFill>
                    <a:srgbClr val="808030"/>
                  </a:solidFill>
                  <a:latin typeface="Times New Roman"/>
                  <a:ea typeface="Times New Roman"/>
                </a:rPr>
                <a:t>(</a:t>
              </a:r>
              <a:r>
                <a:rPr lang="en-US" sz="1800" b="1" strike="noStrike" spc="-1">
                  <a:solidFill>
                    <a:srgbClr val="800000"/>
                  </a:solidFill>
                  <a:latin typeface="Times New Roman"/>
                  <a:ea typeface="Times New Roman"/>
                </a:rPr>
                <a:t>int, int</a:t>
              </a:r>
              <a:r>
                <a:rPr lang="en-US" sz="1800" b="0" strike="noStrike" spc="-1">
                  <a:solidFill>
                    <a:srgbClr val="808030"/>
                  </a:solidFill>
                  <a:latin typeface="Times New Roman"/>
                  <a:ea typeface="Times New Roman"/>
                </a:rPr>
                <a:t>)</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400"/>
                </a:spcBef>
                <a:buNone/>
              </a:pP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641"/>
                </a:spcBef>
                <a:buNone/>
              </a:pPr>
              <a:r>
                <a:rPr lang="en-US" sz="3200" b="0" strike="noStrike" spc="-1">
                  <a:solidFill>
                    <a:srgbClr val="000000"/>
                  </a:solidFill>
                  <a:latin typeface="Times New Roman"/>
                  <a:ea typeface="Times New Roman"/>
                </a:rPr>
                <a:t>Proiector::Proiector</a:t>
              </a:r>
              <a:r>
                <a:rPr lang="en-US" sz="3200" b="0" strike="noStrike" spc="-1">
                  <a:solidFill>
                    <a:srgbClr val="808030"/>
                  </a:solidFill>
                  <a:latin typeface="Times New Roman"/>
                  <a:ea typeface="Times New Roman"/>
                </a:rPr>
                <a:t>(</a:t>
              </a:r>
              <a:r>
                <a:rPr lang="en-US" sz="3200" b="1" strike="noStrike" spc="-1">
                  <a:solidFill>
                    <a:srgbClr val="800000"/>
                  </a:solidFill>
                  <a:latin typeface="Times New Roman"/>
                  <a:ea typeface="Times New Roman"/>
                </a:rPr>
                <a:t>int</a:t>
              </a:r>
              <a:r>
                <a:rPr lang="en-US" sz="3200" b="0" strike="noStrike" spc="-1">
                  <a:solidFill>
                    <a:srgbClr val="000000"/>
                  </a:solidFill>
                  <a:latin typeface="Times New Roman"/>
                  <a:ea typeface="Times New Roman"/>
                </a:rPr>
                <a:t> i, </a:t>
              </a:r>
              <a:r>
                <a:rPr lang="en-US" sz="3200" b="1" strike="noStrike" spc="-1">
                  <a:solidFill>
                    <a:srgbClr val="800000"/>
                  </a:solidFill>
                  <a:latin typeface="Times New Roman"/>
                  <a:ea typeface="Times New Roman"/>
                </a:rPr>
                <a:t>int</a:t>
              </a:r>
              <a:r>
                <a:rPr lang="en-US" sz="3200" b="0" strike="noStrike" spc="-1">
                  <a:solidFill>
                    <a:srgbClr val="000000"/>
                  </a:solidFill>
                  <a:latin typeface="Times New Roman"/>
                  <a:ea typeface="Times New Roman"/>
                </a:rPr>
                <a:t> j</a:t>
              </a:r>
              <a:r>
                <a:rPr lang="en-US" sz="3200" b="0" strike="noStrike" spc="-1">
                  <a:solidFill>
                    <a:srgbClr val="808030"/>
                  </a:solidFill>
                  <a:latin typeface="Times New Roman"/>
                  <a:ea typeface="Times New Roman"/>
                </a:rPr>
                <a:t>)</a:t>
              </a:r>
              <a:r>
                <a:rPr lang="en-US" sz="3200" b="0" strike="noStrike" spc="-1">
                  <a:solidFill>
                    <a:srgbClr val="800080"/>
                  </a:solidFill>
                  <a:latin typeface="Times New Roman"/>
                  <a:ea typeface="Times New Roman"/>
                </a:rPr>
                <a:t> :</a:t>
              </a:r>
              <a:r>
                <a:rPr lang="en-US" sz="3200" b="0" strike="noStrike" spc="-1">
                  <a:solidFill>
                    <a:srgbClr val="000000"/>
                  </a:solidFill>
                  <a:latin typeface="Times New Roman"/>
                  <a:ea typeface="Times New Roman"/>
                </a:rPr>
                <a:t> </a:t>
              </a:r>
              <a:endParaRPr lang="en-US" sz="3200" b="0" strike="noStrike" spc="-1">
                <a:latin typeface="Arial"/>
              </a:endParaRPr>
            </a:p>
            <a:p>
              <a:pPr>
                <a:lnSpc>
                  <a:spcPct val="100000"/>
                </a:lnSpc>
                <a:spcBef>
                  <a:spcPts val="641"/>
                </a:spcBef>
                <a:buNone/>
              </a:pPr>
              <a:r>
                <a:rPr lang="en-US" sz="3200" b="0" strike="noStrike" spc="-1">
                  <a:solidFill>
                    <a:srgbClr val="000000"/>
                  </a:solidFill>
                  <a:latin typeface="Times New Roman"/>
                  <a:ea typeface="Times New Roman"/>
                </a:rPr>
                <a:t>        Dispozitiv (i), telecomanda (j) </a:t>
              </a:r>
              <a:r>
                <a:rPr lang="en-US" sz="3200" b="0" strike="noStrike" spc="-1">
                  <a:solidFill>
                    <a:srgbClr val="800080"/>
                  </a:solidFill>
                  <a:latin typeface="Times New Roman"/>
                  <a:ea typeface="Times New Roman"/>
                </a:rPr>
                <a:t>{</a:t>
              </a:r>
              <a:r>
                <a:rPr lang="en-US" sz="3200" b="0" strike="noStrike" spc="-1">
                  <a:solidFill>
                    <a:srgbClr val="000000"/>
                  </a:solidFill>
                  <a:latin typeface="Times New Roman"/>
                  <a:ea typeface="Times New Roman"/>
                </a:rPr>
                <a:t> … </a:t>
              </a:r>
              <a:r>
                <a:rPr lang="en-US" sz="3200" b="0" strike="noStrike" spc="-1">
                  <a:solidFill>
                    <a:srgbClr val="800080"/>
                  </a:solidFill>
                  <a:latin typeface="Times New Roman"/>
                  <a:ea typeface="Times New Roman"/>
                </a:rPr>
                <a:t>}</a:t>
              </a:r>
              <a:endParaRPr lang="en-US" sz="3200" b="0" strike="noStrike" spc="-1">
                <a:latin typeface="Arial"/>
              </a:endParaRPr>
            </a:p>
            <a:p>
              <a:pPr>
                <a:lnSpc>
                  <a:spcPct val="100000"/>
                </a:lnSpc>
                <a:spcBef>
                  <a:spcPts val="400"/>
                </a:spcBef>
                <a:buNone/>
              </a:pPr>
              <a:endParaRPr lang="en-US" sz="2000" b="0" strike="noStrike" spc="-1">
                <a:latin typeface="Arial"/>
              </a:endParaRPr>
            </a:p>
          </p:txBody>
        </p:sp>
        <p:sp>
          <p:nvSpPr>
            <p:cNvPr id="183" name="Rectangle 10"/>
            <p:cNvSpPr/>
            <p:nvPr/>
          </p:nvSpPr>
          <p:spPr>
            <a:xfrm>
              <a:off x="1143000" y="5943600"/>
              <a:ext cx="5257080" cy="608040"/>
            </a:xfrm>
            <a:prstGeom prst="rect">
              <a:avLst/>
            </a:prstGeom>
            <a:solidFill>
              <a:srgbClr val="FFCC99">
                <a:alpha val="25000"/>
              </a:srgbClr>
            </a:solidFill>
            <a:ln>
              <a:solidFill>
                <a:srgbClr val="FFCC99"/>
              </a:solidFill>
              <a:round/>
            </a:ln>
          </p:spPr>
          <p:style>
            <a:lnRef idx="2">
              <a:schemeClr val="accent1">
                <a:shade val="50000"/>
              </a:schemeClr>
            </a:lnRef>
            <a:fillRef idx="1">
              <a:schemeClr val="accent1"/>
            </a:fillRef>
            <a:effectRef idx="0">
              <a:schemeClr val="accent1"/>
            </a:effectRef>
            <a:fontRef idx="minor"/>
          </p:style>
        </p:sp>
      </p:grpSp>
      <p:sp>
        <p:nvSpPr>
          <p:cNvPr id="184"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Google Shape;398;p41"/>
          <p:cNvSpPr/>
          <p:nvPr/>
        </p:nvSpPr>
        <p:spPr>
          <a:xfrm>
            <a:off x="249120" y="1206360"/>
            <a:ext cx="8740800" cy="5199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ro-RO" sz="2400" b="1" i="1" strike="noStrike" spc="-1">
                <a:solidFill>
                  <a:srgbClr val="000000"/>
                </a:solidFill>
                <a:latin typeface="Times New Roman"/>
                <a:ea typeface="DejaVu Sans"/>
              </a:rPr>
              <a:t>Chestiune special</a:t>
            </a:r>
            <a:r>
              <a:rPr lang="vi-VN" sz="2400" b="1" i="1" strike="noStrike" spc="-1">
                <a:solidFill>
                  <a:srgbClr val="000000"/>
                </a:solidFill>
                <a:latin typeface="Times New Roman"/>
                <a:ea typeface="DejaVu Sans"/>
              </a:rPr>
              <a:t>ă</a:t>
            </a:r>
            <a:r>
              <a:rPr lang="ro-RO" sz="2400" b="1" i="1" strike="noStrike" spc="-1">
                <a:solidFill>
                  <a:srgbClr val="000000"/>
                </a:solidFill>
                <a:latin typeface="Times New Roman"/>
                <a:ea typeface="DejaVu Sans"/>
              </a:rPr>
              <a:t>: “pseudo - constructori” pentru tipuri primitive</a:t>
            </a:r>
            <a:endParaRPr lang="en-US" sz="2400" b="0" strike="noStrike" spc="-1">
              <a:latin typeface="Arial"/>
            </a:endParaRPr>
          </a:p>
          <a:p>
            <a:pPr>
              <a:lnSpc>
                <a:spcPct val="100000"/>
              </a:lnSpc>
              <a:buNone/>
            </a:pPr>
            <a:endParaRPr lang="en-US" sz="2400" b="0" strike="noStrike" spc="-1">
              <a:latin typeface="Arial"/>
            </a:endParaRPr>
          </a:p>
          <a:p>
            <a:pPr marL="414720" indent="-322560">
              <a:lnSpc>
                <a:spcPct val="115000"/>
              </a:lnSpc>
              <a:buClr>
                <a:srgbClr val="000000"/>
              </a:buClr>
              <a:buFont typeface="StarSymbol"/>
              <a:buChar char="-"/>
            </a:pPr>
            <a:r>
              <a:rPr lang="ro-RO" sz="2400" b="0" strike="noStrike" spc="-1">
                <a:solidFill>
                  <a:srgbClr val="000000"/>
                </a:solidFill>
                <a:latin typeface="Times New Roman"/>
                <a:ea typeface="DejaVu Sans"/>
              </a:rPr>
              <a:t>membrii de tipuri primitive (int, char, double) nu au constructori;</a:t>
            </a:r>
            <a:endParaRPr lang="en-US" sz="2400" b="0" strike="noStrike" spc="-1">
              <a:latin typeface="Arial"/>
            </a:endParaRPr>
          </a:p>
          <a:p>
            <a:pPr marL="414720" indent="-322560">
              <a:lnSpc>
                <a:spcPct val="115000"/>
              </a:lnSpc>
              <a:buNone/>
              <a:tabLst>
                <a:tab pos="0" algn="l"/>
              </a:tabLst>
            </a:pPr>
            <a:endParaRPr lang="en-US" sz="2400" b="0" strike="noStrike" spc="-1">
              <a:latin typeface="Arial"/>
            </a:endParaRPr>
          </a:p>
          <a:p>
            <a:pPr marL="414720" indent="-322560">
              <a:lnSpc>
                <a:spcPct val="115000"/>
              </a:lnSpc>
              <a:buClr>
                <a:srgbClr val="000000"/>
              </a:buClr>
              <a:buFont typeface="StarSymbol"/>
              <a:buChar char="-"/>
              <a:tabLst>
                <a:tab pos="0" algn="l"/>
              </a:tabLst>
            </a:pPr>
            <a:r>
              <a:rPr lang="ro-RO" sz="2400" b="0" strike="noStrike" spc="-1">
                <a:solidFill>
                  <a:srgbClr val="000000"/>
                </a:solidFill>
                <a:latin typeface="Times New Roman"/>
                <a:ea typeface="DejaVu Sans"/>
              </a:rPr>
              <a:t>soluție: C++ permite tratarea tipurilor predefinite asemănător unei clase cu o singură dată membră și care are un constructor parametrizat.</a:t>
            </a:r>
            <a:endParaRPr lang="en-US" sz="2400" b="0" strike="noStrike" spc="-1">
              <a:latin typeface="Arial"/>
            </a:endParaRPr>
          </a:p>
          <a:p>
            <a:pPr marL="414720" indent="-322560">
              <a:lnSpc>
                <a:spcPct val="115000"/>
              </a:lnSpc>
              <a:buClr>
                <a:srgbClr val="000000"/>
              </a:buClr>
              <a:buFont typeface="StarSymbol"/>
              <a:buChar char="-"/>
              <a:tabLst>
                <a:tab pos="0" algn="l"/>
              </a:tabLst>
            </a:pPr>
            <a:r>
              <a:rPr lang="ro-RO" sz="2400" b="0" strike="noStrike" spc="-1">
                <a:solidFill>
                  <a:srgbClr val="000000"/>
                </a:solidFill>
                <a:latin typeface="Times New Roman"/>
                <a:ea typeface="DejaVu Sans"/>
              </a:rPr>
              <a:t>Obs: tipurile din STL sunt clase, nu tipuri primitive:</a:t>
            </a:r>
            <a:endParaRPr lang="en-US" sz="2400" b="0" strike="noStrike" spc="-1">
              <a:latin typeface="Arial"/>
            </a:endParaRPr>
          </a:p>
          <a:p>
            <a:pPr marL="648000" lvl="2" indent="-216000">
              <a:lnSpc>
                <a:spcPct val="115000"/>
              </a:lnSpc>
              <a:buClr>
                <a:srgbClr val="000000"/>
              </a:buClr>
              <a:buSzPct val="45000"/>
              <a:buFont typeface="Wingdings" charset="2"/>
              <a:buChar char=""/>
              <a:tabLst>
                <a:tab pos="0" algn="l"/>
              </a:tabLst>
            </a:pPr>
            <a:r>
              <a:rPr lang="ro-RO" sz="2400" b="0" strike="noStrike" spc="-1">
                <a:solidFill>
                  <a:srgbClr val="000000"/>
                </a:solidFill>
                <a:latin typeface="Times New Roman"/>
                <a:ea typeface="DejaVu Sans"/>
              </a:rPr>
              <a:t>Exemple: std::string, std::vector</a:t>
            </a:r>
            <a:endParaRPr lang="en-US" sz="2400" b="0" strike="noStrike" spc="-1">
              <a:latin typeface="Arial"/>
            </a:endParaRPr>
          </a:p>
        </p:txBody>
      </p:sp>
      <p:sp>
        <p:nvSpPr>
          <p:cNvPr id="188"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ctangle 1"/>
          <p:cNvSpPr/>
          <p:nvPr/>
        </p:nvSpPr>
        <p:spPr>
          <a:xfrm>
            <a:off x="1066680" y="1488240"/>
            <a:ext cx="6933600" cy="46623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spcBef>
                <a:spcPts val="400"/>
              </a:spcBef>
              <a:buNone/>
            </a:pPr>
            <a:r>
              <a:rPr lang="en-US" sz="2000" b="1" strike="noStrike" spc="-1">
                <a:solidFill>
                  <a:srgbClr val="800000"/>
                </a:solidFill>
                <a:latin typeface="Times New Roman"/>
                <a:ea typeface="DejaVu Sans"/>
              </a:rPr>
              <a:t>class</a:t>
            </a:r>
            <a:r>
              <a:rPr lang="en-US" sz="2000" b="0" strike="noStrike" spc="-1">
                <a:solidFill>
                  <a:srgbClr val="000000"/>
                </a:solidFill>
                <a:latin typeface="Times New Roman"/>
                <a:ea typeface="DejaVu Sans"/>
              </a:rPr>
              <a:t> Proiector </a:t>
            </a:r>
            <a:r>
              <a:rPr lang="en-US" sz="2000" b="0" strike="noStrike" spc="-1">
                <a:solidFill>
                  <a:srgbClr val="800080"/>
                </a:solidFill>
                <a:latin typeface="Times New Roman"/>
                <a:ea typeface="DejaVu Sans"/>
              </a:rPr>
              <a:t>{</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   </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nr_butoane</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 sau int butoane{7}; // sau int butoane = 7;</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float</a:t>
            </a:r>
            <a:r>
              <a:rPr lang="en-US" sz="2000" b="0" strike="noStrike" spc="-1">
                <a:solidFill>
                  <a:srgbClr val="000000"/>
                </a:solidFill>
                <a:latin typeface="Times New Roman"/>
                <a:ea typeface="DejaVu Sans"/>
              </a:rPr>
              <a:t> scara</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char</a:t>
            </a:r>
            <a:r>
              <a:rPr lang="en-US" sz="2000" b="0" strike="noStrike" spc="-1">
                <a:solidFill>
                  <a:srgbClr val="000000"/>
                </a:solidFill>
                <a:latin typeface="Times New Roman"/>
                <a:ea typeface="DejaVu Sans"/>
              </a:rPr>
              <a:t> categorie</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public</a:t>
            </a:r>
            <a:r>
              <a:rPr lang="en-US" sz="2000" b="0" strike="noStrike" spc="-1">
                <a:solidFill>
                  <a:srgbClr val="E34ADC"/>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Proiector</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nr_butoane</a:t>
            </a:r>
            <a:r>
              <a:rPr lang="en-US" sz="2000" b="0" strike="noStrike" spc="-1">
                <a:solidFill>
                  <a:srgbClr val="808030"/>
                </a:solidFill>
                <a:latin typeface="Times New Roman"/>
                <a:ea typeface="DejaVu Sans"/>
              </a:rPr>
              <a:t>(</a:t>
            </a:r>
            <a:r>
              <a:rPr lang="en-US" sz="2000" b="0" strike="noStrike" spc="-1">
                <a:solidFill>
                  <a:srgbClr val="008C00"/>
                </a:solidFill>
                <a:latin typeface="Times New Roman"/>
                <a:ea typeface="DejaVu Sans"/>
              </a:rPr>
              <a:t>7</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scara</a:t>
            </a:r>
            <a:r>
              <a:rPr lang="en-US" sz="2000" b="0" strike="noStrike" spc="-1">
                <a:solidFill>
                  <a:srgbClr val="808030"/>
                </a:solidFill>
                <a:latin typeface="Times New Roman"/>
                <a:ea typeface="DejaVu Sans"/>
              </a:rPr>
              <a:t>(</a:t>
            </a:r>
            <a:r>
              <a:rPr lang="en-US" sz="2000" b="0" strike="noStrike" spc="-1">
                <a:solidFill>
                  <a:srgbClr val="008000"/>
                </a:solidFill>
                <a:latin typeface="Times New Roman"/>
                <a:ea typeface="DejaVu Sans"/>
              </a:rPr>
              <a:t>1.4</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categorie</a:t>
            </a:r>
            <a:r>
              <a:rPr lang="en-US" sz="2000" b="0" strike="noStrike" spc="-1">
                <a:solidFill>
                  <a:srgbClr val="808030"/>
                </a:solidFill>
                <a:latin typeface="Times New Roman"/>
                <a:ea typeface="DejaVu Sans"/>
              </a:rPr>
              <a:t>(</a:t>
            </a:r>
            <a:r>
              <a:rPr lang="en-US" sz="2000" b="0" strike="noStrike" spc="-1">
                <a:solidFill>
                  <a:srgbClr val="0000E6"/>
                </a:solidFill>
                <a:latin typeface="Times New Roman"/>
                <a:ea typeface="DejaVu Sans"/>
              </a:rPr>
              <a:t>'a'</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a:t>
            </a:r>
            <a:r>
              <a:rPr lang="en-US" sz="2000" b="0" strike="noStrike" spc="-1">
                <a:solidFill>
                  <a:srgbClr val="400000"/>
                </a:solidFill>
                <a:latin typeface="Times New Roman"/>
                <a:ea typeface="DejaVu Sans"/>
              </a:rPr>
              <a:t>main</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Proiector pr</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i</a:t>
            </a:r>
            <a:r>
              <a:rPr lang="en-US" sz="2000" b="0" strike="noStrike" spc="-1">
                <a:solidFill>
                  <a:srgbClr val="808030"/>
                </a:solidFill>
                <a:latin typeface="Times New Roman"/>
                <a:ea typeface="DejaVu Sans"/>
              </a:rPr>
              <a:t>(</a:t>
            </a:r>
            <a:r>
              <a:rPr lang="en-US" sz="2000" b="0" strike="noStrike" spc="-1">
                <a:solidFill>
                  <a:srgbClr val="008C00"/>
                </a:solidFill>
                <a:latin typeface="Times New Roman"/>
                <a:ea typeface="DejaVu Sans"/>
              </a:rPr>
              <a:t>100</a:t>
            </a:r>
            <a:r>
              <a:rPr lang="en-US" sz="2000" b="0" strike="noStrike" spc="-1">
                <a:solidFill>
                  <a:srgbClr val="808030"/>
                </a:solidFill>
                <a:latin typeface="Times New Roman"/>
                <a:ea typeface="DejaVu Sans"/>
              </a:rPr>
              <a:t>)</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696969"/>
                </a:solidFill>
                <a:latin typeface="Times New Roman"/>
                <a:ea typeface="DejaVu Sans"/>
              </a:rPr>
              <a:t>// Applied to ordinary definition</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int</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ip </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new</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int</a:t>
            </a:r>
            <a:r>
              <a:rPr lang="en-US" sz="2000" b="0" strike="noStrike" spc="-1">
                <a:solidFill>
                  <a:srgbClr val="808030"/>
                </a:solidFill>
                <a:latin typeface="Times New Roman"/>
                <a:ea typeface="DejaVu Sans"/>
              </a:rPr>
              <a:t>(</a:t>
            </a:r>
            <a:r>
              <a:rPr lang="en-US" sz="2000" b="0" strike="noStrike" spc="-1">
                <a:solidFill>
                  <a:srgbClr val="008C00"/>
                </a:solidFill>
                <a:latin typeface="Times New Roman"/>
                <a:ea typeface="DejaVu Sans"/>
              </a:rPr>
              <a:t>47</a:t>
            </a:r>
            <a:r>
              <a:rPr lang="en-US" sz="2000" b="0" strike="noStrike" spc="-1">
                <a:solidFill>
                  <a:srgbClr val="808030"/>
                </a:solidFill>
                <a:latin typeface="Times New Roman"/>
                <a:ea typeface="DejaVu Sans"/>
              </a:rPr>
              <a:t>)</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delete</a:t>
            </a:r>
            <a:r>
              <a:rPr lang="en-US" sz="2000" b="0" strike="noStrike" spc="-1">
                <a:solidFill>
                  <a:srgbClr val="000000"/>
                </a:solidFill>
                <a:latin typeface="Times New Roman"/>
                <a:ea typeface="DejaVu Sans"/>
              </a:rPr>
              <a:t> ip;</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a:t>
            </a:r>
            <a:endParaRPr lang="en-US" sz="2000" b="0" strike="noStrike" spc="-1">
              <a:latin typeface="Arial"/>
            </a:endParaRPr>
          </a:p>
        </p:txBody>
      </p:sp>
      <p:sp>
        <p:nvSpPr>
          <p:cNvPr id="192"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6"/>
          <p:cNvSpPr/>
          <p:nvPr/>
        </p:nvSpPr>
        <p:spPr>
          <a:xfrm>
            <a:off x="304920" y="1001880"/>
            <a:ext cx="4570560" cy="36396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ro-RO" sz="1800" b="1" i="1" strike="noStrike" spc="-1">
                <a:solidFill>
                  <a:srgbClr val="000000"/>
                </a:solidFill>
                <a:latin typeface="Times New Roman"/>
                <a:ea typeface="DejaVu Sans"/>
              </a:rPr>
              <a:t>Exempl</a:t>
            </a:r>
            <a:r>
              <a:rPr lang="en-GB" sz="1800" b="1" i="1" strike="noStrike" spc="-1">
                <a:solidFill>
                  <a:srgbClr val="000000"/>
                </a:solidFill>
                <a:latin typeface="Times New Roman"/>
                <a:ea typeface="DejaVu Sans"/>
              </a:rPr>
              <a:t>u</a:t>
            </a:r>
            <a:r>
              <a:rPr lang="ro-RO" sz="1800" b="1" i="1" strike="noStrike" spc="-1">
                <a:solidFill>
                  <a:srgbClr val="000000"/>
                </a:solidFill>
                <a:latin typeface="Times New Roman"/>
                <a:ea typeface="DejaVu Sans"/>
              </a:rPr>
              <a:t>: comp</a:t>
            </a:r>
            <a:r>
              <a:rPr lang="en-GB" sz="1800" b="1" i="1" strike="noStrike" spc="-1">
                <a:solidFill>
                  <a:srgbClr val="000000"/>
                </a:solidFill>
                <a:latin typeface="Times New Roman"/>
                <a:ea typeface="DejaVu Sans"/>
              </a:rPr>
              <a:t>unere</a:t>
            </a:r>
            <a:r>
              <a:rPr lang="ro-RO" sz="1800" b="1" i="1" strike="noStrike" spc="-1">
                <a:solidFill>
                  <a:srgbClr val="000000"/>
                </a:solidFill>
                <a:latin typeface="Times New Roman"/>
                <a:ea typeface="DejaVu Sans"/>
              </a:rPr>
              <a:t> și moștenire</a:t>
            </a:r>
            <a:endParaRPr lang="en-US" sz="1800" b="0" strike="noStrike" spc="-1">
              <a:latin typeface="Arial"/>
            </a:endParaRPr>
          </a:p>
        </p:txBody>
      </p:sp>
      <p:sp>
        <p:nvSpPr>
          <p:cNvPr id="196" name="Rectangle 7"/>
          <p:cNvSpPr/>
          <p:nvPr/>
        </p:nvSpPr>
        <p:spPr>
          <a:xfrm>
            <a:off x="533520" y="1684800"/>
            <a:ext cx="3275280" cy="46623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spcBef>
                <a:spcPts val="400"/>
              </a:spcBef>
              <a:buNone/>
            </a:pPr>
            <a:r>
              <a:rPr lang="en-US" sz="2000" b="1" strike="noStrike" spc="-1">
                <a:solidFill>
                  <a:srgbClr val="800000"/>
                </a:solidFill>
                <a:latin typeface="Times New Roman"/>
                <a:ea typeface="DejaVu Sans"/>
              </a:rPr>
              <a:t>class</a:t>
            </a:r>
            <a:r>
              <a:rPr lang="en-US" sz="2000" b="0" strike="noStrike" spc="-1">
                <a:solidFill>
                  <a:srgbClr val="000000"/>
                </a:solidFill>
                <a:latin typeface="Times New Roman"/>
                <a:ea typeface="DejaVu Sans"/>
              </a:rPr>
              <a:t> A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i</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public</a:t>
            </a:r>
            <a:r>
              <a:rPr lang="en-US" sz="2000" b="0" strike="noStrike" spc="-1">
                <a:solidFill>
                  <a:srgbClr val="E34ADC"/>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a:t>
            </a:r>
            <a:r>
              <a:rPr lang="en-US" sz="2000" b="0" strike="noStrike" spc="-1">
                <a:solidFill>
                  <a:srgbClr val="808030"/>
                </a:solidFill>
                <a:latin typeface="Times New Roman"/>
                <a:ea typeface="DejaVu Sans"/>
              </a:rPr>
              <a:t>(</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ii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ii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A</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void</a:t>
            </a:r>
            <a:r>
              <a:rPr lang="en-US" sz="2000" b="0" strike="noStrike" spc="-1">
                <a:solidFill>
                  <a:srgbClr val="000000"/>
                </a:solidFill>
                <a:latin typeface="Times New Roman"/>
                <a:ea typeface="DejaVu Sans"/>
              </a:rPr>
              <a:t> f</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const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class</a:t>
            </a:r>
            <a:r>
              <a:rPr lang="en-US" sz="2000" b="0" strike="noStrike" spc="-1">
                <a:solidFill>
                  <a:srgbClr val="000000"/>
                </a:solidFill>
                <a:latin typeface="Times New Roman"/>
                <a:ea typeface="DejaVu Sans"/>
              </a:rPr>
              <a:t> B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i</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public</a:t>
            </a:r>
            <a:r>
              <a:rPr lang="en-US" sz="2000" b="0" strike="noStrike" spc="-1">
                <a:solidFill>
                  <a:srgbClr val="E34ADC"/>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B</a:t>
            </a:r>
            <a:r>
              <a:rPr lang="en-US" sz="2000" b="0" strike="noStrike" spc="-1">
                <a:solidFill>
                  <a:srgbClr val="808030"/>
                </a:solidFill>
                <a:latin typeface="Times New Roman"/>
                <a:ea typeface="DejaVu Sans"/>
              </a:rPr>
              <a:t>(</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ii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ii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B</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void</a:t>
            </a:r>
            <a:r>
              <a:rPr lang="en-US" sz="2000" b="0" strike="noStrike" spc="-1">
                <a:solidFill>
                  <a:srgbClr val="000000"/>
                </a:solidFill>
                <a:latin typeface="Times New Roman"/>
                <a:ea typeface="DejaVu Sans"/>
              </a:rPr>
              <a:t> f</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const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a:t>
            </a:r>
            <a:endParaRPr lang="en-US" sz="2000" b="0" strike="noStrike" spc="-1">
              <a:latin typeface="Arial"/>
            </a:endParaRPr>
          </a:p>
        </p:txBody>
      </p:sp>
      <p:sp>
        <p:nvSpPr>
          <p:cNvPr id="197" name="Rectangle 8"/>
          <p:cNvSpPr/>
          <p:nvPr/>
        </p:nvSpPr>
        <p:spPr>
          <a:xfrm>
            <a:off x="4114800" y="1519920"/>
            <a:ext cx="4646880" cy="501804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spcBef>
                <a:spcPts val="400"/>
              </a:spcBef>
              <a:buNone/>
            </a:pPr>
            <a:r>
              <a:rPr lang="en-US" sz="2000" b="1" strike="noStrike" spc="-1">
                <a:solidFill>
                  <a:srgbClr val="800000"/>
                </a:solidFill>
                <a:latin typeface="Times New Roman"/>
                <a:ea typeface="DejaVu Sans"/>
              </a:rPr>
              <a:t>class</a:t>
            </a:r>
            <a:r>
              <a:rPr lang="en-US" sz="2000" b="0" strike="noStrike" spc="-1">
                <a:solidFill>
                  <a:srgbClr val="000000"/>
                </a:solidFill>
                <a:latin typeface="Times New Roman"/>
                <a:ea typeface="DejaVu Sans"/>
              </a:rPr>
              <a:t> C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public</a:t>
            </a:r>
            <a:r>
              <a:rPr lang="en-US" sz="2000" b="0" strike="noStrike" spc="-1">
                <a:solidFill>
                  <a:srgbClr val="000000"/>
                </a:solidFill>
                <a:latin typeface="Times New Roman"/>
                <a:ea typeface="DejaVu Sans"/>
              </a:rPr>
              <a:t> B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 a</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public</a:t>
            </a:r>
            <a:r>
              <a:rPr lang="en-US" sz="2000" b="0" strike="noStrike" spc="-1">
                <a:solidFill>
                  <a:srgbClr val="E34ADC"/>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C</a:t>
            </a:r>
            <a:r>
              <a:rPr lang="en-US" sz="2000" b="0" strike="noStrike" spc="-1">
                <a:solidFill>
                  <a:srgbClr val="808030"/>
                </a:solidFill>
                <a:latin typeface="Times New Roman"/>
                <a:ea typeface="DejaVu Sans"/>
              </a:rPr>
              <a:t>(</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ii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B</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ii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ii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808030"/>
                </a:solidFill>
                <a:latin typeface="Times New Roman"/>
                <a:ea typeface="DejaVu Sans"/>
              </a:rPr>
              <a:t>    ~</a:t>
            </a:r>
            <a:r>
              <a:rPr lang="en-US" sz="2000" b="0" strike="noStrike" spc="-1">
                <a:solidFill>
                  <a:srgbClr val="000000"/>
                </a:solidFill>
                <a:latin typeface="Times New Roman"/>
                <a:ea typeface="DejaVu Sans"/>
              </a:rPr>
              <a:t>C</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696969"/>
                </a:solidFill>
                <a:latin typeface="Times New Roman"/>
                <a:ea typeface="DejaVu Sans"/>
              </a:rPr>
              <a:t>// Calls ~A() and ~B()</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void</a:t>
            </a:r>
            <a:r>
              <a:rPr lang="en-US" sz="2000" b="0" strike="noStrike" spc="-1">
                <a:solidFill>
                  <a:srgbClr val="000000"/>
                </a:solidFill>
                <a:latin typeface="Times New Roman"/>
                <a:ea typeface="DejaVu Sans"/>
              </a:rPr>
              <a:t> f</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const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696969"/>
                </a:solidFill>
                <a:latin typeface="Times New Roman"/>
                <a:ea typeface="DejaVu Sans"/>
              </a:rPr>
              <a:t>// Redefinition</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f</a:t>
            </a:r>
            <a:r>
              <a:rPr lang="en-US" sz="2000" b="0" strike="noStrike" spc="-1">
                <a:solidFill>
                  <a:srgbClr val="808030"/>
                </a:solidFill>
                <a:latin typeface="Times New Roman"/>
                <a:ea typeface="DejaVu Sans"/>
              </a:rPr>
              <a:t>()</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B</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f</a:t>
            </a:r>
            <a:r>
              <a:rPr lang="en-US" sz="2000" b="0" strike="noStrike" spc="-1">
                <a:solidFill>
                  <a:srgbClr val="808030"/>
                </a:solidFill>
                <a:latin typeface="Times New Roman"/>
                <a:ea typeface="DejaVu Sans"/>
              </a:rPr>
              <a:t>()</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a:t>
            </a:r>
            <a:r>
              <a:rPr lang="en-US" sz="2000" b="0" strike="noStrike" spc="-1">
                <a:solidFill>
                  <a:srgbClr val="400000"/>
                </a:solidFill>
                <a:latin typeface="Times New Roman"/>
                <a:ea typeface="DejaVu Sans"/>
              </a:rPr>
              <a:t>main</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C c</a:t>
            </a:r>
            <a:r>
              <a:rPr lang="en-US" sz="2000" b="0" strike="noStrike" spc="-1">
                <a:solidFill>
                  <a:srgbClr val="808030"/>
                </a:solidFill>
                <a:latin typeface="Times New Roman"/>
                <a:ea typeface="DejaVu Sans"/>
              </a:rPr>
              <a:t>(</a:t>
            </a:r>
            <a:r>
              <a:rPr lang="en-US" sz="2000" b="0" strike="noStrike" spc="-1">
                <a:solidFill>
                  <a:srgbClr val="008C00"/>
                </a:solidFill>
                <a:latin typeface="Times New Roman"/>
                <a:ea typeface="DejaVu Sans"/>
              </a:rPr>
              <a:t>47</a:t>
            </a:r>
            <a:r>
              <a:rPr lang="en-US" sz="2000" b="0" strike="noStrike" spc="-1">
                <a:solidFill>
                  <a:srgbClr val="808030"/>
                </a:solidFill>
                <a:latin typeface="Times New Roman"/>
                <a:ea typeface="DejaVu Sans"/>
              </a:rPr>
              <a:t>)</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p:txBody>
      </p:sp>
      <p:sp>
        <p:nvSpPr>
          <p:cNvPr id="198"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Google Shape;202;p25"/>
          <p:cNvSpPr/>
          <p:nvPr/>
        </p:nvSpPr>
        <p:spPr>
          <a:xfrm>
            <a:off x="8520480" y="6407280"/>
            <a:ext cx="48816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10773D44-A1A6-4199-A9D5-AB0B067621A6}" type="slidenum">
              <a:rPr lang="en-US" sz="1400" b="0" strike="noStrike" spc="-1">
                <a:solidFill>
                  <a:srgbClr val="000000"/>
                </a:solidFill>
                <a:latin typeface="Times New Roman"/>
                <a:ea typeface="DejaVu Sans"/>
              </a:rPr>
              <a:t>15</a:t>
            </a:fld>
            <a:endParaRPr lang="en-US" sz="1400" b="0" strike="noStrike" spc="-1">
              <a:latin typeface="Arial"/>
            </a:endParaRPr>
          </a:p>
        </p:txBody>
      </p:sp>
      <p:sp>
        <p:nvSpPr>
          <p:cNvPr id="202" name="Google Shape;205;p25"/>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03" name="Google Shape;206;p25"/>
          <p:cNvSpPr/>
          <p:nvPr/>
        </p:nvSpPr>
        <p:spPr>
          <a:xfrm>
            <a:off x="249120" y="1039680"/>
            <a:ext cx="8644320" cy="539064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360"/>
              </a:spcBef>
              <a:buNone/>
            </a:pPr>
            <a:r>
              <a:rPr lang="en-US" sz="1800" b="1" i="1" strike="noStrike" spc="-1">
                <a:solidFill>
                  <a:srgbClr val="0000FF"/>
                </a:solidFill>
                <a:latin typeface="Times New Roman"/>
                <a:ea typeface="DejaVu Sans"/>
              </a:rPr>
              <a:t>Constructorii clasei derivate</a:t>
            </a:r>
            <a:endParaRPr lang="en-US" sz="18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en-US" sz="2200" b="0" strike="noStrike" spc="-1">
                <a:solidFill>
                  <a:srgbClr val="000000"/>
                </a:solidFill>
                <a:latin typeface="Times New Roman"/>
                <a:ea typeface="DejaVu Sans"/>
              </a:rPr>
              <a:t>Pentru crearea unui obiect al unei clase derivate, </a:t>
            </a:r>
            <a:r>
              <a:rPr lang="en-US" sz="2200" b="1" strike="noStrike" spc="-1">
                <a:solidFill>
                  <a:srgbClr val="000000"/>
                </a:solidFill>
                <a:latin typeface="Times New Roman"/>
                <a:ea typeface="DejaVu Sans"/>
              </a:rPr>
              <a:t>se creează inițial un obiect al clasei de bază </a:t>
            </a:r>
            <a:r>
              <a:rPr lang="en-US" sz="2200" b="0" strike="noStrike" spc="-1">
                <a:solidFill>
                  <a:srgbClr val="000000"/>
                </a:solidFill>
                <a:latin typeface="Times New Roman"/>
                <a:ea typeface="DejaVu Sans"/>
              </a:rPr>
              <a:t>prin apelul constructorului acesteia, apoi se adaugă elementele specifice clasei derivate prin apelul constructorului clasei derivate. </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en-US" sz="2200" b="0" strike="noStrike" spc="-1">
                <a:solidFill>
                  <a:srgbClr val="000000"/>
                </a:solidFill>
                <a:latin typeface="Times New Roman"/>
                <a:ea typeface="DejaVu Sans"/>
              </a:rPr>
              <a:t>Declarația obiectului derivat trebuie să conțină valorile de inițializare, </a:t>
            </a:r>
            <a:r>
              <a:rPr lang="en-US" sz="2200" b="1" strike="noStrike" spc="-1">
                <a:solidFill>
                  <a:srgbClr val="000000"/>
                </a:solidFill>
                <a:latin typeface="Times New Roman"/>
                <a:ea typeface="DejaVu Sans"/>
              </a:rPr>
              <a:t>atât pentru elementele specifice, cât și pentru obiectul clasei de bază</a:t>
            </a:r>
            <a:r>
              <a:rPr lang="en-US" sz="2200" b="0" strike="noStrike" spc="-1">
                <a:solidFill>
                  <a:srgbClr val="000000"/>
                </a:solidFill>
                <a:latin typeface="Times New Roman"/>
                <a:ea typeface="DejaVu Sans"/>
              </a:rPr>
              <a:t>. </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en-US" sz="2200" b="0" strike="noStrike" spc="-1">
                <a:solidFill>
                  <a:srgbClr val="000000"/>
                </a:solidFill>
                <a:latin typeface="Times New Roman"/>
                <a:ea typeface="DejaVu Sans"/>
              </a:rPr>
              <a:t>Această specificare se atașează la antetul funcției constructor a clasei derivate.</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en-US" sz="2200" b="0" strike="noStrike" spc="-1">
                <a:solidFill>
                  <a:srgbClr val="000000"/>
                </a:solidFill>
                <a:latin typeface="Times New Roman"/>
                <a:ea typeface="DejaVu Sans"/>
              </a:rPr>
              <a:t>În situația în care clasele de bază au definit </a:t>
            </a:r>
            <a:r>
              <a:rPr lang="en-US" sz="2200" b="1" strike="noStrike" spc="-1">
                <a:solidFill>
                  <a:srgbClr val="000000"/>
                </a:solidFill>
                <a:latin typeface="Times New Roman"/>
                <a:ea typeface="DejaVu Sans"/>
              </a:rPr>
              <a:t>constructor implicit</a:t>
            </a:r>
            <a:r>
              <a:rPr lang="en-US" sz="2200" b="0" strike="noStrike" spc="-1">
                <a:solidFill>
                  <a:srgbClr val="000000"/>
                </a:solidFill>
                <a:latin typeface="Times New Roman"/>
                <a:ea typeface="DejaVu Sans"/>
              </a:rPr>
              <a:t> sau </a:t>
            </a:r>
            <a:r>
              <a:rPr lang="en-US" sz="2200" b="1" strike="noStrike" spc="-1">
                <a:solidFill>
                  <a:srgbClr val="000000"/>
                </a:solidFill>
                <a:latin typeface="Times New Roman"/>
                <a:ea typeface="DejaVu Sans"/>
              </a:rPr>
              <a:t>constructor cu parametri impliciți</a:t>
            </a:r>
            <a:r>
              <a:rPr lang="en-US" sz="2200" b="0" strike="noStrike" spc="-1">
                <a:solidFill>
                  <a:srgbClr val="000000"/>
                </a:solidFill>
                <a:latin typeface="Times New Roman"/>
                <a:ea typeface="DejaVu Sans"/>
              </a:rPr>
              <a:t>, nu se impune specificarea parametrilor care se transferă către obiectul clasei de bază.</a:t>
            </a:r>
            <a:endParaRPr lang="en-US"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Rectangle 5"/>
          <p:cNvSpPr/>
          <p:nvPr/>
        </p:nvSpPr>
        <p:spPr>
          <a:xfrm>
            <a:off x="380880" y="1154160"/>
            <a:ext cx="8304480" cy="36396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Times New Roman"/>
                <a:ea typeface="DejaVu Sans"/>
              </a:rPr>
              <a:t>Constructorii clasei derivate			</a:t>
            </a:r>
            <a:r>
              <a:rPr lang="en-US" sz="1800" b="1" i="1" strike="noStrike" spc="-1">
                <a:solidFill>
                  <a:srgbClr val="000000"/>
                </a:solidFill>
                <a:latin typeface="Times New Roman"/>
                <a:ea typeface="DejaVu Sans"/>
              </a:rPr>
              <a:t>Constructorul parametrizat</a:t>
            </a:r>
            <a:endParaRPr lang="en-US" sz="1800" b="0" strike="noStrike" spc="-1">
              <a:latin typeface="Arial"/>
            </a:endParaRPr>
          </a:p>
        </p:txBody>
      </p:sp>
      <p:grpSp>
        <p:nvGrpSpPr>
          <p:cNvPr id="207" name="Group 8"/>
          <p:cNvGrpSpPr/>
          <p:nvPr/>
        </p:nvGrpSpPr>
        <p:grpSpPr>
          <a:xfrm>
            <a:off x="1447920" y="1684800"/>
            <a:ext cx="5789880" cy="4662360"/>
            <a:chOff x="1447920" y="1684800"/>
            <a:chExt cx="5789880" cy="4662360"/>
          </a:xfrm>
        </p:grpSpPr>
        <p:sp>
          <p:nvSpPr>
            <p:cNvPr id="208" name="Rectangle 6"/>
            <p:cNvSpPr/>
            <p:nvPr/>
          </p:nvSpPr>
          <p:spPr>
            <a:xfrm>
              <a:off x="1447920" y="1684800"/>
              <a:ext cx="5789880" cy="46623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spcBef>
                  <a:spcPts val="400"/>
                </a:spcBef>
                <a:buNone/>
              </a:pPr>
              <a:r>
                <a:rPr lang="en-US" sz="2000" b="1" strike="noStrike" spc="-1">
                  <a:solidFill>
                    <a:srgbClr val="800000"/>
                  </a:solidFill>
                  <a:latin typeface="Times New Roman"/>
                  <a:ea typeface="DejaVu Sans"/>
                </a:rPr>
                <a:t>class</a:t>
              </a:r>
              <a:r>
                <a:rPr lang="en-US" sz="2000" b="0" strike="noStrike" spc="-1">
                  <a:solidFill>
                    <a:srgbClr val="000000"/>
                  </a:solidFill>
                  <a:latin typeface="Times New Roman"/>
                  <a:ea typeface="DejaVu Sans"/>
                </a:rPr>
                <a:t> Forma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protected</a:t>
              </a:r>
              <a:r>
                <a:rPr lang="en-US" sz="2000" b="0" strike="noStrike" spc="-1">
                  <a:solidFill>
                    <a:srgbClr val="E34ADC"/>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h</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public</a:t>
              </a:r>
              <a:r>
                <a:rPr lang="en-US" sz="2000" b="0" strike="noStrike" spc="-1">
                  <a:solidFill>
                    <a:srgbClr val="E34ADC"/>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Forma</a:t>
              </a:r>
              <a:r>
                <a:rPr lang="en-US" sz="2000" b="0" strike="noStrike" spc="-1">
                  <a:solidFill>
                    <a:srgbClr val="808030"/>
                  </a:solidFill>
                  <a:latin typeface="Times New Roman"/>
                  <a:ea typeface="DejaVu Sans"/>
                </a:rPr>
                <a:t>(</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a </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008C00"/>
                  </a:solidFill>
                  <a:latin typeface="Times New Roman"/>
                  <a:ea typeface="DejaVu Sans"/>
                </a:rPr>
                <a:t>0</a:t>
              </a:r>
              <a:r>
                <a:rPr lang="en-US" sz="2000" b="0" strike="noStrike" spc="-1">
                  <a:solidFill>
                    <a:srgbClr val="808030"/>
                  </a:solidFill>
                  <a:latin typeface="Times New Roman"/>
                  <a:ea typeface="DejaVu Sans"/>
                </a:rPr>
                <a:t>) : </a:t>
              </a:r>
              <a:r>
                <a:rPr lang="en-US" sz="2000" b="0" strike="noStrike" spc="-1">
                  <a:solidFill>
                    <a:srgbClr val="000000"/>
                  </a:solidFill>
                  <a:latin typeface="Times New Roman"/>
                  <a:ea typeface="DejaVu Sans"/>
                </a:rPr>
                <a:t>h</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a</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class</a:t>
              </a:r>
              <a:r>
                <a:rPr lang="en-US" sz="2000" b="0" strike="noStrike" spc="-1">
                  <a:solidFill>
                    <a:srgbClr val="000000"/>
                  </a:solidFill>
                  <a:latin typeface="Times New Roman"/>
                  <a:ea typeface="DejaVu Sans"/>
                </a:rPr>
                <a:t> Cerc</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public</a:t>
              </a:r>
              <a:r>
                <a:rPr lang="en-US" sz="2000" b="0" strike="noStrike" spc="-1">
                  <a:solidFill>
                    <a:srgbClr val="000000"/>
                  </a:solidFill>
                  <a:latin typeface="Times New Roman"/>
                  <a:ea typeface="DejaVu Sans"/>
                </a:rPr>
                <a:t> Forma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protected</a:t>
              </a:r>
              <a:r>
                <a:rPr lang="en-US" sz="2000" b="0" strike="noStrike" spc="-1">
                  <a:solidFill>
                    <a:srgbClr val="E34ADC"/>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float</a:t>
              </a:r>
              <a:r>
                <a:rPr lang="en-US" sz="2000" b="0" strike="noStrike" spc="-1">
                  <a:solidFill>
                    <a:srgbClr val="000000"/>
                  </a:solidFill>
                  <a:latin typeface="Times New Roman"/>
                  <a:ea typeface="DejaVu Sans"/>
                </a:rPr>
                <a:t> raza</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public</a:t>
              </a:r>
              <a:r>
                <a:rPr lang="en-US" sz="2000" b="0" strike="noStrike" spc="-1">
                  <a:solidFill>
                    <a:srgbClr val="E34ADC"/>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Cerc</a:t>
              </a:r>
              <a:r>
                <a:rPr lang="en-US" sz="2000" b="0" strike="noStrike" spc="-1">
                  <a:solidFill>
                    <a:srgbClr val="808030"/>
                  </a:solidFill>
                  <a:latin typeface="Times New Roman"/>
                  <a:ea typeface="DejaVu Sans"/>
                </a:rPr>
                <a:t>(</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h</a:t>
              </a:r>
              <a:r>
                <a:rPr lang="en-US" sz="2000" b="0" strike="noStrike" spc="-1">
                  <a:solidFill>
                    <a:srgbClr val="808030"/>
                  </a:solidFill>
                  <a:latin typeface="Times New Roman"/>
                  <a:ea typeface="DejaVu Sans"/>
                </a:rPr>
                <a:t>=</a:t>
              </a:r>
              <a:r>
                <a:rPr lang="en-US" sz="2000" b="0" strike="noStrike" spc="-1">
                  <a:solidFill>
                    <a:srgbClr val="008C00"/>
                  </a:solidFill>
                  <a:latin typeface="Times New Roman"/>
                  <a:ea typeface="DejaVu Sans"/>
                </a:rPr>
                <a:t>0</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float</a:t>
              </a:r>
              <a:r>
                <a:rPr lang="en-US" sz="2000" b="0" strike="noStrike" spc="-1">
                  <a:solidFill>
                    <a:srgbClr val="000000"/>
                  </a:solidFill>
                  <a:latin typeface="Times New Roman"/>
                  <a:ea typeface="DejaVu Sans"/>
                </a:rPr>
                <a:t> r</a:t>
              </a:r>
              <a:r>
                <a:rPr lang="en-US" sz="2000" b="0" strike="noStrike" spc="-1">
                  <a:solidFill>
                    <a:srgbClr val="808030"/>
                  </a:solidFill>
                  <a:latin typeface="Times New Roman"/>
                  <a:ea typeface="DejaVu Sans"/>
                </a:rPr>
                <a:t>=</a:t>
              </a:r>
              <a:r>
                <a:rPr lang="en-US" sz="2000" b="0" strike="noStrike" spc="-1">
                  <a:solidFill>
                    <a:srgbClr val="008C00"/>
                  </a:solidFill>
                  <a:latin typeface="Times New Roman"/>
                  <a:ea typeface="DejaVu Sans"/>
                </a:rPr>
                <a:t>0</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Forma</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h</a:t>
              </a:r>
              <a:r>
                <a:rPr lang="en-US" sz="2000" b="0" strike="noStrike" spc="-1">
                  <a:solidFill>
                    <a:srgbClr val="808030"/>
                  </a:solidFill>
                  <a:latin typeface="Times New Roman"/>
                  <a:ea typeface="DejaVu Sans"/>
                </a:rPr>
                <a:t>), </a:t>
              </a:r>
              <a:r>
                <a:rPr lang="en-US" sz="2000" b="0" strike="noStrike" spc="-1">
                  <a:solidFill>
                    <a:srgbClr val="000000"/>
                  </a:solidFill>
                  <a:latin typeface="Times New Roman"/>
                  <a:ea typeface="DejaVu Sans"/>
                </a:rPr>
                <a:t>raza(r)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p:txBody>
        </p:sp>
        <p:sp>
          <p:nvSpPr>
            <p:cNvPr id="209" name="Rectangle 7"/>
            <p:cNvSpPr/>
            <p:nvPr/>
          </p:nvSpPr>
          <p:spPr>
            <a:xfrm>
              <a:off x="1752480" y="5638680"/>
              <a:ext cx="4951440" cy="379440"/>
            </a:xfrm>
            <a:prstGeom prst="rect">
              <a:avLst/>
            </a:prstGeom>
            <a:solidFill>
              <a:srgbClr val="FFCC99">
                <a:alpha val="25000"/>
              </a:srgbClr>
            </a:solidFill>
            <a:ln>
              <a:solidFill>
                <a:srgbClr val="FFCC99"/>
              </a:solidFill>
              <a:round/>
            </a:ln>
          </p:spPr>
          <p:style>
            <a:lnRef idx="2">
              <a:schemeClr val="accent1">
                <a:shade val="50000"/>
              </a:schemeClr>
            </a:lnRef>
            <a:fillRef idx="1">
              <a:schemeClr val="accent1"/>
            </a:fillRef>
            <a:effectRef idx="0">
              <a:schemeClr val="accent1"/>
            </a:effectRef>
            <a:fontRef idx="minor"/>
          </p:style>
        </p:sp>
      </p:grpSp>
      <p:sp>
        <p:nvSpPr>
          <p:cNvPr id="210"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
        <p:nvSpPr>
          <p:cNvPr id="211" name="Rectangle 210"/>
          <p:cNvSpPr/>
          <p:nvPr/>
        </p:nvSpPr>
        <p:spPr>
          <a:xfrm>
            <a:off x="685800" y="6400800"/>
            <a:ext cx="3656880" cy="35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u="sng" strike="noStrike" spc="-1">
                <a:solidFill>
                  <a:srgbClr val="CCCCFF"/>
                </a:solidFill>
                <a:uFillTx/>
                <a:latin typeface="Arial"/>
                <a:ea typeface="DejaVu Sans"/>
                <a:hlinkClick r:id="rId3"/>
              </a:rPr>
              <a:t>Problema cu cercul și elipsa</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226;p27"/>
          <p:cNvSpPr/>
          <p:nvPr/>
        </p:nvSpPr>
        <p:spPr>
          <a:xfrm>
            <a:off x="8520480" y="6407280"/>
            <a:ext cx="48816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DEADBF34-CA33-481E-A6C1-7063FB0CEC5D}" type="slidenum">
              <a:rPr lang="en-US" sz="1400" b="0" strike="noStrike" spc="-1">
                <a:solidFill>
                  <a:srgbClr val="000000"/>
                </a:solidFill>
                <a:latin typeface="Times New Roman"/>
                <a:ea typeface="DejaVu Sans"/>
              </a:rPr>
              <a:t>17</a:t>
            </a:fld>
            <a:endParaRPr lang="en-US" sz="1400" b="0" strike="noStrike" spc="-1">
              <a:latin typeface="Arial"/>
            </a:endParaRPr>
          </a:p>
        </p:txBody>
      </p:sp>
      <p:sp>
        <p:nvSpPr>
          <p:cNvPr id="215" name="Google Shape;229;p27"/>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16" name="Google Shape;230;p27"/>
          <p:cNvSpPr/>
          <p:nvPr/>
        </p:nvSpPr>
        <p:spPr>
          <a:xfrm>
            <a:off x="249120" y="1147680"/>
            <a:ext cx="8644320" cy="539064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360"/>
              </a:spcBef>
              <a:buNone/>
            </a:pPr>
            <a:r>
              <a:rPr lang="en-US" sz="1800" b="1" i="1" strike="noStrike" spc="-1">
                <a:solidFill>
                  <a:srgbClr val="0000FF"/>
                </a:solidFill>
                <a:latin typeface="Times New Roman"/>
                <a:ea typeface="DejaVu Sans"/>
              </a:rPr>
              <a:t>Constructorii clasei derivate</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i="1" strike="noStrike" spc="-1">
                <a:solidFill>
                  <a:srgbClr val="000000"/>
                </a:solidFill>
                <a:latin typeface="Times New Roman"/>
                <a:ea typeface="DejaVu Sans"/>
              </a:rPr>
              <a:t>Constructorul de copiere</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Se pot distinge mai multe situații.</a:t>
            </a:r>
            <a:endParaRPr lang="en-US" sz="1800" b="0" strike="noStrike" spc="-1">
              <a:latin typeface="Arial"/>
            </a:endParaRPr>
          </a:p>
          <a:p>
            <a:pPr marL="216000" indent="-216000">
              <a:lnSpc>
                <a:spcPct val="100000"/>
              </a:lnSpc>
              <a:spcBef>
                <a:spcPts val="360"/>
              </a:spcBef>
              <a:buClr>
                <a:srgbClr val="000000"/>
              </a:buClr>
              <a:buFont typeface="Arial"/>
              <a:buAutoNum type="arabicParenR"/>
            </a:pPr>
            <a:r>
              <a:rPr lang="en-US" sz="1800" b="0" strike="noStrike" spc="-1">
                <a:solidFill>
                  <a:srgbClr val="000000"/>
                </a:solidFill>
                <a:latin typeface="Times New Roman"/>
                <a:ea typeface="DejaVu Sans"/>
              </a:rPr>
              <a:t> Dacă ambele clase, atât clasa derivată, cât și clasa de bază, nu au definit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constructor de copiere, se apelează constructorul implicit creat de compilator.</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Copierea se face membru cu membru.</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2) Dacă clasa de bază are constructorul de copiere definit, dar clasa derivată nu, pentru clasa derivată compilatorul creează un constructor implicit care apelează constructorul de copiere al clasei de bază. (poate fi considerată un caz particular </a:t>
            </a:r>
            <a:r>
              <a:rPr lang="vi-VN" sz="1800" b="0" strike="noStrike" spc="-1">
                <a:solidFill>
                  <a:srgbClr val="000000"/>
                </a:solidFill>
                <a:latin typeface="Times New Roman"/>
                <a:ea typeface="DejaVu Sans"/>
              </a:rPr>
              <a:t>al primei situații, deoarece și partea de bază poate fi privită ca un fel de membru, iar la copiere se apelează cc pentru fiecare membru</a:t>
            </a:r>
            <a:r>
              <a:rPr lang="en-US" sz="1800" b="0" strike="noStrike" spc="-1">
                <a:solidFill>
                  <a:srgbClr val="00000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3)   Dacă se definește constructor de copiere pentru clasa derivată, acestuia îi revine în totalitate sarcina transferării valorilor corespunzătoare membrilor ce aparțin clasei de bază.</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Google Shape;459;p46"/>
          <p:cNvSpPr/>
          <p:nvPr/>
        </p:nvSpPr>
        <p:spPr>
          <a:xfrm>
            <a:off x="249120" y="1274760"/>
            <a:ext cx="8643960" cy="488160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en-US" sz="1800" b="1" strike="noStrike" spc="-1">
                <a:solidFill>
                  <a:srgbClr val="000000"/>
                </a:solidFill>
                <a:latin typeface="Times New Roman"/>
                <a:ea typeface="DejaVu Sans"/>
              </a:rPr>
              <a:t>Constructorii clasei derivate</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1" i="1" strike="noStrike" spc="-1">
                <a:solidFill>
                  <a:srgbClr val="000000"/>
                </a:solidFill>
                <a:latin typeface="Times New Roman"/>
                <a:ea typeface="DejaVu Sans"/>
              </a:rPr>
              <a:t>Constructorul de copiere</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class Forma {</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protected:     int h;</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public:</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    Forma(const Forma&amp; ob), h(ob.h)  { }</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class Cerc: public Forma  {</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protected:</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    float raza;</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public:</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    </a:t>
            </a:r>
            <a:r>
              <a:rPr lang="en-US" sz="1800" b="1" strike="noStrike" spc="-1">
                <a:solidFill>
                  <a:srgbClr val="FF0000"/>
                </a:solidFill>
                <a:latin typeface="Times New Roman"/>
                <a:ea typeface="DejaVu Sans"/>
              </a:rPr>
              <a:t>Cerc(const Cerc&amp;ob):Forma(ob), raza(ob.raza) { }</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endParaRPr lang="en-US" sz="1800" b="0" strike="noStrike" spc="-1">
              <a:latin typeface="Arial"/>
            </a:endParaRPr>
          </a:p>
        </p:txBody>
      </p:sp>
      <p:sp>
        <p:nvSpPr>
          <p:cNvPr id="220"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Google Shape;471;p47"/>
          <p:cNvSpPr/>
          <p:nvPr/>
        </p:nvSpPr>
        <p:spPr>
          <a:xfrm>
            <a:off x="249120" y="1206360"/>
            <a:ext cx="8223480" cy="458316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00"/>
              </a:spcBef>
              <a:buNone/>
            </a:pPr>
            <a:r>
              <a:rPr lang="ro-RO" sz="2000" b="1" strike="noStrike" spc="-1">
                <a:solidFill>
                  <a:srgbClr val="000000"/>
                </a:solidFill>
                <a:latin typeface="Times New Roman"/>
                <a:ea typeface="DejaVu Sans"/>
              </a:rPr>
              <a:t>Ordinea apelării constructorilor și destructorilor </a:t>
            </a:r>
            <a:endParaRPr lang="en-US" sz="2000" b="0" strike="noStrike" spc="-1">
              <a:latin typeface="Arial"/>
            </a:endParaRPr>
          </a:p>
          <a:p>
            <a:pPr>
              <a:lnSpc>
                <a:spcPct val="100000"/>
              </a:lnSpc>
              <a:spcBef>
                <a:spcPts val="400"/>
              </a:spcBef>
              <a:buNone/>
            </a:pPr>
            <a:endParaRPr lang="en-US" sz="2000" b="0" strike="noStrike" spc="-1">
              <a:latin typeface="Arial"/>
            </a:endParaRPr>
          </a:p>
          <a:p>
            <a:pPr marL="216000" indent="-216000">
              <a:lnSpc>
                <a:spcPct val="100000"/>
              </a:lnSpc>
              <a:spcBef>
                <a:spcPts val="400"/>
              </a:spcBef>
              <a:buClr>
                <a:srgbClr val="000000"/>
              </a:buClr>
              <a:buFont typeface="Symbol"/>
              <a:buChar char=""/>
            </a:pPr>
            <a:r>
              <a:rPr lang="ro-RO" sz="2000" b="0" strike="noStrike" spc="-1">
                <a:solidFill>
                  <a:srgbClr val="000000"/>
                </a:solidFill>
                <a:latin typeface="Times New Roman"/>
                <a:ea typeface="DejaVu Sans"/>
              </a:rPr>
              <a:t> constructorii sunt apelați în ordinea definirii obiectelor ca membri ai clasei şi în ordinea moștenirii: </a:t>
            </a:r>
            <a:endParaRPr lang="en-US" sz="2000" b="0" strike="noStrike" spc="-1">
              <a:latin typeface="Arial"/>
            </a:endParaRPr>
          </a:p>
          <a:p>
            <a:pPr>
              <a:lnSpc>
                <a:spcPct val="100000"/>
              </a:lnSpc>
              <a:spcBef>
                <a:spcPts val="400"/>
              </a:spcBef>
              <a:buNone/>
            </a:pPr>
            <a:endParaRPr lang="en-US" sz="2000" b="0" strike="noStrike" spc="-1">
              <a:latin typeface="Arial"/>
            </a:endParaRPr>
          </a:p>
          <a:p>
            <a:pPr marL="216000" indent="-216000">
              <a:lnSpc>
                <a:spcPct val="100000"/>
              </a:lnSpc>
              <a:spcBef>
                <a:spcPts val="400"/>
              </a:spcBef>
              <a:buClr>
                <a:srgbClr val="000000"/>
              </a:buClr>
              <a:buFont typeface="Symbol"/>
              <a:buChar char=""/>
            </a:pPr>
            <a:r>
              <a:rPr lang="ro-RO" sz="2000" b="0" strike="noStrike" spc="-1">
                <a:solidFill>
                  <a:srgbClr val="000000"/>
                </a:solidFill>
                <a:latin typeface="Times New Roman"/>
                <a:ea typeface="DejaVu Sans"/>
              </a:rPr>
              <a:t> la fiecare nivel </a:t>
            </a:r>
            <a:r>
              <a:rPr lang="ro-RO" sz="2000" b="1" strike="noStrike" spc="-1">
                <a:solidFill>
                  <a:srgbClr val="000000"/>
                </a:solidFill>
                <a:latin typeface="Times New Roman"/>
                <a:ea typeface="DejaVu Sans"/>
              </a:rPr>
              <a:t>se apelează:</a:t>
            </a:r>
            <a:endParaRPr lang="en-US" sz="2000" b="0" strike="noStrike" spc="-1">
              <a:latin typeface="Arial"/>
            </a:endParaRPr>
          </a:p>
          <a:p>
            <a:pPr marL="457200" lvl="1" indent="-216000">
              <a:lnSpc>
                <a:spcPct val="100000"/>
              </a:lnSpc>
              <a:spcBef>
                <a:spcPts val="400"/>
              </a:spcBef>
              <a:buClr>
                <a:srgbClr val="000000"/>
              </a:buClr>
              <a:buFont typeface="Symbol"/>
              <a:buChar char=""/>
            </a:pPr>
            <a:r>
              <a:rPr lang="ro-RO" sz="2000" b="1" strike="noStrike" spc="-1">
                <a:solidFill>
                  <a:srgbClr val="000000"/>
                </a:solidFill>
                <a:latin typeface="Times New Roman"/>
                <a:ea typeface="DejaVu Sans"/>
              </a:rPr>
              <a:t> întâi constructorul de la moștenire</a:t>
            </a:r>
            <a:r>
              <a:rPr lang="ro-RO" sz="2000" b="0" strike="noStrike" spc="-1">
                <a:solidFill>
                  <a:srgbClr val="000000"/>
                </a:solidFill>
                <a:latin typeface="Times New Roman"/>
                <a:ea typeface="DejaVu Sans"/>
              </a:rPr>
              <a:t>, </a:t>
            </a:r>
            <a:endParaRPr lang="en-US" sz="2000" b="0" strike="noStrike" spc="-1">
              <a:latin typeface="Arial"/>
            </a:endParaRPr>
          </a:p>
          <a:p>
            <a:pPr marL="457200" lvl="1" indent="-216000">
              <a:lnSpc>
                <a:spcPct val="100000"/>
              </a:lnSpc>
              <a:spcBef>
                <a:spcPts val="400"/>
              </a:spcBef>
              <a:buClr>
                <a:srgbClr val="000000"/>
              </a:buClr>
              <a:buFont typeface="Symbol"/>
              <a:buChar char=""/>
            </a:pPr>
            <a:r>
              <a:rPr lang="ro-RO" sz="2000" b="0" strike="noStrike" spc="-1">
                <a:solidFill>
                  <a:srgbClr val="000000"/>
                </a:solidFill>
                <a:latin typeface="Times New Roman"/>
                <a:ea typeface="DejaVu Sans"/>
              </a:rPr>
              <a:t> apoi </a:t>
            </a:r>
            <a:r>
              <a:rPr lang="ro-RO" sz="2000" b="1" strike="noStrike" spc="-1">
                <a:solidFill>
                  <a:srgbClr val="000000"/>
                </a:solidFill>
                <a:latin typeface="Times New Roman"/>
                <a:ea typeface="DejaVu Sans"/>
              </a:rPr>
              <a:t>constructorii din obiectele membru</a:t>
            </a:r>
            <a:r>
              <a:rPr lang="ro-RO" sz="2000" b="0" strike="noStrike" spc="-1">
                <a:solidFill>
                  <a:srgbClr val="000000"/>
                </a:solidFill>
                <a:latin typeface="Times New Roman"/>
                <a:ea typeface="DejaVu Sans"/>
              </a:rPr>
              <a:t> în clasa respectivă (care sunt apelați</a:t>
            </a:r>
            <a:r>
              <a:rPr lang="en-GB" sz="2000" b="0" strike="noStrike" spc="-1">
                <a:solidFill>
                  <a:srgbClr val="000000"/>
                </a:solidFill>
                <a:latin typeface="Times New Roman"/>
                <a:ea typeface="DejaVu Sans"/>
              </a:rPr>
              <a:t> </a:t>
            </a:r>
            <a:r>
              <a:rPr lang="ro-RO" sz="2000" b="0" strike="noStrike" spc="-1">
                <a:solidFill>
                  <a:srgbClr val="000000"/>
                </a:solidFill>
                <a:latin typeface="Times New Roman"/>
                <a:ea typeface="DejaVu Sans"/>
              </a:rPr>
              <a:t>în ordinea definirii) </a:t>
            </a:r>
            <a:endParaRPr lang="en-US" sz="2000" b="0" strike="noStrike" spc="-1">
              <a:latin typeface="Arial"/>
            </a:endParaRPr>
          </a:p>
          <a:p>
            <a:pPr marL="457200" lvl="1" indent="-216000">
              <a:lnSpc>
                <a:spcPct val="100000"/>
              </a:lnSpc>
              <a:spcBef>
                <a:spcPts val="400"/>
              </a:spcBef>
              <a:buClr>
                <a:srgbClr val="000000"/>
              </a:buClr>
              <a:buFont typeface="Symbol"/>
              <a:buChar char=""/>
            </a:pPr>
            <a:r>
              <a:rPr lang="ro-RO" sz="2000" b="0" strike="noStrike" spc="-1">
                <a:solidFill>
                  <a:srgbClr val="000000"/>
                </a:solidFill>
                <a:latin typeface="Times New Roman"/>
                <a:ea typeface="DejaVu Sans"/>
              </a:rPr>
              <a:t> și la final se merge pe următorul nivel în ordinea moștenirii; </a:t>
            </a:r>
            <a:endParaRPr lang="en-US" sz="2000" b="0" strike="noStrike" spc="-1">
              <a:latin typeface="Arial"/>
            </a:endParaRPr>
          </a:p>
          <a:p>
            <a:pPr marL="457200">
              <a:lnSpc>
                <a:spcPct val="100000"/>
              </a:lnSpc>
              <a:spcBef>
                <a:spcPts val="400"/>
              </a:spcBef>
              <a:buNone/>
            </a:pPr>
            <a:endParaRPr lang="en-US" sz="2000" b="0" strike="noStrike" spc="-1">
              <a:latin typeface="Arial"/>
            </a:endParaRPr>
          </a:p>
          <a:p>
            <a:pPr marL="457200" indent="-216000">
              <a:lnSpc>
                <a:spcPct val="100000"/>
              </a:lnSpc>
              <a:spcBef>
                <a:spcPts val="400"/>
              </a:spcBef>
              <a:buClr>
                <a:srgbClr val="000000"/>
              </a:buClr>
              <a:buFont typeface="Symbol"/>
              <a:buChar char=""/>
            </a:pPr>
            <a:r>
              <a:rPr lang="ro-RO" sz="2000" b="0" strike="noStrike" spc="-1">
                <a:solidFill>
                  <a:srgbClr val="000000"/>
                </a:solidFill>
                <a:latin typeface="Times New Roman"/>
                <a:ea typeface="DejaVu Sans"/>
              </a:rPr>
              <a:t>destructorii sunt executați</a:t>
            </a:r>
            <a:r>
              <a:rPr lang="en-GB" sz="2000" b="0" strike="noStrike" spc="-1">
                <a:solidFill>
                  <a:srgbClr val="000000"/>
                </a:solidFill>
                <a:latin typeface="Times New Roman"/>
                <a:ea typeface="DejaVu Sans"/>
              </a:rPr>
              <a:t> </a:t>
            </a:r>
            <a:r>
              <a:rPr lang="ro-RO" sz="2000" b="0" strike="noStrike" spc="-1">
                <a:solidFill>
                  <a:srgbClr val="000000"/>
                </a:solidFill>
                <a:latin typeface="Times New Roman"/>
                <a:ea typeface="DejaVu Sans"/>
              </a:rPr>
              <a:t>în ordinea inversă a constructorilor </a:t>
            </a:r>
            <a:endParaRPr lang="en-US" sz="2000" b="0" strike="noStrike" spc="-1">
              <a:latin typeface="Arial"/>
            </a:endParaRPr>
          </a:p>
          <a:p>
            <a:pPr marL="457200">
              <a:lnSpc>
                <a:spcPct val="100000"/>
              </a:lnSpc>
              <a:buNone/>
            </a:pPr>
            <a:endParaRPr lang="en-US" sz="2000" b="0" strike="noStrike" spc="-1">
              <a:latin typeface="Arial"/>
            </a:endParaRPr>
          </a:p>
        </p:txBody>
      </p:sp>
      <p:sp>
        <p:nvSpPr>
          <p:cNvPr id="224"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80880" y="838080"/>
            <a:ext cx="8151840" cy="760680"/>
          </a:xfrm>
          <a:prstGeom prst="rect">
            <a:avLst/>
          </a:prstGeom>
          <a:noFill/>
          <a:ln w="9360">
            <a:noFill/>
          </a:ln>
        </p:spPr>
        <p:txBody>
          <a:bodyPr lIns="90000" tIns="45000" rIns="90000" bIns="45000" numCol="1" spcCol="0" anchor="ctr">
            <a:noAutofit/>
          </a:bodyPr>
          <a:lstStyle/>
          <a:p>
            <a:pPr algn="ctr">
              <a:lnSpc>
                <a:spcPct val="100000"/>
              </a:lnSpc>
              <a:buNone/>
            </a:pPr>
            <a:r>
              <a:rPr lang="en-US" sz="4400" b="0" strike="noStrike" spc="-1">
                <a:solidFill>
                  <a:srgbClr val="000000"/>
                </a:solidFill>
                <a:latin typeface="Times New Roman"/>
              </a:rPr>
              <a:t>Cuprins</a:t>
            </a:r>
            <a:endParaRPr lang="en-US" sz="4400" b="0" strike="noStrike" spc="-1">
              <a:latin typeface="Arial"/>
            </a:endParaRPr>
          </a:p>
        </p:txBody>
      </p:sp>
      <p:sp>
        <p:nvSpPr>
          <p:cNvPr id="137" name="PlaceHolder 2"/>
          <p:cNvSpPr>
            <a:spLocks noGrp="1"/>
          </p:cNvSpPr>
          <p:nvPr>
            <p:ph/>
          </p:nvPr>
        </p:nvSpPr>
        <p:spPr>
          <a:xfrm>
            <a:off x="304920" y="1676520"/>
            <a:ext cx="8685360" cy="4113360"/>
          </a:xfrm>
          <a:prstGeom prst="rect">
            <a:avLst/>
          </a:prstGeom>
          <a:noFill/>
          <a:ln w="9360">
            <a:noFill/>
          </a:ln>
        </p:spPr>
        <p:txBody>
          <a:bodyPr lIns="90000" tIns="45000" rIns="90000" bIns="45000" numCol="1" spcCol="0" anchor="t">
            <a:noAutofit/>
          </a:bodyPr>
          <a:lstStyle/>
          <a:p>
            <a:pPr marL="92160">
              <a:lnSpc>
                <a:spcPct val="100000"/>
              </a:lnSpc>
              <a:buNone/>
              <a:tabLst>
                <a:tab pos="0" algn="l"/>
              </a:tabLst>
            </a:pPr>
            <a:r>
              <a:rPr lang="ro-RO" sz="2400" b="0" strike="noStrike" spc="-1">
                <a:solidFill>
                  <a:srgbClr val="000000"/>
                </a:solidFill>
                <a:latin typeface="Times New Roman"/>
              </a:rPr>
              <a:t>Proiectarea descendenta a claselor. Moștenirea în C++.</a:t>
            </a:r>
            <a:endParaRPr lang="en-US" sz="2400" b="0" strike="noStrike" spc="-1">
              <a:latin typeface="Arial"/>
            </a:endParaRPr>
          </a:p>
          <a:p>
            <a:pPr marL="914400" indent="-457200">
              <a:lnSpc>
                <a:spcPct val="100000"/>
              </a:lnSpc>
              <a:buNone/>
              <a:tabLst>
                <a:tab pos="0" algn="l"/>
              </a:tabLst>
            </a:pPr>
            <a:r>
              <a:rPr lang="ro-RO" sz="2400" b="0" strike="noStrike" spc="-1">
                <a:solidFill>
                  <a:srgbClr val="000000"/>
                </a:solidFill>
                <a:latin typeface="Times New Roman"/>
              </a:rPr>
              <a:t>	</a:t>
            </a:r>
            <a:r>
              <a:rPr lang="en-US" sz="2400" b="0" strike="noStrike" spc="-1">
                <a:solidFill>
                  <a:srgbClr val="000000"/>
                </a:solidFill>
                <a:latin typeface="Times New Roman"/>
              </a:rPr>
              <a:t>-</a:t>
            </a:r>
            <a:r>
              <a:rPr lang="ro-RO" sz="2400" b="0" strike="noStrike" spc="-1">
                <a:solidFill>
                  <a:srgbClr val="000000"/>
                </a:solidFill>
                <a:latin typeface="Times New Roman"/>
              </a:rPr>
              <a:t> Controlul accesului la clasa de bază.</a:t>
            </a:r>
            <a:endParaRPr lang="en-US" sz="2400" b="0" strike="noStrike" spc="-1">
              <a:latin typeface="Arial"/>
            </a:endParaRPr>
          </a:p>
          <a:p>
            <a:pPr marL="914400" indent="-457200">
              <a:lnSpc>
                <a:spcPct val="100000"/>
              </a:lnSpc>
              <a:buNone/>
              <a:tabLst>
                <a:tab pos="0" algn="l"/>
              </a:tabLst>
            </a:pPr>
            <a:r>
              <a:rPr lang="ro-RO" sz="2400" b="0" strike="noStrike" spc="-1">
                <a:solidFill>
                  <a:srgbClr val="000000"/>
                </a:solidFill>
                <a:latin typeface="Times New Roman"/>
              </a:rPr>
              <a:t>	</a:t>
            </a:r>
            <a:r>
              <a:rPr lang="en-US" sz="2400" b="0" strike="noStrike" spc="-1">
                <a:solidFill>
                  <a:srgbClr val="000000"/>
                </a:solidFill>
                <a:latin typeface="Times New Roman"/>
              </a:rPr>
              <a:t>-</a:t>
            </a:r>
            <a:r>
              <a:rPr lang="ro-RO" sz="2400" b="0" strike="noStrike" spc="-1">
                <a:solidFill>
                  <a:srgbClr val="000000"/>
                </a:solidFill>
                <a:latin typeface="Times New Roman"/>
              </a:rPr>
              <a:t> Constructori, destructori şi moştenire.</a:t>
            </a:r>
            <a:endParaRPr lang="en-US" sz="2400" b="0" strike="noStrike" spc="-1">
              <a:latin typeface="Arial"/>
            </a:endParaRPr>
          </a:p>
          <a:p>
            <a:pPr marL="914400" indent="-457200">
              <a:lnSpc>
                <a:spcPct val="100000"/>
              </a:lnSpc>
              <a:buNone/>
              <a:tabLst>
                <a:tab pos="0" algn="l"/>
              </a:tabLst>
            </a:pPr>
            <a:r>
              <a:rPr lang="ro-RO" sz="2400" b="0" strike="noStrike" spc="-1">
                <a:solidFill>
                  <a:srgbClr val="000000"/>
                </a:solidFill>
                <a:latin typeface="Times New Roman"/>
              </a:rPr>
              <a:t>	</a:t>
            </a:r>
            <a:r>
              <a:rPr lang="en-US" sz="2400" b="0" strike="noStrike" spc="-1">
                <a:solidFill>
                  <a:srgbClr val="000000"/>
                </a:solidFill>
                <a:latin typeface="Times New Roman"/>
              </a:rPr>
              <a:t>-</a:t>
            </a:r>
            <a:r>
              <a:rPr lang="ro-RO" sz="2400" b="0" strike="noStrike" spc="-1">
                <a:solidFill>
                  <a:srgbClr val="000000"/>
                </a:solidFill>
                <a:latin typeface="Times New Roman"/>
              </a:rPr>
              <a:t> Redefinirea membrilor unei clase de bază într-o clasă derivată.</a:t>
            </a:r>
            <a:endParaRPr lang="en-US" sz="2400" b="0" strike="noStrike" spc="-1">
              <a:latin typeface="Arial"/>
            </a:endParaRPr>
          </a:p>
          <a:p>
            <a:pPr marL="914400" indent="-457200">
              <a:lnSpc>
                <a:spcPct val="100000"/>
              </a:lnSpc>
              <a:buNone/>
              <a:tabLst>
                <a:tab pos="0" algn="l"/>
              </a:tabLst>
            </a:pPr>
            <a:r>
              <a:rPr lang="ro-RO" sz="2400" b="0" strike="noStrike" spc="-1">
                <a:solidFill>
                  <a:srgbClr val="000000"/>
                </a:solidFill>
                <a:latin typeface="Times New Roman"/>
              </a:rPr>
              <a:t>	</a:t>
            </a:r>
            <a:r>
              <a:rPr lang="en-US" sz="2400" b="0" strike="noStrike" spc="-1">
                <a:solidFill>
                  <a:srgbClr val="000000"/>
                </a:solidFill>
                <a:latin typeface="Times New Roman"/>
              </a:rPr>
              <a:t>-</a:t>
            </a:r>
            <a:r>
              <a:rPr lang="ro-RO" sz="2400" b="0" strike="noStrike" spc="-1">
                <a:solidFill>
                  <a:srgbClr val="000000"/>
                </a:solidFill>
                <a:latin typeface="Times New Roman"/>
              </a:rPr>
              <a:t> Declarații de acces.</a:t>
            </a:r>
            <a:endParaRPr lang="en-US" sz="2400" b="0" strike="noStrike" spc="-1">
              <a:latin typeface="Arial"/>
            </a:endParaRPr>
          </a:p>
          <a:p>
            <a:pPr marL="343080" indent="-343080">
              <a:lnSpc>
                <a:spcPct val="100000"/>
              </a:lnSpc>
              <a:buNone/>
              <a:tabLst>
                <a:tab pos="0" algn="l"/>
              </a:tabLst>
            </a:pPr>
            <a:endParaRPr lang="en-US" sz="2400" b="0" strike="noStrike" spc="-1">
              <a:latin typeface="Arial"/>
            </a:endParaRPr>
          </a:p>
          <a:p>
            <a:pPr marL="343080" indent="-343080">
              <a:lnSpc>
                <a:spcPct val="100000"/>
              </a:lnSpc>
              <a:buNone/>
              <a:tabLst>
                <a:tab pos="0" algn="l"/>
              </a:tabLst>
            </a:pPr>
            <a:r>
              <a:rPr lang="ro-RO" sz="2400" b="1" i="1" strike="noStrike" spc="-1">
                <a:solidFill>
                  <a:srgbClr val="0000FF"/>
                </a:solidFill>
                <a:latin typeface="Times New Roman"/>
              </a:rPr>
              <a:t>Obs: în acest curs, exemplele vor fi luate, în principal, din cartea lui B. Eckel - Thinking in C++.</a:t>
            </a:r>
            <a:endParaRPr lang="en-US" sz="2400" b="0" strike="noStrike" spc="-1">
              <a:latin typeface="Arial"/>
            </a:endParaRPr>
          </a:p>
          <a:p>
            <a:pPr marL="914400" indent="-457200">
              <a:lnSpc>
                <a:spcPct val="100000"/>
              </a:lnSpc>
              <a:buNone/>
              <a:tabLst>
                <a:tab pos="0" algn="l"/>
              </a:tabLst>
            </a:pPr>
            <a:endParaRPr lang="en-US" sz="2400" b="0" strike="noStrike" spc="-1">
              <a:latin typeface="Arial"/>
            </a:endParaRPr>
          </a:p>
          <a:p>
            <a:pPr marL="343080" indent="-343080">
              <a:lnSpc>
                <a:spcPct val="100000"/>
              </a:lnSpc>
              <a:buNone/>
              <a:tabLst>
                <a:tab pos="0" algn="l"/>
              </a:tabLst>
            </a:pPr>
            <a:endParaRPr lang="en-US" sz="2400" b="0" strike="noStrike" spc="-1">
              <a:latin typeface="Arial"/>
            </a:endParaRPr>
          </a:p>
          <a:p>
            <a:pPr marL="343080" indent="-343080">
              <a:lnSpc>
                <a:spcPct val="100000"/>
              </a:lnSpc>
              <a:buNone/>
              <a:tabLst>
                <a:tab pos="0" algn="l"/>
              </a:tabLst>
            </a:pP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ctangle 5"/>
          <p:cNvSpPr/>
          <p:nvPr/>
        </p:nvSpPr>
        <p:spPr>
          <a:xfrm>
            <a:off x="228600" y="1066680"/>
            <a:ext cx="6475680" cy="39456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400"/>
              </a:spcBef>
              <a:buNone/>
            </a:pPr>
            <a:r>
              <a:rPr lang="ro-RO" sz="2000" b="1" strike="noStrike" spc="-1">
                <a:solidFill>
                  <a:srgbClr val="000000"/>
                </a:solidFill>
                <a:latin typeface="Times New Roman"/>
                <a:ea typeface="DejaVu Sans"/>
              </a:rPr>
              <a:t>Ordinea apelării constructorilor și destructorilor </a:t>
            </a:r>
            <a:endParaRPr lang="en-US" sz="2000" b="0" strike="noStrike" spc="-1">
              <a:latin typeface="Arial"/>
            </a:endParaRPr>
          </a:p>
        </p:txBody>
      </p:sp>
      <p:sp>
        <p:nvSpPr>
          <p:cNvPr id="228" name="Rectangle 6"/>
          <p:cNvSpPr/>
          <p:nvPr/>
        </p:nvSpPr>
        <p:spPr>
          <a:xfrm>
            <a:off x="1219320" y="1741320"/>
            <a:ext cx="3198960" cy="356400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A</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A </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A</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~A </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C</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C</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C </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C</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~C </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p:txBody>
      </p:sp>
      <p:sp>
        <p:nvSpPr>
          <p:cNvPr id="229" name="Rectangle 6"/>
          <p:cNvSpPr/>
          <p:nvPr/>
        </p:nvSpPr>
        <p:spPr>
          <a:xfrm>
            <a:off x="5562720" y="1689120"/>
            <a:ext cx="2894040" cy="48441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B</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C ob</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B</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B </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B</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~B </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0" strike="noStrike" spc="-1">
                <a:solidFill>
                  <a:srgbClr val="000000"/>
                </a:solidFill>
                <a:latin typeface="Times New Roman"/>
                <a:ea typeface="DejaVu Sans"/>
              </a:rPr>
              <a:t> B</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 ob</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D </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D</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~D </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 s</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p:txBody>
      </p:sp>
      <p:sp>
        <p:nvSpPr>
          <p:cNvPr id="230" name="Rectangle 7"/>
          <p:cNvSpPr/>
          <p:nvPr/>
        </p:nvSpPr>
        <p:spPr>
          <a:xfrm>
            <a:off x="1233360" y="5869800"/>
            <a:ext cx="3173040" cy="394200"/>
          </a:xfrm>
          <a:prstGeom prst="rect">
            <a:avLst/>
          </a:prstGeom>
          <a:noFill/>
          <a:ln w="9525">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nSpc>
                <a:spcPct val="100000"/>
              </a:lnSpc>
              <a:spcBef>
                <a:spcPts val="400"/>
              </a:spcBef>
              <a:buNone/>
            </a:pPr>
            <a:r>
              <a:rPr lang="en-US" sz="2000" b="1" i="1" strike="noStrike" spc="-1">
                <a:solidFill>
                  <a:srgbClr val="000000"/>
                </a:solidFill>
                <a:latin typeface="Calibri"/>
                <a:ea typeface="DejaVu Sans"/>
              </a:rPr>
              <a:t>Ordine: C B A D ~D ~A ~B ~C </a:t>
            </a:r>
            <a:endParaRPr lang="en-US" sz="2000" b="0" strike="noStrike" spc="-1">
              <a:latin typeface="Arial"/>
            </a:endParaRPr>
          </a:p>
        </p:txBody>
      </p:sp>
      <p:sp>
        <p:nvSpPr>
          <p:cNvPr id="231"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Google Shape;286;p32"/>
          <p:cNvSpPr/>
          <p:nvPr/>
        </p:nvSpPr>
        <p:spPr>
          <a:xfrm>
            <a:off x="8272800" y="6407280"/>
            <a:ext cx="73584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3E049A19-CFC3-40BC-B3C7-9353730E8781}" type="slidenum">
              <a:rPr lang="en-US" sz="1400" b="0" strike="noStrike" spc="-1">
                <a:solidFill>
                  <a:srgbClr val="000000"/>
                </a:solidFill>
                <a:latin typeface="Times New Roman"/>
                <a:ea typeface="DejaVu Sans"/>
              </a:rPr>
              <a:t>21</a:t>
            </a:fld>
            <a:endParaRPr lang="en-US" sz="1400" b="0" strike="noStrike" spc="-1">
              <a:latin typeface="Arial"/>
            </a:endParaRPr>
          </a:p>
        </p:txBody>
      </p:sp>
      <p:sp>
        <p:nvSpPr>
          <p:cNvPr id="235" name="Google Shape;289;p32"/>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36" name="Rectangle 8"/>
          <p:cNvSpPr/>
          <p:nvPr/>
        </p:nvSpPr>
        <p:spPr>
          <a:xfrm>
            <a:off x="286560" y="1770120"/>
            <a:ext cx="3869280" cy="419724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60"/>
              </a:spcBef>
              <a:buNone/>
            </a:pPr>
            <a:r>
              <a:rPr lang="en-US" sz="1800" b="0" strike="noStrike" spc="-1">
                <a:solidFill>
                  <a:srgbClr val="004A43"/>
                </a:solidFill>
                <a:latin typeface="Times New Roman"/>
                <a:ea typeface="DejaVu Sans"/>
              </a:rPr>
              <a:t>#define CLASS</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ID</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class ID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public</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  ID</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int</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cout </a:t>
            </a:r>
            <a:r>
              <a:rPr lang="en-US" sz="1800" b="0" strike="noStrike" spc="-1">
                <a:solidFill>
                  <a:srgbClr val="808030"/>
                </a:solidFill>
                <a:latin typeface="Times New Roman"/>
                <a:ea typeface="DejaVu Sans"/>
              </a:rPr>
              <a:t>&lt;&lt;</a:t>
            </a: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ID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 constructor</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ID</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cout </a:t>
            </a:r>
            <a:r>
              <a:rPr lang="en-US" sz="1800" b="0" strike="noStrike" spc="-1">
                <a:solidFill>
                  <a:srgbClr val="808030"/>
                </a:solidFill>
                <a:latin typeface="Times New Roman"/>
                <a:ea typeface="DejaVu Sans"/>
              </a:rPr>
              <a:t>&lt;&lt;</a:t>
            </a: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ID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 destructor</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803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Base1</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Member1</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Member2</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Member3</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Member4</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p:txBody>
      </p:sp>
      <p:sp>
        <p:nvSpPr>
          <p:cNvPr id="237" name="Rectangle 9"/>
          <p:cNvSpPr/>
          <p:nvPr/>
        </p:nvSpPr>
        <p:spPr>
          <a:xfrm>
            <a:off x="4217760" y="1700640"/>
            <a:ext cx="4569120" cy="515448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20"/>
              </a:spcBef>
              <a:buNone/>
            </a:pPr>
            <a:r>
              <a:rPr lang="en-US" sz="1600" b="1" strike="noStrike" spc="-1">
                <a:solidFill>
                  <a:srgbClr val="800000"/>
                </a:solidFill>
                <a:latin typeface="Times New Roman"/>
                <a:ea typeface="DejaVu Sans"/>
              </a:rPr>
              <a:t>class</a:t>
            </a:r>
            <a:r>
              <a:rPr lang="en-US" sz="1600" b="1" strike="noStrike" spc="-1">
                <a:solidFill>
                  <a:srgbClr val="000000"/>
                </a:solidFill>
                <a:latin typeface="Times New Roman"/>
                <a:ea typeface="DejaVu Sans"/>
              </a:rPr>
              <a:t> Derived1 </a:t>
            </a:r>
            <a:r>
              <a:rPr lang="en-US" sz="1600" b="1" strike="noStrike" spc="-1">
                <a:solidFill>
                  <a:srgbClr val="800080"/>
                </a:solidFill>
                <a:latin typeface="Times New Roman"/>
                <a:ea typeface="DejaVu Sans"/>
              </a:rPr>
              <a:t>:</a:t>
            </a:r>
            <a:r>
              <a:rPr lang="en-US" sz="1600" b="1" strike="noStrike" spc="-1">
                <a:solidFill>
                  <a:srgbClr val="000000"/>
                </a:solidFill>
                <a:latin typeface="Times New Roman"/>
                <a:ea typeface="DejaVu Sans"/>
              </a:rPr>
              <a:t> </a:t>
            </a:r>
            <a:r>
              <a:rPr lang="en-US" sz="1600" b="1" strike="noStrike" spc="-1">
                <a:solidFill>
                  <a:srgbClr val="800000"/>
                </a:solidFill>
                <a:latin typeface="Times New Roman"/>
                <a:ea typeface="DejaVu Sans"/>
              </a:rPr>
              <a:t>public</a:t>
            </a:r>
            <a:r>
              <a:rPr lang="en-US" sz="1600" b="1" strike="noStrike" spc="-1">
                <a:solidFill>
                  <a:srgbClr val="000000"/>
                </a:solidFill>
                <a:latin typeface="Times New Roman"/>
                <a:ea typeface="DejaVu Sans"/>
              </a:rPr>
              <a:t> Base1 </a:t>
            </a:r>
            <a:r>
              <a:rPr lang="en-US" sz="1600" b="1"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Member1 m1</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Member2 m2</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1" strike="noStrike" spc="-1">
                <a:solidFill>
                  <a:srgbClr val="800000"/>
                </a:solidFill>
                <a:latin typeface="Times New Roman"/>
                <a:ea typeface="DejaVu Sans"/>
              </a:rPr>
              <a:t>public</a:t>
            </a:r>
            <a:r>
              <a:rPr lang="en-US" sz="1600" b="1" strike="noStrike" spc="-1">
                <a:solidFill>
                  <a:srgbClr val="E34ADC"/>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Derived1</a:t>
            </a:r>
            <a:r>
              <a:rPr lang="en-US" sz="1600" b="0" strike="noStrike" spc="-1">
                <a:solidFill>
                  <a:srgbClr val="808030"/>
                </a:solidFill>
                <a:latin typeface="Times New Roman"/>
                <a:ea typeface="DejaVu Sans"/>
              </a:rPr>
              <a:t>(</a:t>
            </a:r>
            <a:r>
              <a:rPr lang="en-US" sz="1600" b="1" strike="noStrike" spc="-1">
                <a:solidFill>
                  <a:srgbClr val="800000"/>
                </a:solidFill>
                <a:latin typeface="Times New Roman"/>
                <a:ea typeface="DejaVu Sans"/>
              </a:rPr>
              <a:t>int</a:t>
            </a:r>
            <a:r>
              <a:rPr lang="en-US" sz="1600" b="1" strike="noStrike" spc="-1">
                <a:solidFill>
                  <a:srgbClr val="808030"/>
                </a:solidFill>
                <a:latin typeface="Times New Roman"/>
                <a:ea typeface="DejaVu Sans"/>
              </a:rPr>
              <a:t>)</a:t>
            </a:r>
            <a:r>
              <a:rPr lang="en-US" sz="1600" b="1" strike="noStrike" spc="-1">
                <a:solidFill>
                  <a:srgbClr val="000000"/>
                </a:solidFill>
                <a:latin typeface="Times New Roman"/>
                <a:ea typeface="DejaVu Sans"/>
              </a:rPr>
              <a:t> </a:t>
            </a:r>
            <a:r>
              <a:rPr lang="en-US" sz="1600" b="1" strike="noStrike" spc="-1">
                <a:solidFill>
                  <a:srgbClr val="800080"/>
                </a:solidFill>
                <a:latin typeface="Times New Roman"/>
                <a:ea typeface="DejaVu Sans"/>
              </a:rPr>
              <a:t>:</a:t>
            </a:r>
            <a:r>
              <a:rPr lang="en-US" sz="1600" b="1" strike="noStrike" spc="-1">
                <a:solidFill>
                  <a:srgbClr val="000000"/>
                </a:solidFill>
                <a:latin typeface="Times New Roman"/>
                <a:ea typeface="DejaVu Sans"/>
              </a:rPr>
              <a:t> </a:t>
            </a:r>
            <a:r>
              <a:rPr lang="en-US" sz="1600" b="0" strike="noStrike" spc="-1">
                <a:solidFill>
                  <a:srgbClr val="000000"/>
                </a:solidFill>
                <a:latin typeface="Times New Roman"/>
                <a:ea typeface="DejaVu Sans"/>
              </a:rPr>
              <a:t>m2</a:t>
            </a:r>
            <a:r>
              <a:rPr lang="en-US" sz="1600" b="0" strike="noStrike" spc="-1">
                <a:solidFill>
                  <a:srgbClr val="808030"/>
                </a:solidFill>
                <a:latin typeface="Times New Roman"/>
                <a:ea typeface="DejaVu Sans"/>
              </a:rPr>
              <a:t>(</a:t>
            </a:r>
            <a:r>
              <a:rPr lang="en-US" sz="1600" b="0" strike="noStrike" spc="-1">
                <a:solidFill>
                  <a:srgbClr val="008C00"/>
                </a:solidFill>
                <a:latin typeface="Times New Roman"/>
                <a:ea typeface="DejaVu Sans"/>
              </a:rPr>
              <a:t>1</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m1</a:t>
            </a:r>
            <a:r>
              <a:rPr lang="en-US" sz="1600" b="0" strike="noStrike" spc="-1">
                <a:solidFill>
                  <a:srgbClr val="808030"/>
                </a:solidFill>
                <a:latin typeface="Times New Roman"/>
                <a:ea typeface="DejaVu Sans"/>
              </a:rPr>
              <a:t>(</a:t>
            </a:r>
            <a:r>
              <a:rPr lang="en-US" sz="1600" b="0" strike="noStrike" spc="-1">
                <a:solidFill>
                  <a:srgbClr val="008C00"/>
                </a:solidFill>
                <a:latin typeface="Times New Roman"/>
                <a:ea typeface="DejaVu Sans"/>
              </a:rPr>
              <a:t>2</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Base1</a:t>
            </a:r>
            <a:r>
              <a:rPr lang="en-US" sz="1600" b="0" strike="noStrike" spc="-1">
                <a:solidFill>
                  <a:srgbClr val="808030"/>
                </a:solidFill>
                <a:latin typeface="Times New Roman"/>
                <a:ea typeface="DejaVu Sans"/>
              </a:rPr>
              <a:t>(</a:t>
            </a:r>
            <a:r>
              <a:rPr lang="en-US" sz="1600" b="0" strike="noStrike" spc="-1">
                <a:solidFill>
                  <a:srgbClr val="008C00"/>
                </a:solidFill>
                <a:latin typeface="Times New Roman"/>
                <a:ea typeface="DejaVu Sans"/>
              </a:rPr>
              <a:t>3</a:t>
            </a:r>
            <a:r>
              <a:rPr lang="en-US" sz="1600" b="0" strike="noStrike" spc="-1">
                <a:solidFill>
                  <a:srgbClr val="808030"/>
                </a:solidFill>
                <a:latin typeface="Times New Roman"/>
                <a:ea typeface="DejaVu Sans"/>
              </a:rPr>
              <a:t>)</a:t>
            </a:r>
            <a:r>
              <a:rPr lang="en-US" sz="1600" b="1"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1" strike="noStrike" spc="-1">
                <a:solidFill>
                  <a:srgbClr val="800080"/>
                </a:solidFill>
                <a:latin typeface="Times New Roman"/>
                <a:ea typeface="DejaVu Sans"/>
              </a:rPr>
              <a:t>     {</a:t>
            </a:r>
            <a:r>
              <a:rPr lang="en-US" sz="1600" b="0" strike="noStrike" spc="-1">
                <a:solidFill>
                  <a:srgbClr val="000000"/>
                </a:solidFill>
                <a:latin typeface="Times New Roman"/>
                <a:ea typeface="DejaVu Sans"/>
              </a:rPr>
              <a:t>  </a:t>
            </a:r>
            <a:r>
              <a:rPr lang="en-US" sz="1600" b="0" strike="noStrike" spc="-1">
                <a:solidFill>
                  <a:srgbClr val="603000"/>
                </a:solidFill>
                <a:latin typeface="Times New Roman"/>
                <a:ea typeface="DejaVu Sans"/>
              </a:rPr>
              <a:t>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a:t>
            </a:r>
            <a:r>
              <a:rPr lang="en-US" sz="1600" b="0" strike="noStrike" spc="-1">
                <a:solidFill>
                  <a:srgbClr val="0000E6"/>
                </a:solidFill>
                <a:latin typeface="Times New Roman"/>
                <a:ea typeface="DejaVu Sans"/>
              </a:rPr>
              <a:t>Derived1 constructor</a:t>
            </a:r>
            <a:r>
              <a:rPr lang="en-US" sz="1600" b="0" strike="noStrike" spc="-1">
                <a:solidFill>
                  <a:srgbClr val="0F69FF"/>
                </a:solidFill>
                <a:latin typeface="Times New Roman"/>
                <a:ea typeface="DejaVu Sans"/>
              </a:rPr>
              <a:t>\n</a:t>
            </a:r>
            <a:r>
              <a:rPr lang="en-US" sz="1600" b="0" strike="noStrike" spc="-1">
                <a:solidFill>
                  <a:srgbClr val="80000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Derived1</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603000"/>
                </a:solidFill>
                <a:latin typeface="Times New Roman"/>
                <a:ea typeface="DejaVu Sans"/>
              </a:rPr>
              <a:t>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a:t>
            </a:r>
            <a:r>
              <a:rPr lang="en-US" sz="1600" b="0" strike="noStrike" spc="-1">
                <a:solidFill>
                  <a:srgbClr val="0000E6"/>
                </a:solidFill>
                <a:latin typeface="Times New Roman"/>
                <a:ea typeface="DejaVu Sans"/>
              </a:rPr>
              <a:t>Derived1 destructor</a:t>
            </a:r>
            <a:r>
              <a:rPr lang="en-US" sz="1600" b="0" strike="noStrike" spc="-1">
                <a:solidFill>
                  <a:srgbClr val="0F69FF"/>
                </a:solidFill>
                <a:latin typeface="Times New Roman"/>
                <a:ea typeface="DejaVu Sans"/>
              </a:rPr>
              <a:t>\n</a:t>
            </a:r>
            <a:r>
              <a:rPr lang="en-US" sz="1600" b="0" strike="noStrike" spc="-1">
                <a:solidFill>
                  <a:srgbClr val="80000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endParaRPr lang="en-US" sz="1600" b="0" strike="noStrike" spc="-1">
              <a:latin typeface="Arial"/>
            </a:endParaRPr>
          </a:p>
          <a:p>
            <a:pPr>
              <a:lnSpc>
                <a:spcPct val="100000"/>
              </a:lnSpc>
              <a:spcBef>
                <a:spcPts val="320"/>
              </a:spcBef>
              <a:buNone/>
            </a:pPr>
            <a:r>
              <a:rPr lang="en-US" sz="1600" b="1" strike="noStrike" spc="-1">
                <a:solidFill>
                  <a:srgbClr val="800000"/>
                </a:solidFill>
                <a:latin typeface="Times New Roman"/>
                <a:ea typeface="DejaVu Sans"/>
              </a:rPr>
              <a:t>class</a:t>
            </a:r>
            <a:r>
              <a:rPr lang="en-US" sz="1600" b="1" strike="noStrike" spc="-1">
                <a:solidFill>
                  <a:srgbClr val="000000"/>
                </a:solidFill>
                <a:latin typeface="Times New Roman"/>
                <a:ea typeface="DejaVu Sans"/>
              </a:rPr>
              <a:t> Derived2 </a:t>
            </a:r>
            <a:r>
              <a:rPr lang="en-US" sz="1600" b="1" strike="noStrike" spc="-1">
                <a:solidFill>
                  <a:srgbClr val="800080"/>
                </a:solidFill>
                <a:latin typeface="Times New Roman"/>
                <a:ea typeface="DejaVu Sans"/>
              </a:rPr>
              <a:t>:</a:t>
            </a:r>
            <a:r>
              <a:rPr lang="en-US" sz="1600" b="1" strike="noStrike" spc="-1">
                <a:solidFill>
                  <a:srgbClr val="000000"/>
                </a:solidFill>
                <a:latin typeface="Times New Roman"/>
                <a:ea typeface="DejaVu Sans"/>
              </a:rPr>
              <a:t> </a:t>
            </a:r>
            <a:r>
              <a:rPr lang="en-US" sz="1600" b="1" strike="noStrike" spc="-1">
                <a:solidFill>
                  <a:srgbClr val="800000"/>
                </a:solidFill>
                <a:latin typeface="Times New Roman"/>
                <a:ea typeface="DejaVu Sans"/>
              </a:rPr>
              <a:t>public</a:t>
            </a:r>
            <a:r>
              <a:rPr lang="en-US" sz="1600" b="1" strike="noStrike" spc="-1">
                <a:solidFill>
                  <a:srgbClr val="000000"/>
                </a:solidFill>
                <a:latin typeface="Times New Roman"/>
                <a:ea typeface="DejaVu Sans"/>
              </a:rPr>
              <a:t> Derived1 </a:t>
            </a:r>
            <a:r>
              <a:rPr lang="en-US" sz="1600" b="1"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Member3 m3</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Member4 m4</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1" strike="noStrike" spc="-1">
                <a:solidFill>
                  <a:srgbClr val="800000"/>
                </a:solidFill>
                <a:latin typeface="Times New Roman"/>
                <a:ea typeface="DejaVu Sans"/>
              </a:rPr>
              <a:t>public</a:t>
            </a:r>
            <a:r>
              <a:rPr lang="en-US" sz="1600" b="1" strike="noStrike" spc="-1">
                <a:solidFill>
                  <a:srgbClr val="E34ADC"/>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Derived2</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m3</a:t>
            </a:r>
            <a:r>
              <a:rPr lang="en-US" sz="1600" b="0" strike="noStrike" spc="-1">
                <a:solidFill>
                  <a:srgbClr val="808030"/>
                </a:solidFill>
                <a:latin typeface="Times New Roman"/>
                <a:ea typeface="DejaVu Sans"/>
              </a:rPr>
              <a:t>(</a:t>
            </a:r>
            <a:r>
              <a:rPr lang="en-US" sz="1600" b="0" strike="noStrike" spc="-1">
                <a:solidFill>
                  <a:srgbClr val="008C00"/>
                </a:solidFill>
                <a:latin typeface="Times New Roman"/>
                <a:ea typeface="DejaVu Sans"/>
              </a:rPr>
              <a:t>1</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Derived1</a:t>
            </a:r>
            <a:r>
              <a:rPr lang="en-US" sz="1600" b="0" strike="noStrike" spc="-1">
                <a:solidFill>
                  <a:srgbClr val="808030"/>
                </a:solidFill>
                <a:latin typeface="Times New Roman"/>
                <a:ea typeface="DejaVu Sans"/>
              </a:rPr>
              <a:t>(</a:t>
            </a:r>
            <a:r>
              <a:rPr lang="en-US" sz="1600" b="0" strike="noStrike" spc="-1">
                <a:solidFill>
                  <a:srgbClr val="008C00"/>
                </a:solidFill>
                <a:latin typeface="Times New Roman"/>
                <a:ea typeface="DejaVu Sans"/>
              </a:rPr>
              <a:t>2</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m4</a:t>
            </a:r>
            <a:r>
              <a:rPr lang="en-US" sz="1600" b="0" strike="noStrike" spc="-1">
                <a:solidFill>
                  <a:srgbClr val="808030"/>
                </a:solidFill>
                <a:latin typeface="Times New Roman"/>
                <a:ea typeface="DejaVu Sans"/>
              </a:rPr>
              <a:t>(</a:t>
            </a:r>
            <a:r>
              <a:rPr lang="en-US" sz="1600" b="0" strike="noStrike" spc="-1">
                <a:solidFill>
                  <a:srgbClr val="008C00"/>
                </a:solidFill>
                <a:latin typeface="Times New Roman"/>
                <a:ea typeface="DejaVu Sans"/>
              </a:rPr>
              <a:t>3</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800080"/>
                </a:solidFill>
                <a:latin typeface="Times New Roman"/>
                <a:ea typeface="DejaVu Sans"/>
              </a:rPr>
              <a:t>     { </a:t>
            </a:r>
            <a:r>
              <a:rPr lang="en-US" sz="1600" b="0" strike="noStrike" spc="-1">
                <a:solidFill>
                  <a:srgbClr val="000000"/>
                </a:solidFill>
                <a:latin typeface="Times New Roman"/>
                <a:ea typeface="DejaVu Sans"/>
              </a:rPr>
              <a:t> </a:t>
            </a:r>
            <a:r>
              <a:rPr lang="en-US" sz="1600" b="0" strike="noStrike" spc="-1">
                <a:solidFill>
                  <a:srgbClr val="603000"/>
                </a:solidFill>
                <a:latin typeface="Times New Roman"/>
                <a:ea typeface="DejaVu Sans"/>
              </a:rPr>
              <a:t>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a:t>
            </a:r>
            <a:r>
              <a:rPr lang="en-US" sz="1600" b="0" strike="noStrike" spc="-1">
                <a:solidFill>
                  <a:srgbClr val="0000E6"/>
                </a:solidFill>
                <a:latin typeface="Times New Roman"/>
                <a:ea typeface="DejaVu Sans"/>
              </a:rPr>
              <a:t>Derived2 constructor</a:t>
            </a:r>
            <a:r>
              <a:rPr lang="en-US" sz="1600" b="0" strike="noStrike" spc="-1">
                <a:solidFill>
                  <a:srgbClr val="0F69FF"/>
                </a:solidFill>
                <a:latin typeface="Times New Roman"/>
                <a:ea typeface="DejaVu Sans"/>
              </a:rPr>
              <a:t>\n</a:t>
            </a:r>
            <a:r>
              <a:rPr lang="en-US" sz="1600" b="0" strike="noStrike" spc="-1">
                <a:solidFill>
                  <a:srgbClr val="80000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Derived2</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603000"/>
                </a:solidFill>
                <a:latin typeface="Times New Roman"/>
                <a:ea typeface="DejaVu Sans"/>
              </a:rPr>
              <a:t>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a:t>
            </a:r>
            <a:r>
              <a:rPr lang="en-US" sz="1600" b="0" strike="noStrike" spc="-1">
                <a:solidFill>
                  <a:srgbClr val="0000E6"/>
                </a:solidFill>
                <a:latin typeface="Times New Roman"/>
                <a:ea typeface="DejaVu Sans"/>
              </a:rPr>
              <a:t>Derived2 destructor</a:t>
            </a:r>
            <a:r>
              <a:rPr lang="en-US" sz="1600" b="0" strike="noStrike" spc="-1">
                <a:solidFill>
                  <a:srgbClr val="0F69FF"/>
                </a:solidFill>
                <a:latin typeface="Times New Roman"/>
                <a:ea typeface="DejaVu Sans"/>
              </a:rPr>
              <a:t>\n</a:t>
            </a:r>
            <a:r>
              <a:rPr lang="en-US" sz="1600" b="0" strike="noStrike" spc="-1">
                <a:solidFill>
                  <a:srgbClr val="80000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1" strike="noStrike" spc="-1">
                <a:solidFill>
                  <a:srgbClr val="800000"/>
                </a:solidFill>
                <a:latin typeface="Times New Roman"/>
                <a:ea typeface="DejaVu Sans"/>
              </a:rPr>
              <a:t>int</a:t>
            </a:r>
            <a:r>
              <a:rPr lang="en-US" sz="1600" b="1" strike="noStrike" spc="-1">
                <a:solidFill>
                  <a:srgbClr val="000000"/>
                </a:solidFill>
                <a:latin typeface="Times New Roman"/>
                <a:ea typeface="DejaVu Sans"/>
              </a:rPr>
              <a:t> </a:t>
            </a:r>
            <a:r>
              <a:rPr lang="en-US" sz="1600" b="1" strike="noStrike" spc="-1">
                <a:solidFill>
                  <a:srgbClr val="400000"/>
                </a:solidFill>
                <a:latin typeface="Times New Roman"/>
                <a:ea typeface="DejaVu Sans"/>
              </a:rPr>
              <a:t>main</a:t>
            </a:r>
            <a:r>
              <a:rPr lang="en-US" sz="1600" b="1" strike="noStrike" spc="-1">
                <a:solidFill>
                  <a:srgbClr val="808030"/>
                </a:solidFill>
                <a:latin typeface="Times New Roman"/>
                <a:ea typeface="DejaVu Sans"/>
              </a:rPr>
              <a:t>()</a:t>
            </a:r>
            <a:r>
              <a:rPr lang="en-US" sz="1600" b="1" strike="noStrike" spc="-1">
                <a:solidFill>
                  <a:srgbClr val="000000"/>
                </a:solidFill>
                <a:latin typeface="Times New Roman"/>
                <a:ea typeface="DejaVu Sans"/>
              </a:rPr>
              <a:t> </a:t>
            </a:r>
            <a:r>
              <a:rPr lang="en-US" sz="1600" b="1" strike="noStrike" spc="-1">
                <a:solidFill>
                  <a:srgbClr val="800080"/>
                </a:solidFill>
                <a:latin typeface="Times New Roman"/>
                <a:ea typeface="DejaVu Sans"/>
              </a:rPr>
              <a:t>{</a:t>
            </a:r>
            <a:r>
              <a:rPr lang="en-US" sz="1600" b="1" strike="noStrike" spc="-1">
                <a:solidFill>
                  <a:srgbClr val="000000"/>
                </a:solidFill>
                <a:latin typeface="Times New Roman"/>
                <a:ea typeface="DejaVu Sans"/>
              </a:rPr>
              <a:t>  Derived2 d2</a:t>
            </a:r>
            <a:r>
              <a:rPr lang="en-US" sz="1600" b="1" strike="noStrike" spc="-1">
                <a:solidFill>
                  <a:srgbClr val="800080"/>
                </a:solidFill>
                <a:latin typeface="Times New Roman"/>
                <a:ea typeface="DejaVu Sans"/>
              </a:rPr>
              <a:t>;}</a:t>
            </a:r>
            <a:endParaRPr lang="en-US" sz="1600" b="0" strike="noStrike" spc="-1">
              <a:latin typeface="Arial"/>
            </a:endParaRPr>
          </a:p>
        </p:txBody>
      </p:sp>
      <p:sp>
        <p:nvSpPr>
          <p:cNvPr id="238" name="Google Shape;266;p30"/>
          <p:cNvSpPr/>
          <p:nvPr/>
        </p:nvSpPr>
        <p:spPr>
          <a:xfrm>
            <a:off x="249120" y="1078560"/>
            <a:ext cx="8177760" cy="4233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marL="216000" indent="-216000">
              <a:lnSpc>
                <a:spcPct val="100000"/>
              </a:lnSpc>
              <a:spcBef>
                <a:spcPts val="439"/>
              </a:spcBef>
              <a:buClr>
                <a:srgbClr val="000000"/>
              </a:buClr>
              <a:buFont typeface="Symbol"/>
              <a:buChar char=""/>
            </a:pPr>
            <a:r>
              <a:rPr lang="vi-VN" sz="2200" b="1" i="1" strike="noStrike" spc="-1">
                <a:solidFill>
                  <a:srgbClr val="000000"/>
                </a:solidFill>
                <a:latin typeface="Times New Roman"/>
                <a:ea typeface="DejaVu Sans"/>
              </a:rPr>
              <a:t>Ordinea chemării constructorilor și destructorilor</a:t>
            </a:r>
            <a:endParaRPr lang="en-US"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Google Shape;286;p32"/>
          <p:cNvSpPr/>
          <p:nvPr/>
        </p:nvSpPr>
        <p:spPr>
          <a:xfrm>
            <a:off x="8272800" y="6407280"/>
            <a:ext cx="73584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F414696A-418A-4A0F-A021-1287EAA242F3}" type="slidenum">
              <a:rPr lang="en-US" sz="1400" b="0" strike="noStrike" spc="-1">
                <a:solidFill>
                  <a:srgbClr val="000000"/>
                </a:solidFill>
                <a:latin typeface="Times New Roman"/>
                <a:ea typeface="DejaVu Sans"/>
              </a:rPr>
              <a:t>22</a:t>
            </a:fld>
            <a:endParaRPr lang="en-US" sz="1400" b="0" strike="noStrike" spc="-1">
              <a:latin typeface="Arial"/>
            </a:endParaRPr>
          </a:p>
        </p:txBody>
      </p:sp>
      <p:sp>
        <p:nvSpPr>
          <p:cNvPr id="242" name="Google Shape;289;p32"/>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43" name="Rectangle 8"/>
          <p:cNvSpPr/>
          <p:nvPr/>
        </p:nvSpPr>
        <p:spPr>
          <a:xfrm>
            <a:off x="286560" y="1770120"/>
            <a:ext cx="3869280" cy="419724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60"/>
              </a:spcBef>
              <a:buNone/>
            </a:pPr>
            <a:r>
              <a:rPr lang="en-US" sz="1800" b="0" strike="noStrike" spc="-1">
                <a:solidFill>
                  <a:srgbClr val="004A43"/>
                </a:solidFill>
                <a:latin typeface="Times New Roman"/>
                <a:ea typeface="DejaVu Sans"/>
              </a:rPr>
              <a:t>#define CLASS</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ID</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class ID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public</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  ID</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int</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cout </a:t>
            </a:r>
            <a:r>
              <a:rPr lang="en-US" sz="1800" b="0" strike="noStrike" spc="-1">
                <a:solidFill>
                  <a:srgbClr val="808030"/>
                </a:solidFill>
                <a:latin typeface="Times New Roman"/>
                <a:ea typeface="DejaVu Sans"/>
              </a:rPr>
              <a:t>&lt;&lt;</a:t>
            </a: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ID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 constructor</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ID</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cout </a:t>
            </a:r>
            <a:r>
              <a:rPr lang="en-US" sz="1800" b="0" strike="noStrike" spc="-1">
                <a:solidFill>
                  <a:srgbClr val="808030"/>
                </a:solidFill>
                <a:latin typeface="Times New Roman"/>
                <a:ea typeface="DejaVu Sans"/>
              </a:rPr>
              <a:t>&lt;&lt;</a:t>
            </a: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ID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 destructor</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803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Base1</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Member1</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Member2</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Member3</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Member4</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p:txBody>
      </p:sp>
      <p:sp>
        <p:nvSpPr>
          <p:cNvPr id="244" name="Google Shape;304;p33"/>
          <p:cNvSpPr/>
          <p:nvPr/>
        </p:nvSpPr>
        <p:spPr>
          <a:xfrm>
            <a:off x="4646160" y="1545840"/>
            <a:ext cx="4362840" cy="4508280"/>
          </a:xfrm>
          <a:prstGeom prst="rect">
            <a:avLst/>
          </a:prstGeom>
          <a:noFill/>
          <a:ln w="0">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15000"/>
              </a:lnSpc>
              <a:buNone/>
            </a:pPr>
            <a:r>
              <a:rPr lang="en-US" sz="1800" b="0" strike="noStrike" spc="-1">
                <a:solidFill>
                  <a:srgbClr val="000000"/>
                </a:solidFill>
                <a:latin typeface="Times New Roman"/>
                <a:ea typeface="Arial"/>
              </a:rPr>
              <a:t>Se va afisa:</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Base1 constructor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Member1 constructor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Member2 constructor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Derived1 constructor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Member3 constructor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Member4 constructor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Derived2 constructor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Derived2 destructor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Member4 destructor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Member3 destructor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Derived1 destructor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Member2 destructor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Member1 destructor</a:t>
            </a:r>
            <a:endParaRPr lang="en-US" sz="1800" b="0" strike="noStrike" spc="-1">
              <a:latin typeface="Arial"/>
            </a:endParaRPr>
          </a:p>
          <a:p>
            <a:pPr marL="414720">
              <a:lnSpc>
                <a:spcPct val="115000"/>
              </a:lnSpc>
              <a:buNone/>
            </a:pPr>
            <a:r>
              <a:rPr lang="en-US" sz="1800" b="0" strike="noStrike" spc="-1">
                <a:solidFill>
                  <a:srgbClr val="000000"/>
                </a:solidFill>
                <a:latin typeface="Times New Roman"/>
                <a:ea typeface="Arial"/>
              </a:rPr>
              <a:t>Base1 destructor</a:t>
            </a:r>
            <a:endParaRPr lang="en-US" sz="1800" b="0" strike="noStrike" spc="-1">
              <a:latin typeface="Arial"/>
            </a:endParaRPr>
          </a:p>
        </p:txBody>
      </p:sp>
      <p:sp>
        <p:nvSpPr>
          <p:cNvPr id="245" name="Google Shape;266;p30"/>
          <p:cNvSpPr/>
          <p:nvPr/>
        </p:nvSpPr>
        <p:spPr>
          <a:xfrm>
            <a:off x="249120" y="1078560"/>
            <a:ext cx="8177760" cy="4233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marL="216000" indent="-216000">
              <a:lnSpc>
                <a:spcPct val="100000"/>
              </a:lnSpc>
              <a:spcBef>
                <a:spcPts val="439"/>
              </a:spcBef>
              <a:buClr>
                <a:srgbClr val="000000"/>
              </a:buClr>
              <a:buFont typeface="Symbol"/>
              <a:buChar char=""/>
            </a:pPr>
            <a:r>
              <a:rPr lang="vi-VN" sz="2200" b="1" i="1" strike="noStrike" spc="-1">
                <a:solidFill>
                  <a:srgbClr val="000000"/>
                </a:solidFill>
                <a:latin typeface="Times New Roman"/>
                <a:ea typeface="DejaVu Sans"/>
              </a:rPr>
              <a:t>Ordinea chemării constructorilor și destructorilor</a:t>
            </a:r>
            <a:endParaRPr lang="en-US"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Google Shape;312;p34"/>
          <p:cNvSpPr/>
          <p:nvPr/>
        </p:nvSpPr>
        <p:spPr>
          <a:xfrm>
            <a:off x="8428320" y="6407280"/>
            <a:ext cx="5803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00454B3A-C95A-4D84-9C0A-D6F57D457847}" type="slidenum">
              <a:rPr lang="en-US" sz="1400" b="0" strike="noStrike" spc="-1">
                <a:solidFill>
                  <a:srgbClr val="000000"/>
                </a:solidFill>
                <a:latin typeface="Times New Roman"/>
                <a:ea typeface="DejaVu Sans"/>
              </a:rPr>
              <a:t>23</a:t>
            </a:fld>
            <a:endParaRPr lang="en-US" sz="1400" b="0" strike="noStrike" spc="-1">
              <a:latin typeface="Arial"/>
            </a:endParaRPr>
          </a:p>
        </p:txBody>
      </p:sp>
      <p:sp>
        <p:nvSpPr>
          <p:cNvPr id="249" name="Google Shape;315;p34"/>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50" name="Google Shape;316;p34"/>
          <p:cNvSpPr/>
          <p:nvPr/>
        </p:nvSpPr>
        <p:spPr>
          <a:xfrm>
            <a:off x="249120" y="1275840"/>
            <a:ext cx="8100000" cy="526968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00FF"/>
                </a:solidFill>
                <a:latin typeface="Times New Roman"/>
                <a:ea typeface="DejaVu Sans"/>
              </a:rPr>
              <a:t>Redefinirea funcțiilor membre</a:t>
            </a:r>
            <a:endParaRPr lang="en-US" sz="2200" b="0" strike="noStrike" spc="-1">
              <a:latin typeface="Arial"/>
            </a:endParaRPr>
          </a:p>
          <a:p>
            <a:pPr>
              <a:lnSpc>
                <a:spcPct val="100000"/>
              </a:lnSpc>
              <a:spcBef>
                <a:spcPts val="439"/>
              </a:spcBef>
              <a:buNone/>
            </a:pPr>
            <a:r>
              <a:rPr lang="en-US" sz="2200" b="0" strike="noStrike" spc="-1">
                <a:solidFill>
                  <a:srgbClr val="000000"/>
                </a:solidFill>
                <a:latin typeface="Times New Roman"/>
                <a:ea typeface="DejaVu Sans"/>
              </a:rPr>
              <a:t>Clasa derivată are acces la toți membrii cu acces </a:t>
            </a:r>
            <a:r>
              <a:rPr lang="en-US" sz="2200" b="1" strike="noStrike" spc="-1">
                <a:solidFill>
                  <a:srgbClr val="000000"/>
                </a:solidFill>
                <a:latin typeface="Times New Roman"/>
                <a:ea typeface="DejaVu Sans"/>
              </a:rPr>
              <a:t>protected</a:t>
            </a:r>
            <a:r>
              <a:rPr lang="en-US" sz="2200" b="0" strike="noStrike" spc="-1">
                <a:solidFill>
                  <a:srgbClr val="000000"/>
                </a:solidFill>
                <a:latin typeface="Times New Roman"/>
                <a:ea typeface="DejaVu Sans"/>
              </a:rPr>
              <a:t> sau </a:t>
            </a:r>
            <a:r>
              <a:rPr lang="en-US" sz="2200" b="1" strike="noStrike" spc="-1">
                <a:solidFill>
                  <a:srgbClr val="000000"/>
                </a:solidFill>
                <a:latin typeface="Times New Roman"/>
                <a:ea typeface="DejaVu Sans"/>
              </a:rPr>
              <a:t>public</a:t>
            </a:r>
            <a:r>
              <a:rPr lang="en-US" sz="2200" b="0" strike="noStrike" spc="-1">
                <a:solidFill>
                  <a:srgbClr val="000000"/>
                </a:solidFill>
                <a:latin typeface="Times New Roman"/>
                <a:ea typeface="DejaVu Sans"/>
              </a:rPr>
              <a:t> ai clasei de bază.</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en-US" sz="2200" b="0" strike="noStrike" spc="-1">
                <a:solidFill>
                  <a:srgbClr val="000000"/>
                </a:solidFill>
                <a:latin typeface="Times New Roman"/>
                <a:ea typeface="DejaVu Sans"/>
              </a:rPr>
              <a:t>Este permisă supradefinirea funcțiilor membre clasei de bază cu funcții</a:t>
            </a:r>
            <a:endParaRPr lang="en-US" sz="2200" b="0" strike="noStrike" spc="-1">
              <a:latin typeface="Arial"/>
            </a:endParaRPr>
          </a:p>
          <a:p>
            <a:pPr>
              <a:lnSpc>
                <a:spcPct val="100000"/>
              </a:lnSpc>
              <a:spcBef>
                <a:spcPts val="439"/>
              </a:spcBef>
              <a:buNone/>
            </a:pPr>
            <a:r>
              <a:rPr lang="en-US" sz="2200" b="0" strike="noStrike" spc="-1">
                <a:solidFill>
                  <a:srgbClr val="000000"/>
                </a:solidFill>
                <a:latin typeface="Times New Roman"/>
                <a:ea typeface="DejaVu Sans"/>
              </a:rPr>
              <a:t>membre ale clasei derivate.</a:t>
            </a:r>
            <a:endParaRPr lang="en-US" sz="2200" b="0" strike="noStrike" spc="-1">
              <a:latin typeface="Arial"/>
            </a:endParaRPr>
          </a:p>
          <a:p>
            <a:pPr>
              <a:lnSpc>
                <a:spcPct val="115000"/>
              </a:lnSpc>
              <a:spcBef>
                <a:spcPts val="439"/>
              </a:spcBef>
              <a:buNone/>
            </a:pPr>
            <a:endParaRPr lang="en-US" sz="2200" b="0" strike="noStrike" spc="-1">
              <a:latin typeface="Arial"/>
            </a:endParaRPr>
          </a:p>
          <a:p>
            <a:pPr marL="216000" indent="-216000">
              <a:lnSpc>
                <a:spcPct val="115000"/>
              </a:lnSpc>
              <a:spcBef>
                <a:spcPts val="439"/>
              </a:spcBef>
              <a:buClr>
                <a:srgbClr val="000000"/>
              </a:buClr>
              <a:buFont typeface="Arial"/>
              <a:buChar char="-"/>
            </a:pPr>
            <a:r>
              <a:rPr lang="en-US" sz="2200" b="0" strike="noStrike" spc="-1">
                <a:solidFill>
                  <a:srgbClr val="000000"/>
                </a:solidFill>
                <a:latin typeface="Times New Roman"/>
                <a:ea typeface="DejaVu Sans"/>
              </a:rPr>
              <a:t>2 modalități de a redefini o funcţie membră:</a:t>
            </a:r>
            <a:endParaRPr lang="en-US" sz="2200" b="0" strike="noStrike" spc="-1">
              <a:latin typeface="Arial"/>
            </a:endParaRPr>
          </a:p>
          <a:p>
            <a:pPr marL="829440" lvl="1" indent="-322560">
              <a:lnSpc>
                <a:spcPct val="115000"/>
              </a:lnSpc>
              <a:spcBef>
                <a:spcPts val="439"/>
              </a:spcBef>
              <a:buClr>
                <a:srgbClr val="000000"/>
              </a:buClr>
              <a:buFont typeface="Arial"/>
              <a:buChar char="-"/>
            </a:pPr>
            <a:r>
              <a:rPr lang="en-US" sz="2200" b="1" strike="noStrike" spc="-1">
                <a:solidFill>
                  <a:srgbClr val="000000"/>
                </a:solidFill>
                <a:latin typeface="Times New Roman"/>
                <a:ea typeface="DejaVu Sans"/>
              </a:rPr>
              <a:t>cu același antet ca în clasa de baz</a:t>
            </a:r>
            <a:r>
              <a:rPr lang="en-US" sz="2200" b="0" strike="noStrike" spc="-1">
                <a:solidFill>
                  <a:srgbClr val="000000"/>
                </a:solidFill>
                <a:latin typeface="Times New Roman"/>
                <a:ea typeface="DejaVu Sans"/>
              </a:rPr>
              <a:t>ă (“redefining” - în cazul funcțiilor oarecare / “overriding” - în cazul funcțiilor virtuale);</a:t>
            </a:r>
            <a:endParaRPr lang="en-US" sz="2200" b="0" strike="noStrike" spc="-1">
              <a:latin typeface="Arial"/>
            </a:endParaRPr>
          </a:p>
          <a:p>
            <a:pPr marL="829440" lvl="1" indent="-322560">
              <a:lnSpc>
                <a:spcPct val="115000"/>
              </a:lnSpc>
              <a:spcBef>
                <a:spcPts val="439"/>
              </a:spcBef>
              <a:buClr>
                <a:srgbClr val="000000"/>
              </a:buClr>
              <a:buFont typeface="Arial"/>
              <a:buChar char="-"/>
            </a:pPr>
            <a:r>
              <a:rPr lang="en-US" sz="2200" b="1" strike="noStrike" spc="-1">
                <a:solidFill>
                  <a:srgbClr val="000000"/>
                </a:solidFill>
                <a:latin typeface="Times New Roman"/>
                <a:ea typeface="DejaVu Sans"/>
              </a:rPr>
              <a:t>cu schimbarea listei de argumente sau a tipului returnat</a:t>
            </a:r>
            <a:r>
              <a:rPr lang="en-US" sz="2200" b="0" strike="noStrike" spc="-1">
                <a:solidFill>
                  <a:srgbClr val="000000"/>
                </a:solidFill>
                <a:latin typeface="Times New Roman"/>
                <a:ea typeface="DejaVu Sans"/>
              </a:rPr>
              <a:t>.</a:t>
            </a:r>
            <a:endParaRPr lang="en-US" sz="2200" b="0" strike="noStrike" spc="-1">
              <a:latin typeface="Arial"/>
            </a:endParaRPr>
          </a:p>
          <a:p>
            <a:pPr>
              <a:lnSpc>
                <a:spcPct val="115000"/>
              </a:lnSpc>
              <a:spcBef>
                <a:spcPts val="439"/>
              </a:spcBef>
              <a:buNone/>
            </a:pP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endParaRPr lang="en-US"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Google Shape;324;p35"/>
          <p:cNvSpPr/>
          <p:nvPr/>
        </p:nvSpPr>
        <p:spPr>
          <a:xfrm>
            <a:off x="8428320" y="6407280"/>
            <a:ext cx="5803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B715BC7D-D37F-49D3-9AAF-F7BA6E1CA294}" type="slidenum">
              <a:rPr lang="en-US" sz="1400" b="0" strike="noStrike" spc="-1">
                <a:solidFill>
                  <a:srgbClr val="000000"/>
                </a:solidFill>
                <a:latin typeface="Times New Roman"/>
                <a:ea typeface="DejaVu Sans"/>
              </a:rPr>
              <a:t>24</a:t>
            </a:fld>
            <a:endParaRPr lang="en-US" sz="1400" b="0" strike="noStrike" spc="-1">
              <a:latin typeface="Arial"/>
            </a:endParaRPr>
          </a:p>
        </p:txBody>
      </p:sp>
      <p:sp>
        <p:nvSpPr>
          <p:cNvPr id="254" name="Google Shape;327;p35"/>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55" name="Google Shape;328;p35"/>
          <p:cNvSpPr/>
          <p:nvPr/>
        </p:nvSpPr>
        <p:spPr>
          <a:xfrm>
            <a:off x="249120" y="1078560"/>
            <a:ext cx="8100000" cy="118368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70C0"/>
                </a:solidFill>
                <a:latin typeface="Times New Roman"/>
                <a:ea typeface="DejaVu Sans"/>
              </a:rPr>
              <a:t>Redefinirea funcțiilor membre</a:t>
            </a:r>
            <a:endParaRPr lang="en-US" sz="22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000000"/>
                </a:solidFill>
                <a:latin typeface="Times New Roman"/>
                <a:ea typeface="DejaVu Sans"/>
              </a:rPr>
              <a:t>Exemplu: - păstrarea antetului/tipului returnat</a:t>
            </a:r>
            <a:endParaRPr lang="en-US" sz="1800" b="0" strike="noStrike" spc="-1">
              <a:latin typeface="Arial"/>
            </a:endParaRPr>
          </a:p>
          <a:p>
            <a:pPr>
              <a:lnSpc>
                <a:spcPct val="100000"/>
              </a:lnSpc>
              <a:spcBef>
                <a:spcPts val="360"/>
              </a:spcBef>
              <a:buNone/>
            </a:pPr>
            <a:endParaRPr lang="en-US" sz="1800" b="0" strike="noStrike" spc="-1">
              <a:latin typeface="Arial"/>
            </a:endParaRPr>
          </a:p>
        </p:txBody>
      </p:sp>
      <p:grpSp>
        <p:nvGrpSpPr>
          <p:cNvPr id="256" name="Group 9"/>
          <p:cNvGrpSpPr/>
          <p:nvPr/>
        </p:nvGrpSpPr>
        <p:grpSpPr>
          <a:xfrm>
            <a:off x="1116000" y="2209680"/>
            <a:ext cx="7048800" cy="4524480"/>
            <a:chOff x="1116000" y="2209680"/>
            <a:chExt cx="7048800" cy="4524480"/>
          </a:xfrm>
        </p:grpSpPr>
        <p:sp>
          <p:nvSpPr>
            <p:cNvPr id="257" name="Rectangle 6"/>
            <p:cNvSpPr/>
            <p:nvPr/>
          </p:nvSpPr>
          <p:spPr>
            <a:xfrm>
              <a:off x="1116000" y="2209680"/>
              <a:ext cx="7048800" cy="45244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Baza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1"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1" strike="noStrike" spc="-1">
                  <a:solidFill>
                    <a:srgbClr val="000000"/>
                  </a:solidFill>
                  <a:latin typeface="Times New Roman"/>
                  <a:ea typeface="DejaVu Sans"/>
                </a:rPr>
                <a:t> afis</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Baza</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Derivata </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Baza</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1"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1" strike="noStrike" spc="-1">
                  <a:solidFill>
                    <a:srgbClr val="000000"/>
                  </a:solidFill>
                  <a:latin typeface="Times New Roman"/>
                  <a:ea typeface="DejaVu Sans"/>
                </a:rPr>
                <a:t> afis</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Baza</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afis</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si Derivata</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int</a:t>
              </a:r>
              <a:r>
                <a:rPr lang="en-US" sz="1800" b="1"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Derivata d</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it-IT" sz="1800" b="0" strike="noStrike" spc="-1">
                  <a:solidFill>
                    <a:srgbClr val="000000"/>
                  </a:solidFill>
                  <a:latin typeface="Times New Roman"/>
                  <a:ea typeface="DejaVu Sans"/>
                </a:rPr>
                <a:t>d</a:t>
              </a:r>
              <a:r>
                <a:rPr lang="it-IT" sz="1800" b="0" strike="noStrike" spc="-1">
                  <a:solidFill>
                    <a:srgbClr val="808030"/>
                  </a:solidFill>
                  <a:latin typeface="Times New Roman"/>
                  <a:ea typeface="DejaVu Sans"/>
                </a:rPr>
                <a:t>.</a:t>
              </a:r>
              <a:r>
                <a:rPr lang="it-IT" sz="1800" b="0" strike="noStrike" spc="-1">
                  <a:solidFill>
                    <a:srgbClr val="000000"/>
                  </a:solidFill>
                  <a:latin typeface="Times New Roman"/>
                  <a:ea typeface="DejaVu Sans"/>
                </a:rPr>
                <a:t>afis</a:t>
              </a:r>
              <a:r>
                <a:rPr lang="it-IT" sz="1800" b="0" strike="noStrike" spc="-1">
                  <a:solidFill>
                    <a:srgbClr val="808030"/>
                  </a:solidFill>
                  <a:latin typeface="Times New Roman"/>
                  <a:ea typeface="DejaVu Sans"/>
                </a:rPr>
                <a:t>(</a:t>
              </a:r>
              <a:r>
                <a:rPr lang="it-IT" sz="1800" b="0" strike="noStrike" spc="-1">
                  <a:solidFill>
                    <a:srgbClr val="000000"/>
                  </a:solidFill>
                  <a:latin typeface="Times New Roman"/>
                  <a:ea typeface="DejaVu Sans"/>
                </a:rPr>
                <a:t> </a:t>
              </a:r>
              <a:r>
                <a:rPr lang="it-IT" sz="1800" b="0" strike="noStrike" spc="-1">
                  <a:solidFill>
                    <a:srgbClr val="808030"/>
                  </a:solidFill>
                  <a:latin typeface="Times New Roman"/>
                  <a:ea typeface="DejaVu Sans"/>
                </a:rPr>
                <a:t>)</a:t>
              </a:r>
              <a:r>
                <a:rPr lang="it-IT" sz="1800" b="0" strike="noStrike" spc="-1">
                  <a:solidFill>
                    <a:srgbClr val="800080"/>
                  </a:solidFill>
                  <a:latin typeface="Times New Roman"/>
                  <a:ea typeface="DejaVu Sans"/>
                </a:rPr>
                <a:t>;</a:t>
              </a:r>
              <a:r>
                <a:rPr lang="it-IT" sz="1800" b="0" strike="noStrike" spc="-1">
                  <a:solidFill>
                    <a:srgbClr val="000000"/>
                  </a:solidFill>
                  <a:latin typeface="Times New Roman"/>
                  <a:ea typeface="DejaVu Sans"/>
                </a:rPr>
                <a:t> </a:t>
              </a:r>
              <a:r>
                <a:rPr lang="it-IT" sz="1800" b="0" strike="noStrike" spc="-1">
                  <a:solidFill>
                    <a:srgbClr val="696969"/>
                  </a:solidFill>
                  <a:latin typeface="Times New Roman"/>
                  <a:ea typeface="DejaVu Sans"/>
                </a:rPr>
                <a:t>// se afiseaza “Baza si Derivata”</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p:txBody>
        </p:sp>
        <p:sp>
          <p:nvSpPr>
            <p:cNvPr id="258" name="Rectangle 7"/>
            <p:cNvSpPr/>
            <p:nvPr/>
          </p:nvSpPr>
          <p:spPr>
            <a:xfrm>
              <a:off x="1323360" y="2806200"/>
              <a:ext cx="1242720" cy="34416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259" name="Rectangle 8"/>
            <p:cNvSpPr/>
            <p:nvPr/>
          </p:nvSpPr>
          <p:spPr>
            <a:xfrm>
              <a:off x="1323360" y="4572000"/>
              <a:ext cx="1242720" cy="34416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gr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Google Shape;336;p36"/>
          <p:cNvSpPr/>
          <p:nvPr/>
        </p:nvSpPr>
        <p:spPr>
          <a:xfrm>
            <a:off x="8428320" y="6407280"/>
            <a:ext cx="5803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52E1A4D4-1E7D-452C-A192-59B7F2DC0491}" type="slidenum">
              <a:rPr lang="en-US" sz="1400" b="0" strike="noStrike" spc="-1">
                <a:solidFill>
                  <a:srgbClr val="000000"/>
                </a:solidFill>
                <a:latin typeface="Times New Roman"/>
                <a:ea typeface="DejaVu Sans"/>
              </a:rPr>
              <a:t>25</a:t>
            </a:fld>
            <a:endParaRPr lang="en-US" sz="1400" b="0" strike="noStrike" spc="-1">
              <a:latin typeface="Arial"/>
            </a:endParaRPr>
          </a:p>
        </p:txBody>
      </p:sp>
      <p:sp>
        <p:nvSpPr>
          <p:cNvPr id="263" name="Google Shape;339;p36"/>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64" name="Google Shape;340;p36"/>
          <p:cNvSpPr/>
          <p:nvPr/>
        </p:nvSpPr>
        <p:spPr>
          <a:xfrm>
            <a:off x="249120" y="1009440"/>
            <a:ext cx="5751360" cy="69984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70C0"/>
                </a:solidFill>
                <a:latin typeface="Times New Roman"/>
                <a:ea typeface="DejaVu Sans"/>
              </a:rPr>
              <a:t>Redefinirea funcțiilor membre</a:t>
            </a:r>
            <a:endParaRPr lang="en-US" sz="2200" b="0" strike="noStrike" spc="-1">
              <a:latin typeface="Arial"/>
            </a:endParaRPr>
          </a:p>
          <a:p>
            <a:pPr>
              <a:lnSpc>
                <a:spcPct val="150000"/>
              </a:lnSpc>
              <a:spcBef>
                <a:spcPts val="360"/>
              </a:spcBef>
              <a:buNone/>
            </a:pPr>
            <a:r>
              <a:rPr lang="en-US" sz="1800" b="1" strike="noStrike" spc="-1">
                <a:solidFill>
                  <a:srgbClr val="000000"/>
                </a:solidFill>
                <a:latin typeface="Times New Roman"/>
                <a:ea typeface="DejaVu Sans"/>
              </a:rPr>
              <a:t>Exemplu: - nepăstrarea antetului/tipului returnat</a:t>
            </a:r>
            <a:endParaRPr lang="en-US" sz="1800" b="0" strike="noStrike" spc="-1">
              <a:latin typeface="Arial"/>
            </a:endParaRPr>
          </a:p>
          <a:p>
            <a:pPr>
              <a:lnSpc>
                <a:spcPct val="100000"/>
              </a:lnSpc>
              <a:spcBef>
                <a:spcPts val="360"/>
              </a:spcBef>
              <a:buNone/>
            </a:pPr>
            <a:endParaRPr lang="en-US" sz="1800" b="0" strike="noStrike" spc="-1">
              <a:latin typeface="Arial"/>
            </a:endParaRPr>
          </a:p>
        </p:txBody>
      </p:sp>
      <p:sp>
        <p:nvSpPr>
          <p:cNvPr id="265" name="Google Shape;340;p36"/>
          <p:cNvSpPr/>
          <p:nvPr/>
        </p:nvSpPr>
        <p:spPr>
          <a:xfrm>
            <a:off x="5747040" y="2935080"/>
            <a:ext cx="3247200" cy="173700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00FF"/>
                </a:solidFill>
                <a:latin typeface="Times New Roman"/>
                <a:ea typeface="DejaVu Sans"/>
              </a:rPr>
              <a:t>Obs: la redefinirea unei funcţii din clasa de baza, toate celelalte versiuni sunt automat ascunse!</a:t>
            </a:r>
            <a:endParaRPr lang="en-US" sz="2200" b="0" strike="noStrike" spc="-1">
              <a:latin typeface="Arial"/>
            </a:endParaRPr>
          </a:p>
        </p:txBody>
      </p:sp>
      <p:grpSp>
        <p:nvGrpSpPr>
          <p:cNvPr id="266" name="Group 11"/>
          <p:cNvGrpSpPr/>
          <p:nvPr/>
        </p:nvGrpSpPr>
        <p:grpSpPr>
          <a:xfrm>
            <a:off x="424800" y="1945800"/>
            <a:ext cx="4569120" cy="5164560"/>
            <a:chOff x="424800" y="1945800"/>
            <a:chExt cx="4569120" cy="5164560"/>
          </a:xfrm>
        </p:grpSpPr>
        <p:sp>
          <p:nvSpPr>
            <p:cNvPr id="267" name="Rectangle 8"/>
            <p:cNvSpPr/>
            <p:nvPr/>
          </p:nvSpPr>
          <p:spPr>
            <a:xfrm>
              <a:off x="424800" y="1945800"/>
              <a:ext cx="4569120" cy="516456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Baza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1"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1" strike="noStrike" spc="-1">
                  <a:solidFill>
                    <a:srgbClr val="000000"/>
                  </a:solidFill>
                  <a:latin typeface="Times New Roman"/>
                  <a:ea typeface="DejaVu Sans"/>
                </a:rPr>
                <a:t> afis</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Baza</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Derivata</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Baza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1"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1" strike="noStrike" spc="-1">
                  <a:solidFill>
                    <a:srgbClr val="000000"/>
                  </a:solidFill>
                  <a:latin typeface="Times New Roman"/>
                  <a:ea typeface="DejaVu Sans"/>
                </a:rPr>
                <a:t> afis </a:t>
              </a:r>
              <a:r>
                <a:rPr lang="en-US" sz="1800" b="1"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int</a:t>
              </a:r>
              <a:r>
                <a:rPr lang="en-US" sz="1800" b="1" strike="noStrike" spc="-1">
                  <a:solidFill>
                    <a:srgbClr val="000000"/>
                  </a:solidFill>
                  <a:latin typeface="Times New Roman"/>
                  <a:ea typeface="DejaVu Sans"/>
                </a:rPr>
                <a:t> x</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Baza</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afis</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si Derivata</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int</a:t>
              </a:r>
              <a:r>
                <a:rPr lang="en-US" sz="1800" b="1"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Derivata d</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afis</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96969"/>
                  </a:solidFill>
                  <a:latin typeface="Times New Roman"/>
                  <a:ea typeface="DejaVu Sans"/>
                </a:rPr>
                <a:t>//nu exista Derivata::afis(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afis</a:t>
              </a:r>
              <a:r>
                <a:rPr lang="en-US" sz="1800" b="0" strike="noStrike" spc="-1">
                  <a:solidFill>
                    <a:srgbClr val="808030"/>
                  </a:solidFill>
                  <a:latin typeface="Times New Roman"/>
                  <a:ea typeface="DejaVu Sans"/>
                </a:rPr>
                <a:t>(</a:t>
              </a:r>
              <a:r>
                <a:rPr lang="en-US" sz="1800" b="0" strike="noStrike" spc="-1">
                  <a:solidFill>
                    <a:srgbClr val="008C00"/>
                  </a:solidFill>
                  <a:latin typeface="Times New Roman"/>
                  <a:ea typeface="DejaVu Sans"/>
                </a:rPr>
                <a:t>3</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p:txBody>
        </p:sp>
        <p:sp>
          <p:nvSpPr>
            <p:cNvPr id="268" name="Rectangle 9"/>
            <p:cNvSpPr/>
            <p:nvPr/>
          </p:nvSpPr>
          <p:spPr>
            <a:xfrm>
              <a:off x="632160" y="2530440"/>
              <a:ext cx="1242720" cy="34416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269" name="Rectangle 10"/>
            <p:cNvSpPr/>
            <p:nvPr/>
          </p:nvSpPr>
          <p:spPr>
            <a:xfrm>
              <a:off x="701280" y="4302720"/>
              <a:ext cx="1588320" cy="34416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gr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Google Shape;349;p37"/>
          <p:cNvSpPr/>
          <p:nvPr/>
        </p:nvSpPr>
        <p:spPr>
          <a:xfrm>
            <a:off x="8428320" y="6407280"/>
            <a:ext cx="5803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384150E3-B069-4116-83E0-C8977746B758}" type="slidenum">
              <a:rPr lang="en-US" sz="1400" b="0" strike="noStrike" spc="-1">
                <a:solidFill>
                  <a:srgbClr val="000000"/>
                </a:solidFill>
                <a:latin typeface="Times New Roman"/>
                <a:ea typeface="DejaVu Sans"/>
              </a:rPr>
              <a:t>26</a:t>
            </a:fld>
            <a:endParaRPr lang="en-US" sz="1400" b="0" strike="noStrike" spc="-1">
              <a:latin typeface="Arial"/>
            </a:endParaRPr>
          </a:p>
        </p:txBody>
      </p:sp>
      <p:sp>
        <p:nvSpPr>
          <p:cNvPr id="273" name="Google Shape;352;p37"/>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74" name="Google Shape;353;p37"/>
          <p:cNvSpPr/>
          <p:nvPr/>
        </p:nvSpPr>
        <p:spPr>
          <a:xfrm>
            <a:off x="249120" y="1009440"/>
            <a:ext cx="5440320" cy="7689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70C0"/>
                </a:solidFill>
                <a:latin typeface="Times New Roman"/>
                <a:ea typeface="DejaVu Sans"/>
              </a:rPr>
              <a:t>Redefinirea funcțiilor membre</a:t>
            </a:r>
            <a:endParaRPr lang="en-US" sz="2200" b="0" strike="noStrike" spc="-1">
              <a:latin typeface="Arial"/>
            </a:endParaRPr>
          </a:p>
          <a:p>
            <a:pPr>
              <a:lnSpc>
                <a:spcPct val="150000"/>
              </a:lnSpc>
              <a:spcBef>
                <a:spcPts val="360"/>
              </a:spcBef>
              <a:buNone/>
            </a:pPr>
            <a:r>
              <a:rPr lang="en-US" sz="1800" b="1" strike="noStrike" spc="-1">
                <a:solidFill>
                  <a:srgbClr val="000000"/>
                </a:solidFill>
                <a:latin typeface="Times New Roman"/>
                <a:ea typeface="DejaVu Sans"/>
              </a:rPr>
              <a:t>Care este efectul codului următor?</a:t>
            </a:r>
            <a:endParaRPr lang="en-US" sz="1800" b="0" strike="noStrike" spc="-1">
              <a:latin typeface="Arial"/>
            </a:endParaRPr>
          </a:p>
        </p:txBody>
      </p:sp>
      <p:sp>
        <p:nvSpPr>
          <p:cNvPr id="275" name="Rectangle 7"/>
          <p:cNvSpPr/>
          <p:nvPr/>
        </p:nvSpPr>
        <p:spPr>
          <a:xfrm>
            <a:off x="217440" y="1908360"/>
            <a:ext cx="5182560" cy="515736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Base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&lt;&lt;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Base::f()</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008C00"/>
                </a:solidFill>
                <a:latin typeface="Times New Roman"/>
                <a:ea typeface="DejaVu Sans"/>
              </a:rPr>
              <a:t>1</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f</a:t>
            </a:r>
            <a:r>
              <a:rPr lang="en-US" sz="1800" b="0" strike="noStrike" spc="-1">
                <a:solidFill>
                  <a:srgbClr val="808030"/>
                </a:solidFill>
                <a:latin typeface="Times New Roman"/>
                <a:ea typeface="DejaVu Sans"/>
              </a:rPr>
              <a:t>(</a:t>
            </a:r>
            <a:r>
              <a:rPr lang="en-US" sz="1800" b="0" strike="noStrike" spc="-1">
                <a:solidFill>
                  <a:srgbClr val="603000"/>
                </a:solidFill>
                <a:latin typeface="Times New Roman"/>
                <a:ea typeface="DejaVu Sans"/>
              </a:rPr>
              <a:t>string</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008C00"/>
                </a:solidFill>
                <a:latin typeface="Times New Roman"/>
                <a:ea typeface="DejaVu Sans"/>
              </a:rPr>
              <a:t>1</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g</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Derived1</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Base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g</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Derived2</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Base</a:t>
            </a:r>
            <a:r>
              <a:rPr lang="en-US" sz="1800" b="1"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696969"/>
                </a:solidFill>
                <a:latin typeface="Times New Roman"/>
                <a:ea typeface="DejaVu Sans"/>
              </a:rPr>
              <a:t>// Redefinition:</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&lt;&lt;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Derived2::f()</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008C00"/>
                </a:solidFill>
                <a:latin typeface="Times New Roman"/>
                <a:ea typeface="DejaVu Sans"/>
              </a:rPr>
              <a:t>2</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p:txBody>
      </p:sp>
      <p:sp>
        <p:nvSpPr>
          <p:cNvPr id="276" name="Rectangle 10"/>
          <p:cNvSpPr/>
          <p:nvPr/>
        </p:nvSpPr>
        <p:spPr>
          <a:xfrm>
            <a:off x="5323680" y="2212200"/>
            <a:ext cx="3532320" cy="323712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60"/>
              </a:spcBef>
              <a:buNone/>
            </a:pPr>
            <a:r>
              <a:rPr lang="en-US" sz="1800" b="0"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string</a:t>
            </a:r>
            <a:r>
              <a:rPr lang="en-US" sz="1800" b="0" strike="noStrike" spc="-1">
                <a:solidFill>
                  <a:srgbClr val="000000"/>
                </a:solidFill>
                <a:latin typeface="Times New Roman"/>
                <a:ea typeface="DejaVu Sans"/>
              </a:rPr>
              <a:t> s</a:t>
            </a:r>
            <a:r>
              <a:rPr lang="en-US" sz="1800" b="0" strike="noStrike" spc="-1">
                <a:solidFill>
                  <a:srgbClr val="808030"/>
                </a:solidFill>
                <a:latin typeface="Times New Roman"/>
                <a:ea typeface="DejaVu Sans"/>
              </a:rPr>
              <a: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hello</a:t>
            </a:r>
            <a:r>
              <a:rPr lang="en-US" sz="1800" b="0" strike="noStrike" spc="-1">
                <a:solidFill>
                  <a:srgbClr val="800000"/>
                </a:solidFill>
                <a:latin typeface="Times New Roman"/>
                <a:ea typeface="DejaVu Sans"/>
              </a:rPr>
              <a:t>"</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Derived1 d1</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x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d1</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cout&lt;&lt;d1</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s</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Derived2 d2</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x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d2</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696969"/>
                </a:solidFill>
                <a:latin typeface="Times New Roman"/>
                <a:ea typeface="DejaVu Sans"/>
              </a:rPr>
              <a:t>//!  d2.f(s); // string version hidden</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Google Shape;349;p37"/>
          <p:cNvSpPr/>
          <p:nvPr/>
        </p:nvSpPr>
        <p:spPr>
          <a:xfrm>
            <a:off x="8428320" y="6407280"/>
            <a:ext cx="5803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A343A23F-77B3-441C-AD2F-9555F5D3DC52}" type="slidenum">
              <a:rPr lang="en-US" sz="1400" b="0" strike="noStrike" spc="-1">
                <a:solidFill>
                  <a:srgbClr val="000000"/>
                </a:solidFill>
                <a:latin typeface="Times New Roman"/>
                <a:ea typeface="DejaVu Sans"/>
              </a:rPr>
              <a:t>27</a:t>
            </a:fld>
            <a:endParaRPr lang="en-US" sz="1400" b="0" strike="noStrike" spc="-1">
              <a:latin typeface="Arial"/>
            </a:endParaRPr>
          </a:p>
        </p:txBody>
      </p:sp>
      <p:sp>
        <p:nvSpPr>
          <p:cNvPr id="280" name="Google Shape;352;p37"/>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81" name="Google Shape;353;p37"/>
          <p:cNvSpPr/>
          <p:nvPr/>
        </p:nvSpPr>
        <p:spPr>
          <a:xfrm>
            <a:off x="249120" y="1009440"/>
            <a:ext cx="5440320" cy="7689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70C0"/>
                </a:solidFill>
                <a:latin typeface="Times New Roman"/>
                <a:ea typeface="DejaVu Sans"/>
              </a:rPr>
              <a:t>Redefinirea funcțiilor membre</a:t>
            </a:r>
            <a:endParaRPr lang="en-US" sz="2200" b="0" strike="noStrike" spc="-1">
              <a:latin typeface="Arial"/>
            </a:endParaRPr>
          </a:p>
          <a:p>
            <a:pPr>
              <a:lnSpc>
                <a:spcPct val="150000"/>
              </a:lnSpc>
              <a:spcBef>
                <a:spcPts val="360"/>
              </a:spcBef>
              <a:buNone/>
            </a:pPr>
            <a:r>
              <a:rPr lang="en-US" sz="1800" b="1" strike="noStrike" spc="-1">
                <a:solidFill>
                  <a:srgbClr val="000000"/>
                </a:solidFill>
                <a:latin typeface="Times New Roman"/>
                <a:ea typeface="DejaVu Sans"/>
              </a:rPr>
              <a:t>Care este efectul codului următor?</a:t>
            </a:r>
            <a:endParaRPr lang="en-US" sz="1800" b="0" strike="noStrike" spc="-1">
              <a:latin typeface="Arial"/>
            </a:endParaRPr>
          </a:p>
        </p:txBody>
      </p:sp>
      <p:sp>
        <p:nvSpPr>
          <p:cNvPr id="282" name="Rectangle 7"/>
          <p:cNvSpPr/>
          <p:nvPr/>
        </p:nvSpPr>
        <p:spPr>
          <a:xfrm>
            <a:off x="217440" y="1839240"/>
            <a:ext cx="4569120" cy="543852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20"/>
              </a:spcBef>
              <a:buNone/>
            </a:pPr>
            <a:r>
              <a:rPr lang="en-US" sz="1600" b="1" strike="noStrike" spc="-1">
                <a:solidFill>
                  <a:srgbClr val="800000"/>
                </a:solidFill>
                <a:latin typeface="Times New Roman"/>
                <a:ea typeface="DejaVu Sans"/>
              </a:rPr>
              <a:t>class</a:t>
            </a:r>
            <a:r>
              <a:rPr lang="en-US" sz="1600" b="1" strike="noStrike" spc="-1">
                <a:solidFill>
                  <a:srgbClr val="000000"/>
                </a:solidFill>
                <a:latin typeface="Times New Roman"/>
                <a:ea typeface="DejaVu Sans"/>
              </a:rPr>
              <a:t> </a:t>
            </a:r>
            <a:r>
              <a:rPr lang="en-US" sz="1600" b="0" strike="noStrike" spc="-1">
                <a:solidFill>
                  <a:srgbClr val="000000"/>
                </a:solidFill>
                <a:latin typeface="Times New Roman"/>
                <a:ea typeface="DejaVu Sans"/>
              </a:rPr>
              <a:t>Base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800000"/>
                </a:solidFill>
                <a:latin typeface="Times New Roman"/>
                <a:ea typeface="DejaVu Sans"/>
              </a:rPr>
              <a:t>public</a:t>
            </a:r>
            <a:r>
              <a:rPr lang="en-US" sz="1600" b="0" strike="noStrike" spc="-1">
                <a:solidFill>
                  <a:srgbClr val="E34ADC"/>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int</a:t>
            </a:r>
            <a:r>
              <a:rPr lang="en-US" sz="1600" b="0" strike="noStrike" spc="-1">
                <a:solidFill>
                  <a:srgbClr val="000000"/>
                </a:solidFill>
                <a:latin typeface="Times New Roman"/>
                <a:ea typeface="DejaVu Sans"/>
              </a:rPr>
              <a:t> f</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const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603000"/>
                </a:solidFill>
                <a:latin typeface="Times New Roman"/>
                <a:ea typeface="DejaVu Sans"/>
              </a:rPr>
              <a:t>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a:t>
            </a:r>
            <a:r>
              <a:rPr lang="en-US" sz="1600" b="0" strike="noStrike" spc="-1">
                <a:solidFill>
                  <a:srgbClr val="0000E6"/>
                </a:solidFill>
                <a:latin typeface="Times New Roman"/>
                <a:ea typeface="DejaVu Sans"/>
              </a:rPr>
              <a:t>Base::f()</a:t>
            </a:r>
            <a:r>
              <a:rPr lang="en-US" sz="1600" b="0" strike="noStrike" spc="-1">
                <a:solidFill>
                  <a:srgbClr val="0F69FF"/>
                </a:solidFill>
                <a:latin typeface="Times New Roman"/>
                <a:ea typeface="DejaVu Sans"/>
              </a:rPr>
              <a:t>\n</a:t>
            </a:r>
            <a:r>
              <a:rPr lang="en-US" sz="1600" b="0" strike="noStrike" spc="-1">
                <a:solidFill>
                  <a:srgbClr val="80000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return</a:t>
            </a:r>
            <a:r>
              <a:rPr lang="en-US" sz="1600" b="0" strike="noStrike" spc="-1">
                <a:solidFill>
                  <a:srgbClr val="000000"/>
                </a:solidFill>
                <a:latin typeface="Times New Roman"/>
                <a:ea typeface="DejaVu Sans"/>
              </a:rPr>
              <a:t> </a:t>
            </a:r>
            <a:r>
              <a:rPr lang="en-US" sz="1600" b="0" strike="noStrike" spc="-1">
                <a:solidFill>
                  <a:srgbClr val="008C00"/>
                </a:solidFill>
                <a:latin typeface="Times New Roman"/>
                <a:ea typeface="DejaVu Sans"/>
              </a:rPr>
              <a:t>1</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int</a:t>
            </a:r>
            <a:r>
              <a:rPr lang="en-US" sz="1600" b="0" strike="noStrike" spc="-1">
                <a:solidFill>
                  <a:srgbClr val="000000"/>
                </a:solidFill>
                <a:latin typeface="Times New Roman"/>
                <a:ea typeface="DejaVu Sans"/>
              </a:rPr>
              <a:t> f</a:t>
            </a:r>
            <a:r>
              <a:rPr lang="en-US" sz="1600" b="0" strike="noStrike" spc="-1">
                <a:solidFill>
                  <a:srgbClr val="808030"/>
                </a:solidFill>
                <a:latin typeface="Times New Roman"/>
                <a:ea typeface="DejaVu Sans"/>
              </a:rPr>
              <a:t>(</a:t>
            </a:r>
            <a:r>
              <a:rPr lang="en-US" sz="1600" b="0" strike="noStrike" spc="-1">
                <a:solidFill>
                  <a:srgbClr val="603000"/>
                </a:solidFill>
                <a:latin typeface="Times New Roman"/>
                <a:ea typeface="DejaVu Sans"/>
              </a:rPr>
              <a:t>string</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const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return</a:t>
            </a:r>
            <a:r>
              <a:rPr lang="en-US" sz="1600" b="0" strike="noStrike" spc="-1">
                <a:solidFill>
                  <a:srgbClr val="000000"/>
                </a:solidFill>
                <a:latin typeface="Times New Roman"/>
                <a:ea typeface="DejaVu Sans"/>
              </a:rPr>
              <a:t> </a:t>
            </a:r>
            <a:r>
              <a:rPr lang="en-US" sz="1600" b="0" strike="noStrike" spc="-1">
                <a:solidFill>
                  <a:srgbClr val="008C00"/>
                </a:solidFill>
                <a:latin typeface="Times New Roman"/>
                <a:ea typeface="DejaVu Sans"/>
              </a:rPr>
              <a:t>1</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void</a:t>
            </a:r>
            <a:r>
              <a:rPr lang="en-US" sz="1600" b="0" strike="noStrike" spc="-1">
                <a:solidFill>
                  <a:srgbClr val="000000"/>
                </a:solidFill>
                <a:latin typeface="Times New Roman"/>
                <a:ea typeface="DejaVu Sans"/>
              </a:rPr>
              <a:t> g</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1" strike="noStrike" spc="-1">
                <a:solidFill>
                  <a:srgbClr val="800000"/>
                </a:solidFill>
                <a:latin typeface="Times New Roman"/>
                <a:ea typeface="DejaVu Sans"/>
              </a:rPr>
              <a:t>class</a:t>
            </a:r>
            <a:r>
              <a:rPr lang="en-US" sz="1600" b="1" strike="noStrike" spc="-1">
                <a:solidFill>
                  <a:srgbClr val="000000"/>
                </a:solidFill>
                <a:latin typeface="Times New Roman"/>
                <a:ea typeface="DejaVu Sans"/>
              </a:rPr>
              <a:t> </a:t>
            </a:r>
            <a:r>
              <a:rPr lang="en-US" sz="1600" b="0" strike="noStrike" spc="-1">
                <a:solidFill>
                  <a:srgbClr val="000000"/>
                </a:solidFill>
                <a:latin typeface="Times New Roman"/>
                <a:ea typeface="DejaVu Sans"/>
              </a:rPr>
              <a:t>Derived3</a:t>
            </a:r>
            <a:r>
              <a:rPr lang="en-US" sz="1600" b="1" strike="noStrike" spc="-1">
                <a:solidFill>
                  <a:srgbClr val="000000"/>
                </a:solidFill>
                <a:latin typeface="Times New Roman"/>
                <a:ea typeface="DejaVu Sans"/>
              </a:rPr>
              <a:t> </a:t>
            </a:r>
            <a:r>
              <a:rPr lang="en-US" sz="1600" b="1" strike="noStrike" spc="-1">
                <a:solidFill>
                  <a:srgbClr val="800080"/>
                </a:solidFill>
                <a:latin typeface="Times New Roman"/>
                <a:ea typeface="DejaVu Sans"/>
              </a:rPr>
              <a:t>:</a:t>
            </a:r>
            <a:r>
              <a:rPr lang="en-US" sz="1600" b="1" strike="noStrike" spc="-1">
                <a:solidFill>
                  <a:srgbClr val="000000"/>
                </a:solidFill>
                <a:latin typeface="Times New Roman"/>
                <a:ea typeface="DejaVu Sans"/>
              </a:rPr>
              <a:t> </a:t>
            </a:r>
            <a:r>
              <a:rPr lang="en-US" sz="1600" b="1" strike="noStrike" spc="-1">
                <a:solidFill>
                  <a:srgbClr val="800000"/>
                </a:solidFill>
                <a:latin typeface="Times New Roman"/>
                <a:ea typeface="DejaVu Sans"/>
              </a:rPr>
              <a:t>public</a:t>
            </a:r>
            <a:r>
              <a:rPr lang="en-US" sz="1600" b="1" strike="noStrike" spc="-1">
                <a:solidFill>
                  <a:srgbClr val="000000"/>
                </a:solidFill>
                <a:latin typeface="Times New Roman"/>
                <a:ea typeface="DejaVu Sans"/>
              </a:rPr>
              <a:t> </a:t>
            </a:r>
            <a:r>
              <a:rPr lang="en-US" sz="1600" b="0" strike="noStrike" spc="-1">
                <a:solidFill>
                  <a:srgbClr val="000000"/>
                </a:solidFill>
                <a:latin typeface="Times New Roman"/>
                <a:ea typeface="DejaVu Sans"/>
              </a:rPr>
              <a:t>Base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800000"/>
                </a:solidFill>
                <a:latin typeface="Times New Roman"/>
                <a:ea typeface="DejaVu Sans"/>
              </a:rPr>
              <a:t>public</a:t>
            </a:r>
            <a:r>
              <a:rPr lang="en-US" sz="1600" b="0" strike="noStrike" spc="-1">
                <a:solidFill>
                  <a:srgbClr val="E34ADC"/>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696969"/>
                </a:solidFill>
                <a:latin typeface="Times New Roman"/>
                <a:ea typeface="DejaVu Sans"/>
              </a:rPr>
              <a:t>// Change return type:</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void</a:t>
            </a:r>
            <a:r>
              <a:rPr lang="en-US" sz="1600" b="0" strike="noStrike" spc="-1">
                <a:solidFill>
                  <a:srgbClr val="000000"/>
                </a:solidFill>
                <a:latin typeface="Times New Roman"/>
                <a:ea typeface="DejaVu Sans"/>
              </a:rPr>
              <a:t> f</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const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603000"/>
                </a:solidFill>
                <a:latin typeface="Times New Roman"/>
                <a:ea typeface="DejaVu Sans"/>
              </a:rPr>
              <a:t>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a:t>
            </a:r>
            <a:r>
              <a:rPr lang="en-US" sz="1600" b="0" strike="noStrike" spc="-1">
                <a:solidFill>
                  <a:srgbClr val="0000E6"/>
                </a:solidFill>
                <a:latin typeface="Times New Roman"/>
                <a:ea typeface="DejaVu Sans"/>
              </a:rPr>
              <a:t>Derived3::f()</a:t>
            </a:r>
            <a:r>
              <a:rPr lang="en-US" sz="1600" b="0" strike="noStrike" spc="-1">
                <a:solidFill>
                  <a:srgbClr val="0F69FF"/>
                </a:solidFill>
                <a:latin typeface="Times New Roman"/>
                <a:ea typeface="DejaVu Sans"/>
              </a:rPr>
              <a:t>\n</a:t>
            </a:r>
            <a:r>
              <a:rPr lang="en-US" sz="1600" b="0" strike="noStrike" spc="-1">
                <a:solidFill>
                  <a:srgbClr val="80000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1" strike="noStrike" spc="-1">
                <a:solidFill>
                  <a:srgbClr val="800000"/>
                </a:solidFill>
                <a:latin typeface="Times New Roman"/>
                <a:ea typeface="DejaVu Sans"/>
              </a:rPr>
              <a:t>class</a:t>
            </a:r>
            <a:r>
              <a:rPr lang="en-US" sz="1600" b="1" strike="noStrike" spc="-1">
                <a:solidFill>
                  <a:srgbClr val="000000"/>
                </a:solidFill>
                <a:latin typeface="Times New Roman"/>
                <a:ea typeface="DejaVu Sans"/>
              </a:rPr>
              <a:t> </a:t>
            </a:r>
            <a:r>
              <a:rPr lang="en-US" sz="1600" b="0" strike="noStrike" spc="-1">
                <a:solidFill>
                  <a:srgbClr val="000000"/>
                </a:solidFill>
                <a:latin typeface="Times New Roman"/>
                <a:ea typeface="DejaVu Sans"/>
              </a:rPr>
              <a:t>Derived4</a:t>
            </a:r>
            <a:r>
              <a:rPr lang="en-US" sz="1600" b="1" strike="noStrike" spc="-1">
                <a:solidFill>
                  <a:srgbClr val="000000"/>
                </a:solidFill>
                <a:latin typeface="Times New Roman"/>
                <a:ea typeface="DejaVu Sans"/>
              </a:rPr>
              <a:t> </a:t>
            </a:r>
            <a:r>
              <a:rPr lang="en-US" sz="1600" b="1" strike="noStrike" spc="-1">
                <a:solidFill>
                  <a:srgbClr val="800080"/>
                </a:solidFill>
                <a:latin typeface="Times New Roman"/>
                <a:ea typeface="DejaVu Sans"/>
              </a:rPr>
              <a:t>:</a:t>
            </a:r>
            <a:r>
              <a:rPr lang="en-US" sz="1600" b="1" strike="noStrike" spc="-1">
                <a:solidFill>
                  <a:srgbClr val="000000"/>
                </a:solidFill>
                <a:latin typeface="Times New Roman"/>
                <a:ea typeface="DejaVu Sans"/>
              </a:rPr>
              <a:t> </a:t>
            </a:r>
            <a:r>
              <a:rPr lang="en-US" sz="1600" b="1" strike="noStrike" spc="-1">
                <a:solidFill>
                  <a:srgbClr val="800000"/>
                </a:solidFill>
                <a:latin typeface="Times New Roman"/>
                <a:ea typeface="DejaVu Sans"/>
              </a:rPr>
              <a:t>public</a:t>
            </a:r>
            <a:r>
              <a:rPr lang="en-US" sz="1600" b="1" strike="noStrike" spc="-1">
                <a:solidFill>
                  <a:srgbClr val="000000"/>
                </a:solidFill>
                <a:latin typeface="Times New Roman"/>
                <a:ea typeface="DejaVu Sans"/>
              </a:rPr>
              <a:t> </a:t>
            </a:r>
            <a:r>
              <a:rPr lang="en-US" sz="1600" b="0" strike="noStrike" spc="-1">
                <a:solidFill>
                  <a:srgbClr val="000000"/>
                </a:solidFill>
                <a:latin typeface="Times New Roman"/>
                <a:ea typeface="DejaVu Sans"/>
              </a:rPr>
              <a:t>Base</a:t>
            </a:r>
            <a:r>
              <a:rPr lang="en-US" sz="1600" b="1"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800000"/>
                </a:solidFill>
                <a:latin typeface="Times New Roman"/>
                <a:ea typeface="DejaVu Sans"/>
              </a:rPr>
              <a:t>public</a:t>
            </a:r>
            <a:r>
              <a:rPr lang="en-US" sz="1600" b="0" strike="noStrike" spc="-1">
                <a:solidFill>
                  <a:srgbClr val="E34ADC"/>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696969"/>
                </a:solidFill>
                <a:latin typeface="Times New Roman"/>
                <a:ea typeface="DejaVu Sans"/>
              </a:rPr>
              <a:t>// Change argument list: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int</a:t>
            </a:r>
            <a:r>
              <a:rPr lang="en-US" sz="1600" b="0" strike="noStrike" spc="-1">
                <a:solidFill>
                  <a:srgbClr val="000000"/>
                </a:solidFill>
                <a:latin typeface="Times New Roman"/>
                <a:ea typeface="DejaVu Sans"/>
              </a:rPr>
              <a:t> f</a:t>
            </a:r>
            <a:r>
              <a:rPr lang="en-US" sz="1600" b="0" strike="noStrike" spc="-1">
                <a:solidFill>
                  <a:srgbClr val="808030"/>
                </a:solidFill>
                <a:latin typeface="Times New Roman"/>
                <a:ea typeface="DejaVu Sans"/>
              </a:rPr>
              <a:t>(</a:t>
            </a:r>
            <a:r>
              <a:rPr lang="en-US" sz="1600" b="0" strike="noStrike" spc="-1">
                <a:solidFill>
                  <a:srgbClr val="800000"/>
                </a:solidFill>
                <a:latin typeface="Times New Roman"/>
                <a:ea typeface="DejaVu Sans"/>
              </a:rPr>
              <a:t>int</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const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603000"/>
                </a:solidFill>
                <a:latin typeface="Times New Roman"/>
                <a:ea typeface="DejaVu Sans"/>
              </a:rPr>
              <a:t>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a:t>
            </a:r>
            <a:r>
              <a:rPr lang="en-US" sz="1600" b="0" strike="noStrike" spc="-1">
                <a:solidFill>
                  <a:srgbClr val="0000E6"/>
                </a:solidFill>
                <a:latin typeface="Times New Roman"/>
                <a:ea typeface="DejaVu Sans"/>
              </a:rPr>
              <a:t>Derived4::f()</a:t>
            </a:r>
            <a:r>
              <a:rPr lang="en-US" sz="1600" b="0" strike="noStrike" spc="-1">
                <a:solidFill>
                  <a:srgbClr val="0F69FF"/>
                </a:solidFill>
                <a:latin typeface="Times New Roman"/>
                <a:ea typeface="DejaVu Sans"/>
              </a:rPr>
              <a:t>\n</a:t>
            </a:r>
            <a:r>
              <a:rPr lang="en-US" sz="1600" b="0" strike="noStrike" spc="-1">
                <a:solidFill>
                  <a:srgbClr val="80000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return</a:t>
            </a:r>
            <a:r>
              <a:rPr lang="en-US" sz="1600" b="0" strike="noStrike" spc="-1">
                <a:solidFill>
                  <a:srgbClr val="000000"/>
                </a:solidFill>
                <a:latin typeface="Times New Roman"/>
                <a:ea typeface="DejaVu Sans"/>
              </a:rPr>
              <a:t> </a:t>
            </a:r>
            <a:r>
              <a:rPr lang="en-US" sz="1600" b="0" strike="noStrike" spc="-1">
                <a:solidFill>
                  <a:srgbClr val="008C00"/>
                </a:solidFill>
                <a:latin typeface="Times New Roman"/>
                <a:ea typeface="DejaVu Sans"/>
              </a:rPr>
              <a:t>4</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800080"/>
                </a:solidFill>
                <a:latin typeface="Times New Roman"/>
                <a:ea typeface="DejaVu Sans"/>
              </a:rPr>
              <a:t>};</a:t>
            </a:r>
            <a:endParaRPr lang="en-US" sz="1600" b="0" strike="noStrike" spc="-1">
              <a:latin typeface="Arial"/>
            </a:endParaRPr>
          </a:p>
        </p:txBody>
      </p:sp>
      <p:sp>
        <p:nvSpPr>
          <p:cNvPr id="283" name="Rectangle 9"/>
          <p:cNvSpPr/>
          <p:nvPr/>
        </p:nvSpPr>
        <p:spPr>
          <a:xfrm>
            <a:off x="4572000" y="2494440"/>
            <a:ext cx="4085280" cy="291708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60"/>
              </a:spcBef>
              <a:buNone/>
            </a:pPr>
            <a:r>
              <a:rPr lang="en-US" sz="1800" b="0"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Derived3 d3</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696969"/>
                </a:solidFill>
                <a:latin typeface="Times New Roman"/>
                <a:ea typeface="DejaVu Sans"/>
              </a:rPr>
              <a:t>//!  x = d3.f(); // return int version hidden</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Derived4 d4</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696969"/>
                </a:solidFill>
                <a:latin typeface="Times New Roman"/>
                <a:ea typeface="DejaVu Sans"/>
              </a:rPr>
              <a:t>//!  x = d4.f(); // f() version hidden</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x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d4</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008C00"/>
                </a:solidFill>
                <a:latin typeface="Times New Roman"/>
                <a:ea typeface="DejaVu Sans"/>
              </a:rPr>
              <a:t>1</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Google Shape;375;p39"/>
          <p:cNvSpPr/>
          <p:nvPr/>
        </p:nvSpPr>
        <p:spPr>
          <a:xfrm>
            <a:off x="8428320" y="6407280"/>
            <a:ext cx="5803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40B89D10-53CC-421E-BE4B-FC12BEC8A6BB}" type="slidenum">
              <a:rPr lang="en-US" sz="1400" b="0" strike="noStrike" spc="-1">
                <a:solidFill>
                  <a:srgbClr val="000000"/>
                </a:solidFill>
                <a:latin typeface="Times New Roman"/>
                <a:ea typeface="DejaVu Sans"/>
              </a:rPr>
              <a:t>28</a:t>
            </a:fld>
            <a:endParaRPr lang="en-US" sz="1400" b="0" strike="noStrike" spc="-1">
              <a:latin typeface="Arial"/>
            </a:endParaRPr>
          </a:p>
        </p:txBody>
      </p:sp>
      <p:sp>
        <p:nvSpPr>
          <p:cNvPr id="287" name="Google Shape;378;p39"/>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88" name="Google Shape;379;p39"/>
          <p:cNvSpPr/>
          <p:nvPr/>
        </p:nvSpPr>
        <p:spPr>
          <a:xfrm>
            <a:off x="249120" y="1137600"/>
            <a:ext cx="8676000" cy="450180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en-US" sz="2200" b="1" i="1" strike="noStrike" spc="-1">
                <a:solidFill>
                  <a:srgbClr val="0000FF"/>
                </a:solidFill>
                <a:latin typeface="Times New Roman"/>
                <a:ea typeface="Arial"/>
              </a:rPr>
              <a:t>Redefinirea funcțiilor membre</a:t>
            </a:r>
            <a:endParaRPr lang="en-US" sz="22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1" i="1" strike="noStrike" spc="-1">
                <a:solidFill>
                  <a:srgbClr val="000000"/>
                </a:solidFill>
                <a:latin typeface="Arial"/>
                <a:ea typeface="Arial"/>
              </a:rPr>
              <a:t>Obs:</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vi-VN" sz="2200" b="0" strike="noStrike" spc="-1">
                <a:solidFill>
                  <a:srgbClr val="000000"/>
                </a:solidFill>
                <a:latin typeface="Times New Roman"/>
                <a:ea typeface="Arial"/>
              </a:rPr>
              <a:t>Schimbarea interfeței clasei de bază prin modificarea tipului returnat sau a signaturii unei funcții, înseamnă, de fapt, utilizarea clasei în alt mod.</a:t>
            </a:r>
            <a:endParaRPr lang="en-US" sz="2200" b="0" strike="noStrike" spc="-1">
              <a:latin typeface="Arial"/>
            </a:endParaRPr>
          </a:p>
          <a:p>
            <a:pPr>
              <a:lnSpc>
                <a:spcPct val="100000"/>
              </a:lnSpc>
              <a:buNone/>
            </a:pPr>
            <a:endParaRPr lang="en-US" sz="2200" b="0" strike="noStrike" spc="-1">
              <a:latin typeface="Arial"/>
            </a:endParaRPr>
          </a:p>
          <a:p>
            <a:pPr>
              <a:lnSpc>
                <a:spcPct val="100000"/>
              </a:lnSpc>
              <a:buNone/>
            </a:pPr>
            <a:r>
              <a:rPr lang="vi-VN" sz="2200" b="0" strike="noStrike" spc="-1">
                <a:solidFill>
                  <a:srgbClr val="000000"/>
                </a:solidFill>
                <a:latin typeface="Times New Roman"/>
                <a:ea typeface="Arial"/>
              </a:rPr>
              <a:t>Scopul principal al moștenirii: polimorfismul.</a:t>
            </a:r>
            <a:endParaRPr lang="en-US" sz="2200" b="0" strike="noStrike" spc="-1">
              <a:latin typeface="Arial"/>
            </a:endParaRPr>
          </a:p>
          <a:p>
            <a:pPr>
              <a:lnSpc>
                <a:spcPct val="100000"/>
              </a:lnSpc>
              <a:buNone/>
            </a:pPr>
            <a:endParaRPr lang="en-US" sz="2200" b="0" strike="noStrike" spc="-1">
              <a:latin typeface="Arial"/>
            </a:endParaRPr>
          </a:p>
          <a:p>
            <a:pPr>
              <a:lnSpc>
                <a:spcPct val="100000"/>
              </a:lnSpc>
              <a:buNone/>
            </a:pPr>
            <a:r>
              <a:rPr lang="vi-VN" sz="2200" b="0" strike="noStrike" spc="-1">
                <a:solidFill>
                  <a:srgbClr val="000000"/>
                </a:solidFill>
                <a:latin typeface="Times New Roman"/>
                <a:ea typeface="Arial"/>
              </a:rPr>
              <a:t>Schimbarea signaturii sau a tipului returnat = schimbarea interfeței = contravine exact polimorfismului (un aspect esențial este păstrarea interfeței clasei de bază).</a:t>
            </a:r>
            <a:endParaRPr lang="en-US" sz="2200" b="0" strike="noStrike" spc="-1">
              <a:latin typeface="Arial"/>
            </a:endParaRPr>
          </a:p>
          <a:p>
            <a:pPr>
              <a:lnSpc>
                <a:spcPct val="100000"/>
              </a:lnSpc>
              <a:buNone/>
            </a:pP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Google Shape;387;p40"/>
          <p:cNvSpPr/>
          <p:nvPr/>
        </p:nvSpPr>
        <p:spPr>
          <a:xfrm>
            <a:off x="8520480" y="6407280"/>
            <a:ext cx="48816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A2582434-AF72-44E2-8C04-E3191B203C5F}" type="slidenum">
              <a:rPr lang="en-US" sz="1400" b="0" strike="noStrike" spc="-1">
                <a:solidFill>
                  <a:srgbClr val="000000"/>
                </a:solidFill>
                <a:latin typeface="Times New Roman"/>
                <a:ea typeface="DejaVu Sans"/>
              </a:rPr>
              <a:t>29</a:t>
            </a:fld>
            <a:endParaRPr lang="en-US" sz="1400" b="0" strike="noStrike" spc="-1">
              <a:latin typeface="Arial"/>
            </a:endParaRPr>
          </a:p>
        </p:txBody>
      </p:sp>
      <p:sp>
        <p:nvSpPr>
          <p:cNvPr id="292" name="Google Shape;390;p40"/>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93" name="Google Shape;391;p40"/>
          <p:cNvSpPr/>
          <p:nvPr/>
        </p:nvSpPr>
        <p:spPr>
          <a:xfrm>
            <a:off x="249120" y="1275840"/>
            <a:ext cx="8644320" cy="48805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00FF"/>
                </a:solidFill>
                <a:latin typeface="Times New Roman"/>
                <a:ea typeface="DejaVu Sans"/>
              </a:rPr>
              <a:t>Redefinirea funcțiilor membre</a:t>
            </a:r>
            <a:endParaRPr lang="en-US" sz="22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439"/>
              </a:spcBef>
              <a:buNone/>
            </a:pPr>
            <a:r>
              <a:rPr lang="es-ES" sz="2200" b="1" i="1" strike="noStrike" spc="-1">
                <a:solidFill>
                  <a:srgbClr val="000000"/>
                </a:solidFill>
                <a:latin typeface="Times New Roman"/>
                <a:ea typeface="DejaVu Sans"/>
              </a:rPr>
              <a:t>Particularități la funcții</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es-ES" sz="2200" b="0" strike="noStrike" spc="-1">
                <a:solidFill>
                  <a:srgbClr val="000000"/>
                </a:solidFill>
                <a:latin typeface="Times New Roman"/>
                <a:ea typeface="DejaVu Sans"/>
              </a:rPr>
              <a:t>constructorii și destructorii nu sunt moșteniți până în C++11 (se redefinesc noi constr. și destr. pentru clasa derivată)</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es-ES" sz="2200" b="0" strike="noStrike" spc="-1">
                <a:solidFill>
                  <a:srgbClr val="000000"/>
                </a:solidFill>
                <a:latin typeface="Times New Roman"/>
                <a:ea typeface="DejaVu Sans"/>
              </a:rPr>
              <a:t>similar operatorul = (un fel de constructor care poate refolosi resurse alocate anterior – obiectul există deja)</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360"/>
              </a:spcBef>
              <a:buNone/>
            </a:pP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Google Shape;252;p29"/>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
        <p:nvSpPr>
          <p:cNvPr id="142" name="Google Shape;253;p29"/>
          <p:cNvSpPr/>
          <p:nvPr/>
        </p:nvSpPr>
        <p:spPr>
          <a:xfrm>
            <a:off x="249120" y="1274760"/>
            <a:ext cx="8643960" cy="4353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82800" tIns="82800" rIns="82800" bIns="82800" anchor="t">
            <a:noAutofit/>
          </a:bodyPr>
          <a:lstStyle/>
          <a:p>
            <a:pPr marL="414720" indent="-322560">
              <a:lnSpc>
                <a:spcPct val="100000"/>
              </a:lnSpc>
              <a:buClr>
                <a:srgbClr val="000000"/>
              </a:buClr>
              <a:buFont typeface="StarSymbol"/>
              <a:buChar char="-"/>
            </a:pPr>
            <a:r>
              <a:rPr lang="ro-RO" sz="2400" b="0" strike="noStrike" spc="-1">
                <a:solidFill>
                  <a:srgbClr val="000000"/>
                </a:solidFill>
                <a:latin typeface="Times New Roman"/>
                <a:ea typeface="DejaVu Sans"/>
              </a:rPr>
              <a:t>important în </a:t>
            </a:r>
            <a:r>
              <a:rPr lang="ro-RO" sz="2400" b="0" strike="noStrike" spc="-1">
                <a:solidFill>
                  <a:srgbClr val="000000"/>
                </a:solidFill>
                <a:latin typeface="Times New Roman"/>
                <a:ea typeface="Arial"/>
              </a:rPr>
              <a:t>C++ -  reutilizare de cod;</a:t>
            </a:r>
            <a:endParaRPr lang="en-US" sz="2400" b="0" strike="noStrike" spc="-1">
              <a:latin typeface="Arial"/>
            </a:endParaRPr>
          </a:p>
          <a:p>
            <a:pPr marL="414720">
              <a:lnSpc>
                <a:spcPct val="100000"/>
              </a:lnSpc>
              <a:buNone/>
            </a:pPr>
            <a:endParaRPr lang="en-US" sz="2400" b="0" strike="noStrike" spc="-1">
              <a:latin typeface="Arial"/>
            </a:endParaRPr>
          </a:p>
          <a:p>
            <a:pPr marL="414720" indent="-322560">
              <a:lnSpc>
                <a:spcPct val="100000"/>
              </a:lnSpc>
              <a:buClr>
                <a:srgbClr val="000000"/>
              </a:buClr>
              <a:buFont typeface="Arial"/>
              <a:buChar char="-"/>
            </a:pPr>
            <a:r>
              <a:rPr lang="ro-RO" sz="2400" b="0" strike="noStrike" spc="-1">
                <a:solidFill>
                  <a:srgbClr val="000000"/>
                </a:solidFill>
                <a:latin typeface="Times New Roman"/>
                <a:ea typeface="Arial"/>
              </a:rPr>
              <a:t>reutilizare de cod prin creare de noi clase (nu se dorește crearea de clase de la zero);</a:t>
            </a:r>
            <a:endParaRPr lang="en-US" sz="2400" b="0" strike="noStrike" spc="-1">
              <a:latin typeface="Arial"/>
            </a:endParaRPr>
          </a:p>
          <a:p>
            <a:pPr marL="414720">
              <a:lnSpc>
                <a:spcPct val="100000"/>
              </a:lnSpc>
              <a:buNone/>
            </a:pPr>
            <a:endParaRPr lang="en-US" sz="2400" b="0" strike="noStrike" spc="-1">
              <a:latin typeface="Arial"/>
            </a:endParaRPr>
          </a:p>
          <a:p>
            <a:pPr marL="414720" indent="-322560">
              <a:lnSpc>
                <a:spcPct val="100000"/>
              </a:lnSpc>
              <a:buClr>
                <a:srgbClr val="000000"/>
              </a:buClr>
              <a:buFont typeface="Arial"/>
              <a:buChar char="-"/>
            </a:pPr>
            <a:r>
              <a:rPr lang="ro-RO" sz="2400" b="0" strike="noStrike" spc="-1">
                <a:solidFill>
                  <a:srgbClr val="000000"/>
                </a:solidFill>
                <a:latin typeface="Times New Roman"/>
                <a:ea typeface="Arial"/>
              </a:rPr>
              <a:t>2 modalități (compunere și moștenire);</a:t>
            </a:r>
            <a:endParaRPr lang="en-US" sz="2400" b="0" strike="noStrike" spc="-1">
              <a:latin typeface="Arial"/>
            </a:endParaRPr>
          </a:p>
          <a:p>
            <a:pPr marL="414720">
              <a:lnSpc>
                <a:spcPct val="100000"/>
              </a:lnSpc>
              <a:buNone/>
            </a:pPr>
            <a:endParaRPr lang="en-US" sz="2400" b="0" strike="noStrike" spc="-1">
              <a:latin typeface="Arial"/>
            </a:endParaRPr>
          </a:p>
          <a:p>
            <a:pPr marL="414720" indent="-322560">
              <a:lnSpc>
                <a:spcPct val="100000"/>
              </a:lnSpc>
              <a:buClr>
                <a:srgbClr val="000000"/>
              </a:buClr>
              <a:buFont typeface="Arial"/>
              <a:buChar char="-"/>
            </a:pPr>
            <a:r>
              <a:rPr lang="ro-RO" sz="2400" b="0" strike="noStrike" spc="-1">
                <a:solidFill>
                  <a:srgbClr val="000000"/>
                </a:solidFill>
                <a:latin typeface="Times New Roman"/>
                <a:ea typeface="Arial"/>
              </a:rPr>
              <a:t>“compunere” - noua clasă “este compusă” din obiecte reprezentând instanțe ale claselor deja create;</a:t>
            </a:r>
            <a:endParaRPr lang="en-US" sz="2400" b="0" strike="noStrike" spc="-1">
              <a:latin typeface="Arial"/>
            </a:endParaRPr>
          </a:p>
          <a:p>
            <a:pPr marL="414720">
              <a:lnSpc>
                <a:spcPct val="100000"/>
              </a:lnSpc>
              <a:buNone/>
            </a:pPr>
            <a:endParaRPr lang="en-US" sz="2400" b="0" strike="noStrike" spc="-1">
              <a:latin typeface="Arial"/>
            </a:endParaRPr>
          </a:p>
          <a:p>
            <a:pPr marL="414720" indent="-322560">
              <a:lnSpc>
                <a:spcPct val="100000"/>
              </a:lnSpc>
              <a:buClr>
                <a:srgbClr val="000000"/>
              </a:buClr>
              <a:buFont typeface="Arial"/>
              <a:buChar char="-"/>
            </a:pPr>
            <a:r>
              <a:rPr lang="ro-RO" sz="2400" b="0" strike="noStrike" spc="-1">
                <a:solidFill>
                  <a:srgbClr val="000000"/>
                </a:solidFill>
                <a:latin typeface="Times New Roman"/>
                <a:ea typeface="Arial"/>
              </a:rPr>
              <a:t>“moștenire” - se creează un nou tip al unei clase deja existente.</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Google Shape;399;p41"/>
          <p:cNvSpPr/>
          <p:nvPr/>
        </p:nvSpPr>
        <p:spPr>
          <a:xfrm>
            <a:off x="8350560" y="6407280"/>
            <a:ext cx="65808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03A55309-1ED4-4EF3-ADAF-C4A7A0181255}" type="slidenum">
              <a:rPr lang="en-US" sz="1400" b="0" strike="noStrike" spc="-1">
                <a:solidFill>
                  <a:srgbClr val="000000"/>
                </a:solidFill>
                <a:latin typeface="Times New Roman"/>
                <a:ea typeface="DejaVu Sans"/>
              </a:rPr>
              <a:t>30</a:t>
            </a:fld>
            <a:endParaRPr lang="en-US" sz="1400" b="0" strike="noStrike" spc="-1">
              <a:latin typeface="Arial"/>
            </a:endParaRPr>
          </a:p>
        </p:txBody>
      </p:sp>
      <p:sp>
        <p:nvSpPr>
          <p:cNvPr id="297" name="Google Shape;402;p41"/>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98" name="Google Shape;403;p41"/>
          <p:cNvSpPr/>
          <p:nvPr/>
        </p:nvSpPr>
        <p:spPr>
          <a:xfrm>
            <a:off x="249120" y="1009440"/>
            <a:ext cx="4736160" cy="6307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00FF"/>
                </a:solidFill>
                <a:latin typeface="Times New Roman"/>
                <a:ea typeface="DejaVu Sans"/>
              </a:rPr>
              <a:t>Funcții care nu se moștenesc automat</a:t>
            </a:r>
            <a:endParaRPr lang="en-US" sz="2200" b="0" strike="noStrike" spc="-1">
              <a:latin typeface="Arial"/>
            </a:endParaRPr>
          </a:p>
          <a:p>
            <a:pPr>
              <a:lnSpc>
                <a:spcPct val="150000"/>
              </a:lnSpc>
              <a:spcBef>
                <a:spcPts val="360"/>
              </a:spcBef>
              <a:buNone/>
            </a:pPr>
            <a:r>
              <a:rPr lang="en-US" sz="1800" b="1" i="1" strike="noStrike" spc="-1">
                <a:solidFill>
                  <a:srgbClr val="000000"/>
                </a:solidFill>
                <a:latin typeface="Times New Roman"/>
                <a:ea typeface="DejaVu Sans"/>
              </a:rPr>
              <a:t>Operatorul=</a:t>
            </a:r>
            <a:endParaRPr lang="en-US" sz="1800" b="0" strike="noStrike" spc="-1">
              <a:latin typeface="Arial"/>
            </a:endParaRPr>
          </a:p>
        </p:txBody>
      </p:sp>
      <p:grpSp>
        <p:nvGrpSpPr>
          <p:cNvPr id="299" name="Group 8"/>
          <p:cNvGrpSpPr/>
          <p:nvPr/>
        </p:nvGrpSpPr>
        <p:grpSpPr>
          <a:xfrm>
            <a:off x="632160" y="1850760"/>
            <a:ext cx="7532640" cy="5164560"/>
            <a:chOff x="632160" y="1850760"/>
            <a:chExt cx="7532640" cy="5164560"/>
          </a:xfrm>
        </p:grpSpPr>
        <p:sp>
          <p:nvSpPr>
            <p:cNvPr id="300" name="Rectangle 6"/>
            <p:cNvSpPr/>
            <p:nvPr/>
          </p:nvSpPr>
          <p:spPr>
            <a:xfrm>
              <a:off x="632160" y="1850760"/>
              <a:ext cx="7532640" cy="516456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Forma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protected</a:t>
              </a:r>
              <a:r>
                <a:rPr lang="en-US" sz="1800" b="0" strike="noStrike" spc="-1">
                  <a:solidFill>
                    <a:srgbClr val="E34ADC"/>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h</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Forma</a:t>
              </a:r>
              <a:r>
                <a:rPr lang="en-US" sz="1800" b="0" strike="noStrike" spc="-1">
                  <a:solidFill>
                    <a:srgbClr val="808030"/>
                  </a:solidFill>
                  <a:latin typeface="Times New Roman"/>
                  <a:ea typeface="DejaVu Sans"/>
                </a:rPr>
                <a:t>&amp;</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operator</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Forma</a:t>
              </a:r>
              <a:r>
                <a:rPr lang="en-US" sz="1800" b="0" strike="noStrike" spc="-1">
                  <a:solidFill>
                    <a:srgbClr val="808030"/>
                  </a:solidFill>
                  <a:latin typeface="Times New Roman"/>
                  <a:ea typeface="DejaVu Sans"/>
                </a:rPr>
                <a:t>&amp;</a:t>
              </a:r>
              <a:r>
                <a:rPr lang="en-US" sz="1800" b="0" strike="noStrike" spc="-1">
                  <a:solidFill>
                    <a:srgbClr val="000000"/>
                  </a:solidFill>
                  <a:latin typeface="Times New Roman"/>
                  <a:ea typeface="DejaVu Sans"/>
                </a:rPr>
                <a:t> ob</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if</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this</a:t>
              </a:r>
              <a:r>
                <a:rPr lang="en-US" sz="1800" b="0" strike="noStrike" spc="-1">
                  <a:solidFill>
                    <a:srgbClr val="808030"/>
                  </a:solidFill>
                  <a:latin typeface="Times New Roman"/>
                  <a:ea typeface="DejaVu Sans"/>
                </a:rPr>
                <a:t>!=&amp;</a:t>
              </a:r>
              <a:r>
                <a:rPr lang="en-US" sz="1800" b="0" strike="noStrike" spc="-1">
                  <a:solidFill>
                    <a:srgbClr val="000000"/>
                  </a:solidFill>
                  <a:latin typeface="Times New Roman"/>
                  <a:ea typeface="DejaVu Sans"/>
                </a:rPr>
                <a:t>ob</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h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ob</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h</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this</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Cerc</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0" strike="noStrike" spc="-1">
                  <a:solidFill>
                    <a:srgbClr val="000000"/>
                  </a:solidFill>
                  <a:latin typeface="Times New Roman"/>
                  <a:ea typeface="DejaVu Sans"/>
                </a:rPr>
                <a:t> Forma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protected</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float</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raza</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Cerc</a:t>
              </a:r>
              <a:r>
                <a:rPr lang="en-US" sz="1800" b="0" strike="noStrike" spc="-1">
                  <a:solidFill>
                    <a:srgbClr val="808030"/>
                  </a:solidFill>
                  <a:latin typeface="Times New Roman"/>
                  <a:ea typeface="DejaVu Sans"/>
                </a:rPr>
                <a:t>&amp;</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operator</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Cerc</a:t>
              </a:r>
              <a:r>
                <a:rPr lang="en-US" sz="1800" b="0" strike="noStrike" spc="-1">
                  <a:solidFill>
                    <a:srgbClr val="808030"/>
                  </a:solidFill>
                  <a:latin typeface="Times New Roman"/>
                  <a:ea typeface="DejaVu Sans"/>
                </a:rPr>
                <a:t>&amp;</a:t>
              </a:r>
              <a:r>
                <a:rPr lang="en-US" sz="1800" b="0" strike="noStrike" spc="-1">
                  <a:solidFill>
                    <a:srgbClr val="000000"/>
                  </a:solidFill>
                  <a:latin typeface="Times New Roman"/>
                  <a:ea typeface="DejaVu Sans"/>
                </a:rPr>
                <a:t> ob</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if</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this</a:t>
              </a:r>
              <a:r>
                <a:rPr lang="en-US" sz="1800" b="1"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&amp;</a:t>
              </a:r>
              <a:r>
                <a:rPr lang="en-US" sz="1800" b="0" strike="noStrike" spc="-1">
                  <a:solidFill>
                    <a:srgbClr val="000000"/>
                  </a:solidFill>
                  <a:latin typeface="Times New Roman"/>
                  <a:ea typeface="DejaVu Sans"/>
                </a:rPr>
                <a:t>ob</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this</a:t>
              </a:r>
              <a:r>
                <a:rPr lang="en-US" sz="1800" b="0" strike="noStrike" spc="-1">
                  <a:solidFill>
                    <a:srgbClr val="808030"/>
                  </a:solidFill>
                  <a:latin typeface="Times New Roman"/>
                  <a:ea typeface="DejaVu Sans"/>
                </a:rPr>
                <a:t>-&gt;</a:t>
              </a:r>
              <a:r>
                <a:rPr lang="en-US" sz="1800" b="0" strike="noStrike" spc="-1">
                  <a:solidFill>
                    <a:srgbClr val="000000"/>
                  </a:solidFill>
                  <a:latin typeface="Times New Roman"/>
                  <a:ea typeface="DejaVu Sans"/>
                </a:rPr>
                <a:t>Forma</a:t>
              </a:r>
              <a:r>
                <a:rPr lang="en-US" sz="1800" b="0" strike="noStrike" spc="-1">
                  <a:solidFill>
                    <a:srgbClr val="800080"/>
                  </a:solidFill>
                  <a:latin typeface="Times New Roman"/>
                  <a:ea typeface="DejaVu Sans"/>
                </a:rPr>
                <a:t>::</a:t>
              </a:r>
              <a:r>
                <a:rPr lang="en-US" sz="1800" b="1" strike="noStrike" spc="-1">
                  <a:solidFill>
                    <a:srgbClr val="800000"/>
                  </a:solidFill>
                  <a:latin typeface="Times New Roman"/>
                  <a:ea typeface="DejaVu Sans"/>
                </a:rPr>
                <a:t>operator</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ob</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this</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p:txBody>
        </p:sp>
        <p:sp>
          <p:nvSpPr>
            <p:cNvPr id="301" name="Rectangle 7"/>
            <p:cNvSpPr/>
            <p:nvPr/>
          </p:nvSpPr>
          <p:spPr>
            <a:xfrm>
              <a:off x="3880800" y="6138360"/>
              <a:ext cx="2832480" cy="41328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gr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Google Shape;411;p42"/>
          <p:cNvSpPr/>
          <p:nvPr/>
        </p:nvSpPr>
        <p:spPr>
          <a:xfrm>
            <a:off x="8350560" y="6407280"/>
            <a:ext cx="65808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60AC7D6C-96EC-4CA7-A077-B334A1B57BEB}" type="slidenum">
              <a:rPr lang="en-US" sz="1400" b="0" strike="noStrike" spc="-1">
                <a:solidFill>
                  <a:srgbClr val="000000"/>
                </a:solidFill>
                <a:latin typeface="Times New Roman"/>
                <a:ea typeface="DejaVu Sans"/>
              </a:rPr>
              <a:t>31</a:t>
            </a:fld>
            <a:endParaRPr lang="en-US" sz="1400" b="0" strike="noStrike" spc="-1">
              <a:latin typeface="Arial"/>
            </a:endParaRPr>
          </a:p>
        </p:txBody>
      </p:sp>
      <p:sp>
        <p:nvSpPr>
          <p:cNvPr id="305" name="Google Shape;414;p42"/>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06" name="Google Shape;415;p42"/>
          <p:cNvSpPr/>
          <p:nvPr/>
        </p:nvSpPr>
        <p:spPr>
          <a:xfrm>
            <a:off x="249120" y="1275840"/>
            <a:ext cx="8644320" cy="44715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00FF"/>
                </a:solidFill>
                <a:latin typeface="Times New Roman"/>
                <a:ea typeface="Arial"/>
              </a:rPr>
              <a:t>Moștenirea și funcțiile statice</a:t>
            </a:r>
            <a:endParaRPr lang="en-US" sz="22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439"/>
              </a:spcBef>
              <a:buNone/>
            </a:pPr>
            <a:r>
              <a:rPr lang="vi-VN" sz="2200" b="0" strike="noStrike" spc="-1">
                <a:solidFill>
                  <a:srgbClr val="000000"/>
                </a:solidFill>
                <a:latin typeface="Times New Roman"/>
                <a:ea typeface="Arial"/>
              </a:rPr>
              <a:t>Funcțiile membre statice se comportă exact ca și funcțiile membre nestatice:</a:t>
            </a:r>
            <a:endParaRPr lang="en-US" sz="2200" b="0" strike="noStrike" spc="-1">
              <a:latin typeface="Arial"/>
            </a:endParaRPr>
          </a:p>
          <a:p>
            <a:pPr>
              <a:lnSpc>
                <a:spcPct val="100000"/>
              </a:lnSpc>
              <a:spcBef>
                <a:spcPts val="439"/>
              </a:spcBef>
              <a:buNone/>
            </a:pPr>
            <a:r>
              <a:rPr lang="vi-VN" sz="2200" b="0" strike="noStrike" spc="-1">
                <a:solidFill>
                  <a:srgbClr val="000000"/>
                </a:solidFill>
                <a:latin typeface="Times New Roman"/>
                <a:ea typeface="Arial"/>
              </a:rPr>
              <a:t>Se moștenesc în clasa derivată.</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vi-VN" sz="2200" b="0" strike="noStrike" spc="-1">
                <a:solidFill>
                  <a:srgbClr val="000000"/>
                </a:solidFill>
                <a:latin typeface="Times New Roman"/>
                <a:ea typeface="Arial"/>
              </a:rPr>
              <a:t>Redefinirea unei funcții membre statice duce la ascunderea celorlalte supraîncărcări.</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vi-VN" sz="2200" b="0" strike="noStrike" spc="-1">
                <a:solidFill>
                  <a:srgbClr val="000000"/>
                </a:solidFill>
                <a:latin typeface="Times New Roman"/>
                <a:ea typeface="Arial"/>
              </a:rPr>
              <a:t>Schimbarea signaturii unei funcții din clasa de bază duce la ascunderea celorlalte versiuni ale funcției.</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vi-VN" sz="2200" b="1" strike="noStrike" spc="-1">
                <a:solidFill>
                  <a:srgbClr val="000000"/>
                </a:solidFill>
                <a:latin typeface="Times New Roman"/>
                <a:ea typeface="Arial"/>
              </a:rPr>
              <a:t>Dar: O funcție membră statică nu poate fi virtuală.</a:t>
            </a:r>
            <a:r>
              <a:rPr lang="en-US" sz="2200" b="1" strike="noStrike" spc="-1">
                <a:solidFill>
                  <a:srgbClr val="000000"/>
                </a:solidFill>
                <a:latin typeface="Times New Roman"/>
                <a:ea typeface="Arial"/>
              </a:rPr>
              <a:t> (detalii mai târziu)</a:t>
            </a:r>
            <a:endParaRPr lang="en-US" sz="22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Google Shape;423;p43"/>
          <p:cNvSpPr/>
          <p:nvPr/>
        </p:nvSpPr>
        <p:spPr>
          <a:xfrm>
            <a:off x="8350560" y="6407280"/>
            <a:ext cx="65808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422C17FB-80A7-48D7-9ABC-DBA3335620E7}" type="slidenum">
              <a:rPr lang="en-US" sz="1400" b="0" strike="noStrike" spc="-1">
                <a:solidFill>
                  <a:srgbClr val="000000"/>
                </a:solidFill>
                <a:latin typeface="Times New Roman"/>
                <a:ea typeface="DejaVu Sans"/>
              </a:rPr>
              <a:t>32</a:t>
            </a:fld>
            <a:endParaRPr lang="en-US" sz="1400" b="0" strike="noStrike" spc="-1">
              <a:latin typeface="Arial"/>
            </a:endParaRPr>
          </a:p>
        </p:txBody>
      </p:sp>
      <p:sp>
        <p:nvSpPr>
          <p:cNvPr id="310" name="Google Shape;426;p43"/>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11" name="Google Shape;427;p43"/>
          <p:cNvSpPr/>
          <p:nvPr/>
        </p:nvSpPr>
        <p:spPr>
          <a:xfrm>
            <a:off x="249120" y="1068480"/>
            <a:ext cx="8644320" cy="49248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00FF"/>
                </a:solidFill>
                <a:latin typeface="Times New Roman"/>
                <a:ea typeface="DejaVu Sans"/>
              </a:rPr>
              <a:t>Moștenirea și funcțiile statice</a:t>
            </a:r>
            <a:endParaRPr lang="en-US" sz="2200" b="0" strike="noStrike" spc="-1">
              <a:latin typeface="Arial"/>
            </a:endParaRPr>
          </a:p>
          <a:p>
            <a:pPr>
              <a:lnSpc>
                <a:spcPct val="115000"/>
              </a:lnSpc>
              <a:spcBef>
                <a:spcPts val="360"/>
              </a:spcBef>
              <a:buNone/>
            </a:pPr>
            <a:endParaRPr lang="en-US" sz="1800" b="0" strike="noStrike" spc="-1">
              <a:latin typeface="Arial"/>
            </a:endParaRPr>
          </a:p>
          <a:p>
            <a:pPr>
              <a:lnSpc>
                <a:spcPct val="100000"/>
              </a:lnSpc>
              <a:spcBef>
                <a:spcPts val="360"/>
              </a:spcBef>
              <a:buNone/>
            </a:pPr>
            <a:endParaRPr lang="en-US" sz="1800" b="0" strike="noStrike" spc="-1">
              <a:latin typeface="Arial"/>
            </a:endParaRPr>
          </a:p>
        </p:txBody>
      </p:sp>
      <p:sp>
        <p:nvSpPr>
          <p:cNvPr id="312" name="Rectangle 6"/>
          <p:cNvSpPr/>
          <p:nvPr/>
        </p:nvSpPr>
        <p:spPr>
          <a:xfrm>
            <a:off x="1392480" y="1631520"/>
            <a:ext cx="5947200" cy="547740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Base</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1"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static</a:t>
            </a: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&lt;&lt;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Base::f()</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static</a:t>
            </a: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g</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&lt;&lt;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Base::f()</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Derived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Base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1" strike="noStrike" spc="-1">
                <a:solidFill>
                  <a:srgbClr val="E34ADC"/>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696969"/>
                </a:solidFill>
                <a:latin typeface="Times New Roman"/>
                <a:ea typeface="DejaVu Sans"/>
              </a:rPr>
              <a:t>// Change argument list:</a:t>
            </a:r>
            <a:endParaRPr lang="en-US" sz="1800" b="0" strike="noStrike" spc="-1">
              <a:latin typeface="Arial"/>
            </a:endParaRPr>
          </a:p>
          <a:p>
            <a:pPr>
              <a:lnSpc>
                <a:spcPct val="100000"/>
              </a:lnSpc>
              <a:spcBef>
                <a:spcPts val="360"/>
              </a:spcBef>
              <a:buNone/>
            </a:pP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static</a:t>
            </a: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1" strike="noStrike" spc="-1">
                <a:solidFill>
                  <a:srgbClr val="000000"/>
                </a:solidFill>
                <a:latin typeface="Times New Roman"/>
                <a:ea typeface="DejaVu Sans"/>
              </a:rPr>
              <a:t> f</a:t>
            </a:r>
            <a:r>
              <a:rPr lang="en-US" sz="1800" b="1"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int</a:t>
            </a:r>
            <a:r>
              <a:rPr lang="en-US" sz="1800" b="1" strike="noStrike" spc="-1">
                <a:solidFill>
                  <a:srgbClr val="000000"/>
                </a:solidFill>
                <a:latin typeface="Times New Roman"/>
                <a:ea typeface="DejaVu Sans"/>
              </a:rPr>
              <a:t> x</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&lt;&lt;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Derived::f(x)</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int</a:t>
            </a:r>
            <a:r>
              <a:rPr lang="en-US" sz="1800" b="1"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    int</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x</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Derived</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96969"/>
                </a:solidFill>
                <a:latin typeface="Times New Roman"/>
                <a:ea typeface="DejaVu Sans"/>
              </a:rPr>
              <a:t>// ascunsa de supradefinirea f(x)</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Derived</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x</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Derived</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g</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80"/>
                </a:solidFill>
                <a:latin typeface="Times New Roman"/>
                <a:ea typeface="DejaVu Sans"/>
              </a:rPr>
              <a:t>}</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Google Shape;435;p44"/>
          <p:cNvSpPr/>
          <p:nvPr/>
        </p:nvSpPr>
        <p:spPr>
          <a:xfrm>
            <a:off x="8490240" y="6407280"/>
            <a:ext cx="51840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8DD16704-0C9B-4BE9-9905-721C5D9846D4}" type="slidenum">
              <a:rPr lang="en-US" sz="1400" b="0" strike="noStrike" spc="-1">
                <a:solidFill>
                  <a:srgbClr val="000000"/>
                </a:solidFill>
                <a:latin typeface="Times New Roman"/>
                <a:ea typeface="DejaVu Sans"/>
              </a:rPr>
              <a:t>33</a:t>
            </a:fld>
            <a:endParaRPr lang="en-US" sz="1400" b="0" strike="noStrike" spc="-1">
              <a:latin typeface="Arial"/>
            </a:endParaRPr>
          </a:p>
        </p:txBody>
      </p:sp>
      <p:sp>
        <p:nvSpPr>
          <p:cNvPr id="316" name="Google Shape;438;p44"/>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17" name="Google Shape;439;p44"/>
          <p:cNvSpPr/>
          <p:nvPr/>
        </p:nvSpPr>
        <p:spPr>
          <a:xfrm>
            <a:off x="249120" y="1275840"/>
            <a:ext cx="8644320" cy="49597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00FF"/>
                </a:solidFill>
                <a:latin typeface="Times New Roman"/>
                <a:ea typeface="DejaVu Sans"/>
              </a:rPr>
              <a:t>Modificatorii de acces la moștenire</a:t>
            </a:r>
            <a:endParaRPr lang="en-US" sz="22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439"/>
              </a:spcBef>
              <a:buNone/>
            </a:pPr>
            <a:r>
              <a:rPr lang="en-US" sz="1800" b="0" strike="noStrike" spc="-1">
                <a:solidFill>
                  <a:srgbClr val="000000"/>
                </a:solidFill>
                <a:latin typeface="Times New Roman"/>
                <a:ea typeface="DejaVu Sans"/>
              </a:rPr>
              <a:t>class A : </a:t>
            </a:r>
            <a:r>
              <a:rPr lang="en-US" sz="2200" b="1" i="1" strike="noStrike" spc="-1">
                <a:solidFill>
                  <a:srgbClr val="0000FF"/>
                </a:solidFill>
                <a:latin typeface="Times New Roman"/>
                <a:ea typeface="DejaVu Sans"/>
              </a:rPr>
              <a:t>public</a:t>
            </a:r>
            <a:r>
              <a:rPr lang="en-US" sz="1800" b="0" strike="noStrike" spc="-1">
                <a:solidFill>
                  <a:srgbClr val="000000"/>
                </a:solidFill>
                <a:latin typeface="Times New Roman"/>
                <a:ea typeface="DejaVu Sans"/>
              </a:rPr>
              <a:t> B { /* declarații */};</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439"/>
              </a:spcBef>
              <a:buNone/>
            </a:pPr>
            <a:r>
              <a:rPr lang="en-US" sz="1800" b="0" strike="noStrike" spc="-1">
                <a:solidFill>
                  <a:srgbClr val="000000"/>
                </a:solidFill>
                <a:latin typeface="Times New Roman"/>
                <a:ea typeface="DejaVu Sans"/>
              </a:rPr>
              <a:t>class A : </a:t>
            </a:r>
            <a:r>
              <a:rPr lang="en-US" sz="2200" b="1" i="1" strike="noStrike" spc="-1">
                <a:solidFill>
                  <a:srgbClr val="0000FF"/>
                </a:solidFill>
                <a:latin typeface="Times New Roman"/>
                <a:ea typeface="DejaVu Sans"/>
              </a:rPr>
              <a:t>protected</a:t>
            </a:r>
            <a:r>
              <a:rPr lang="en-US" sz="1800" b="0" strike="noStrike" spc="-1">
                <a:solidFill>
                  <a:srgbClr val="000000"/>
                </a:solidFill>
                <a:latin typeface="Times New Roman"/>
                <a:ea typeface="DejaVu Sans"/>
              </a:rPr>
              <a:t> B { /* declarații */};</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439"/>
              </a:spcBef>
              <a:buNone/>
            </a:pPr>
            <a:r>
              <a:rPr lang="en-US" sz="1800" b="0" strike="noStrike" spc="-1">
                <a:solidFill>
                  <a:srgbClr val="000000"/>
                </a:solidFill>
                <a:latin typeface="Times New Roman"/>
                <a:ea typeface="DejaVu Sans"/>
              </a:rPr>
              <a:t>class A : </a:t>
            </a:r>
            <a:r>
              <a:rPr lang="en-US" sz="2200" b="1" i="1" strike="noStrike" spc="-1">
                <a:solidFill>
                  <a:srgbClr val="0000FF"/>
                </a:solidFill>
                <a:latin typeface="Times New Roman"/>
                <a:ea typeface="DejaVu Sans"/>
              </a:rPr>
              <a:t>private</a:t>
            </a:r>
            <a:r>
              <a:rPr lang="en-US" sz="1800" b="0" strike="noStrike" spc="-1">
                <a:solidFill>
                  <a:srgbClr val="000000"/>
                </a:solidFill>
                <a:latin typeface="Times New Roman"/>
                <a:ea typeface="DejaVu Sans"/>
              </a:rPr>
              <a:t> B { /* declarații */};</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vi-VN" sz="1800" b="0" strike="noStrike" spc="-1">
                <a:solidFill>
                  <a:srgbClr val="000000"/>
                </a:solidFill>
                <a:latin typeface="Times New Roman"/>
                <a:ea typeface="DejaVu Sans"/>
              </a:rPr>
              <a:t>Dacă modificatorul de acces la moștenire este </a:t>
            </a:r>
            <a:r>
              <a:rPr lang="vi-VN" sz="1800" b="1" strike="noStrike" spc="-1">
                <a:solidFill>
                  <a:srgbClr val="000000"/>
                </a:solidFill>
                <a:latin typeface="Times New Roman"/>
                <a:ea typeface="DejaVu Sans"/>
              </a:rPr>
              <a:t>public</a:t>
            </a:r>
            <a:r>
              <a:rPr lang="vi-VN" sz="1800" b="0" strike="noStrike" spc="-1">
                <a:solidFill>
                  <a:srgbClr val="000000"/>
                </a:solidFill>
                <a:latin typeface="Times New Roman"/>
                <a:ea typeface="DejaVu Sans"/>
              </a:rPr>
              <a:t>, membrii din clasa de bază își păstrează tipul de acces și în derivată.</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vi-VN" sz="1800" b="0" strike="noStrike" spc="-1">
                <a:solidFill>
                  <a:srgbClr val="000000"/>
                </a:solidFill>
                <a:latin typeface="Times New Roman"/>
                <a:ea typeface="DejaVu Sans"/>
              </a:rPr>
              <a:t>Dacă modificatorul de acces la moștenire este </a:t>
            </a:r>
            <a:r>
              <a:rPr lang="vi-VN" sz="1800" b="1" strike="noStrike" spc="-1">
                <a:solidFill>
                  <a:srgbClr val="000000"/>
                </a:solidFill>
                <a:latin typeface="Times New Roman"/>
                <a:ea typeface="DejaVu Sans"/>
              </a:rPr>
              <a:t>private</a:t>
            </a:r>
            <a:r>
              <a:rPr lang="vi-VN" sz="1800" b="0" strike="noStrike" spc="-1">
                <a:solidFill>
                  <a:srgbClr val="000000"/>
                </a:solidFill>
                <a:latin typeface="Times New Roman"/>
                <a:ea typeface="DejaVu Sans"/>
              </a:rPr>
              <a:t>, toți membrii din clasa de bază vor avea tipul de acces “private” în derivată, indiferent de tipul avut în bază.</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vi-VN" sz="1800" b="0" strike="noStrike" spc="-1">
                <a:solidFill>
                  <a:srgbClr val="000000"/>
                </a:solidFill>
                <a:latin typeface="Times New Roman"/>
                <a:ea typeface="DejaVu Sans"/>
              </a:rPr>
              <a:t>Dacă modificatorul de acces la moștenire este </a:t>
            </a:r>
            <a:r>
              <a:rPr lang="vi-VN" sz="1800" b="1" strike="noStrike" spc="-1">
                <a:solidFill>
                  <a:srgbClr val="000000"/>
                </a:solidFill>
                <a:latin typeface="Times New Roman"/>
                <a:ea typeface="DejaVu Sans"/>
              </a:rPr>
              <a:t>protected</a:t>
            </a:r>
            <a:r>
              <a:rPr lang="vi-VN" sz="1800" b="0" strike="noStrike" spc="-1">
                <a:solidFill>
                  <a:srgbClr val="000000"/>
                </a:solidFill>
                <a:latin typeface="Times New Roman"/>
                <a:ea typeface="DejaVu Sans"/>
              </a:rPr>
              <a:t>, membrii “publici” din clasa de bază devin “protected” în clasa derivată, restul nu se modifică.</a:t>
            </a:r>
            <a:endParaRPr lang="en-US" sz="1800" b="0" strike="noStrike" spc="-1">
              <a:latin typeface="Arial"/>
            </a:endParaRPr>
          </a:p>
          <a:p>
            <a:pPr>
              <a:lnSpc>
                <a:spcPct val="100000"/>
              </a:lnSpc>
              <a:spcBef>
                <a:spcPts val="360"/>
              </a:spcBef>
              <a:buNone/>
            </a:pP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Google Shape;447;p45"/>
          <p:cNvSpPr/>
          <p:nvPr/>
        </p:nvSpPr>
        <p:spPr>
          <a:xfrm>
            <a:off x="8442720" y="6407280"/>
            <a:ext cx="5659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9788D5AC-4D91-4E12-8931-B85D1B8938E7}" type="slidenum">
              <a:rPr lang="en-US" sz="1400" b="0" strike="noStrike" spc="-1">
                <a:solidFill>
                  <a:srgbClr val="000000"/>
                </a:solidFill>
                <a:latin typeface="Times New Roman"/>
                <a:ea typeface="DejaVu Sans"/>
              </a:rPr>
              <a:t>34</a:t>
            </a:fld>
            <a:endParaRPr lang="en-US" sz="1400" b="0" strike="noStrike" spc="-1">
              <a:latin typeface="Arial"/>
            </a:endParaRPr>
          </a:p>
        </p:txBody>
      </p:sp>
      <p:sp>
        <p:nvSpPr>
          <p:cNvPr id="321" name="Google Shape;450;p45"/>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grpSp>
        <p:nvGrpSpPr>
          <p:cNvPr id="322" name="Group 9"/>
          <p:cNvGrpSpPr/>
          <p:nvPr/>
        </p:nvGrpSpPr>
        <p:grpSpPr>
          <a:xfrm>
            <a:off x="249120" y="1137600"/>
            <a:ext cx="8759520" cy="5400720"/>
            <a:chOff x="249120" y="1137600"/>
            <a:chExt cx="8759520" cy="5400720"/>
          </a:xfrm>
        </p:grpSpPr>
        <p:sp>
          <p:nvSpPr>
            <p:cNvPr id="323" name="Google Shape;451;p45"/>
            <p:cNvSpPr/>
            <p:nvPr/>
          </p:nvSpPr>
          <p:spPr>
            <a:xfrm>
              <a:off x="249120" y="1137600"/>
              <a:ext cx="3667680" cy="54007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Baza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1"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000000"/>
                  </a:solidFill>
                  <a:latin typeface="Times New Roman"/>
                  <a:ea typeface="DejaVu Sans"/>
                </a:rPr>
                <a:t>”B”</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Derivata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Baza</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Derivata ob1</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ob1</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Obs. Funcţia f( ) este accesibilă din derivată;</a:t>
              </a:r>
              <a:endParaRPr lang="en-US" sz="1800" b="0" strike="noStrike" spc="-1">
                <a:latin typeface="Arial"/>
              </a:endParaRPr>
            </a:p>
            <a:p>
              <a:pPr marL="216000" indent="-216000">
                <a:lnSpc>
                  <a:spcPct val="100000"/>
                </a:lnSpc>
                <a:spcBef>
                  <a:spcPts val="360"/>
                </a:spcBef>
                <a:buClr>
                  <a:srgbClr val="000000"/>
                </a:buClr>
                <a:buFont typeface="Arial"/>
                <a:buChar char="-"/>
              </a:pPr>
              <a:r>
                <a:rPr lang="en-US" sz="1800" b="0" strike="noStrike" spc="-1">
                  <a:solidFill>
                    <a:srgbClr val="000000"/>
                  </a:solidFill>
                  <a:latin typeface="Times New Roman"/>
                  <a:ea typeface="DejaVu Sans"/>
                </a:rPr>
                <a:t>modificatorul de acces la</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moștenire este “public”, deci f( ) rămâne “public” și in Derivata, deci este accesibil la apelul din main().</a:t>
              </a:r>
              <a:endParaRPr lang="en-US" sz="1800" b="0" strike="noStrike" spc="-1">
                <a:latin typeface="Arial"/>
              </a:endParaRPr>
            </a:p>
            <a:p>
              <a:pPr>
                <a:lnSpc>
                  <a:spcPct val="100000"/>
                </a:lnSpc>
                <a:spcBef>
                  <a:spcPts val="360"/>
                </a:spcBef>
                <a:buNone/>
              </a:pPr>
              <a:endParaRPr lang="en-US" sz="1800" b="0" strike="noStrike" spc="-1">
                <a:latin typeface="Arial"/>
              </a:endParaRPr>
            </a:p>
          </p:txBody>
        </p:sp>
        <p:sp>
          <p:nvSpPr>
            <p:cNvPr id="324" name="Google Shape;452;p45"/>
            <p:cNvSpPr/>
            <p:nvPr/>
          </p:nvSpPr>
          <p:spPr>
            <a:xfrm>
              <a:off x="4327200" y="1137600"/>
              <a:ext cx="4681440" cy="53215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Baza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1"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000000"/>
                  </a:solidFill>
                  <a:latin typeface="Times New Roman"/>
                  <a:ea typeface="DejaVu Sans"/>
                </a:rPr>
                <a:t>”B”</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Derivata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private </a:t>
              </a:r>
              <a:r>
                <a:rPr lang="en-US" sz="1800" b="1" i="1" strike="noStrike" spc="-1">
                  <a:solidFill>
                    <a:srgbClr val="800000"/>
                  </a:solidFill>
                  <a:latin typeface="Times New Roman"/>
                  <a:ea typeface="DejaVu Sans"/>
                </a:rPr>
                <a:t>sau</a:t>
              </a:r>
              <a:r>
                <a:rPr lang="en-US" sz="1800" b="1" strike="noStrike" spc="-1">
                  <a:solidFill>
                    <a:srgbClr val="800000"/>
                  </a:solidFill>
                  <a:latin typeface="Times New Roman"/>
                  <a:ea typeface="DejaVu Sans"/>
                </a:rPr>
                <a:t> protected</a:t>
              </a:r>
              <a:r>
                <a:rPr lang="en-US" sz="1800" b="0" strike="noStrike" spc="-1">
                  <a:solidFill>
                    <a:srgbClr val="800000"/>
                  </a:solidFill>
                  <a:latin typeface="Times New Roman"/>
                  <a:ea typeface="DejaVu Sans"/>
                </a:rPr>
                <a:t> </a:t>
              </a:r>
              <a:r>
                <a:rPr lang="en-US" sz="1800" b="0" strike="noStrike" spc="-1">
                  <a:solidFill>
                    <a:srgbClr val="000000"/>
                  </a:solidFill>
                  <a:latin typeface="Times New Roman"/>
                  <a:ea typeface="DejaVu Sans"/>
                </a:rPr>
                <a:t>Baza</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Derivata ob1</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ob1</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 inaccesibil</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marL="216000" indent="-216000">
                <a:lnSpc>
                  <a:spcPct val="100000"/>
                </a:lnSpc>
                <a:spcBef>
                  <a:spcPts val="360"/>
                </a:spcBef>
                <a:buClr>
                  <a:srgbClr val="000000"/>
                </a:buClr>
                <a:buFont typeface="Arial"/>
                <a:buChar char="-"/>
              </a:pPr>
              <a:r>
                <a:rPr lang="en-US" sz="1800" b="0" strike="noStrike" spc="-1">
                  <a:solidFill>
                    <a:srgbClr val="000000"/>
                  </a:solidFill>
                  <a:latin typeface="Times New Roman"/>
                  <a:ea typeface="DejaVu Sans"/>
                </a:rPr>
                <a:t>Dacă modificatorul de acces la</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moștenire este “private”, f( ) devine private în Derivata, deci inaccesibilă în main.</a:t>
              </a:r>
              <a:endParaRPr lang="en-US" sz="1800" b="0" strike="noStrike" spc="-1">
                <a:latin typeface="Arial"/>
              </a:endParaRPr>
            </a:p>
            <a:p>
              <a:pPr marL="216000" indent="-216000">
                <a:lnSpc>
                  <a:spcPct val="100000"/>
                </a:lnSpc>
                <a:spcBef>
                  <a:spcPts val="360"/>
                </a:spcBef>
                <a:buClr>
                  <a:srgbClr val="000000"/>
                </a:buClr>
                <a:buFont typeface="Arial"/>
                <a:buChar char="-"/>
              </a:pPr>
              <a:r>
                <a:rPr lang="en-US" sz="1800" b="0" strike="noStrike" spc="-1">
                  <a:solidFill>
                    <a:srgbClr val="000000"/>
                  </a:solidFill>
                  <a:latin typeface="Times New Roman"/>
                  <a:ea typeface="DejaVu Sans"/>
                </a:rPr>
                <a:t>Dacă modificatorul de acces la</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moștenire este “protected”, f( ) devine protected în Derivata, deci inaccesibilă în main.</a:t>
              </a:r>
              <a:endParaRPr lang="en-US" sz="1800" b="0" strike="noStrike" spc="-1">
                <a:latin typeface="Arial"/>
              </a:endParaRPr>
            </a:p>
            <a:p>
              <a:pPr>
                <a:lnSpc>
                  <a:spcPct val="100000"/>
                </a:lnSpc>
                <a:spcBef>
                  <a:spcPts val="360"/>
                </a:spcBef>
                <a:buNone/>
              </a:pPr>
              <a:endParaRPr lang="en-US" sz="1800" b="0" strike="noStrike" spc="-1">
                <a:latin typeface="Arial"/>
              </a:endParaRPr>
            </a:p>
          </p:txBody>
        </p:sp>
        <p:sp>
          <p:nvSpPr>
            <p:cNvPr id="325" name="Rectangle 7"/>
            <p:cNvSpPr/>
            <p:nvPr/>
          </p:nvSpPr>
          <p:spPr>
            <a:xfrm>
              <a:off x="5885280" y="2480760"/>
              <a:ext cx="2210400" cy="41328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326" name="Rectangle 8"/>
            <p:cNvSpPr/>
            <p:nvPr/>
          </p:nvSpPr>
          <p:spPr>
            <a:xfrm>
              <a:off x="1738080" y="2480760"/>
              <a:ext cx="758880" cy="41328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gr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Google Shape;460;p46"/>
          <p:cNvSpPr/>
          <p:nvPr/>
        </p:nvSpPr>
        <p:spPr>
          <a:xfrm>
            <a:off x="8442720" y="6407280"/>
            <a:ext cx="5659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E87E80DF-85B0-44FB-9155-A797C4F271FF}" type="slidenum">
              <a:rPr lang="en-US" sz="1400" b="0" strike="noStrike" spc="-1">
                <a:solidFill>
                  <a:srgbClr val="000000"/>
                </a:solidFill>
                <a:latin typeface="Times New Roman"/>
                <a:ea typeface="DejaVu Sans"/>
              </a:rPr>
              <a:t>35</a:t>
            </a:fld>
            <a:endParaRPr lang="en-US" sz="1400" b="0" strike="noStrike" spc="-1">
              <a:latin typeface="Arial"/>
            </a:endParaRPr>
          </a:p>
        </p:txBody>
      </p:sp>
      <p:sp>
        <p:nvSpPr>
          <p:cNvPr id="330" name="Google Shape;463;p46"/>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31" name="Google Shape;464;p46"/>
          <p:cNvSpPr/>
          <p:nvPr/>
        </p:nvSpPr>
        <p:spPr>
          <a:xfrm>
            <a:off x="249120" y="1068480"/>
            <a:ext cx="8379360" cy="5415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en-US" sz="2200" b="1" i="1" strike="noStrike" spc="-1" dirty="0" err="1">
                <a:solidFill>
                  <a:srgbClr val="0000FF"/>
                </a:solidFill>
                <a:latin typeface="Times New Roman"/>
                <a:ea typeface="Arial"/>
              </a:rPr>
              <a:t>Moștenirea</a:t>
            </a:r>
            <a:r>
              <a:rPr lang="en-US" sz="2200" b="1" i="1" strike="noStrike" spc="-1" dirty="0">
                <a:solidFill>
                  <a:srgbClr val="0000FF"/>
                </a:solidFill>
                <a:latin typeface="Times New Roman"/>
                <a:ea typeface="Arial"/>
              </a:rPr>
              <a:t> cu </a:t>
            </a:r>
            <a:r>
              <a:rPr lang="en-US" sz="2200" b="1" i="1" strike="noStrike" spc="-1" dirty="0" err="1">
                <a:solidFill>
                  <a:srgbClr val="0000FF"/>
                </a:solidFill>
                <a:latin typeface="Times New Roman"/>
                <a:ea typeface="Arial"/>
              </a:rPr>
              <a:t>specificatorul</a:t>
            </a:r>
            <a:r>
              <a:rPr lang="en-US" sz="2200" b="1" i="1" strike="noStrike" spc="-1" dirty="0">
                <a:solidFill>
                  <a:srgbClr val="0000FF"/>
                </a:solidFill>
                <a:latin typeface="Times New Roman"/>
                <a:ea typeface="Arial"/>
              </a:rPr>
              <a:t> “private”</a:t>
            </a:r>
            <a:endParaRPr lang="en-US" sz="2200" b="0" strike="noStrike" spc="-1" dirty="0">
              <a:latin typeface="Arial"/>
            </a:endParaRPr>
          </a:p>
          <a:p>
            <a:pPr>
              <a:lnSpc>
                <a:spcPct val="100000"/>
              </a:lnSpc>
              <a:buNone/>
            </a:pPr>
            <a:endParaRPr lang="en-US" sz="1800" b="0" strike="noStrike" spc="-1" dirty="0">
              <a:latin typeface="Arial"/>
            </a:endParaRPr>
          </a:p>
          <a:p>
            <a:pPr marL="216000" indent="-216000">
              <a:lnSpc>
                <a:spcPct val="100000"/>
              </a:lnSpc>
              <a:buClr>
                <a:srgbClr val="000000"/>
              </a:buClr>
              <a:buFont typeface="Arial"/>
              <a:buChar char="•"/>
            </a:pPr>
            <a:r>
              <a:rPr lang="vi-VN" sz="1800" b="0" strike="noStrike" spc="-1" dirty="0">
                <a:solidFill>
                  <a:srgbClr val="000000"/>
                </a:solidFill>
                <a:latin typeface="Times New Roman"/>
                <a:ea typeface="Arial"/>
              </a:rPr>
              <a:t>inclusă în limbaj pentru completitudine;</a:t>
            </a:r>
            <a:endParaRPr lang="en-US" sz="1800" b="0" strike="noStrike" spc="-1" dirty="0">
              <a:latin typeface="Arial"/>
            </a:endParaRPr>
          </a:p>
          <a:p>
            <a:pPr>
              <a:lnSpc>
                <a:spcPct val="100000"/>
              </a:lnSpc>
              <a:buNone/>
            </a:pPr>
            <a:endParaRPr lang="en-US" sz="1800" b="0" strike="noStrike" spc="-1" dirty="0">
              <a:latin typeface="Arial"/>
            </a:endParaRPr>
          </a:p>
          <a:p>
            <a:pPr marL="216000" indent="-216000">
              <a:lnSpc>
                <a:spcPct val="100000"/>
              </a:lnSpc>
              <a:buClr>
                <a:srgbClr val="000000"/>
              </a:buClr>
              <a:buFont typeface="Arial"/>
              <a:buChar char="•"/>
            </a:pPr>
            <a:r>
              <a:rPr lang="vi-VN" sz="1800" b="0" strike="noStrike" spc="-1" dirty="0">
                <a:solidFill>
                  <a:srgbClr val="000000"/>
                </a:solidFill>
                <a:latin typeface="Times New Roman"/>
                <a:ea typeface="Arial"/>
              </a:rPr>
              <a:t>este mai bine a se utiliza compunerea în locul moștenirii private;</a:t>
            </a:r>
            <a:endParaRPr lang="en-US" sz="1800" b="0" strike="noStrike" spc="-1" dirty="0">
              <a:latin typeface="Arial"/>
            </a:endParaRPr>
          </a:p>
          <a:p>
            <a:pPr>
              <a:lnSpc>
                <a:spcPct val="100000"/>
              </a:lnSpc>
              <a:buNone/>
            </a:pPr>
            <a:endParaRPr lang="en-US" sz="1800" b="0" strike="noStrike" spc="-1" dirty="0">
              <a:latin typeface="Arial"/>
            </a:endParaRPr>
          </a:p>
          <a:p>
            <a:pPr marL="216000" indent="-216000">
              <a:lnSpc>
                <a:spcPct val="100000"/>
              </a:lnSpc>
              <a:buClr>
                <a:srgbClr val="000000"/>
              </a:buClr>
              <a:buFont typeface="Arial"/>
              <a:buChar char="•"/>
            </a:pPr>
            <a:r>
              <a:rPr lang="vi-VN" sz="1800" b="0" strike="noStrike" spc="-1" dirty="0">
                <a:solidFill>
                  <a:srgbClr val="000000"/>
                </a:solidFill>
                <a:latin typeface="Times New Roman"/>
                <a:ea typeface="Arial"/>
              </a:rPr>
              <a:t>toți membrii private din clasa de bază sunt ascunși în clasa derivată, deci inaccesibili;</a:t>
            </a:r>
            <a:endParaRPr lang="en-US" sz="1800" b="0" strike="noStrike" spc="-1" dirty="0">
              <a:latin typeface="Arial"/>
            </a:endParaRPr>
          </a:p>
          <a:p>
            <a:pPr>
              <a:lnSpc>
                <a:spcPct val="100000"/>
              </a:lnSpc>
              <a:buNone/>
            </a:pPr>
            <a:endParaRPr lang="en-US" sz="1800" b="0" strike="noStrike" spc="-1" dirty="0">
              <a:latin typeface="Arial"/>
            </a:endParaRPr>
          </a:p>
          <a:p>
            <a:pPr marL="216000" indent="-216000">
              <a:lnSpc>
                <a:spcPct val="100000"/>
              </a:lnSpc>
              <a:buClr>
                <a:srgbClr val="000000"/>
              </a:buClr>
              <a:buFont typeface="Arial"/>
              <a:buChar char="•"/>
            </a:pPr>
            <a:r>
              <a:rPr lang="vi-VN" sz="1800" b="0" strike="noStrike" spc="-1" dirty="0">
                <a:solidFill>
                  <a:srgbClr val="000000"/>
                </a:solidFill>
                <a:latin typeface="Times New Roman"/>
                <a:ea typeface="Arial"/>
              </a:rPr>
              <a:t>toți membrii public și protected devin private, dar sunt </a:t>
            </a:r>
            <a:r>
              <a:rPr lang="vi-VN" sz="1800" b="0" strike="noStrike" spc="-1" dirty="0" smtClean="0">
                <a:solidFill>
                  <a:srgbClr val="000000"/>
                </a:solidFill>
                <a:latin typeface="Times New Roman"/>
                <a:ea typeface="Arial"/>
              </a:rPr>
              <a:t>accesibil</a:t>
            </a:r>
            <a:r>
              <a:rPr lang="en-US" sz="1800" b="0" strike="noStrike" spc="-1" smtClean="0">
                <a:solidFill>
                  <a:srgbClr val="000000"/>
                </a:solidFill>
                <a:latin typeface="Times New Roman"/>
                <a:ea typeface="Arial"/>
              </a:rPr>
              <a:t>i</a:t>
            </a:r>
            <a:r>
              <a:rPr lang="vi-VN" sz="1800" b="0" strike="noStrike" spc="-1" smtClean="0">
                <a:solidFill>
                  <a:srgbClr val="000000"/>
                </a:solidFill>
                <a:latin typeface="Times New Roman"/>
                <a:ea typeface="Arial"/>
              </a:rPr>
              <a:t> </a:t>
            </a:r>
            <a:r>
              <a:rPr lang="vi-VN" sz="1800" b="0" strike="noStrike" spc="-1">
                <a:solidFill>
                  <a:srgbClr val="000000"/>
                </a:solidFill>
                <a:latin typeface="Times New Roman"/>
                <a:ea typeface="Arial"/>
              </a:rPr>
              <a:t>în clasa derivată;</a:t>
            </a:r>
            <a:endParaRPr lang="en-US" sz="1800" b="0" strike="noStrike" spc="-1" dirty="0">
              <a:latin typeface="Arial"/>
            </a:endParaRPr>
          </a:p>
          <a:p>
            <a:pPr>
              <a:lnSpc>
                <a:spcPct val="100000"/>
              </a:lnSpc>
              <a:buNone/>
            </a:pPr>
            <a:endParaRPr lang="en-US" sz="1800" b="0" strike="noStrike" spc="-1" dirty="0">
              <a:latin typeface="Arial"/>
            </a:endParaRPr>
          </a:p>
          <a:p>
            <a:pPr marL="216000" indent="-216000">
              <a:lnSpc>
                <a:spcPct val="100000"/>
              </a:lnSpc>
              <a:buClr>
                <a:srgbClr val="000000"/>
              </a:buClr>
              <a:buFont typeface="Arial"/>
              <a:buChar char="•"/>
            </a:pPr>
            <a:r>
              <a:rPr lang="vi-VN" sz="1800" b="0" strike="noStrike" spc="-1" dirty="0">
                <a:solidFill>
                  <a:srgbClr val="000000"/>
                </a:solidFill>
                <a:latin typeface="Times New Roman"/>
                <a:ea typeface="Arial"/>
              </a:rPr>
              <a:t>un obiect obținut printr-o astfel de derivare se tratează diferit față de cel din clasa de bază, e similar cu definirea unui obiect de tip bază în interiorul clasei noi (fără moștenire).</a:t>
            </a:r>
            <a:endParaRPr lang="en-US" sz="1800" b="0" strike="noStrike" spc="-1" dirty="0">
              <a:latin typeface="Arial"/>
            </a:endParaRPr>
          </a:p>
          <a:p>
            <a:pPr>
              <a:lnSpc>
                <a:spcPct val="100000"/>
              </a:lnSpc>
              <a:buNone/>
            </a:pPr>
            <a:endParaRPr lang="en-US" sz="1800" b="0" strike="noStrike" spc="-1" dirty="0">
              <a:latin typeface="Arial"/>
            </a:endParaRPr>
          </a:p>
          <a:p>
            <a:pPr marL="216000" indent="-216000">
              <a:lnSpc>
                <a:spcPct val="100000"/>
              </a:lnSpc>
              <a:buClr>
                <a:srgbClr val="000000"/>
              </a:buClr>
              <a:buFont typeface="Arial"/>
              <a:buChar char="•"/>
            </a:pPr>
            <a:r>
              <a:rPr lang="vi-VN" sz="1800" b="0" strike="noStrike" spc="-1" dirty="0">
                <a:solidFill>
                  <a:srgbClr val="000000"/>
                </a:solidFill>
                <a:latin typeface="Times New Roman"/>
                <a:ea typeface="Arial"/>
              </a:rPr>
              <a:t>dacă în clasa de bază o componentă era public, iar moștenirea se face cu specificatorul private, se poate reveni la public utilizând: </a:t>
            </a:r>
            <a:endParaRPr lang="en-US" sz="1800" b="0" strike="noStrike" spc="-1" dirty="0">
              <a:latin typeface="Arial"/>
            </a:endParaRPr>
          </a:p>
          <a:p>
            <a:pPr>
              <a:lnSpc>
                <a:spcPct val="100000"/>
              </a:lnSpc>
              <a:buNone/>
            </a:pPr>
            <a:endParaRPr lang="en-US" sz="1800" b="0" strike="noStrike" spc="-1" dirty="0">
              <a:latin typeface="Arial"/>
            </a:endParaRPr>
          </a:p>
          <a:p>
            <a:pPr marL="414720" indent="-322560">
              <a:lnSpc>
                <a:spcPct val="100000"/>
              </a:lnSpc>
              <a:buClr>
                <a:srgbClr val="000000"/>
              </a:buClr>
              <a:buFont typeface="Arial"/>
              <a:buChar char="•"/>
            </a:pPr>
            <a:r>
              <a:rPr lang="en-US" sz="1800" b="1" i="1" strike="noStrike" spc="-1" dirty="0">
                <a:solidFill>
                  <a:srgbClr val="000000"/>
                </a:solidFill>
                <a:latin typeface="Times New Roman"/>
                <a:ea typeface="Arial"/>
              </a:rPr>
              <a:t>				</a:t>
            </a:r>
            <a:r>
              <a:rPr lang="en-US" sz="2200" b="1" i="1" strike="noStrike" spc="-1" dirty="0">
                <a:solidFill>
                  <a:srgbClr val="0000FF"/>
                </a:solidFill>
                <a:latin typeface="Times New Roman"/>
                <a:ea typeface="Arial"/>
              </a:rPr>
              <a:t>using </a:t>
            </a:r>
            <a:r>
              <a:rPr lang="en-US" sz="2200" b="1" i="1" strike="noStrike" spc="-1" dirty="0" err="1">
                <a:solidFill>
                  <a:srgbClr val="0000FF"/>
                </a:solidFill>
                <a:latin typeface="Times New Roman"/>
                <a:ea typeface="Arial"/>
              </a:rPr>
              <a:t>Baza</a:t>
            </a:r>
            <a:r>
              <a:rPr lang="en-US" sz="2200" b="1" i="1" strike="noStrike" spc="-1" dirty="0">
                <a:solidFill>
                  <a:srgbClr val="0000FF"/>
                </a:solidFill>
                <a:latin typeface="Times New Roman"/>
                <a:ea typeface="Arial"/>
              </a:rPr>
              <a:t>::</a:t>
            </a:r>
            <a:r>
              <a:rPr lang="en-US" sz="2200" b="1" i="1" strike="noStrike" spc="-1" dirty="0" err="1">
                <a:solidFill>
                  <a:srgbClr val="0000FF"/>
                </a:solidFill>
                <a:latin typeface="Times New Roman"/>
                <a:ea typeface="Arial"/>
              </a:rPr>
              <a:t>nume_componenta</a:t>
            </a:r>
            <a:endParaRPr lang="en-US" sz="22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Google Shape;472;p47"/>
          <p:cNvSpPr/>
          <p:nvPr/>
        </p:nvSpPr>
        <p:spPr>
          <a:xfrm>
            <a:off x="8442720" y="6407280"/>
            <a:ext cx="5659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686F7E0D-78FD-44FB-B0D4-3B063400AD96}" type="slidenum">
              <a:rPr lang="en-US" sz="1400" b="0" strike="noStrike" spc="-1">
                <a:solidFill>
                  <a:srgbClr val="000000"/>
                </a:solidFill>
                <a:latin typeface="Times New Roman"/>
                <a:ea typeface="DejaVu Sans"/>
              </a:rPr>
              <a:t>36</a:t>
            </a:fld>
            <a:endParaRPr lang="en-US" sz="1400" b="0" strike="noStrike" spc="-1">
              <a:latin typeface="Arial"/>
            </a:endParaRPr>
          </a:p>
        </p:txBody>
      </p:sp>
      <p:sp>
        <p:nvSpPr>
          <p:cNvPr id="335" name="Google Shape;475;p47"/>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36" name="Google Shape;476;p47"/>
          <p:cNvSpPr/>
          <p:nvPr/>
        </p:nvSpPr>
        <p:spPr>
          <a:xfrm>
            <a:off x="249120" y="1147680"/>
            <a:ext cx="6249600" cy="49248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00FF"/>
                </a:solidFill>
                <a:latin typeface="Times New Roman"/>
                <a:ea typeface="DejaVu Sans"/>
              </a:rPr>
              <a:t>Moștenirea cu specificatorul “private”</a:t>
            </a:r>
            <a:endParaRPr lang="en-US" sz="2200" b="0" strike="noStrike" spc="-1">
              <a:latin typeface="Arial"/>
            </a:endParaRPr>
          </a:p>
        </p:txBody>
      </p:sp>
      <p:sp>
        <p:nvSpPr>
          <p:cNvPr id="337" name="Rectangle 8"/>
          <p:cNvSpPr/>
          <p:nvPr/>
        </p:nvSpPr>
        <p:spPr>
          <a:xfrm>
            <a:off x="4908960" y="1700640"/>
            <a:ext cx="4016160" cy="255132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60"/>
              </a:spcBef>
              <a:buNone/>
            </a:pP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Goldfish bob</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bob</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eat</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bob</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sleep</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bob</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sleep</a:t>
            </a:r>
            <a:r>
              <a:rPr lang="en-US" sz="1800" b="0" strike="noStrike" spc="-1">
                <a:solidFill>
                  <a:srgbClr val="808030"/>
                </a:solidFill>
                <a:latin typeface="Times New Roman"/>
                <a:ea typeface="DejaVu Sans"/>
              </a:rPr>
              <a:t>(</a:t>
            </a:r>
            <a:r>
              <a:rPr lang="en-US" sz="1800" b="0" strike="noStrike" spc="-1">
                <a:solidFill>
                  <a:srgbClr val="008C00"/>
                </a:solidFill>
                <a:latin typeface="Times New Roman"/>
                <a:ea typeface="DejaVu Sans"/>
              </a:rPr>
              <a:t>1</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696969"/>
                </a:solidFill>
                <a:latin typeface="Times New Roman"/>
                <a:ea typeface="DejaVu Sans"/>
              </a:rPr>
              <a:t>//! bob.speak();// Error: private member funcţion</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p:txBody>
      </p:sp>
      <p:grpSp>
        <p:nvGrpSpPr>
          <p:cNvPr id="338" name="Group 9"/>
          <p:cNvGrpSpPr/>
          <p:nvPr/>
        </p:nvGrpSpPr>
        <p:grpSpPr>
          <a:xfrm>
            <a:off x="563040" y="2202120"/>
            <a:ext cx="5528160" cy="4524480"/>
            <a:chOff x="563040" y="2202120"/>
            <a:chExt cx="5528160" cy="4524480"/>
          </a:xfrm>
        </p:grpSpPr>
        <p:sp>
          <p:nvSpPr>
            <p:cNvPr id="339" name="Rectangle 7"/>
            <p:cNvSpPr/>
            <p:nvPr/>
          </p:nvSpPr>
          <p:spPr>
            <a:xfrm>
              <a:off x="563040" y="2202120"/>
              <a:ext cx="5528160" cy="45244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Pet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char</a:t>
              </a:r>
              <a:r>
                <a:rPr lang="en-US" sz="1800" b="0" strike="noStrike" spc="-1">
                  <a:solidFill>
                    <a:srgbClr val="000000"/>
                  </a:solidFill>
                  <a:latin typeface="Times New Roman"/>
                  <a:ea typeface="DejaVu Sans"/>
                </a:rPr>
                <a:t> eat</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0000E6"/>
                  </a:solidFill>
                  <a:latin typeface="Times New Roman"/>
                  <a:ea typeface="DejaVu Sans"/>
                </a:rPr>
                <a:t>'a'</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speak</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008C00"/>
                  </a:solidFill>
                  <a:latin typeface="Times New Roman"/>
                  <a:ea typeface="DejaVu Sans"/>
                </a:rPr>
                <a:t>2</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float</a:t>
              </a:r>
              <a:r>
                <a:rPr lang="en-US" sz="1800" b="0" strike="noStrike" spc="-1">
                  <a:solidFill>
                    <a:srgbClr val="000000"/>
                  </a:solidFill>
                  <a:latin typeface="Times New Roman"/>
                  <a:ea typeface="DejaVu Sans"/>
                </a:rPr>
                <a:t> sleep</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008000"/>
                  </a:solidFill>
                  <a:latin typeface="Times New Roman"/>
                  <a:ea typeface="DejaVu Sans"/>
                </a:rPr>
                <a:t>3.0</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float</a:t>
              </a:r>
              <a:r>
                <a:rPr lang="en-US" sz="1800" b="0" strike="noStrike" spc="-1">
                  <a:solidFill>
                    <a:srgbClr val="000000"/>
                  </a:solidFill>
                  <a:latin typeface="Times New Roman"/>
                  <a:ea typeface="DejaVu Sans"/>
                </a:rPr>
                <a:t> sleep</a:t>
              </a:r>
              <a:r>
                <a:rPr lang="en-US" sz="1800" b="0" strike="noStrike" spc="-1">
                  <a:solidFill>
                    <a:srgbClr val="808030"/>
                  </a:solidFill>
                  <a:latin typeface="Times New Roman"/>
                  <a:ea typeface="DejaVu Sans"/>
                </a:rPr>
                <a:t>( </a:t>
              </a:r>
              <a:r>
                <a:rPr lang="en-US" sz="1800" b="1" strike="noStrike" spc="-1">
                  <a:solidFill>
                    <a:srgbClr val="800000"/>
                  </a:solidFill>
                  <a:latin typeface="Times New Roman"/>
                  <a:ea typeface="DejaVu Sans"/>
                </a:rPr>
                <a:t>int</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008000"/>
                  </a:solidFill>
                  <a:latin typeface="Times New Roman"/>
                  <a:ea typeface="DejaVu Sans"/>
                </a:rPr>
                <a:t>4.0</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Goldfish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Pet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96969"/>
                  </a:solidFill>
                  <a:latin typeface="Times New Roman"/>
                  <a:ea typeface="DejaVu Sans"/>
                </a:rPr>
                <a:t>// Private inheritance</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using</a:t>
              </a:r>
              <a:r>
                <a:rPr lang="en-US" sz="1800" b="0" strike="noStrike" spc="-1">
                  <a:solidFill>
                    <a:srgbClr val="000000"/>
                  </a:solidFill>
                  <a:latin typeface="Times New Roman"/>
                  <a:ea typeface="DejaVu Sans"/>
                </a:rPr>
                <a:t> Pet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eat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96969"/>
                  </a:solidFill>
                  <a:latin typeface="Times New Roman"/>
                  <a:ea typeface="DejaVu Sans"/>
                </a:rPr>
                <a:t>// Name publicizes member</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using</a:t>
              </a:r>
              <a:r>
                <a:rPr lang="en-US" sz="1800" b="0" strike="noStrike" spc="-1">
                  <a:solidFill>
                    <a:srgbClr val="000000"/>
                  </a:solidFill>
                  <a:latin typeface="Times New Roman"/>
                  <a:ea typeface="DejaVu Sans"/>
                </a:rPr>
                <a:t> Pet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sleep</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96969"/>
                  </a:solidFill>
                  <a:latin typeface="Times New Roman"/>
                  <a:ea typeface="DejaVu Sans"/>
                </a:rPr>
                <a:t>// Both overloaded members exposed</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p:txBody>
        </p:sp>
        <p:sp>
          <p:nvSpPr>
            <p:cNvPr id="340" name="Rectangle 8"/>
            <p:cNvSpPr/>
            <p:nvPr/>
          </p:nvSpPr>
          <p:spPr>
            <a:xfrm>
              <a:off x="632160" y="5562720"/>
              <a:ext cx="1657440" cy="55152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gr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Google Shape;485;p48"/>
          <p:cNvSpPr/>
          <p:nvPr/>
        </p:nvSpPr>
        <p:spPr>
          <a:xfrm>
            <a:off x="8442720" y="6407280"/>
            <a:ext cx="5659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99DC7B34-26F6-4C46-B09A-F2DA6383AA6F}" type="slidenum">
              <a:rPr lang="en-US" sz="1400" b="0" strike="noStrike" spc="-1">
                <a:solidFill>
                  <a:srgbClr val="000000"/>
                </a:solidFill>
                <a:latin typeface="Times New Roman"/>
                <a:ea typeface="DejaVu Sans"/>
              </a:rPr>
              <a:t>37</a:t>
            </a:fld>
            <a:endParaRPr lang="en-US" sz="1400" b="0" strike="noStrike" spc="-1">
              <a:latin typeface="Arial"/>
            </a:endParaRPr>
          </a:p>
        </p:txBody>
      </p:sp>
      <p:sp>
        <p:nvSpPr>
          <p:cNvPr id="344" name="Google Shape;488;p48"/>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45" name="Google Shape;489;p48"/>
          <p:cNvSpPr/>
          <p:nvPr/>
        </p:nvSpPr>
        <p:spPr>
          <a:xfrm>
            <a:off x="249120" y="1275840"/>
            <a:ext cx="8759520" cy="44197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en-US" sz="2200" b="1" i="1" strike="noStrike" spc="-1">
                <a:solidFill>
                  <a:srgbClr val="0000FF"/>
                </a:solidFill>
                <a:latin typeface="Times New Roman"/>
                <a:ea typeface="Arial"/>
              </a:rPr>
              <a:t>Moștenirea cu specificatorul “protected”</a:t>
            </a:r>
            <a:endParaRPr lang="en-US" sz="2200" b="0" strike="noStrike" spc="-1">
              <a:latin typeface="Arial"/>
            </a:endParaRPr>
          </a:p>
          <a:p>
            <a:pPr>
              <a:lnSpc>
                <a:spcPct val="100000"/>
              </a:lnSpc>
              <a:buNone/>
            </a:pPr>
            <a:endParaRPr lang="en-US" sz="2200" b="0" strike="noStrike" spc="-1">
              <a:latin typeface="Arial"/>
            </a:endParaRPr>
          </a:p>
          <a:p>
            <a:pPr marL="216000" indent="-216000">
              <a:lnSpc>
                <a:spcPct val="100000"/>
              </a:lnSpc>
              <a:buClr>
                <a:srgbClr val="000000"/>
              </a:buClr>
              <a:buFont typeface="Arial"/>
              <a:buChar char="•"/>
            </a:pPr>
            <a:r>
              <a:rPr lang="vi-VN" sz="2200" b="0" strike="noStrike" spc="-1">
                <a:solidFill>
                  <a:srgbClr val="000000"/>
                </a:solidFill>
                <a:latin typeface="Times New Roman"/>
                <a:ea typeface="Arial"/>
              </a:rPr>
              <a:t>secțiuni definite ca protected sunt similare ca definire cu private (sunt ascunse de restul programului), cu excepția claselor derivate;</a:t>
            </a:r>
            <a:endParaRPr lang="en-US" sz="2200" b="0" strike="noStrike" spc="-1">
              <a:latin typeface="Arial"/>
            </a:endParaRPr>
          </a:p>
          <a:p>
            <a:pPr>
              <a:lnSpc>
                <a:spcPct val="100000"/>
              </a:lnSpc>
              <a:buNone/>
            </a:pPr>
            <a:endParaRPr lang="en-US" sz="2200" b="0" strike="noStrike" spc="-1">
              <a:latin typeface="Arial"/>
            </a:endParaRPr>
          </a:p>
          <a:p>
            <a:pPr marL="216000" indent="-216000">
              <a:lnSpc>
                <a:spcPct val="100000"/>
              </a:lnSpc>
              <a:buClr>
                <a:srgbClr val="000000"/>
              </a:buClr>
              <a:buFont typeface="Arial"/>
              <a:buChar char="•"/>
            </a:pPr>
            <a:r>
              <a:rPr lang="vi-VN" sz="2200" b="0" strike="noStrike" spc="-1">
                <a:solidFill>
                  <a:srgbClr val="000000"/>
                </a:solidFill>
                <a:latin typeface="Times New Roman"/>
                <a:ea typeface="Arial"/>
              </a:rPr>
              <a:t>good practice: cel mai bine este ca variabilele de instanță să fie PRIVATE și funcții care le modifică să fie protected;</a:t>
            </a:r>
            <a:endParaRPr lang="en-US" sz="2200" b="0" strike="noStrike" spc="-1">
              <a:latin typeface="Arial"/>
            </a:endParaRPr>
          </a:p>
          <a:p>
            <a:pPr>
              <a:lnSpc>
                <a:spcPct val="100000"/>
              </a:lnSpc>
              <a:buNone/>
            </a:pPr>
            <a:endParaRPr lang="en-US" sz="2200" b="0" strike="noStrike" spc="-1">
              <a:latin typeface="Arial"/>
            </a:endParaRPr>
          </a:p>
          <a:p>
            <a:pPr marL="216000" indent="-216000">
              <a:lnSpc>
                <a:spcPct val="100000"/>
              </a:lnSpc>
              <a:buClr>
                <a:srgbClr val="000000"/>
              </a:buClr>
              <a:buFont typeface="Arial"/>
              <a:buChar char="•"/>
            </a:pPr>
            <a:r>
              <a:rPr lang="vi-VN" sz="2200" b="0" strike="noStrike" spc="-1">
                <a:solidFill>
                  <a:srgbClr val="000000"/>
                </a:solidFill>
                <a:latin typeface="Times New Roman"/>
                <a:ea typeface="Arial"/>
              </a:rPr>
              <a:t>Sintaxă: </a:t>
            </a:r>
            <a:r>
              <a:rPr lang="vi-VN" sz="2200" b="1" i="1" strike="noStrike" spc="-1">
                <a:solidFill>
                  <a:srgbClr val="0000FF"/>
                </a:solidFill>
                <a:latin typeface="Times New Roman"/>
                <a:ea typeface="Arial"/>
              </a:rPr>
              <a:t>class derivată: protected baza {…};</a:t>
            </a:r>
            <a:endParaRPr lang="en-US" sz="2200" b="0" strike="noStrike" spc="-1">
              <a:latin typeface="Arial"/>
            </a:endParaRPr>
          </a:p>
          <a:p>
            <a:pPr>
              <a:lnSpc>
                <a:spcPct val="100000"/>
              </a:lnSpc>
              <a:buNone/>
            </a:pPr>
            <a:endParaRPr lang="en-US" sz="2200" b="0" strike="noStrike" spc="-1">
              <a:latin typeface="Arial"/>
            </a:endParaRPr>
          </a:p>
          <a:p>
            <a:pPr marL="216000" indent="-216000">
              <a:lnSpc>
                <a:spcPct val="100000"/>
              </a:lnSpc>
              <a:buClr>
                <a:srgbClr val="000000"/>
              </a:buClr>
              <a:buFont typeface="Arial"/>
              <a:buChar char="•"/>
            </a:pPr>
            <a:r>
              <a:rPr lang="vi-VN" sz="2200" b="0" strike="noStrike" spc="-1">
                <a:solidFill>
                  <a:srgbClr val="000000"/>
                </a:solidFill>
                <a:latin typeface="Times New Roman"/>
                <a:ea typeface="Arial"/>
              </a:rPr>
              <a:t>toți membrii publici și protected din baza devin protected în derivată;</a:t>
            </a:r>
            <a:endParaRPr lang="en-US" sz="2200" b="0" strike="noStrike" spc="-1">
              <a:latin typeface="Arial"/>
            </a:endParaRPr>
          </a:p>
          <a:p>
            <a:pPr>
              <a:lnSpc>
                <a:spcPct val="100000"/>
              </a:lnSpc>
              <a:buNone/>
            </a:pPr>
            <a:endParaRPr lang="en-US" sz="2200" b="0" strike="noStrike" spc="-1">
              <a:latin typeface="Arial"/>
            </a:endParaRPr>
          </a:p>
          <a:p>
            <a:pPr marL="216000" indent="-216000">
              <a:lnSpc>
                <a:spcPct val="100000"/>
              </a:lnSpc>
              <a:buClr>
                <a:srgbClr val="000000"/>
              </a:buClr>
              <a:buFont typeface="Arial"/>
              <a:buChar char="•"/>
            </a:pPr>
            <a:r>
              <a:rPr lang="vi-VN" sz="2200" b="0" strike="noStrike" spc="-1">
                <a:solidFill>
                  <a:srgbClr val="000000"/>
                </a:solidFill>
                <a:latin typeface="Times New Roman"/>
                <a:ea typeface="Arial"/>
              </a:rPr>
              <a:t>nu se prea folosește, inclusă în limbaj pentru completitudine.</a:t>
            </a:r>
            <a:endParaRPr lang="en-US" sz="2200" b="0" strike="noStrike" spc="-1">
              <a:latin typeface="Arial"/>
            </a:endParaRPr>
          </a:p>
          <a:p>
            <a:pPr>
              <a:lnSpc>
                <a:spcPct val="100000"/>
              </a:lnSpc>
              <a:buNone/>
            </a:pPr>
            <a:endParaRPr lang="en-US"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Google Shape;497;p49"/>
          <p:cNvSpPr/>
          <p:nvPr/>
        </p:nvSpPr>
        <p:spPr>
          <a:xfrm>
            <a:off x="8442720" y="6407280"/>
            <a:ext cx="5659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56CD9140-8C91-417E-B109-2884C3A31F22}" type="slidenum">
              <a:rPr lang="en-US" sz="1400" b="0" strike="noStrike" spc="-1">
                <a:solidFill>
                  <a:srgbClr val="000000"/>
                </a:solidFill>
                <a:latin typeface="Times New Roman"/>
                <a:ea typeface="DejaVu Sans"/>
              </a:rPr>
              <a:t>38</a:t>
            </a:fld>
            <a:endParaRPr lang="en-US" sz="1400" b="0" strike="noStrike" spc="-1">
              <a:latin typeface="Arial"/>
            </a:endParaRPr>
          </a:p>
        </p:txBody>
      </p:sp>
      <p:sp>
        <p:nvSpPr>
          <p:cNvPr id="349" name="Google Shape;500;p49"/>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50" name="Rectangle 1"/>
          <p:cNvSpPr/>
          <p:nvPr/>
        </p:nvSpPr>
        <p:spPr>
          <a:xfrm>
            <a:off x="5450400" y="2608560"/>
            <a:ext cx="2576160" cy="123408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0" tIns="0" rIns="0" bIns="0" anchor="ctr">
            <a:spAutoFit/>
          </a:bodyPr>
          <a:lstStyle/>
          <a:p>
            <a:pPr marL="216000" indent="-216000">
              <a:lnSpc>
                <a:spcPct val="100000"/>
              </a:lnSpc>
              <a:spcBef>
                <a:spcPts val="360"/>
              </a:spcBef>
              <a:buClr>
                <a:srgbClr val="800000"/>
              </a:buClr>
              <a:buFont typeface="Symbol"/>
              <a:buChar char=""/>
            </a:pP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marL="216000" indent="-216000">
              <a:lnSpc>
                <a:spcPct val="100000"/>
              </a:lnSpc>
              <a:spcBef>
                <a:spcPts val="360"/>
              </a:spcBef>
              <a:buClr>
                <a:srgbClr val="000000"/>
              </a:buClr>
              <a:buFont typeface="Symbol"/>
              <a:buChar char=""/>
            </a:pPr>
            <a:r>
              <a:rPr lang="en-US" sz="1800" b="0" strike="noStrike" spc="-1">
                <a:solidFill>
                  <a:srgbClr val="000000"/>
                </a:solidFill>
                <a:latin typeface="Times New Roman"/>
                <a:ea typeface="DejaVu Sans"/>
              </a:rPr>
              <a:t>      Derived2</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marL="216000" indent="-216000">
              <a:lnSpc>
                <a:spcPct val="100000"/>
              </a:lnSpc>
              <a:spcBef>
                <a:spcPts val="360"/>
              </a:spcBef>
              <a:buClr>
                <a:srgbClr val="000000"/>
              </a:buClr>
              <a:buFont typeface="Symbol"/>
              <a:buChar char=""/>
            </a:pPr>
            <a:r>
              <a:rPr lang="en-US" sz="1800" b="0" strike="noStrike" spc="-1">
                <a:solidFill>
                  <a:srgbClr val="000000"/>
                </a:solidFill>
                <a:latin typeface="Times New Roman"/>
                <a:ea typeface="DejaVu Sans"/>
              </a:rPr>
              <a:t>      d</a:t>
            </a:r>
            <a:r>
              <a:rPr lang="en-US" sz="1800" b="0" strike="noStrike" spc="-1">
                <a:solidFill>
                  <a:srgbClr val="808030"/>
                </a:solidFill>
                <a:latin typeface="Times New Roman"/>
                <a:ea typeface="DejaVu Sans"/>
              </a:rPr>
              <a:t>.set(</a:t>
            </a:r>
            <a:r>
              <a:rPr lang="en-US" sz="1800" b="0" strike="noStrike" spc="-1">
                <a:solidFill>
                  <a:srgbClr val="008C00"/>
                </a:solidFill>
                <a:latin typeface="Times New Roman"/>
                <a:ea typeface="DejaVu Sans"/>
              </a:rPr>
              <a:t>10</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marL="216000" indent="-216000">
              <a:lnSpc>
                <a:spcPct val="100000"/>
              </a:lnSpc>
              <a:spcBef>
                <a:spcPts val="360"/>
              </a:spcBef>
              <a:buClr>
                <a:srgbClr val="800080"/>
              </a:buClr>
              <a:buFont typeface="Symbol"/>
              <a:buChar char=""/>
            </a:pPr>
            <a:r>
              <a:rPr lang="en-US" sz="1800" b="0" strike="noStrike" spc="-1">
                <a:solidFill>
                  <a:srgbClr val="800080"/>
                </a:solidFill>
                <a:latin typeface="Times New Roman"/>
                <a:ea typeface="DejaVu Sans"/>
              </a:rPr>
              <a:t>}</a:t>
            </a:r>
            <a:r>
              <a:rPr lang="en-US" sz="1100" b="0" strike="noStrike" spc="-1">
                <a:solidFill>
                  <a:srgbClr val="000000"/>
                </a:solidFill>
                <a:latin typeface="Times New Roman"/>
                <a:ea typeface="DejaVu Sans"/>
              </a:rPr>
              <a:t> </a:t>
            </a:r>
            <a:endParaRPr lang="en-US" sz="1100" b="0" strike="noStrike" spc="-1">
              <a:latin typeface="Arial"/>
            </a:endParaRPr>
          </a:p>
        </p:txBody>
      </p:sp>
      <p:grpSp>
        <p:nvGrpSpPr>
          <p:cNvPr id="351" name="Group 10"/>
          <p:cNvGrpSpPr/>
          <p:nvPr/>
        </p:nvGrpSpPr>
        <p:grpSpPr>
          <a:xfrm>
            <a:off x="249120" y="1147680"/>
            <a:ext cx="5191200" cy="5459760"/>
            <a:chOff x="249120" y="1147680"/>
            <a:chExt cx="5191200" cy="5459760"/>
          </a:xfrm>
        </p:grpSpPr>
        <p:sp>
          <p:nvSpPr>
            <p:cNvPr id="352" name="Google Shape;501;p49"/>
            <p:cNvSpPr/>
            <p:nvPr/>
          </p:nvSpPr>
          <p:spPr>
            <a:xfrm>
              <a:off x="249120" y="1147680"/>
              <a:ext cx="5191200" cy="54597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spcBef>
                  <a:spcPts val="439"/>
                </a:spcBef>
                <a:buNone/>
              </a:pPr>
              <a:r>
                <a:rPr lang="en-US" sz="2200" b="1" i="1" strike="noStrike" spc="-1">
                  <a:solidFill>
                    <a:srgbClr val="0000FF"/>
                  </a:solidFill>
                  <a:latin typeface="Times New Roman"/>
                  <a:ea typeface="DejaVu Sans"/>
                </a:rPr>
                <a:t>Moștenirea cu specificatorul “public”</a:t>
              </a:r>
              <a:endParaRPr lang="en-US" sz="22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Base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protected</a:t>
              </a:r>
              <a:r>
                <a:rPr lang="en-US" sz="1800" b="1"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00"/>
                  </a:solidFill>
                  <a:latin typeface="Times New Roman"/>
                  <a:ea typeface="DejaVu Sans"/>
                </a:rPr>
                <a:t> </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i</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Base</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i</a:t>
              </a:r>
              <a:r>
                <a:rPr lang="en-US" sz="1800" b="0" strike="noStrike" spc="-1">
                  <a:solidFill>
                    <a:srgbClr val="808030"/>
                  </a:solidFill>
                  <a:latin typeface="Times New Roman"/>
                  <a:ea typeface="DejaVu Sans"/>
                </a:rPr>
                <a:t>(7)</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Derived1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0" strike="noStrike" spc="-1">
                  <a:solidFill>
                    <a:srgbClr val="000000"/>
                  </a:solidFill>
                  <a:latin typeface="Times New Roman"/>
                  <a:ea typeface="DejaVu Sans"/>
                </a:rPr>
                <a:t> Base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Derived2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0" strike="noStrike" spc="-1">
                  <a:solidFill>
                    <a:srgbClr val="000000"/>
                  </a:solidFill>
                  <a:latin typeface="Times New Roman"/>
                  <a:ea typeface="DejaVu Sans"/>
                </a:rPr>
                <a:t> Derived1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set</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x</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i = x</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p:txBody>
        </p:sp>
        <p:sp>
          <p:nvSpPr>
            <p:cNvPr id="353" name="Rectangle 8"/>
            <p:cNvSpPr/>
            <p:nvPr/>
          </p:nvSpPr>
          <p:spPr>
            <a:xfrm>
              <a:off x="286560" y="2115720"/>
              <a:ext cx="1242720" cy="55152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354" name="Rectangle 9"/>
            <p:cNvSpPr/>
            <p:nvPr/>
          </p:nvSpPr>
          <p:spPr>
            <a:xfrm>
              <a:off x="1876320" y="4095360"/>
              <a:ext cx="1242720" cy="55152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grpSp>
      <p:sp>
        <p:nvSpPr>
          <p:cNvPr id="355" name="Rectangle 7"/>
          <p:cNvSpPr/>
          <p:nvPr/>
        </p:nvSpPr>
        <p:spPr>
          <a:xfrm>
            <a:off x="4226400" y="4604040"/>
            <a:ext cx="4569120" cy="90540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chor="t">
            <a:spAutoFit/>
          </a:bodyPr>
          <a:lstStyle/>
          <a:p>
            <a:pPr marL="414720" indent="-322560">
              <a:lnSpc>
                <a:spcPct val="100000"/>
              </a:lnSpc>
              <a:buClr>
                <a:srgbClr val="000000"/>
              </a:buClr>
              <a:buFont typeface="Arial"/>
              <a:buChar char="-"/>
            </a:pPr>
            <a:r>
              <a:rPr lang="it-IT" sz="1800" b="0" strike="noStrike" spc="-1">
                <a:solidFill>
                  <a:srgbClr val="000000"/>
                </a:solidFill>
                <a:latin typeface="Times New Roman"/>
                <a:ea typeface="Arial"/>
              </a:rPr>
              <a:t>dacă în baza avem zone “protected” ele sunt transmise și în derivata1,2 tot ca protected, deci i e accesibil în funcția set()</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Google Shape;497;p49"/>
          <p:cNvSpPr/>
          <p:nvPr/>
        </p:nvSpPr>
        <p:spPr>
          <a:xfrm>
            <a:off x="8442720" y="6407280"/>
            <a:ext cx="5659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1D32266C-38F4-4156-A163-972937C5FCD0}" type="slidenum">
              <a:rPr lang="en-US" sz="1400" b="0" strike="noStrike" spc="-1">
                <a:solidFill>
                  <a:srgbClr val="000000"/>
                </a:solidFill>
                <a:latin typeface="Times New Roman"/>
                <a:ea typeface="DejaVu Sans"/>
              </a:rPr>
              <a:t>39</a:t>
            </a:fld>
            <a:endParaRPr lang="en-US" sz="1400" b="0" strike="noStrike" spc="-1">
              <a:latin typeface="Arial"/>
            </a:endParaRPr>
          </a:p>
        </p:txBody>
      </p:sp>
      <p:sp>
        <p:nvSpPr>
          <p:cNvPr id="359" name="Google Shape;500;p49"/>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60" name="Rectangle 1"/>
          <p:cNvSpPr/>
          <p:nvPr/>
        </p:nvSpPr>
        <p:spPr>
          <a:xfrm>
            <a:off x="5450400" y="2608560"/>
            <a:ext cx="2576160" cy="123408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0" tIns="0" rIns="0" bIns="0" anchor="ctr">
            <a:spAutoFit/>
          </a:bodyPr>
          <a:lstStyle/>
          <a:p>
            <a:pPr marL="216000" indent="-216000">
              <a:lnSpc>
                <a:spcPct val="100000"/>
              </a:lnSpc>
              <a:spcBef>
                <a:spcPts val="360"/>
              </a:spcBef>
              <a:buClr>
                <a:srgbClr val="800000"/>
              </a:buClr>
              <a:buFont typeface="Symbol"/>
              <a:buChar char=""/>
            </a:pP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marL="216000" indent="-216000">
              <a:lnSpc>
                <a:spcPct val="100000"/>
              </a:lnSpc>
              <a:spcBef>
                <a:spcPts val="360"/>
              </a:spcBef>
              <a:buClr>
                <a:srgbClr val="000000"/>
              </a:buClr>
              <a:buFont typeface="Symbol"/>
              <a:buChar char=""/>
            </a:pPr>
            <a:r>
              <a:rPr lang="en-US" sz="1800" b="0" strike="noStrike" spc="-1">
                <a:solidFill>
                  <a:srgbClr val="000000"/>
                </a:solidFill>
                <a:latin typeface="Times New Roman"/>
                <a:ea typeface="DejaVu Sans"/>
              </a:rPr>
              <a:t>      Derived2</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marL="216000" indent="-216000">
              <a:lnSpc>
                <a:spcPct val="100000"/>
              </a:lnSpc>
              <a:spcBef>
                <a:spcPts val="360"/>
              </a:spcBef>
              <a:buClr>
                <a:srgbClr val="000000"/>
              </a:buClr>
              <a:buFont typeface="Symbol"/>
              <a:buChar char=""/>
            </a:pPr>
            <a:r>
              <a:rPr lang="en-US" sz="1800" b="0" strike="noStrike" spc="-1">
                <a:solidFill>
                  <a:srgbClr val="000000"/>
                </a:solidFill>
                <a:latin typeface="Times New Roman"/>
                <a:ea typeface="DejaVu Sans"/>
              </a:rPr>
              <a:t>      d</a:t>
            </a:r>
            <a:r>
              <a:rPr lang="en-US" sz="1800" b="0" strike="noStrike" spc="-1">
                <a:solidFill>
                  <a:srgbClr val="808030"/>
                </a:solidFill>
                <a:latin typeface="Times New Roman"/>
                <a:ea typeface="DejaVu Sans"/>
              </a:rPr>
              <a:t>.set(</a:t>
            </a:r>
            <a:r>
              <a:rPr lang="en-US" sz="1800" b="0" strike="noStrike" spc="-1">
                <a:solidFill>
                  <a:srgbClr val="008C00"/>
                </a:solidFill>
                <a:latin typeface="Times New Roman"/>
                <a:ea typeface="DejaVu Sans"/>
              </a:rPr>
              <a:t>10</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marL="216000" indent="-216000">
              <a:lnSpc>
                <a:spcPct val="100000"/>
              </a:lnSpc>
              <a:spcBef>
                <a:spcPts val="360"/>
              </a:spcBef>
              <a:buClr>
                <a:srgbClr val="800080"/>
              </a:buClr>
              <a:buFont typeface="Symbol"/>
              <a:buChar char=""/>
            </a:pPr>
            <a:r>
              <a:rPr lang="en-US" sz="1800" b="0" strike="noStrike" spc="-1">
                <a:solidFill>
                  <a:srgbClr val="800080"/>
                </a:solidFill>
                <a:latin typeface="Times New Roman"/>
                <a:ea typeface="DejaVu Sans"/>
              </a:rPr>
              <a:t>}</a:t>
            </a:r>
            <a:r>
              <a:rPr lang="en-US" sz="1100" b="0" strike="noStrike" spc="-1">
                <a:solidFill>
                  <a:srgbClr val="000000"/>
                </a:solidFill>
                <a:latin typeface="Times New Roman"/>
                <a:ea typeface="DejaVu Sans"/>
              </a:rPr>
              <a:t> </a:t>
            </a:r>
            <a:endParaRPr lang="en-US" sz="1100" b="0" strike="noStrike" spc="-1">
              <a:latin typeface="Arial"/>
            </a:endParaRPr>
          </a:p>
        </p:txBody>
      </p:sp>
      <p:grpSp>
        <p:nvGrpSpPr>
          <p:cNvPr id="361" name="Group 12"/>
          <p:cNvGrpSpPr/>
          <p:nvPr/>
        </p:nvGrpSpPr>
        <p:grpSpPr>
          <a:xfrm>
            <a:off x="249120" y="1147680"/>
            <a:ext cx="5191200" cy="5459760"/>
            <a:chOff x="249120" y="1147680"/>
            <a:chExt cx="5191200" cy="5459760"/>
          </a:xfrm>
        </p:grpSpPr>
        <p:sp>
          <p:nvSpPr>
            <p:cNvPr id="362" name="Google Shape;501;p49"/>
            <p:cNvSpPr/>
            <p:nvPr/>
          </p:nvSpPr>
          <p:spPr>
            <a:xfrm>
              <a:off x="249120" y="1147680"/>
              <a:ext cx="5191200" cy="54597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spcBef>
                  <a:spcPts val="439"/>
                </a:spcBef>
                <a:buNone/>
              </a:pPr>
              <a:r>
                <a:rPr lang="en-US" sz="2200" b="1" i="1" strike="noStrike" spc="-1">
                  <a:solidFill>
                    <a:srgbClr val="0000FF"/>
                  </a:solidFill>
                  <a:latin typeface="Times New Roman"/>
                  <a:ea typeface="DejaVu Sans"/>
                </a:rPr>
                <a:t>Moștenirea cu specificatorul “protected”</a:t>
              </a:r>
              <a:endParaRPr lang="en-US" sz="22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Base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protected</a:t>
              </a:r>
              <a:r>
                <a:rPr lang="en-US" sz="1800" b="1"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00"/>
                  </a:solidFill>
                  <a:latin typeface="Times New Roman"/>
                  <a:ea typeface="DejaVu Sans"/>
                </a:rPr>
                <a:t> </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i</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Base</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i</a:t>
              </a:r>
              <a:r>
                <a:rPr lang="en-US" sz="1800" b="0" strike="noStrike" spc="-1">
                  <a:solidFill>
                    <a:srgbClr val="808030"/>
                  </a:solidFill>
                  <a:latin typeface="Times New Roman"/>
                  <a:ea typeface="DejaVu Sans"/>
                </a:rPr>
                <a:t>(7)</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Derived1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protected</a:t>
              </a:r>
              <a:r>
                <a:rPr lang="en-US" sz="1800" b="0" strike="noStrike" spc="-1">
                  <a:solidFill>
                    <a:srgbClr val="000000"/>
                  </a:solidFill>
                  <a:latin typeface="Times New Roman"/>
                  <a:ea typeface="DejaVu Sans"/>
                </a:rPr>
                <a:t> Base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Derived2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0" strike="noStrike" spc="-1">
                  <a:solidFill>
                    <a:srgbClr val="000000"/>
                  </a:solidFill>
                  <a:latin typeface="Times New Roman"/>
                  <a:ea typeface="DejaVu Sans"/>
                </a:rPr>
                <a:t> Derived1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set</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x</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i = x</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p:txBody>
        </p:sp>
        <p:sp>
          <p:nvSpPr>
            <p:cNvPr id="363" name="Rectangle 10"/>
            <p:cNvSpPr/>
            <p:nvPr/>
          </p:nvSpPr>
          <p:spPr>
            <a:xfrm>
              <a:off x="286560" y="2115720"/>
              <a:ext cx="1242720" cy="55152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364" name="Rectangle 11"/>
            <p:cNvSpPr/>
            <p:nvPr/>
          </p:nvSpPr>
          <p:spPr>
            <a:xfrm>
              <a:off x="1876320" y="4171320"/>
              <a:ext cx="1519200" cy="55152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grpSp>
      <p:sp>
        <p:nvSpPr>
          <p:cNvPr id="365" name="Rectangle 9"/>
          <p:cNvSpPr/>
          <p:nvPr/>
        </p:nvSpPr>
        <p:spPr>
          <a:xfrm>
            <a:off x="4226400" y="4604040"/>
            <a:ext cx="4569120" cy="90540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chor="t">
            <a:spAutoFit/>
          </a:bodyPr>
          <a:lstStyle/>
          <a:p>
            <a:pPr marL="414720" indent="-322560">
              <a:lnSpc>
                <a:spcPct val="100000"/>
              </a:lnSpc>
              <a:buClr>
                <a:srgbClr val="000000"/>
              </a:buClr>
              <a:buFont typeface="Arial"/>
              <a:buChar char="-"/>
            </a:pPr>
            <a:r>
              <a:rPr lang="it-IT" sz="1800" b="0" strike="noStrike" spc="-1">
                <a:solidFill>
                  <a:srgbClr val="000000"/>
                </a:solidFill>
                <a:latin typeface="Times New Roman"/>
                <a:ea typeface="Arial"/>
              </a:rPr>
              <a:t>dacă în baza avem zone “protected” ele sunt transmise și în derivata1,2 tot ca protected, deci i e accesibil în funcția set()</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
        <p:nvSpPr>
          <p:cNvPr id="147" name="Rectangle 7"/>
          <p:cNvSpPr/>
          <p:nvPr/>
        </p:nvSpPr>
        <p:spPr>
          <a:xfrm>
            <a:off x="164160" y="990720"/>
            <a:ext cx="2278440" cy="363960"/>
          </a:xfrm>
          <a:prstGeom prst="rect">
            <a:avLst/>
          </a:prstGeom>
          <a:noFill/>
          <a:ln w="9525">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1" strike="noStrike" spc="-1">
                <a:solidFill>
                  <a:srgbClr val="000000"/>
                </a:solidFill>
                <a:latin typeface="Times New Roman"/>
                <a:ea typeface="DejaVu Sans"/>
              </a:rPr>
              <a:t>Exemplu: compunere</a:t>
            </a:r>
            <a:endParaRPr lang="en-US" sz="1800" b="0" strike="noStrike" spc="-1">
              <a:latin typeface="Arial"/>
            </a:endParaRPr>
          </a:p>
        </p:txBody>
      </p:sp>
      <p:sp>
        <p:nvSpPr>
          <p:cNvPr id="148" name="Rectangle 1"/>
          <p:cNvSpPr/>
          <p:nvPr/>
        </p:nvSpPr>
        <p:spPr>
          <a:xfrm>
            <a:off x="1066680" y="1542960"/>
            <a:ext cx="6247800" cy="516420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Proiector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float</a:t>
            </a:r>
            <a:r>
              <a:rPr lang="en-US" sz="1800" b="0" strike="noStrike" spc="-1">
                <a:solidFill>
                  <a:srgbClr val="000000"/>
                </a:solidFill>
                <a:latin typeface="Times New Roman"/>
                <a:ea typeface="DejaVu Sans"/>
              </a:rPr>
              <a:t> scara</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Proiector</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scara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008C00"/>
                </a:solidFill>
                <a:latin typeface="Times New Roman"/>
                <a:ea typeface="DejaVu Sans"/>
              </a:rPr>
              <a:t>1</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set</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sc</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scara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sc</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Sala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numar</a:t>
            </a:r>
            <a:r>
              <a:rPr lang="en-US" sz="1800" b="0" strike="noStrike" spc="-1">
                <a:solidFill>
                  <a:srgbClr val="800080"/>
                </a:solidFill>
                <a:latin typeface="Times New Roman"/>
                <a:ea typeface="DejaVu Sans"/>
              </a:rPr>
              <a:t>; </a:t>
            </a:r>
            <a:r>
              <a:rPr lang="en-US" sz="1800" b="0" strike="noStrike" spc="-1">
                <a:solidFill>
                  <a:srgbClr val="000000"/>
                </a:solidFill>
                <a:latin typeface="Times New Roman"/>
                <a:ea typeface="DejaVu Sans"/>
              </a:rPr>
              <a:t>Proiector proiector;   </a:t>
            </a:r>
            <a:r>
              <a:rPr lang="en-US" sz="1800" b="0" strike="noStrike" spc="-1">
                <a:solidFill>
                  <a:srgbClr val="696969"/>
                </a:solidFill>
                <a:latin typeface="Times New Roman"/>
                <a:ea typeface="DejaVu Sans"/>
              </a:rPr>
              <a:t>// compunere</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Sala</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numar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008C00"/>
                </a:solidFill>
                <a:latin typeface="Times New Roman"/>
                <a:ea typeface="DejaVu Sans"/>
              </a:rPr>
              <a:t>118</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   </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const Proiector&amp;</a:t>
            </a:r>
            <a:r>
              <a:rPr lang="en-US" sz="1800" b="0" strike="noStrike" spc="-1">
                <a:solidFill>
                  <a:srgbClr val="000000"/>
                </a:solidFill>
                <a:latin typeface="Times New Roman"/>
                <a:ea typeface="DejaVu Sans"/>
              </a:rPr>
              <a:t> getProiector</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return proiector</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   </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f</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nr</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numar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nr</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Sala sala</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sala</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008C00"/>
                </a:solidFill>
                <a:latin typeface="Times New Roman"/>
                <a:ea typeface="DejaVu Sans"/>
              </a:rPr>
              <a:t>47</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sala</a:t>
            </a:r>
            <a:r>
              <a:rPr lang="en-US" sz="1800" b="0" strike="noStrike" spc="-1">
                <a:solidFill>
                  <a:srgbClr val="808030"/>
                </a:solidFill>
                <a:latin typeface="Times New Roman"/>
                <a:ea typeface="DejaVu Sans"/>
              </a:rPr>
              <a:t>.getProiector().</a:t>
            </a:r>
            <a:r>
              <a:rPr lang="en-US" sz="1800" b="0" strike="noStrike" spc="-1">
                <a:solidFill>
                  <a:srgbClr val="603000"/>
                </a:solidFill>
                <a:latin typeface="Times New Roman"/>
                <a:ea typeface="DejaVu Sans"/>
              </a:rPr>
              <a:t>set</a:t>
            </a:r>
            <a:r>
              <a:rPr lang="en-US" sz="1800" b="0" strike="noStrike" spc="-1">
                <a:solidFill>
                  <a:srgbClr val="808030"/>
                </a:solidFill>
                <a:latin typeface="Times New Roman"/>
                <a:ea typeface="DejaVu Sans"/>
              </a:rPr>
              <a:t>(</a:t>
            </a:r>
            <a:r>
              <a:rPr lang="en-US" sz="1800" b="0" strike="noStrike" spc="-1">
                <a:solidFill>
                  <a:srgbClr val="008C00"/>
                </a:solidFill>
                <a:latin typeface="Times New Roman"/>
                <a:ea typeface="DejaVu Sans"/>
              </a:rPr>
              <a:t>37</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96969"/>
                </a:solidFill>
                <a:latin typeface="Times New Roman"/>
                <a:ea typeface="DejaVu Sans"/>
              </a:rPr>
              <a:t>// Access the embedded object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Google Shape;497;p49"/>
          <p:cNvSpPr/>
          <p:nvPr/>
        </p:nvSpPr>
        <p:spPr>
          <a:xfrm>
            <a:off x="8442720" y="6407280"/>
            <a:ext cx="5659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2BA51EDE-729E-4C79-9DD3-A5A800663B33}" type="slidenum">
              <a:rPr lang="en-US" sz="1400" b="0" strike="noStrike" spc="-1">
                <a:solidFill>
                  <a:srgbClr val="000000"/>
                </a:solidFill>
                <a:latin typeface="Times New Roman"/>
                <a:ea typeface="DejaVu Sans"/>
              </a:rPr>
              <a:t>40</a:t>
            </a:fld>
            <a:endParaRPr lang="en-US" sz="1400" b="0" strike="noStrike" spc="-1">
              <a:latin typeface="Arial"/>
            </a:endParaRPr>
          </a:p>
        </p:txBody>
      </p:sp>
      <p:sp>
        <p:nvSpPr>
          <p:cNvPr id="369" name="Google Shape;500;p49"/>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70" name="Rectangle 1"/>
          <p:cNvSpPr/>
          <p:nvPr/>
        </p:nvSpPr>
        <p:spPr>
          <a:xfrm>
            <a:off x="5450400" y="2608560"/>
            <a:ext cx="2576160" cy="123408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0" tIns="0" rIns="0" bIns="0" anchor="ctr">
            <a:spAutoFit/>
          </a:bodyPr>
          <a:lstStyle/>
          <a:p>
            <a:pPr marL="216000" indent="-216000">
              <a:lnSpc>
                <a:spcPct val="100000"/>
              </a:lnSpc>
              <a:spcBef>
                <a:spcPts val="360"/>
              </a:spcBef>
              <a:buClr>
                <a:srgbClr val="800000"/>
              </a:buClr>
              <a:buFont typeface="Symbol"/>
              <a:buChar char=""/>
            </a:pP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marL="216000" indent="-216000">
              <a:lnSpc>
                <a:spcPct val="100000"/>
              </a:lnSpc>
              <a:spcBef>
                <a:spcPts val="360"/>
              </a:spcBef>
              <a:buClr>
                <a:srgbClr val="000000"/>
              </a:buClr>
              <a:buFont typeface="Symbol"/>
              <a:buChar char=""/>
            </a:pPr>
            <a:r>
              <a:rPr lang="en-US" sz="1800" b="0" strike="noStrike" spc="-1">
                <a:solidFill>
                  <a:srgbClr val="000000"/>
                </a:solidFill>
                <a:latin typeface="Times New Roman"/>
                <a:ea typeface="DejaVu Sans"/>
              </a:rPr>
              <a:t>      Derived2</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marL="216000" indent="-216000">
              <a:lnSpc>
                <a:spcPct val="100000"/>
              </a:lnSpc>
              <a:spcBef>
                <a:spcPts val="360"/>
              </a:spcBef>
              <a:buClr>
                <a:srgbClr val="000000"/>
              </a:buClr>
              <a:buFont typeface="Symbol"/>
              <a:buChar char=""/>
            </a:pPr>
            <a:r>
              <a:rPr lang="en-US" sz="1800" b="0" strike="noStrike" spc="-1">
                <a:solidFill>
                  <a:srgbClr val="000000"/>
                </a:solidFill>
                <a:latin typeface="Times New Roman"/>
                <a:ea typeface="DejaVu Sans"/>
              </a:rPr>
              <a:t>      d</a:t>
            </a:r>
            <a:r>
              <a:rPr lang="en-US" sz="1800" b="0" strike="noStrike" spc="-1">
                <a:solidFill>
                  <a:srgbClr val="808030"/>
                </a:solidFill>
                <a:latin typeface="Times New Roman"/>
                <a:ea typeface="DejaVu Sans"/>
              </a:rPr>
              <a:t>.set(</a:t>
            </a:r>
            <a:r>
              <a:rPr lang="en-US" sz="1800" b="0" strike="noStrike" spc="-1">
                <a:solidFill>
                  <a:srgbClr val="008C00"/>
                </a:solidFill>
                <a:latin typeface="Times New Roman"/>
                <a:ea typeface="DejaVu Sans"/>
              </a:rPr>
              <a:t>10</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marL="216000" indent="-216000">
              <a:lnSpc>
                <a:spcPct val="100000"/>
              </a:lnSpc>
              <a:spcBef>
                <a:spcPts val="360"/>
              </a:spcBef>
              <a:buClr>
                <a:srgbClr val="800080"/>
              </a:buClr>
              <a:buFont typeface="Symbol"/>
              <a:buChar char=""/>
            </a:pPr>
            <a:r>
              <a:rPr lang="en-US" sz="1800" b="0" strike="noStrike" spc="-1">
                <a:solidFill>
                  <a:srgbClr val="800080"/>
                </a:solidFill>
                <a:latin typeface="Times New Roman"/>
                <a:ea typeface="DejaVu Sans"/>
              </a:rPr>
              <a:t>}</a:t>
            </a:r>
            <a:r>
              <a:rPr lang="en-US" sz="1100" b="0" strike="noStrike" spc="-1">
                <a:solidFill>
                  <a:srgbClr val="000000"/>
                </a:solidFill>
                <a:latin typeface="Times New Roman"/>
                <a:ea typeface="DejaVu Sans"/>
              </a:rPr>
              <a:t> </a:t>
            </a:r>
            <a:endParaRPr lang="en-US" sz="1100" b="0" strike="noStrike" spc="-1">
              <a:latin typeface="Arial"/>
            </a:endParaRPr>
          </a:p>
        </p:txBody>
      </p:sp>
      <p:grpSp>
        <p:nvGrpSpPr>
          <p:cNvPr id="371" name="Group 10"/>
          <p:cNvGrpSpPr/>
          <p:nvPr/>
        </p:nvGrpSpPr>
        <p:grpSpPr>
          <a:xfrm>
            <a:off x="249120" y="1147680"/>
            <a:ext cx="5191200" cy="5459760"/>
            <a:chOff x="249120" y="1147680"/>
            <a:chExt cx="5191200" cy="5459760"/>
          </a:xfrm>
        </p:grpSpPr>
        <p:sp>
          <p:nvSpPr>
            <p:cNvPr id="372" name="Google Shape;501;p49"/>
            <p:cNvSpPr/>
            <p:nvPr/>
          </p:nvSpPr>
          <p:spPr>
            <a:xfrm>
              <a:off x="249120" y="1147680"/>
              <a:ext cx="5191200" cy="54597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spcBef>
                  <a:spcPts val="439"/>
                </a:spcBef>
                <a:buNone/>
              </a:pPr>
              <a:r>
                <a:rPr lang="en-US" sz="2200" b="1" i="1" strike="noStrike" spc="-1">
                  <a:solidFill>
                    <a:srgbClr val="0000FF"/>
                  </a:solidFill>
                  <a:latin typeface="Times New Roman"/>
                  <a:ea typeface="DejaVu Sans"/>
                </a:rPr>
                <a:t>Moștenirea cu specificatorul “private”</a:t>
              </a:r>
              <a:endParaRPr lang="en-US" sz="22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Base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protected</a:t>
              </a:r>
              <a:r>
                <a:rPr lang="en-US" sz="1800" b="1"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00"/>
                  </a:solidFill>
                  <a:latin typeface="Times New Roman"/>
                  <a:ea typeface="DejaVu Sans"/>
                </a:rPr>
                <a:t> </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i</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Base</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i</a:t>
              </a:r>
              <a:r>
                <a:rPr lang="en-US" sz="1800" b="0" strike="noStrike" spc="-1">
                  <a:solidFill>
                    <a:srgbClr val="808030"/>
                  </a:solidFill>
                  <a:latin typeface="Times New Roman"/>
                  <a:ea typeface="DejaVu Sans"/>
                </a:rPr>
                <a:t>(7)</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Derived1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private</a:t>
              </a:r>
              <a:r>
                <a:rPr lang="en-US" sz="1800" b="0" strike="noStrike" spc="-1">
                  <a:solidFill>
                    <a:srgbClr val="000000"/>
                  </a:solidFill>
                  <a:latin typeface="Times New Roman"/>
                  <a:ea typeface="DejaVu Sans"/>
                </a:rPr>
                <a:t> Base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Derived2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0" strike="noStrike" spc="-1">
                  <a:solidFill>
                    <a:srgbClr val="000000"/>
                  </a:solidFill>
                  <a:latin typeface="Times New Roman"/>
                  <a:ea typeface="DejaVu Sans"/>
                </a:rPr>
                <a:t> Derived1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set</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x</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i = x</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p:txBody>
        </p:sp>
        <p:sp>
          <p:nvSpPr>
            <p:cNvPr id="373" name="Rectangle 8"/>
            <p:cNvSpPr/>
            <p:nvPr/>
          </p:nvSpPr>
          <p:spPr>
            <a:xfrm>
              <a:off x="286560" y="2115720"/>
              <a:ext cx="1242720" cy="55152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374" name="Rectangle 9"/>
            <p:cNvSpPr/>
            <p:nvPr/>
          </p:nvSpPr>
          <p:spPr>
            <a:xfrm>
              <a:off x="1876320" y="4095360"/>
              <a:ext cx="1242720" cy="55152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grpSp>
      <p:sp>
        <p:nvSpPr>
          <p:cNvPr id="375" name="Rectangle 7"/>
          <p:cNvSpPr/>
          <p:nvPr/>
        </p:nvSpPr>
        <p:spPr>
          <a:xfrm>
            <a:off x="4226400" y="4604040"/>
            <a:ext cx="4569120" cy="90540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marL="414720" indent="-322560">
              <a:lnSpc>
                <a:spcPct val="100000"/>
              </a:lnSpc>
              <a:spcBef>
                <a:spcPts val="360"/>
              </a:spcBef>
              <a:buClr>
                <a:srgbClr val="000000"/>
              </a:buClr>
              <a:buFont typeface="Arial"/>
              <a:buChar char="-"/>
            </a:pPr>
            <a:r>
              <a:rPr lang="it-IT" sz="1800" b="0" strike="noStrike" spc="-1">
                <a:solidFill>
                  <a:srgbClr val="000000"/>
                </a:solidFill>
                <a:latin typeface="Times New Roman"/>
                <a:ea typeface="DejaVu Sans"/>
              </a:rPr>
              <a:t>moștenire derivata1 din baza (private) atunci zonele protected devin private în derivata1 și neaccesibile în derivata2.</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Google Shape;519;p51"/>
          <p:cNvSpPr/>
          <p:nvPr/>
        </p:nvSpPr>
        <p:spPr>
          <a:xfrm>
            <a:off x="249120" y="1274760"/>
            <a:ext cx="8643960" cy="42595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ro-RO" sz="2000" b="1" i="1" strike="noStrike" spc="-1">
                <a:solidFill>
                  <a:srgbClr val="000000"/>
                </a:solidFill>
                <a:latin typeface="Times New Roman"/>
                <a:ea typeface="DejaVu Sans"/>
              </a:rPr>
              <a:t>Compatibilitatea între o clasă derivată și clasa de bază. Conversii de tip</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Deoarece clasa derivată moștenește proprietățile clasei de bază, între tipul clasă  derivată și tipul clasă de bază se admite o anumită compatibilitate.</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Compatibilitatea este valabilă numai pentru clase </a:t>
            </a:r>
            <a:r>
              <a:rPr lang="ro-RO" sz="2000" b="1" strike="noStrike" spc="-1">
                <a:solidFill>
                  <a:srgbClr val="000000"/>
                </a:solidFill>
                <a:latin typeface="Times New Roman"/>
                <a:ea typeface="DejaVu Sans"/>
              </a:rPr>
              <a:t>derivate cu acces public</a:t>
            </a:r>
            <a:r>
              <a:rPr lang="ro-RO" sz="2000" b="0" strike="noStrike" spc="-1">
                <a:solidFill>
                  <a:srgbClr val="000000"/>
                </a:solidFill>
                <a:latin typeface="Times New Roman"/>
                <a:ea typeface="DejaVu Sans"/>
              </a:rPr>
              <a:t> la clasa de bază și numai în sensul de la clasa derivată spre cea de bază, nu și invers.</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Compatibilitatea se manifestă sub forma unor </a:t>
            </a:r>
            <a:r>
              <a:rPr lang="ro-RO" sz="2000" b="1" strike="noStrike" spc="-1">
                <a:solidFill>
                  <a:srgbClr val="000000"/>
                </a:solidFill>
                <a:latin typeface="Times New Roman"/>
                <a:ea typeface="DejaVu Sans"/>
              </a:rPr>
              <a:t>conversii implicite de tip</a:t>
            </a:r>
            <a:r>
              <a:rPr lang="ro-RO" sz="2000" b="0" strike="noStrike" spc="-1">
                <a:solidFill>
                  <a:srgbClr val="000000"/>
                </a:solidFill>
                <a:latin typeface="Times New Roman"/>
                <a:ea typeface="DejaVu Sans"/>
              </a:rPr>
              <a:t>:</a:t>
            </a:r>
            <a:endParaRPr lang="en-US" sz="2000" b="0" strike="noStrike" spc="-1">
              <a:latin typeface="Arial"/>
            </a:endParaRPr>
          </a:p>
          <a:p>
            <a:pPr marL="457200" lvl="1" indent="-216000">
              <a:lnSpc>
                <a:spcPct val="100000"/>
              </a:lnSpc>
              <a:buClr>
                <a:srgbClr val="000000"/>
              </a:buClr>
              <a:buFont typeface="Symbol"/>
              <a:buChar char=""/>
            </a:pPr>
            <a:r>
              <a:rPr lang="ro-RO" sz="2000" b="0" strike="noStrike" spc="-1">
                <a:solidFill>
                  <a:srgbClr val="000000"/>
                </a:solidFill>
                <a:latin typeface="Times New Roman"/>
                <a:ea typeface="DejaVu Sans"/>
              </a:rPr>
              <a:t>dintr-un obiect derivat într-un obiect de bază;</a:t>
            </a:r>
            <a:endParaRPr lang="en-US" sz="2000" b="0" strike="noStrike" spc="-1">
              <a:latin typeface="Arial"/>
            </a:endParaRPr>
          </a:p>
          <a:p>
            <a:pPr marL="457200" lvl="1" indent="-216000">
              <a:lnSpc>
                <a:spcPct val="100000"/>
              </a:lnSpc>
              <a:buClr>
                <a:srgbClr val="000000"/>
              </a:buClr>
              <a:buFont typeface="Symbol"/>
              <a:buChar char=""/>
            </a:pPr>
            <a:r>
              <a:rPr lang="ro-RO" sz="2000" b="0" strike="noStrike" spc="-1">
                <a:solidFill>
                  <a:srgbClr val="000000"/>
                </a:solidFill>
                <a:latin typeface="Times New Roman"/>
                <a:ea typeface="DejaVu Sans"/>
              </a:rPr>
              <a:t>dintr-un pointer sau referință la un obiect din clasa derivată într-un pointer sau referință la un obiect al clasei de bază.</a:t>
            </a:r>
            <a:endParaRPr lang="en-US" sz="2000" b="0" strike="noStrike" spc="-1">
              <a:latin typeface="Arial"/>
            </a:endParaRPr>
          </a:p>
          <a:p>
            <a:pPr>
              <a:lnSpc>
                <a:spcPct val="100000"/>
              </a:lnSpc>
              <a:buNone/>
            </a:pPr>
            <a:endParaRPr lang="en-US" sz="2000" b="0" strike="noStrike" spc="-1">
              <a:latin typeface="Arial"/>
            </a:endParaRPr>
          </a:p>
        </p:txBody>
      </p:sp>
      <p:sp>
        <p:nvSpPr>
          <p:cNvPr id="379"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Google Shape;530;p52"/>
          <p:cNvSpPr/>
          <p:nvPr/>
        </p:nvSpPr>
        <p:spPr>
          <a:xfrm>
            <a:off x="2106720" y="758880"/>
            <a:ext cx="5024520" cy="37332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en-US" sz="2400" b="1" strike="noStrike" spc="-1">
                <a:solidFill>
                  <a:srgbClr val="0C1C1D"/>
                </a:solidFill>
                <a:latin typeface="Arial"/>
                <a:ea typeface="DejaVu Sans"/>
              </a:rPr>
              <a:t>Perspective</a:t>
            </a:r>
            <a:endParaRPr lang="en-US" sz="2400" b="0" strike="noStrike" spc="-1">
              <a:latin typeface="Arial"/>
            </a:endParaRPr>
          </a:p>
        </p:txBody>
      </p:sp>
      <p:sp>
        <p:nvSpPr>
          <p:cNvPr id="382" name="Google Shape;531;p52"/>
          <p:cNvSpPr/>
          <p:nvPr/>
        </p:nvSpPr>
        <p:spPr>
          <a:xfrm>
            <a:off x="1030320" y="1704960"/>
            <a:ext cx="7467840" cy="3932280"/>
          </a:xfrm>
          <a:prstGeom prst="rect">
            <a:avLst/>
          </a:prstGeom>
          <a:noFill/>
          <a:ln w="0">
            <a:noFill/>
          </a:ln>
        </p:spPr>
        <p:style>
          <a:lnRef idx="0">
            <a:scrgbClr r="0" g="0" b="0"/>
          </a:lnRef>
          <a:fillRef idx="0">
            <a:scrgbClr r="0" g="0" b="0"/>
          </a:fillRef>
          <a:effectRef idx="0">
            <a:scrgbClr r="0" g="0" b="0"/>
          </a:effectRef>
          <a:fontRef idx="minor"/>
        </p:style>
        <p:txBody>
          <a:bodyPr lIns="81720" tIns="40680" rIns="81720" bIns="40680" anchor="t">
            <a:noAutofit/>
          </a:bodyPr>
          <a:lstStyle/>
          <a:p>
            <a:pPr>
              <a:lnSpc>
                <a:spcPct val="200000"/>
              </a:lnSpc>
              <a:buNone/>
            </a:pPr>
            <a:r>
              <a:rPr lang="ro-RO" sz="1800" b="1" strike="noStrike" spc="-1">
                <a:solidFill>
                  <a:srgbClr val="000000"/>
                </a:solidFill>
                <a:latin typeface="Arial"/>
                <a:ea typeface="Arial"/>
              </a:rPr>
              <a:t>Cursul </a:t>
            </a:r>
            <a:r>
              <a:rPr lang="en-US" sz="1800" b="1" strike="noStrike" spc="-1">
                <a:solidFill>
                  <a:srgbClr val="000000"/>
                </a:solidFill>
                <a:latin typeface="Times New Roman"/>
                <a:ea typeface="Arial"/>
              </a:rPr>
              <a:t>6</a:t>
            </a:r>
            <a:r>
              <a:rPr lang="ro-RO" sz="1800" b="1" strike="noStrike" spc="-1">
                <a:solidFill>
                  <a:srgbClr val="000000"/>
                </a:solidFill>
                <a:latin typeface="Arial"/>
                <a:ea typeface="Arial"/>
              </a:rPr>
              <a:t>:</a:t>
            </a:r>
            <a:endParaRPr lang="en-US" sz="1800" b="0" strike="noStrike" spc="-1">
              <a:latin typeface="Arial"/>
            </a:endParaRPr>
          </a:p>
          <a:p>
            <a:pPr>
              <a:lnSpc>
                <a:spcPct val="200000"/>
              </a:lnSpc>
              <a:buNone/>
            </a:pPr>
            <a:r>
              <a:rPr lang="ro-RO" sz="1000" b="0" strike="noStrike" spc="-1">
                <a:solidFill>
                  <a:srgbClr val="000000"/>
                </a:solidFill>
                <a:latin typeface="Times New Roman"/>
                <a:ea typeface="Arial"/>
              </a:rPr>
              <a:t>	 	 	</a:t>
            </a:r>
            <a:endParaRPr lang="en-US" sz="1000" b="0" strike="noStrike" spc="-1">
              <a:latin typeface="Arial"/>
            </a:endParaRPr>
          </a:p>
          <a:p>
            <a:pPr>
              <a:lnSpc>
                <a:spcPct val="100000"/>
              </a:lnSpc>
              <a:buNone/>
            </a:pPr>
            <a:r>
              <a:rPr lang="ro-RO" sz="2200" b="0" strike="noStrike" spc="-1">
                <a:solidFill>
                  <a:srgbClr val="000000"/>
                </a:solidFill>
                <a:latin typeface="Times New Roman"/>
                <a:ea typeface="Arial"/>
              </a:rPr>
              <a:t>Funcții virtuale în C++.</a:t>
            </a:r>
            <a:endParaRPr lang="en-US" sz="2200" b="0" strike="noStrike" spc="-1">
              <a:latin typeface="Arial"/>
            </a:endParaRPr>
          </a:p>
          <a:p>
            <a:pPr>
              <a:lnSpc>
                <a:spcPct val="100000"/>
              </a:lnSpc>
              <a:buNone/>
            </a:pPr>
            <a:endParaRPr lang="en-US" sz="2200" b="0" strike="noStrike" spc="-1">
              <a:latin typeface="Arial"/>
            </a:endParaRPr>
          </a:p>
          <a:p>
            <a:pPr>
              <a:lnSpc>
                <a:spcPct val="100000"/>
              </a:lnSpc>
              <a:buNone/>
              <a:tabLst>
                <a:tab pos="0" algn="l"/>
              </a:tabLst>
            </a:pPr>
            <a:r>
              <a:rPr lang="ro-RO" sz="2200" b="0" strike="noStrike" spc="-1">
                <a:solidFill>
                  <a:srgbClr val="000000"/>
                </a:solidFill>
                <a:latin typeface="Times New Roman"/>
                <a:ea typeface="Arial"/>
              </a:rPr>
              <a:t>- Parametrizarea metodelor (polimorfism la execuție).</a:t>
            </a:r>
            <a:endParaRPr lang="en-US" sz="2200" b="0" strike="noStrike" spc="-1">
              <a:latin typeface="Arial"/>
            </a:endParaRPr>
          </a:p>
          <a:p>
            <a:pPr>
              <a:lnSpc>
                <a:spcPct val="100000"/>
              </a:lnSpc>
              <a:buNone/>
              <a:tabLst>
                <a:tab pos="0" algn="l"/>
              </a:tabLst>
            </a:pPr>
            <a:endParaRPr lang="en-US" sz="2200" b="0" strike="noStrike" spc="-1">
              <a:latin typeface="Arial"/>
            </a:endParaRPr>
          </a:p>
          <a:p>
            <a:pPr>
              <a:lnSpc>
                <a:spcPct val="100000"/>
              </a:lnSpc>
              <a:buNone/>
              <a:tabLst>
                <a:tab pos="0" algn="l"/>
              </a:tabLst>
            </a:pPr>
            <a:r>
              <a:rPr lang="ro-RO" sz="2200" b="0" strike="noStrike" spc="-1">
                <a:solidFill>
                  <a:srgbClr val="000000"/>
                </a:solidFill>
                <a:latin typeface="Times New Roman"/>
                <a:ea typeface="Arial"/>
              </a:rPr>
              <a:t>- Funcții virtuale în C++. Clase abstracte.</a:t>
            </a:r>
            <a:endParaRPr lang="en-US" sz="2200" b="0" strike="noStrike" spc="-1">
              <a:latin typeface="Arial"/>
            </a:endParaRPr>
          </a:p>
          <a:p>
            <a:pPr>
              <a:lnSpc>
                <a:spcPct val="100000"/>
              </a:lnSpc>
              <a:buNone/>
              <a:tabLst>
                <a:tab pos="0" algn="l"/>
              </a:tabLst>
            </a:pPr>
            <a:endParaRPr lang="en-US" sz="2200" b="0" strike="noStrike" spc="-1">
              <a:latin typeface="Arial"/>
            </a:endParaRPr>
          </a:p>
          <a:p>
            <a:pPr>
              <a:lnSpc>
                <a:spcPct val="100000"/>
              </a:lnSpc>
              <a:buNone/>
              <a:tabLst>
                <a:tab pos="0" algn="l"/>
              </a:tabLst>
            </a:pPr>
            <a:r>
              <a:rPr lang="ro-RO" sz="2200" b="0" strike="noStrike" spc="-1">
                <a:solidFill>
                  <a:srgbClr val="000000"/>
                </a:solidFill>
                <a:latin typeface="Times New Roman"/>
                <a:ea typeface="Arial"/>
              </a:rPr>
              <a:t>- Destructori virtuali.</a:t>
            </a:r>
            <a:endParaRPr lang="en-US" sz="2200" b="0" strike="noStrike" spc="-1">
              <a:latin typeface="Arial"/>
            </a:endParaRPr>
          </a:p>
          <a:p>
            <a:pPr>
              <a:lnSpc>
                <a:spcPct val="100000"/>
              </a:lnSpc>
              <a:buNone/>
              <a:tabLst>
                <a:tab pos="0" algn="l"/>
              </a:tabLst>
            </a:pP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Google Shape;277;p31"/>
          <p:cNvSpPr/>
          <p:nvPr/>
        </p:nvSpPr>
        <p:spPr>
          <a:xfrm>
            <a:off x="249120" y="1274760"/>
            <a:ext cx="8643960" cy="470880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ro-RO" sz="2000" b="0" strike="noStrike" spc="-1">
                <a:solidFill>
                  <a:srgbClr val="000000"/>
                </a:solidFill>
                <a:latin typeface="Times New Roman"/>
                <a:ea typeface="DejaVu Sans"/>
              </a:rPr>
              <a:t>C++ permite moștenirea, ceea ce înseamnă că putem deriva o clasă din altă clasă de bază sau din mai multe clase. </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Prin derivare se obțin clase noi, numite clase derivate, care moștenesc proprietățile unei clase deja definite, numită clasă de bază.</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Clasele derivate conțin toți membrii clasei de bază, la care se adaugă noi membri, date și funcții membre.</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Dintr-o clasă de bază se poate deriva o clasă care, la rândul său, să servească drept clasă de bază pentru derivarea altora. Prin această succesiune se obține o </a:t>
            </a:r>
            <a:r>
              <a:rPr lang="ro-RO" sz="2000" b="1" strike="noStrike" spc="-1">
                <a:solidFill>
                  <a:srgbClr val="000000"/>
                </a:solidFill>
                <a:latin typeface="Times New Roman"/>
                <a:ea typeface="DejaVu Sans"/>
              </a:rPr>
              <a:t>ierarhie de clase</a:t>
            </a:r>
            <a:r>
              <a:rPr lang="ro-RO" sz="2000" b="0" strike="noStrike" spc="-1">
                <a:solidFill>
                  <a:srgbClr val="000000"/>
                </a:solidFill>
                <a:latin typeface="Times New Roman"/>
                <a:ea typeface="DejaVu Sans"/>
              </a:rPr>
              <a:t>.</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Se pot defini clase derivate care au la bază mai multe clase, înglobând proprietățile tuturor claselor de bază, procedeu ce poartă denumirea de </a:t>
            </a:r>
            <a:r>
              <a:rPr lang="ro-RO" sz="2000" b="1" strike="noStrike" spc="-1">
                <a:solidFill>
                  <a:srgbClr val="000000"/>
                </a:solidFill>
                <a:latin typeface="Times New Roman"/>
                <a:ea typeface="DejaVu Sans"/>
              </a:rPr>
              <a:t>moștenire multiplă.</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endParaRPr lang="en-US" sz="2000" b="0" strike="noStrike" spc="-1">
              <a:latin typeface="Arial"/>
            </a:endParaRPr>
          </a:p>
        </p:txBody>
      </p:sp>
      <p:sp>
        <p:nvSpPr>
          <p:cNvPr id="152"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Google Shape;289;p32"/>
          <p:cNvSpPr/>
          <p:nvPr/>
        </p:nvSpPr>
        <p:spPr>
          <a:xfrm>
            <a:off x="249120" y="1274760"/>
            <a:ext cx="8643960" cy="43531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ro-RO" sz="2000" b="0" strike="noStrike" spc="-1">
                <a:solidFill>
                  <a:srgbClr val="000000"/>
                </a:solidFill>
                <a:latin typeface="Times New Roman"/>
                <a:ea typeface="DejaVu Sans"/>
              </a:rPr>
              <a:t>C++ permite moștenirea, ceea ce înseamnă că putem deriva o clasă din altă clasă de bază sau din mai multe clase. </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Sintaxa:</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1" strike="noStrike" spc="-1">
                <a:solidFill>
                  <a:srgbClr val="FF0000"/>
                </a:solidFill>
                <a:latin typeface="Times New Roman"/>
                <a:ea typeface="DejaVu Sans"/>
              </a:rPr>
              <a:t>class Clasa_Derivata : [modificatori de acces] Clasa_de_Baza { .... } ;</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sau</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1" strike="noStrike" spc="-1">
                <a:solidFill>
                  <a:srgbClr val="FF0000"/>
                </a:solidFill>
                <a:latin typeface="Times New Roman"/>
                <a:ea typeface="DejaVu Sans"/>
              </a:rPr>
              <a:t>class Clasa_Derivata : [modificatori de acces] Clasa_de_Baza1, [modificatori de acces] Clasa_de_Baza2, [modificatori de acces] Clasa_de_Baza3 ........</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Clasa de bază se mai numește clasă părinte sau superclasă, iar clasa derivată se mai numește subclasă sau clasă copil.</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Moștenirea multiplă: foarte utilă în unele situații, însă inclusă din motive istorice. Majoritatea limbajelor apărute ulterior au eliminat-o din cauza complexității.</a:t>
            </a:r>
            <a:endParaRPr lang="en-US" sz="2000" b="0" strike="noStrike" spc="-1">
              <a:latin typeface="Arial"/>
            </a:endParaRPr>
          </a:p>
          <a:p>
            <a:pPr>
              <a:lnSpc>
                <a:spcPct val="100000"/>
              </a:lnSpc>
              <a:buNone/>
            </a:pPr>
            <a:endParaRPr lang="en-US" sz="2000" b="0" strike="noStrike" spc="-1">
              <a:latin typeface="Arial"/>
            </a:endParaRPr>
          </a:p>
        </p:txBody>
      </p:sp>
      <p:sp>
        <p:nvSpPr>
          <p:cNvPr id="156"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ectangle 8"/>
          <p:cNvSpPr/>
          <p:nvPr/>
        </p:nvSpPr>
        <p:spPr>
          <a:xfrm>
            <a:off x="315360" y="990720"/>
            <a:ext cx="2152080" cy="363960"/>
          </a:xfrm>
          <a:prstGeom prst="rect">
            <a:avLst/>
          </a:prstGeom>
          <a:noFill/>
          <a:ln w="9525">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ro-RO" sz="1800" b="1" strike="noStrike" spc="-1">
                <a:solidFill>
                  <a:srgbClr val="000000"/>
                </a:solidFill>
                <a:latin typeface="Times New Roman"/>
                <a:ea typeface="DejaVu Sans"/>
              </a:rPr>
              <a:t>Exemplu: moștenire</a:t>
            </a:r>
            <a:endParaRPr lang="en-US" sz="1800" b="0" strike="noStrike" spc="-1">
              <a:latin typeface="Arial"/>
            </a:endParaRPr>
          </a:p>
        </p:txBody>
      </p:sp>
      <p:sp>
        <p:nvSpPr>
          <p:cNvPr id="160" name="Rectangle 2"/>
          <p:cNvSpPr/>
          <p:nvPr/>
        </p:nvSpPr>
        <p:spPr>
          <a:xfrm>
            <a:off x="0" y="1335600"/>
            <a:ext cx="4875480" cy="548568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457200" tIns="0" rIns="0" bIns="0" anchor="ctr">
            <a:spAutoFit/>
          </a:bodyPr>
          <a:lstStyle/>
          <a:p>
            <a:pPr>
              <a:lnSpc>
                <a:spcPct val="100000"/>
              </a:lnSpc>
              <a:buNone/>
            </a:pPr>
            <a:r>
              <a:rPr lang="en-US" sz="1800" b="1" strike="noStrike" spc="-1">
                <a:solidFill>
                  <a:srgbClr val="800000"/>
                </a:solidFill>
                <a:latin typeface="Times New Roman"/>
                <a:ea typeface="Times New Roman"/>
              </a:rPr>
              <a:t>class</a:t>
            </a:r>
            <a:r>
              <a:rPr lang="en-US" sz="1800" b="0" strike="noStrike" spc="-1">
                <a:solidFill>
                  <a:srgbClr val="000000"/>
                </a:solidFill>
                <a:latin typeface="Times New Roman"/>
                <a:ea typeface="Times New Roman"/>
              </a:rPr>
              <a:t> Dispozitiv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1" strike="noStrike" spc="-1">
                <a:solidFill>
                  <a:srgbClr val="800000"/>
                </a:solidFill>
                <a:latin typeface="Times New Roman"/>
                <a:ea typeface="Times New Roman"/>
              </a:rPr>
              <a:t>bool</a:t>
            </a:r>
            <a:r>
              <a:rPr lang="en-US" sz="1800" b="0" strike="noStrike" spc="-1">
                <a:solidFill>
                  <a:srgbClr val="000000"/>
                </a:solidFill>
                <a:latin typeface="Times New Roman"/>
                <a:ea typeface="Times New Roman"/>
              </a:rPr>
              <a:t> in_use</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    public</a:t>
            </a:r>
            <a:r>
              <a:rPr lang="en-US" sz="1800" b="0" strike="noStrike" spc="-1">
                <a:solidFill>
                  <a:srgbClr val="E34ADC"/>
                </a:solidFill>
                <a:latin typeface="Times New Roman"/>
                <a:ea typeface="Times New Roman"/>
              </a:rPr>
              <a:t>:</a:t>
            </a:r>
            <a:endParaRPr lang="en-US" sz="1800" b="0" strike="noStrike" spc="-1">
              <a:latin typeface="Arial"/>
            </a:endParaRPr>
          </a:p>
          <a:p>
            <a:pPr>
              <a:lnSpc>
                <a:spcPct val="100000"/>
              </a:lnSpc>
              <a:buNone/>
            </a:pPr>
            <a:r>
              <a:rPr lang="en-US" sz="1800" b="0" strike="noStrike" spc="-1">
                <a:solidFill>
                  <a:srgbClr val="000000"/>
                </a:solidFill>
                <a:latin typeface="Times New Roman"/>
                <a:ea typeface="Times New Roman"/>
              </a:rPr>
              <a:t>       Dispozitiv</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in_use </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008C00"/>
                </a:solidFill>
                <a:latin typeface="Times New Roman"/>
                <a:ea typeface="Times New Roman"/>
              </a:rPr>
              <a:t>false</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       void</a:t>
            </a:r>
            <a:r>
              <a:rPr lang="en-US" sz="1800" b="0" strike="noStrike" spc="-1">
                <a:solidFill>
                  <a:srgbClr val="000000"/>
                </a:solidFill>
                <a:latin typeface="Times New Roman"/>
                <a:ea typeface="Times New Roman"/>
              </a:rPr>
              <a:t> </a:t>
            </a:r>
            <a:r>
              <a:rPr lang="en-US" sz="1800" b="0" strike="noStrike" spc="-1">
                <a:solidFill>
                  <a:srgbClr val="603000"/>
                </a:solidFill>
                <a:latin typeface="Times New Roman"/>
                <a:ea typeface="Times New Roman"/>
              </a:rPr>
              <a:t>start</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in_use </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true</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       bool</a:t>
            </a:r>
            <a:r>
              <a:rPr lang="en-US" sz="1800" b="0" strike="noStrike" spc="-1">
                <a:solidFill>
                  <a:srgbClr val="000000"/>
                </a:solidFill>
                <a:latin typeface="Times New Roman"/>
                <a:ea typeface="Times New Roman"/>
              </a:rPr>
              <a:t> status</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1" strike="noStrike" spc="-1">
                <a:solidFill>
                  <a:srgbClr val="800000"/>
                </a:solidFill>
                <a:latin typeface="Times New Roman"/>
                <a:ea typeface="Times New Roman"/>
              </a:rPr>
              <a:t>const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1" strike="noStrike" spc="-1">
                <a:solidFill>
                  <a:srgbClr val="800000"/>
                </a:solidFill>
                <a:latin typeface="Times New Roman"/>
                <a:ea typeface="Times New Roman"/>
              </a:rPr>
              <a:t>return</a:t>
            </a:r>
            <a:r>
              <a:rPr lang="en-US" sz="1800" b="0" strike="noStrike" spc="-1">
                <a:solidFill>
                  <a:srgbClr val="000000"/>
                </a:solidFill>
                <a:latin typeface="Times New Roman"/>
                <a:ea typeface="Times New Roman"/>
              </a:rPr>
              <a:t> in_use</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       void </a:t>
            </a:r>
            <a:r>
              <a:rPr lang="en-US" sz="1800" b="0" strike="noStrike" spc="-1">
                <a:solidFill>
                  <a:srgbClr val="000000"/>
                </a:solidFill>
                <a:latin typeface="Times New Roman"/>
                <a:ea typeface="Times New Roman"/>
              </a:rPr>
              <a:t>stop</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in_use = false</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class</a:t>
            </a:r>
            <a:r>
              <a:rPr lang="en-US" sz="1800" b="0" strike="noStrike" spc="-1">
                <a:solidFill>
                  <a:srgbClr val="000000"/>
                </a:solidFill>
                <a:latin typeface="Times New Roman"/>
                <a:ea typeface="Times New Roman"/>
              </a:rPr>
              <a:t> Proiector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1" strike="noStrike" spc="-1">
                <a:solidFill>
                  <a:srgbClr val="800000"/>
                </a:solidFill>
                <a:latin typeface="Times New Roman"/>
                <a:ea typeface="Times New Roman"/>
              </a:rPr>
              <a:t>public</a:t>
            </a:r>
            <a:r>
              <a:rPr lang="en-US" sz="1800" b="0" strike="noStrike" spc="-1">
                <a:solidFill>
                  <a:srgbClr val="000000"/>
                </a:solidFill>
                <a:latin typeface="Times New Roman"/>
                <a:ea typeface="Times New Roman"/>
              </a:rPr>
              <a:t> Dispozitiv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endParaRPr lang="en-US" sz="1800" b="0" strike="noStrike" spc="-1">
              <a:latin typeface="Arial"/>
            </a:endParaRPr>
          </a:p>
          <a:p>
            <a:pPr>
              <a:lnSpc>
                <a:spcPct val="100000"/>
              </a:lnSpc>
              <a:buNone/>
            </a:pPr>
            <a:r>
              <a:rPr lang="en-US" sz="1800" b="0" strike="noStrike" spc="-1">
                <a:solidFill>
                  <a:srgbClr val="000000"/>
                </a:solidFill>
                <a:latin typeface="Times New Roman"/>
                <a:ea typeface="Times New Roman"/>
              </a:rPr>
              <a:t>    </a:t>
            </a:r>
            <a:r>
              <a:rPr lang="en-US" sz="1800" b="1" strike="noStrike" spc="-1">
                <a:solidFill>
                  <a:srgbClr val="800000"/>
                </a:solidFill>
                <a:latin typeface="Times New Roman"/>
                <a:ea typeface="Times New Roman"/>
              </a:rPr>
              <a:t>int</a:t>
            </a:r>
            <a:r>
              <a:rPr lang="en-US" sz="1800" b="0" strike="noStrike" spc="-1">
                <a:solidFill>
                  <a:srgbClr val="000000"/>
                </a:solidFill>
                <a:latin typeface="Times New Roman"/>
                <a:ea typeface="Times New Roman"/>
              </a:rPr>
              <a:t> scara</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public</a:t>
            </a:r>
            <a:r>
              <a:rPr lang="en-US" sz="1800" b="0" strike="noStrike" spc="-1">
                <a:solidFill>
                  <a:srgbClr val="E34ADC"/>
                </a:solidFill>
                <a:latin typeface="Times New Roman"/>
                <a:ea typeface="Times New Roman"/>
              </a:rPr>
              <a:t>:</a:t>
            </a:r>
            <a:endParaRPr lang="en-US" sz="1800" b="0" strike="noStrike" spc="-1">
              <a:latin typeface="Arial"/>
            </a:endParaRPr>
          </a:p>
          <a:p>
            <a:pPr>
              <a:lnSpc>
                <a:spcPct val="100000"/>
              </a:lnSpc>
              <a:buNone/>
            </a:pPr>
            <a:r>
              <a:rPr lang="en-US" sz="1800" b="0" strike="noStrike" spc="-1">
                <a:solidFill>
                  <a:srgbClr val="000000"/>
                </a:solidFill>
                <a:latin typeface="Times New Roman"/>
                <a:ea typeface="Times New Roman"/>
              </a:rPr>
              <a:t>    Proiector</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scara </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008C00"/>
                </a:solidFill>
                <a:latin typeface="Times New Roman"/>
                <a:ea typeface="Times New Roman"/>
              </a:rPr>
              <a:t>1</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    void</a:t>
            </a:r>
            <a:r>
              <a:rPr lang="en-US" sz="1800" b="0" strike="noStrike" spc="-1">
                <a:solidFill>
                  <a:srgbClr val="000000"/>
                </a:solidFill>
                <a:latin typeface="Times New Roman"/>
                <a:ea typeface="Times New Roman"/>
              </a:rPr>
              <a:t> foloseste</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0" strike="noStrike" spc="-1">
                <a:solidFill>
                  <a:srgbClr val="000000"/>
                </a:solidFill>
                <a:latin typeface="Times New Roman"/>
                <a:ea typeface="Times New Roman"/>
              </a:rPr>
              <a:t>       start</a:t>
            </a:r>
            <a:r>
              <a:rPr lang="en-US" sz="1800" b="0" strike="noStrike" spc="-1">
                <a:solidFill>
                  <a:srgbClr val="808030"/>
                </a:solidFill>
                <a:latin typeface="Times New Roman"/>
                <a:ea typeface="Times New Roman"/>
              </a:rPr>
              <a:t>()</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696969"/>
                </a:solidFill>
                <a:latin typeface="Times New Roman"/>
                <a:ea typeface="Times New Roman"/>
              </a:rPr>
              <a:t>// Different name call</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       </a:t>
            </a:r>
            <a:r>
              <a:rPr lang="en-US" sz="1600" b="0" strike="noStrike" spc="-1">
                <a:solidFill>
                  <a:srgbClr val="603000"/>
                </a:solidFill>
                <a:latin typeface="Times New Roman"/>
                <a:ea typeface="DejaVu Sans"/>
              </a:rPr>
              <a:t>std::cout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“proiecteaza lectie\n”</a:t>
            </a:r>
            <a:r>
              <a:rPr lang="en-US" sz="1800" b="0" strike="noStrike" spc="-1">
                <a:solidFill>
                  <a:srgbClr val="800080"/>
                </a:solidFill>
                <a:latin typeface="Times New Roman"/>
                <a:ea typeface="Times New Roman"/>
              </a:rPr>
              <a:t>; </a:t>
            </a:r>
            <a:endParaRPr lang="en-US" sz="1800" b="0" strike="noStrike" spc="-1">
              <a:latin typeface="Arial"/>
            </a:endParaRPr>
          </a:p>
          <a:p>
            <a:pPr>
              <a:lnSpc>
                <a:spcPct val="100000"/>
              </a:lnSpc>
              <a:buNone/>
            </a:pPr>
            <a:r>
              <a:rPr lang="en-US" sz="1800" b="0" strike="noStrike" spc="-1">
                <a:solidFill>
                  <a:srgbClr val="800080"/>
                </a:solidFill>
                <a:latin typeface="Times New Roman"/>
                <a:ea typeface="Times New Roman"/>
              </a:rPr>
              <a:t>    }</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bool</a:t>
            </a:r>
            <a:r>
              <a:rPr lang="en-US" sz="1800" b="0" strike="noStrike" spc="-1">
                <a:solidFill>
                  <a:srgbClr val="000000"/>
                </a:solidFill>
                <a:latin typeface="Times New Roman"/>
                <a:ea typeface="Times New Roman"/>
              </a:rPr>
              <a:t> </a:t>
            </a:r>
            <a:r>
              <a:rPr lang="en-US" sz="1800" b="0" strike="noStrike" spc="-1">
                <a:solidFill>
                  <a:srgbClr val="603000"/>
                </a:solidFill>
                <a:latin typeface="Times New Roman"/>
                <a:ea typeface="Times New Roman"/>
              </a:rPr>
              <a:t>status</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0" strike="noStrike" spc="-1">
                <a:solidFill>
                  <a:srgbClr val="000000"/>
                </a:solidFill>
                <a:latin typeface="Times New Roman"/>
                <a:ea typeface="Times New Roman"/>
              </a:rPr>
              <a:t>     </a:t>
            </a:r>
            <a:r>
              <a:rPr lang="en-US" sz="1800" b="1" strike="noStrike" spc="-1">
                <a:solidFill>
                  <a:srgbClr val="800000"/>
                </a:solidFill>
                <a:latin typeface="Times New Roman"/>
                <a:ea typeface="Times New Roman"/>
              </a:rPr>
              <a:t>return</a:t>
            </a:r>
            <a:r>
              <a:rPr lang="en-US" sz="1800" b="0" strike="noStrike" spc="-1">
                <a:solidFill>
                  <a:srgbClr val="000000"/>
                </a:solidFill>
                <a:latin typeface="Times New Roman"/>
                <a:ea typeface="Times New Roman"/>
              </a:rPr>
              <a:t> Dispozitiv</a:t>
            </a:r>
            <a:r>
              <a:rPr lang="en-US" sz="1800" b="0" strike="noStrike" spc="-1">
                <a:solidFill>
                  <a:srgbClr val="800080"/>
                </a:solidFill>
                <a:latin typeface="Times New Roman"/>
                <a:ea typeface="Times New Roman"/>
              </a:rPr>
              <a:t>::</a:t>
            </a:r>
            <a:r>
              <a:rPr lang="en-US" sz="1800" b="0" strike="noStrike" spc="-1">
                <a:solidFill>
                  <a:srgbClr val="603000"/>
                </a:solidFill>
                <a:latin typeface="Times New Roman"/>
                <a:ea typeface="Times New Roman"/>
              </a:rPr>
              <a:t>status</a:t>
            </a:r>
            <a:r>
              <a:rPr lang="en-US" sz="1800" b="0" strike="noStrike" spc="-1">
                <a:solidFill>
                  <a:srgbClr val="808030"/>
                </a:solidFill>
                <a:latin typeface="Times New Roman"/>
                <a:ea typeface="Times New Roman"/>
              </a:rPr>
              <a:t>() &amp;&amp;</a:t>
            </a:r>
            <a:endParaRPr lang="en-US" sz="1800" b="0" strike="noStrike" spc="-1">
              <a:latin typeface="Arial"/>
            </a:endParaRPr>
          </a:p>
          <a:p>
            <a:pPr>
              <a:lnSpc>
                <a:spcPct val="100000"/>
              </a:lnSpc>
              <a:buNone/>
            </a:pPr>
            <a:r>
              <a:rPr lang="en-US" sz="1800" b="0" strike="noStrike" spc="-1">
                <a:solidFill>
                  <a:srgbClr val="808030"/>
                </a:solidFill>
                <a:latin typeface="Times New Roman"/>
                <a:ea typeface="Times New Roman"/>
              </a:rPr>
              <a:t>             scara &gt; 0</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696969"/>
                </a:solidFill>
                <a:latin typeface="Times New Roman"/>
                <a:ea typeface="Times New Roman"/>
              </a:rPr>
              <a:t>// Same-name function call  </a:t>
            </a:r>
            <a:endParaRPr lang="en-US" sz="1800" b="0" strike="noStrike" spc="-1">
              <a:latin typeface="Arial"/>
            </a:endParaRPr>
          </a:p>
          <a:p>
            <a:pPr>
              <a:lnSpc>
                <a:spcPct val="100000"/>
              </a:lnSpc>
              <a:buNone/>
            </a:pPr>
            <a:r>
              <a:rPr lang="en-US" sz="1800" b="0" strike="noStrike" spc="-1">
                <a:solidFill>
                  <a:srgbClr val="800080"/>
                </a:solidFill>
                <a:latin typeface="Times New Roman"/>
                <a:ea typeface="Times New Roman"/>
              </a:rPr>
              <a:t>       }</a:t>
            </a:r>
            <a:endParaRPr lang="en-US" sz="1800" b="0" strike="noStrike" spc="-1">
              <a:latin typeface="Arial"/>
            </a:endParaRPr>
          </a:p>
          <a:p>
            <a:pPr>
              <a:lnSpc>
                <a:spcPct val="100000"/>
              </a:lnSpc>
              <a:buNone/>
            </a:pP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endParaRPr lang="en-US" sz="1800" b="0" strike="noStrike" spc="-1">
              <a:latin typeface="Arial"/>
            </a:endParaRPr>
          </a:p>
        </p:txBody>
      </p:sp>
      <p:sp>
        <p:nvSpPr>
          <p:cNvPr id="161" name="Rectangle 3"/>
          <p:cNvSpPr/>
          <p:nvPr/>
        </p:nvSpPr>
        <p:spPr>
          <a:xfrm>
            <a:off x="3881520" y="2865240"/>
            <a:ext cx="5257080" cy="28483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spcBef>
                <a:spcPts val="320"/>
              </a:spcBef>
              <a:buNone/>
            </a:pPr>
            <a:r>
              <a:rPr lang="en-US" sz="1600" b="1" strike="noStrike" spc="-1">
                <a:solidFill>
                  <a:srgbClr val="800000"/>
                </a:solidFill>
                <a:latin typeface="Times New Roman"/>
                <a:ea typeface="DejaVu Sans"/>
              </a:rPr>
              <a:t>int</a:t>
            </a:r>
            <a:r>
              <a:rPr lang="en-US" sz="1600" b="0" strike="noStrike" spc="-1">
                <a:solidFill>
                  <a:srgbClr val="000000"/>
                </a:solidFill>
                <a:latin typeface="Times New Roman"/>
                <a:ea typeface="DejaVu Sans"/>
              </a:rPr>
              <a:t> </a:t>
            </a:r>
            <a:r>
              <a:rPr lang="en-US" sz="1600" b="0" strike="noStrike" spc="-1">
                <a:solidFill>
                  <a:srgbClr val="400000"/>
                </a:solidFill>
                <a:latin typeface="Times New Roman"/>
                <a:ea typeface="DejaVu Sans"/>
              </a:rPr>
              <a:t>main</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603000"/>
                </a:solidFill>
                <a:latin typeface="Times New Roman"/>
                <a:ea typeface="DejaVu Sans"/>
              </a:rPr>
              <a:t>std::cout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1" strike="noStrike" spc="-1">
                <a:solidFill>
                  <a:srgbClr val="800000"/>
                </a:solidFill>
                <a:latin typeface="Times New Roman"/>
                <a:ea typeface="DejaVu Sans"/>
              </a:rPr>
              <a:t>sizeof</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Dispozitiv</a:t>
            </a:r>
            <a:r>
              <a:rPr lang="en-US" sz="1600" b="0" strike="noStrike" spc="-1">
                <a:solidFill>
                  <a:srgbClr val="808030"/>
                </a:solidFill>
                <a:latin typeface="Times New Roman"/>
                <a:ea typeface="DejaVu Sans"/>
              </a:rPr>
              <a:t>) &lt;&lt; ‘ ‘</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1" strike="noStrike" spc="-1">
                <a:solidFill>
                  <a:srgbClr val="800000"/>
                </a:solidFill>
                <a:latin typeface="Times New Roman"/>
                <a:ea typeface="DejaVu Sans"/>
              </a:rPr>
              <a:t>sizeof</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Proiector</a:t>
            </a:r>
            <a:r>
              <a:rPr lang="en-US" sz="1600" b="0" strike="noStrike" spc="-1">
                <a:solidFill>
                  <a:srgbClr val="80803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Proiector pr</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pr</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start</a:t>
            </a:r>
            <a:r>
              <a:rPr lang="en-US" sz="1600" b="0" strike="noStrike" spc="-1">
                <a:solidFill>
                  <a:srgbClr val="80803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696969"/>
                </a:solidFill>
                <a:latin typeface="Times New Roman"/>
                <a:ea typeface="DejaVu Sans"/>
              </a:rPr>
              <a:t>// funcție din interfața clasei Dispozitiv</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pr.stop</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pr.foloseste</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std::cout &lt;&lt; pr</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status</a:t>
            </a:r>
            <a:r>
              <a:rPr lang="en-US" sz="1600" b="0" strike="noStrike" spc="-1">
                <a:solidFill>
                  <a:srgbClr val="808030"/>
                </a:solidFill>
                <a:latin typeface="Times New Roman"/>
                <a:ea typeface="DejaVu Sans"/>
              </a:rPr>
              <a:t>() ? “on” : “off”</a:t>
            </a:r>
            <a:r>
              <a:rPr lang="en-US" sz="1600" b="0" strike="noStrike" spc="-1">
                <a:solidFill>
                  <a:srgbClr val="800080"/>
                </a:solidFill>
                <a:latin typeface="Times New Roman"/>
                <a:ea typeface="DejaVu Sans"/>
              </a:rPr>
              <a:t>; </a:t>
            </a:r>
            <a:r>
              <a:rPr lang="en-US" sz="1600" b="0" strike="noStrike" spc="-1">
                <a:solidFill>
                  <a:srgbClr val="696969"/>
                </a:solidFill>
                <a:latin typeface="Times New Roman"/>
                <a:ea typeface="DejaVu Sans"/>
              </a:rPr>
              <a:t>// Redefined functions hide base versions:</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p:txBody>
      </p:sp>
      <p:sp>
        <p:nvSpPr>
          <p:cNvPr id="162"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Google Shape;314;p34"/>
          <p:cNvSpPr/>
          <p:nvPr/>
        </p:nvSpPr>
        <p:spPr>
          <a:xfrm>
            <a:off x="249120" y="1274760"/>
            <a:ext cx="8643960" cy="4353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ro-RO" sz="2400" b="0" strike="noStrike" spc="-1">
                <a:solidFill>
                  <a:srgbClr val="000000"/>
                </a:solidFill>
                <a:latin typeface="Times New Roman"/>
                <a:ea typeface="DejaVu Sans"/>
              </a:rPr>
              <a:t>Moștenire vs. Compunere</a:t>
            </a:r>
            <a:endParaRPr lang="en-US" sz="2400" b="0" strike="noStrike" spc="-1">
              <a:latin typeface="Arial"/>
            </a:endParaRPr>
          </a:p>
          <a:p>
            <a:pPr>
              <a:lnSpc>
                <a:spcPct val="100000"/>
              </a:lnSpc>
              <a:buNone/>
            </a:pPr>
            <a:endParaRPr lang="en-US" sz="2400" b="0" strike="noStrike" spc="-1">
              <a:latin typeface="Arial"/>
            </a:endParaRPr>
          </a:p>
          <a:p>
            <a:pPr>
              <a:lnSpc>
                <a:spcPct val="100000"/>
              </a:lnSpc>
              <a:buNone/>
            </a:pPr>
            <a:r>
              <a:rPr lang="ro-RO" sz="2400" b="0" strike="noStrike" spc="-1">
                <a:solidFill>
                  <a:srgbClr val="000000"/>
                </a:solidFill>
                <a:latin typeface="Times New Roman"/>
                <a:ea typeface="DejaVu Sans"/>
              </a:rPr>
              <a:t>Moștenirea este asemănătoare cu procesul de includere a obiectelor în obiecte (procedeu ce poartă denumirea de compunere), dar există câteva elemente caracteristice moștenirii:</a:t>
            </a:r>
            <a:endParaRPr lang="en-US" sz="2400" b="0" strike="noStrike" spc="-1">
              <a:latin typeface="Arial"/>
            </a:endParaRPr>
          </a:p>
          <a:p>
            <a:pPr>
              <a:lnSpc>
                <a:spcPct val="100000"/>
              </a:lnSpc>
              <a:buNone/>
            </a:pPr>
            <a:endParaRPr lang="en-US" sz="2400" b="0" strike="noStrike" spc="-1">
              <a:latin typeface="Arial"/>
            </a:endParaRPr>
          </a:p>
          <a:p>
            <a:pPr>
              <a:lnSpc>
                <a:spcPct val="100000"/>
              </a:lnSpc>
              <a:buNone/>
              <a:tabLst>
                <a:tab pos="0" algn="l"/>
              </a:tabLst>
            </a:pPr>
            <a:r>
              <a:rPr lang="ro-RO" sz="2400" b="0" strike="noStrike" spc="-1">
                <a:solidFill>
                  <a:srgbClr val="000000"/>
                </a:solidFill>
                <a:latin typeface="Times New Roman"/>
                <a:ea typeface="DejaVu Sans"/>
              </a:rPr>
              <a:t>- implementarea poate fi comună mai multor clase;</a:t>
            </a:r>
            <a:endParaRPr lang="en-US" sz="2400" b="0" strike="noStrike" spc="-1">
              <a:latin typeface="Arial"/>
            </a:endParaRPr>
          </a:p>
          <a:p>
            <a:pPr>
              <a:lnSpc>
                <a:spcPct val="100000"/>
              </a:lnSpc>
              <a:buNone/>
              <a:tabLst>
                <a:tab pos="0" algn="l"/>
              </a:tabLst>
            </a:pPr>
            <a:endParaRPr lang="en-US" sz="2400" b="0" strike="noStrike" spc="-1">
              <a:latin typeface="Arial"/>
            </a:endParaRPr>
          </a:p>
          <a:p>
            <a:pPr>
              <a:lnSpc>
                <a:spcPct val="100000"/>
              </a:lnSpc>
              <a:buNone/>
              <a:tabLst>
                <a:tab pos="0" algn="l"/>
              </a:tabLst>
            </a:pPr>
            <a:r>
              <a:rPr lang="ro-RO" sz="2400" b="0" strike="noStrike" spc="-1">
                <a:solidFill>
                  <a:srgbClr val="000000"/>
                </a:solidFill>
                <a:latin typeface="Times New Roman"/>
                <a:ea typeface="DejaVu Sans"/>
              </a:rPr>
              <a:t>- clasele pot fi extinse, fără a recompila codul care depinde de clasa de bază inițială;</a:t>
            </a:r>
            <a:endParaRPr lang="en-US" sz="2400" b="0" strike="noStrike" spc="-1">
              <a:latin typeface="Arial"/>
            </a:endParaRPr>
          </a:p>
          <a:p>
            <a:pPr>
              <a:lnSpc>
                <a:spcPct val="100000"/>
              </a:lnSpc>
              <a:buNone/>
              <a:tabLst>
                <a:tab pos="0" algn="l"/>
              </a:tabLst>
            </a:pPr>
            <a:endParaRPr lang="en-US" sz="2400" b="0" strike="noStrike" spc="-1">
              <a:latin typeface="Arial"/>
            </a:endParaRPr>
          </a:p>
          <a:p>
            <a:pPr>
              <a:lnSpc>
                <a:spcPct val="100000"/>
              </a:lnSpc>
              <a:buNone/>
              <a:tabLst>
                <a:tab pos="0" algn="l"/>
              </a:tabLst>
            </a:pPr>
            <a:r>
              <a:rPr lang="ro-RO" sz="2400" b="0" strike="noStrike" spc="-1">
                <a:solidFill>
                  <a:srgbClr val="000000"/>
                </a:solidFill>
                <a:latin typeface="Times New Roman"/>
                <a:ea typeface="DejaVu Sans"/>
              </a:rPr>
              <a:t>- funcţiile ce utilizează obiecte din clasa de bază pot utiliza și obiecte din clasele derivate din această clasă.</a:t>
            </a:r>
            <a:endParaRPr lang="en-US" sz="2400" b="0" strike="noStrike" spc="-1">
              <a:latin typeface="Arial"/>
            </a:endParaRPr>
          </a:p>
          <a:p>
            <a:pPr>
              <a:lnSpc>
                <a:spcPct val="100000"/>
              </a:lnSpc>
              <a:buNone/>
              <a:tabLst>
                <a:tab pos="0" algn="l"/>
              </a:tabLst>
            </a:pPr>
            <a:endParaRPr lang="en-US" sz="2400" b="0" strike="noStrike" spc="-1">
              <a:latin typeface="Arial"/>
            </a:endParaRPr>
          </a:p>
          <a:p>
            <a:pPr>
              <a:lnSpc>
                <a:spcPct val="100000"/>
              </a:lnSpc>
              <a:buNone/>
              <a:tabLst>
                <a:tab pos="0" algn="l"/>
              </a:tabLst>
            </a:pPr>
            <a:endParaRPr lang="en-US" sz="2400" b="0" strike="noStrike" spc="-1">
              <a:latin typeface="Arial"/>
            </a:endParaRPr>
          </a:p>
        </p:txBody>
      </p:sp>
      <p:sp>
        <p:nvSpPr>
          <p:cNvPr id="166"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Google Shape;362;p38"/>
          <p:cNvSpPr/>
          <p:nvPr/>
        </p:nvSpPr>
        <p:spPr>
          <a:xfrm>
            <a:off x="249120" y="1206360"/>
            <a:ext cx="8207640" cy="50403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ro-RO" sz="2000" b="1" i="1" strike="noStrike" spc="-1">
                <a:solidFill>
                  <a:srgbClr val="000000"/>
                </a:solidFill>
                <a:latin typeface="Times New Roman"/>
                <a:ea typeface="DejaVu Sans"/>
              </a:rPr>
              <a:t>Inițializare de obiecte</a:t>
            </a:r>
            <a:endParaRPr lang="en-US" sz="2000" b="0" strike="noStrike" spc="-1">
              <a:latin typeface="Arial"/>
            </a:endParaRPr>
          </a:p>
          <a:p>
            <a:pPr>
              <a:lnSpc>
                <a:spcPct val="100000"/>
              </a:lnSpc>
              <a:buNone/>
            </a:pPr>
            <a:endParaRPr lang="en-US" sz="2000" b="0" strike="noStrike" spc="-1">
              <a:latin typeface="Arial"/>
            </a:endParaRPr>
          </a:p>
          <a:p>
            <a:pPr>
              <a:lnSpc>
                <a:spcPct val="115000"/>
              </a:lnSpc>
              <a:buNone/>
            </a:pPr>
            <a:r>
              <a:rPr lang="ro-RO" sz="2000" b="0" strike="noStrike" spc="-1">
                <a:solidFill>
                  <a:srgbClr val="000000"/>
                </a:solidFill>
                <a:latin typeface="Times New Roman"/>
                <a:ea typeface="DejaVu Sans"/>
              </a:rPr>
              <a:t>Foarte important în C++: garantarea inițializării corecte =&gt; trebuie să fie asigurată și la comp</a:t>
            </a:r>
            <a:r>
              <a:rPr lang="en-GB" sz="2000" b="0" strike="noStrike" spc="-1">
                <a:solidFill>
                  <a:srgbClr val="000000"/>
                </a:solidFill>
                <a:latin typeface="Times New Roman"/>
                <a:ea typeface="DejaVu Sans"/>
              </a:rPr>
              <a:t>unere,</a:t>
            </a:r>
            <a:r>
              <a:rPr lang="ro-RO" sz="2000" b="0" strike="noStrike" spc="-1">
                <a:solidFill>
                  <a:srgbClr val="000000"/>
                </a:solidFill>
                <a:latin typeface="Times New Roman"/>
                <a:ea typeface="DejaVu Sans"/>
              </a:rPr>
              <a:t> și la moștenire.</a:t>
            </a:r>
            <a:endParaRPr lang="en-US" sz="2000" b="0" strike="noStrike" spc="-1">
              <a:latin typeface="Arial"/>
            </a:endParaRPr>
          </a:p>
          <a:p>
            <a:pPr>
              <a:lnSpc>
                <a:spcPct val="115000"/>
              </a:lnSpc>
              <a:buNone/>
            </a:pPr>
            <a:r>
              <a:rPr lang="ro-RO" sz="2000" b="0" strike="noStrike" spc="-1">
                <a:solidFill>
                  <a:srgbClr val="000000"/>
                </a:solidFill>
                <a:latin typeface="Times New Roman"/>
                <a:ea typeface="DejaVu Sans"/>
              </a:rPr>
              <a:t>La crearea unui obiect, compilatorul trebuie să garanteze apelul TUTUROR sub</a:t>
            </a:r>
            <a:r>
              <a:rPr lang="en-GB" sz="2000" b="0" strike="noStrike" spc="-1">
                <a:solidFill>
                  <a:srgbClr val="000000"/>
                </a:solidFill>
                <a:latin typeface="Times New Roman"/>
                <a:ea typeface="DejaVu Sans"/>
              </a:rPr>
              <a:t>-</a:t>
            </a:r>
            <a:r>
              <a:rPr lang="ro-RO" sz="2000" b="0" strike="noStrike" spc="-1">
                <a:solidFill>
                  <a:srgbClr val="000000"/>
                </a:solidFill>
                <a:latin typeface="Times New Roman"/>
                <a:ea typeface="DejaVu Sans"/>
              </a:rPr>
              <a:t>obiectelor.</a:t>
            </a:r>
            <a:endParaRPr lang="en-US" sz="2000" b="0" strike="noStrike" spc="-1">
              <a:latin typeface="Arial"/>
            </a:endParaRPr>
          </a:p>
          <a:p>
            <a:pPr>
              <a:lnSpc>
                <a:spcPct val="115000"/>
              </a:lnSpc>
              <a:buNone/>
            </a:pPr>
            <a:endParaRPr lang="en-US" sz="2000" b="0" strike="noStrike" spc="-1">
              <a:latin typeface="Arial"/>
            </a:endParaRPr>
          </a:p>
          <a:p>
            <a:pPr>
              <a:lnSpc>
                <a:spcPct val="115000"/>
              </a:lnSpc>
              <a:buNone/>
            </a:pPr>
            <a:r>
              <a:rPr lang="ro-RO" sz="2000" b="1" strike="noStrike" spc="-1">
                <a:solidFill>
                  <a:srgbClr val="000000"/>
                </a:solidFill>
                <a:latin typeface="Times New Roman"/>
                <a:ea typeface="DejaVu Sans"/>
              </a:rPr>
              <a:t>Problem</a:t>
            </a:r>
            <a:r>
              <a:rPr lang="vi-VN" sz="2000" b="1" strike="noStrike" spc="-1">
                <a:solidFill>
                  <a:srgbClr val="000000"/>
                </a:solidFill>
                <a:latin typeface="Times New Roman"/>
                <a:ea typeface="DejaVu Sans"/>
              </a:rPr>
              <a:t>ă</a:t>
            </a:r>
            <a:r>
              <a:rPr lang="ro-RO" sz="2000" b="0" strike="noStrike" spc="-1">
                <a:solidFill>
                  <a:srgbClr val="000000"/>
                </a:solidFill>
                <a:latin typeface="Times New Roman"/>
                <a:ea typeface="DejaVu Sans"/>
              </a:rPr>
              <a:t>: - cazul sub</a:t>
            </a:r>
            <a:r>
              <a:rPr lang="en-GB" sz="2000" b="0" strike="noStrike" spc="-1">
                <a:solidFill>
                  <a:srgbClr val="000000"/>
                </a:solidFill>
                <a:latin typeface="Times New Roman"/>
                <a:ea typeface="DejaVu Sans"/>
              </a:rPr>
              <a:t>-</a:t>
            </a:r>
            <a:r>
              <a:rPr lang="ro-RO" sz="2000" b="0" strike="noStrike" spc="-1">
                <a:solidFill>
                  <a:srgbClr val="000000"/>
                </a:solidFill>
                <a:latin typeface="Times New Roman"/>
                <a:ea typeface="DejaVu Sans"/>
              </a:rPr>
              <a:t>obiectelor care nu au constructori impliciți sau schimbarea valorii unui argument default în constructor.</a:t>
            </a:r>
            <a:endParaRPr lang="en-US" sz="2000" b="0" strike="noStrike" spc="-1">
              <a:latin typeface="Arial"/>
            </a:endParaRPr>
          </a:p>
          <a:p>
            <a:pPr>
              <a:lnSpc>
                <a:spcPct val="115000"/>
              </a:lnSpc>
              <a:buNone/>
            </a:pPr>
            <a:endParaRPr lang="en-US" sz="2000" b="0" strike="noStrike" spc="-1">
              <a:latin typeface="Arial"/>
            </a:endParaRPr>
          </a:p>
          <a:p>
            <a:pPr>
              <a:lnSpc>
                <a:spcPct val="115000"/>
              </a:lnSpc>
              <a:buNone/>
            </a:pPr>
            <a:r>
              <a:rPr lang="ro-RO" sz="2000" b="1" strike="noStrike" spc="-1">
                <a:solidFill>
                  <a:srgbClr val="000000"/>
                </a:solidFill>
                <a:latin typeface="Times New Roman"/>
                <a:ea typeface="DejaVu Sans"/>
              </a:rPr>
              <a:t>De ce?</a:t>
            </a:r>
            <a:r>
              <a:rPr lang="ro-RO" sz="2000" b="0" strike="noStrike" spc="-1">
                <a:solidFill>
                  <a:srgbClr val="000000"/>
                </a:solidFill>
                <a:latin typeface="Times New Roman"/>
                <a:ea typeface="DejaVu Sans"/>
              </a:rPr>
              <a:t> - constructorul noii clase nu are permisiunea să acceseze datele </a:t>
            </a:r>
            <a:r>
              <a:rPr lang="ro-RO" sz="2000" b="1" strike="noStrike" spc="-1">
                <a:solidFill>
                  <a:srgbClr val="000000"/>
                </a:solidFill>
                <a:latin typeface="Times New Roman"/>
                <a:ea typeface="DejaVu Sans"/>
              </a:rPr>
              <a:t>private</a:t>
            </a:r>
            <a:r>
              <a:rPr lang="ro-RO" sz="2000" b="0" strike="noStrike" spc="-1">
                <a:solidFill>
                  <a:srgbClr val="000000"/>
                </a:solidFill>
                <a:latin typeface="Times New Roman"/>
                <a:ea typeface="DejaVu Sans"/>
              </a:rPr>
              <a:t> ale sub</a:t>
            </a:r>
            <a:r>
              <a:rPr lang="en-GB" sz="2000" b="0" strike="noStrike" spc="-1">
                <a:solidFill>
                  <a:srgbClr val="000000"/>
                </a:solidFill>
                <a:latin typeface="Times New Roman"/>
                <a:ea typeface="DejaVu Sans"/>
              </a:rPr>
              <a:t>-</a:t>
            </a:r>
            <a:r>
              <a:rPr lang="ro-RO" sz="2000" b="0" strike="noStrike" spc="-1">
                <a:solidFill>
                  <a:srgbClr val="000000"/>
                </a:solidFill>
                <a:latin typeface="Times New Roman"/>
                <a:ea typeface="DejaVu Sans"/>
              </a:rPr>
              <a:t>obiectelor, deci nu le poate inițializa direct.</a:t>
            </a:r>
            <a:endParaRPr lang="en-US" sz="2000" b="0" strike="noStrike" spc="-1">
              <a:latin typeface="Arial"/>
            </a:endParaRPr>
          </a:p>
          <a:p>
            <a:pPr>
              <a:lnSpc>
                <a:spcPct val="115000"/>
              </a:lnSpc>
              <a:buNone/>
            </a:pPr>
            <a:endParaRPr lang="en-US" sz="2000" b="0" strike="noStrike" spc="-1">
              <a:latin typeface="Arial"/>
            </a:endParaRPr>
          </a:p>
          <a:p>
            <a:pPr>
              <a:lnSpc>
                <a:spcPct val="115000"/>
              </a:lnSpc>
              <a:buNone/>
            </a:pPr>
            <a:r>
              <a:rPr lang="ro-RO" sz="2000" b="1" strike="noStrike" spc="-1">
                <a:solidFill>
                  <a:srgbClr val="000000"/>
                </a:solidFill>
                <a:latin typeface="Times New Roman"/>
                <a:ea typeface="DejaVu Sans"/>
              </a:rPr>
              <a:t>Rezolvare</a:t>
            </a:r>
            <a:r>
              <a:rPr lang="ro-RO" sz="2000" b="0" strike="noStrike" spc="-1">
                <a:solidFill>
                  <a:srgbClr val="000000"/>
                </a:solidFill>
                <a:latin typeface="Times New Roman"/>
                <a:ea typeface="DejaVu Sans"/>
              </a:rPr>
              <a:t>: - o sintaxă specială: </a:t>
            </a:r>
            <a:r>
              <a:rPr lang="ro-RO" sz="2000" b="1" i="1" strike="noStrike" spc="-1">
                <a:solidFill>
                  <a:srgbClr val="0000FF"/>
                </a:solidFill>
                <a:latin typeface="Times New Roman"/>
                <a:ea typeface="DejaVu Sans"/>
              </a:rPr>
              <a:t>lista de inițializare pentru constructori</a:t>
            </a:r>
            <a:r>
              <a:rPr lang="ro-RO" sz="2000" b="0" strike="noStrike" spc="-1">
                <a:solidFill>
                  <a:srgbClr val="000000"/>
                </a:solidFill>
                <a:latin typeface="Times New Roman"/>
                <a:ea typeface="DejaVu Sans"/>
              </a:rPr>
              <a:t>.</a:t>
            </a:r>
            <a:endParaRPr lang="en-US" sz="2000" b="0" strike="noStrike" spc="-1">
              <a:latin typeface="Arial"/>
            </a:endParaRPr>
          </a:p>
          <a:p>
            <a:pPr>
              <a:lnSpc>
                <a:spcPct val="100000"/>
              </a:lnSpc>
              <a:buNone/>
            </a:pPr>
            <a:endParaRPr lang="en-US" sz="2000" b="0" strike="noStrike" spc="-1">
              <a:latin typeface="Arial"/>
            </a:endParaRPr>
          </a:p>
        </p:txBody>
      </p:sp>
      <p:sp>
        <p:nvSpPr>
          <p:cNvPr id="170"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52BF308482434FA0B366A9D2B0C35E" ma:contentTypeVersion="4" ma:contentTypeDescription="Create a new document." ma:contentTypeScope="" ma:versionID="e260ea2ba66362340eb24382a8e90d2e">
  <xsd:schema xmlns:xsd="http://www.w3.org/2001/XMLSchema" xmlns:xs="http://www.w3.org/2001/XMLSchema" xmlns:p="http://schemas.microsoft.com/office/2006/metadata/properties" xmlns:ns2="982cb228-b0a5-463e-bfe5-8e29e70c7139" targetNamespace="http://schemas.microsoft.com/office/2006/metadata/properties" ma:root="true" ma:fieldsID="5a427d9e8dcc4840329d22f7a806d5cd" ns2:_="">
    <xsd:import namespace="982cb228-b0a5-463e-bfe5-8e29e70c713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2cb228-b0a5-463e-bfe5-8e29e70c71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280C82-1C28-4AE6-8BDA-8709CD11663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82557F3-2046-4154-A8B8-5DCB923A92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2cb228-b0a5-463e-bfe5-8e29e70c7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8AEB634-8AFE-4D2A-9B55-ACD7D3ABC5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TotalTime>
  <Words>3992</Words>
  <Application>Microsoft Office PowerPoint</Application>
  <PresentationFormat>On-screen Show (4:3)</PresentationFormat>
  <Paragraphs>830</Paragraphs>
  <Slides>42</Slides>
  <Notes>42</Notes>
  <HiddenSlides>0</HiddenSlides>
  <MMClips>0</MMClips>
  <ScaleCrop>false</ScaleCrop>
  <HeadingPairs>
    <vt:vector size="4" baseType="variant">
      <vt:variant>
        <vt:lpstr>Theme</vt:lpstr>
      </vt:variant>
      <vt:variant>
        <vt:i4>3</vt:i4>
      </vt:variant>
      <vt:variant>
        <vt:lpstr>Slide Titles</vt:lpstr>
      </vt:variant>
      <vt:variant>
        <vt:i4>42</vt:i4>
      </vt:variant>
    </vt:vector>
  </HeadingPairs>
  <TitlesOfParts>
    <vt:vector size="45" baseType="lpstr">
      <vt:lpstr>Office Theme</vt:lpstr>
      <vt:lpstr>Office Theme</vt:lpstr>
      <vt:lpstr>Office Theme</vt:lpstr>
      <vt:lpstr>PowerPoint Presentation</vt:lpstr>
      <vt:lpstr>Cuprins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andrei</dc:creator>
  <dc:description/>
  <cp:lastModifiedBy>Admin</cp:lastModifiedBy>
  <cp:revision>14</cp:revision>
  <dcterms:created xsi:type="dcterms:W3CDTF">1601-01-01T00:00:00Z</dcterms:created>
  <dcterms:modified xsi:type="dcterms:W3CDTF">2025-03-24T06:31:00Z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0x0101007C52BF308482434FA0B366A9D2B0C35E</vt:lpwstr>
  </property>
  <property fmtid="{D5CDD505-2E9C-101B-9397-08002B2CF9AE}" pid="3" name="Notes">
    <vt:i4>42</vt:i4>
  </property>
  <property fmtid="{D5CDD505-2E9C-101B-9397-08002B2CF9AE}" pid="4" name="PresentationFormat">
    <vt:lpwstr>Expunere pe ecran (4:3)</vt:lpwstr>
  </property>
  <property fmtid="{D5CDD505-2E9C-101B-9397-08002B2CF9AE}" pid="5" name="Slides">
    <vt:i4>42</vt:i4>
  </property>
</Properties>
</file>