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Anaheim"/>
      <p:regular r:id="rId42"/>
      <p:bold r:id="rId43"/>
    </p:embeddedFont>
    <p:embeddedFont>
      <p:font typeface="Barlow Condensed ExtraBold"/>
      <p:bold r:id="rId44"/>
      <p:boldItalic r:id="rId45"/>
    </p:embeddedFont>
    <p:embeddedFont>
      <p:font typeface="Overpass Mono"/>
      <p:regular r:id="rId46"/>
      <p:bold r:id="rId47"/>
    </p:embeddedFont>
    <p:embeddedFont>
      <p:font typeface="Barlow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2" roundtripDataSignature="AMtx7mh09+zc0bVpsowGHPH/OBXD9hyf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4.xml"/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42" Type="http://schemas.openxmlformats.org/officeDocument/2006/relationships/font" Target="fonts/Anaheim-regular.fntdata"/><Relationship Id="rId47" Type="http://schemas.openxmlformats.org/officeDocument/2006/relationships/font" Target="fonts/OverpassMono-bold.fntdata"/><Relationship Id="rId34" Type="http://schemas.openxmlformats.org/officeDocument/2006/relationships/slide" Target="slides/slide29.xml"/><Relationship Id="rId21" Type="http://schemas.openxmlformats.org/officeDocument/2006/relationships/slide" Target="slides/slide16.xml"/><Relationship Id="rId50" Type="http://schemas.openxmlformats.org/officeDocument/2006/relationships/font" Target="fonts/Barlow-italic.fntdata"/><Relationship Id="rId55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presProps" Target="pres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slide" Target="slides/slide35.xml"/><Relationship Id="rId45" Type="http://schemas.openxmlformats.org/officeDocument/2006/relationships/font" Target="fonts/BarlowCondensedExtraBold-boldItalic.fntdata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24" Type="http://schemas.openxmlformats.org/officeDocument/2006/relationships/slide" Target="slides/slide19.xml"/><Relationship Id="rId11" Type="http://schemas.openxmlformats.org/officeDocument/2006/relationships/slide" Target="slides/slide6.xml"/><Relationship Id="rId53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44" Type="http://schemas.openxmlformats.org/officeDocument/2006/relationships/font" Target="fonts/BarlowCondensedExtraBold-bold.fntdata"/><Relationship Id="rId31" Type="http://schemas.openxmlformats.org/officeDocument/2006/relationships/slide" Target="slides/slide26.xml"/><Relationship Id="rId52" Type="http://customschemas.google.com/relationships/presentationmetadata" Target="meta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3" Type="http://schemas.openxmlformats.org/officeDocument/2006/relationships/font" Target="fonts/Anaheim-bold.fntdata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Barlow-regular.fntdata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51" Type="http://schemas.openxmlformats.org/officeDocument/2006/relationships/font" Target="fonts/Barlow-boldItalic.fntdata"/><Relationship Id="rId3" Type="http://schemas.openxmlformats.org/officeDocument/2006/relationships/slideMaster" Target="slideMasters/slideMaster1.xml"/><Relationship Id="rId46" Type="http://schemas.openxmlformats.org/officeDocument/2006/relationships/font" Target="fonts/OverpassMono-regular.fntdata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5" Type="http://schemas.openxmlformats.org/officeDocument/2006/relationships/slide" Target="slides/slide2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41" Type="http://schemas.openxmlformats.org/officeDocument/2006/relationships/slide" Target="slides/slide36.xml"/><Relationship Id="rId20" Type="http://schemas.openxmlformats.org/officeDocument/2006/relationships/slide" Target="slides/slide15.xml"/><Relationship Id="rId54" Type="http://schemas.openxmlformats.org/officeDocument/2006/relationships/customXml" Target="../customXml/item2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49" Type="http://schemas.openxmlformats.org/officeDocument/2006/relationships/font" Target="fonts/Barlow-bold.fntdata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5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0e3d9797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30e3d9797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d4d105d8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g2d4d105d8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408dc0247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g3408dc0247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d4d105d85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g2d4d105d85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d4d105d85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g2d4d105d85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d4d105d85d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g2d4d105d85d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408dc02476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g3408dc02476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d4d105d85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2" name="Google Shape;762;g2d4d105d85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d4d105d85d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g2d4d105d85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0e3d979724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g30e3d979724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0e3d979724_0_1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3" name="Google Shape;783;g30e3d979724_0_1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0e3d979724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g30e3d979724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0e3d979724_0_2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g30e3d979724_0_2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0e3d979724_0_2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g30e3d979724_0_2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0e64badce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g30e64badce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e3d979724_0_2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g30e3d979724_0_2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0e3d979724_0_2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g30e3d979724_0_2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0e64badc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g30e64badc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30e3d979724_0_2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g30e3d979724_0_2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30e3d979724_0_2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g30e3d979724_0_2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0e3d979724_0_2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8" name="Google Shape;868;g30e3d979724_0_2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0e64badc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0e64bad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0e3d979724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g30e3d979724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30e3d979724_0_2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g30e3d979724_0_2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0e3d979724_0_2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g30e3d979724_0_2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d4d105d85d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2" name="Google Shape;902;g2d4d105d85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d4d105d85d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g2d4d105d85d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d4d105d85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g2d4d105d85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d4d105d85d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4" name="Google Shape;924;g2d4d105d85d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0e64badc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g30e64badc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0e64badce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g30e64badce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0e64badce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0e64badce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0e64badce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0e64badce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0e64badce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30e64badce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0e3d979724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g30e3d979724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7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47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47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7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7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7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47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7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7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7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7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7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7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7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7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7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7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7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47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6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6"/>
          <p:cNvSpPr txBox="1"/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74" name="Google Shape;174;p56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6"/>
          <p:cNvSpPr txBox="1"/>
          <p:nvPr>
            <p:ph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76" name="Google Shape;176;p56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6"/>
          <p:cNvSpPr txBox="1"/>
          <p:nvPr>
            <p:ph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78" name="Google Shape;178;p56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6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56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6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6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56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6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6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6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57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89" name="Google Shape;189;p57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7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7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7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7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7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7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7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7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7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7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7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7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7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7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7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7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7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57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57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09" name="Google Shape;209;p57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57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11" name="Google Shape;211;p57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57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213" name="Google Shape;213;p57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14" name="Google Shape;214;p57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57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8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8" name="Google Shape;218;p58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8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8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8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8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8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8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8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8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8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58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8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32" name="Google Shape;232;p59"/>
          <p:cNvSpPr txBox="1"/>
          <p:nvPr>
            <p:ph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33" name="Google Shape;233;p59"/>
          <p:cNvSpPr txBox="1"/>
          <p:nvPr>
            <p:ph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34" name="Google Shape;234;p59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9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9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40" name="Google Shape;240;p6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1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61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45" name="Google Shape;245;p61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61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47" name="Google Shape;247;p61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61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49" name="Google Shape;249;p61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1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51" name="Google Shape;251;p61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61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53" name="Google Shape;253;p61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1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55" name="Google Shape;255;p61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56" name="Google Shape;256;p61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1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2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2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2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2" name="Google Shape;262;p62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2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2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2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3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3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3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3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3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3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63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74" name="Google Shape;274;p63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5" name="Google Shape;275;p63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78" name="Google Shape;278;p64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9" name="Google Shape;279;p64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80" name="Google Shape;280;p64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64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82" name="Google Shape;282;p64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5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5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86" name="Google Shape;286;p65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287" name="Google Shape;287;p65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5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5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5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8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53" name="Google Shape;53;p4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6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6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6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6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6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6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6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6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6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6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6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306" name="Google Shape;306;p67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67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7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8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8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8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8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68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68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16" name="Google Shape;316;p6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g30e3d979724_0_997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331" name="Google Shape;331;g30e3d979724_0_997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30e3d979724_0_997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30e3d979724_0_997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30e3d979724_0_997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30e3d979724_0_997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30e3d979724_0_997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30e3d979724_0_997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30e3d979724_0_997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30e3d979724_0_997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30e3d979724_0_997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30e3d979724_0_997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30e3d979724_0_997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30e3d979724_0_997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30e3d979724_0_997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30e3d979724_0_997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30e3d979724_0_997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30e3d979724_0_997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30e3d979724_0_997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30e3d979724_0_997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30e3d979724_0_997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30e3d979724_0_997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30e3d979724_0_997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30e3d979724_0_997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30e3d979724_0_997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30e3d979724_0_997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30e3d979724_0_997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30e3d979724_0_997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g30e3d979724_0_997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30e3d979724_0_997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30e3d979724_0_997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30e3d979724_0_997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30e3d979724_0_997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30e3d979724_0_997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30e3d979724_0_997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30e3d979724_0_997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30e3d979724_0_997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30e3d979724_0_997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30e3d979724_0_997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30e3d979724_0_997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30e3d979724_0_997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71" name="Google Shape;371;g30e3d979724_0_997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0e3d979724_0_1040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374" name="Google Shape;374;g30e3d979724_0_104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0e3d979724_0_1043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30e3d979724_0_1043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30e3d979724_0_1043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30e3d979724_0_1043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30e3d979724_0_1043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30e3d979724_0_1043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82" name="Google Shape;382;g30e3d979724_0_1043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383" name="Google Shape;383;g30e3d979724_0_1043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84" name="Google Shape;384;g30e3d979724_0_1043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385" name="Google Shape;385;g30e3d979724_0_1043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86" name="Google Shape;386;g30e3d979724_0_1043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7" name="Google Shape;387;g30e3d979724_0_1043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88" name="Google Shape;388;g30e3d979724_0_1043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389" name="Google Shape;389;g30e3d979724_0_1043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0" name="Google Shape;390;g30e3d979724_0_1043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0e3d979724_0_1059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30e3d979724_0_1059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394" name="Google Shape;394;g30e3d979724_0_1059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0e3d979724_0_1063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30e3d979724_0_1063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30e3d979724_0_1063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30e3d979724_0_1063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30e3d979724_0_1063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30e3d979724_0_1063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30e3d979724_0_1063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30e3d979724_0_1063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30e3d979724_0_1063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30e3d979724_0_1063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30e3d979724_0_1063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30e3d979724_0_1063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30e3d979724_0_1063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30e3d979724_0_1063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30e3d979724_0_1063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30e3d979724_0_1063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30e3d979724_0_1063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30e3d979724_0_1063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30e3d979724_0_1063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30e3d979724_0_1063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30e3d979724_0_1063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30e3d979724_0_1063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30e3d979724_0_1063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30e3d979724_0_1063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30e3d979724_0_1063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30e3d979724_0_1063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2" name="Google Shape;422;g30e3d979724_0_1063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0e3d979724_0_1091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30e3d979724_0_1091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30e3d979724_0_1091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30e3d979724_0_1091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30e3d979724_0_1091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30e3d979724_0_1091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30e3d979724_0_1091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30e3d979724_0_1091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30e3d979724_0_1091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30e3d979724_0_1091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30e3d979724_0_1091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30e3d979724_0_1091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30e3d979724_0_1091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30e3d979724_0_1091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30e3d979724_0_1091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30e3d979724_0_1091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30e3d979724_0_1091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30e3d979724_0_1091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30e3d979724_0_109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3" name="Google Shape;443;g30e3d979724_0_109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9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9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9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9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9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9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49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2" name="Google Shape;62;p49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3" name="Google Shape;63;p49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4" name="Google Shape;64;p49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5" name="Google Shape;65;p49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49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7" name="Google Shape;67;p49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8" name="Google Shape;68;p49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9" name="Google Shape;69;p49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0e3d979724_0_1112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30e3d979724_0_1112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7" name="Google Shape;447;g30e3d979724_0_1112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448" name="Google Shape;448;g30e3d979724_0_1112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g30e3d979724_0_1112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30e3d979724_0_1112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30e3d979724_0_1112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30e3d979724_0_1112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30e3d979724_0_1112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30e3d979724_0_1112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30e3d979724_0_1112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30e3d979724_0_1112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30e3d979724_0_1112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30e3d979724_0_1112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30e3d979724_0_1112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30e3d979724_0_1112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30e3d979724_0_1112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30e3d979724_0_1112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30e3d979724_0_1112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30e3d979724_0_1112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30e3d979724_0_1112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30e3d979724_0_1112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30e3d979724_0_1112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30e3d979724_0_1112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30e3d979724_0_1112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30e3d979724_0_1112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30e3d979724_0_1112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30e3d979724_0_1112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30e3d979724_0_1112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30e3d979724_0_1112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30e3d979724_0_1112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30e3d979724_0_1112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30e3d979724_0_1112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30e3d979724_0_1112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30e3d979724_0_1112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0e3d979724_0_1148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2" name="Google Shape;482;g30e3d979724_0_1148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3" name="Google Shape;483;g30e3d979724_0_1148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84" name="Google Shape;484;g30e3d979724_0_1148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5" name="Google Shape;485;g30e3d979724_0_1148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86" name="Google Shape;486;g30e3d979724_0_1148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7" name="Google Shape;487;g30e3d979724_0_1148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88" name="Google Shape;488;g30e3d979724_0_1148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9" name="Google Shape;489;g30e3d979724_0_1148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0e3d979724_0_115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0e3d979724_0_1160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g30e3d979724_0_1160"/>
          <p:cNvSpPr txBox="1"/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95" name="Google Shape;495;g30e3d979724_0_1160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g30e3d979724_0_1160"/>
          <p:cNvSpPr txBox="1"/>
          <p:nvPr>
            <p:ph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97" name="Google Shape;497;g30e3d979724_0_1160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g30e3d979724_0_1160"/>
          <p:cNvSpPr txBox="1"/>
          <p:nvPr>
            <p:ph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499" name="Google Shape;499;g30e3d979724_0_1160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30e3d979724_0_1160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30e3d979724_0_1160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30e3d979724_0_1160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30e3d979724_0_1160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30e3d979724_0_1160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30e3d979724_0_1160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g30e3d979724_0_1160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30e3d979724_0_1160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g30e3d979724_0_1176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510" name="Google Shape;510;g30e3d979724_0_1176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30e3d979724_0_1176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30e3d979724_0_1176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30e3d979724_0_1176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30e3d979724_0_1176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30e3d979724_0_1176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30e3d979724_0_1176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30e3d979724_0_1176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30e3d979724_0_1176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30e3d979724_0_1176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30e3d979724_0_1176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30e3d979724_0_1176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30e3d979724_0_1176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30e3d979724_0_1176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30e3d979724_0_1176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30e3d979724_0_1176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30e3d979724_0_1176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30e3d979724_0_1176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g30e3d979724_0_1176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9" name="Google Shape;529;g30e3d979724_0_1176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30" name="Google Shape;530;g30e3d979724_0_1176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1" name="Google Shape;531;g30e3d979724_0_1176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32" name="Google Shape;532;g30e3d979724_0_1176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3" name="Google Shape;533;g30e3d979724_0_1176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34" name="Google Shape;534;g30e3d979724_0_1176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535" name="Google Shape;535;g30e3d979724_0_1176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6" name="Google Shape;536;g30e3d979724_0_1176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0e3d979724_0_1205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9" name="Google Shape;539;g30e3d979724_0_1205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30e3d979724_0_1205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30e3d979724_0_1205"/>
          <p:cNvSpPr/>
          <p:nvPr/>
        </p:nvSpPr>
        <p:spPr>
          <a:xfrm rot="10800000">
            <a:off x="2" y="2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30e3d979724_0_1205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30e3d979724_0_1205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30e3d979724_0_1205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30e3d979724_0_1205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30e3d979724_0_1205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30e3d979724_0_1205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30e3d979724_0_1205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30e3d979724_0_1205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30e3d979724_0_1205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0e3d979724_0_121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553" name="Google Shape;553;g30e3d979724_0_1219"/>
          <p:cNvSpPr txBox="1"/>
          <p:nvPr>
            <p:ph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54" name="Google Shape;554;g30e3d979724_0_1219"/>
          <p:cNvSpPr txBox="1"/>
          <p:nvPr>
            <p:ph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55" name="Google Shape;555;g30e3d979724_0_1219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30e3d979724_0_1219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30e3d979724_0_1219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0e3d979724_0_1226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g30e3d979724_0_122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561" name="Google Shape;561;g30e3d979724_0_1226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30e3d979724_0_1226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0e3d979724_0_1231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g30e3d979724_0_1231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566" name="Google Shape;566;g30e3d979724_0_1231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g30e3d979724_0_1231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568" name="Google Shape;568;g30e3d979724_0_1231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g30e3d979724_0_1231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570" name="Google Shape;570;g30e3d979724_0_1231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g30e3d979724_0_1231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572" name="Google Shape;572;g30e3d979724_0_1231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g30e3d979724_0_1231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574" name="Google Shape;574;g30e3d979724_0_1231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g30e3d979724_0_1231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576" name="Google Shape;576;g30e3d979724_0_1231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577" name="Google Shape;577;g30e3d979724_0_1231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30e3d979724_0_1231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0e3d979724_0_1247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g30e3d979724_0_1247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30e3d979724_0_1247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3" name="Google Shape;583;g30e3d979724_0_1247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30e3d979724_0_1247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30e3d979724_0_1247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g30e3d979724_0_1247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0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0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73" name="Google Shape;73;p50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0e3d979724_0_1255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30e3d979724_0_1255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30e3d979724_0_1255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30e3d979724_0_1255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30e3d979724_0_1255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g30e3d979724_0_1255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4" name="Google Shape;594;g30e3d979724_0_1255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95" name="Google Shape;595;g30e3d979724_0_1255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6" name="Google Shape;596;g30e3d979724_0_1255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0e3d979724_0_126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599" name="Google Shape;599;g30e3d979724_0_1265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0" name="Google Shape;600;g30e3d979724_0_1265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01" name="Google Shape;601;g30e3d979724_0_1265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g30e3d979724_0_1265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03" name="Google Shape;603;g30e3d979724_0_1265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0e3d979724_0_1272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30e3d979724_0_1272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607" name="Google Shape;607;g30e3d979724_0_1272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608" name="Google Shape;608;g30e3d979724_0_1272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g30e3d979724_0_1272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30e3d979724_0_1272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30e3d979724_0_1272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0e3d979724_0_1280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30e3d979724_0_1280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30e3d979724_0_1280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g30e3d979724_0_1280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g30e3d979724_0_1280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g30e3d979724_0_1280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g30e3d979724_0_1280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g30e3d979724_0_1280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30e3d979724_0_1280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30e3d979724_0_1280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30e3d979724_0_1280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30e3d979724_0_128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0e3d979724_0_129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627" name="Google Shape;627;g30e3d979724_0_1293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g30e3d979724_0_1293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30e3d979724_0_1293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0e3d979724_0_1298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30e3d979724_0_1298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30e3d979724_0_1298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30e3d979724_0_1298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5" name="Google Shape;635;g30e3d979724_0_1298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6" name="Google Shape;636;g30e3d979724_0_1298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37" name="Google Shape;637;g30e3d979724_0_129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30e3d979724_0_129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30e3d979724_0_129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g30e3d979724_0_129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30e3d979724_0_129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30e3d979724_0_129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30e3d979724_0_129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30e3d979724_0_129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30e3d979724_0_129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1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1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1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1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1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1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1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1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1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1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1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1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51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1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1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1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1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1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1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1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1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1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1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1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1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51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2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2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2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2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2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2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2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2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2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2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2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2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2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2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2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2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2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2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2" name="Google Shape;122;p5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3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5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27" name="Google Shape;127;p53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3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3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3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3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3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3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3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3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3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3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3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3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3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3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3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3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3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3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3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3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3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3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3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3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3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3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3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3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3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3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3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4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54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54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3" name="Google Shape;163;p54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54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5" name="Google Shape;165;p54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54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7" name="Google Shape;167;p54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Google Shape;168;p54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e3d979724_0_9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g30e3d979724_0_9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0e3d979724_0_0"/>
          <p:cNvSpPr txBox="1"/>
          <p:nvPr>
            <p:ph type="ctrTitle"/>
          </p:nvPr>
        </p:nvSpPr>
        <p:spPr>
          <a:xfrm>
            <a:off x="718575" y="1107175"/>
            <a:ext cx="8520600" cy="18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n"/>
              <a:t>Tutoriat 2</a:t>
            </a:r>
            <a:endParaRPr/>
          </a:p>
        </p:txBody>
      </p:sp>
      <p:sp>
        <p:nvSpPr>
          <p:cNvPr id="652" name="Google Shape;652;g30e3d979724_0_0"/>
          <p:cNvSpPr txBox="1"/>
          <p:nvPr>
            <p:ph idx="1" type="subTitle"/>
          </p:nvPr>
        </p:nvSpPr>
        <p:spPr>
          <a:xfrm>
            <a:off x="769050" y="3209300"/>
            <a:ext cx="85206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2"/>
                </a:solidFill>
              </a:rPr>
              <a:t>Ana-Maria Rusu &amp; Ionuț-Daniel Nedelcu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2"/>
                </a:solidFill>
              </a:rPr>
              <a:t>Grupa 242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2"/>
                </a:solidFill>
              </a:rPr>
              <a:t>Facultatea de Matematică și Informatică a Universității din București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d4d105d85d_1_0"/>
          <p:cNvSpPr txBox="1"/>
          <p:nvPr>
            <p:ph idx="1" type="body"/>
          </p:nvPr>
        </p:nvSpPr>
        <p:spPr>
          <a:xfrm>
            <a:off x="42600" y="2205095"/>
            <a:ext cx="4498800" cy="18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Constructorul fara parametri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Constructorul cu parametri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</a:t>
            </a:r>
            <a:r>
              <a:rPr lang="en" sz="1800"/>
              <a:t>Constructorul </a:t>
            </a:r>
            <a:r>
              <a:rPr lang="en" sz="1800"/>
              <a:t>de copiere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*Move Constructor* (nu intra in examen)</a:t>
            </a:r>
            <a:endParaRPr sz="1800"/>
          </a:p>
        </p:txBody>
      </p:sp>
      <p:sp>
        <p:nvSpPr>
          <p:cNvPr id="719" name="Google Shape;719;g2d4d105d85d_1_0"/>
          <p:cNvSpPr txBox="1"/>
          <p:nvPr>
            <p:ph type="title"/>
          </p:nvPr>
        </p:nvSpPr>
        <p:spPr>
          <a:xfrm>
            <a:off x="453150" y="845000"/>
            <a:ext cx="82377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Ce fel de constructori avem? (in C++)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720" name="Google Shape;720;g2d4d105d85d_1_0"/>
          <p:cNvSpPr/>
          <p:nvPr/>
        </p:nvSpPr>
        <p:spPr>
          <a:xfrm>
            <a:off x="7524726" y="4479875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g2d4d105d85d_1_0" title="Tyes-of-Constructors-in-C.jpeg"/>
          <p:cNvPicPr preferRelativeResize="0"/>
          <p:nvPr/>
        </p:nvPicPr>
        <p:blipFill rotWithShape="1">
          <a:blip r:embed="rId3">
            <a:alphaModFix/>
          </a:blip>
          <a:srcRect b="-7190" l="0" r="0" t="7190"/>
          <a:stretch/>
        </p:blipFill>
        <p:spPr>
          <a:xfrm>
            <a:off x="4461850" y="2039144"/>
            <a:ext cx="4498800" cy="162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408dc02476_0_341"/>
          <p:cNvSpPr txBox="1"/>
          <p:nvPr>
            <p:ph idx="1" type="body"/>
          </p:nvPr>
        </p:nvSpPr>
        <p:spPr>
          <a:xfrm>
            <a:off x="283650" y="2233225"/>
            <a:ext cx="70653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→</a:t>
            </a:r>
            <a:r>
              <a:rPr b="1" lang="en" sz="1800"/>
              <a:t>Definiție:</a:t>
            </a:r>
            <a:r>
              <a:rPr lang="en" sz="1800"/>
              <a:t> reprezintă o funcție specială ce poartă numele clasei, care inițializează </a:t>
            </a:r>
            <a:r>
              <a:rPr b="1" lang="en" sz="1800"/>
              <a:t>automat</a:t>
            </a:r>
            <a:r>
              <a:rPr lang="en" sz="1800"/>
              <a:t> obiectele din clasă. Aceștia efectuează operații prealabile utilizării obiectelor create.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→Practic, este invocat atunci cand cream un obiect</a:t>
            </a:r>
            <a:endParaRPr sz="1800"/>
          </a:p>
        </p:txBody>
      </p:sp>
      <p:sp>
        <p:nvSpPr>
          <p:cNvPr id="727" name="Google Shape;727;g3408dc02476_0_341"/>
          <p:cNvSpPr txBox="1"/>
          <p:nvPr>
            <p:ph type="title"/>
          </p:nvPr>
        </p:nvSpPr>
        <p:spPr>
          <a:xfrm>
            <a:off x="531150" y="789700"/>
            <a:ext cx="657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Constructori </a:t>
            </a:r>
            <a:r>
              <a:rPr lang="en"/>
              <a:t>fără parametri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728" name="Google Shape;728;g3408dc02476_0_341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d4d105d85d_1_6"/>
          <p:cNvSpPr txBox="1"/>
          <p:nvPr>
            <p:ph idx="1" type="body"/>
          </p:nvPr>
        </p:nvSpPr>
        <p:spPr>
          <a:xfrm>
            <a:off x="459600" y="1733325"/>
            <a:ext cx="70653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→</a:t>
            </a:r>
            <a:r>
              <a:rPr b="1" lang="en" sz="1800"/>
              <a:t>Sintaxa: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NumeClasa ()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{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	var1=valoareVar1; // etc.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     //aici dăm valoare tuturor datelor membre ale obiectului;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→</a:t>
            </a:r>
            <a:r>
              <a:rPr b="1" lang="en" sz="1800"/>
              <a:t>Recomandat (echivalent cu varianta de mai sus):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NumeClasa (): var1(valoareVar1), var2(valoareVar2) // etc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{//corpul va fi completat doar cu variabilele alocate dinamic} 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</p:txBody>
      </p:sp>
      <p:sp>
        <p:nvSpPr>
          <p:cNvPr id="734" name="Google Shape;734;g2d4d105d85d_1_6"/>
          <p:cNvSpPr txBox="1"/>
          <p:nvPr>
            <p:ph type="title"/>
          </p:nvPr>
        </p:nvSpPr>
        <p:spPr>
          <a:xfrm>
            <a:off x="531150" y="908900"/>
            <a:ext cx="657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Constructori fără parametri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5" name="Google Shape;735;g2d4d105d85d_1_6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d4d105d85d_1_12"/>
          <p:cNvSpPr txBox="1"/>
          <p:nvPr>
            <p:ph idx="1" type="body"/>
          </p:nvPr>
        </p:nvSpPr>
        <p:spPr>
          <a:xfrm>
            <a:off x="459600" y="1733325"/>
            <a:ext cx="70653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→</a:t>
            </a:r>
            <a:r>
              <a:rPr b="1" lang="en" sz="1800"/>
              <a:t>Definiție:</a:t>
            </a:r>
            <a:r>
              <a:rPr lang="en" sz="1800"/>
              <a:t> reprezintă o funcție specială ce poartă numele clasei, care inițializează </a:t>
            </a:r>
            <a:r>
              <a:rPr b="1" lang="en" sz="1800"/>
              <a:t>cu valori speciale</a:t>
            </a:r>
            <a:r>
              <a:rPr lang="en" sz="1800"/>
              <a:t> (</a:t>
            </a:r>
            <a:r>
              <a:rPr lang="en" sz="1800"/>
              <a:t>parametrizate</a:t>
            </a:r>
            <a:r>
              <a:rPr lang="en" sz="1800"/>
              <a:t>) obiectele din clasă. Aceștia efectuează operații prealabile utilizării obiectelor create.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→</a:t>
            </a:r>
            <a:r>
              <a:rPr b="1" lang="en" sz="1800"/>
              <a:t>Sintaxa: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NumeClasa (parametru1, parametru2, etc)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	var1=parametru1; // etc.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     //aici dăm valoare tuturor datelor membre ale obiectului;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// se recomandă varianta prezentată anterior</a:t>
            </a:r>
            <a:endParaRPr sz="1800"/>
          </a:p>
        </p:txBody>
      </p:sp>
      <p:sp>
        <p:nvSpPr>
          <p:cNvPr id="741" name="Google Shape;741;g2d4d105d85d_1_12"/>
          <p:cNvSpPr txBox="1"/>
          <p:nvPr>
            <p:ph type="title"/>
          </p:nvPr>
        </p:nvSpPr>
        <p:spPr>
          <a:xfrm>
            <a:off x="531150" y="908900"/>
            <a:ext cx="657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Constructori cu parametri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2" name="Google Shape;742;g2d4d105d85d_1_12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d4d105d85d_1_18"/>
          <p:cNvSpPr txBox="1"/>
          <p:nvPr/>
        </p:nvSpPr>
        <p:spPr>
          <a:xfrm>
            <a:off x="4350775" y="677875"/>
            <a:ext cx="4100400" cy="1058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sz="28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48" name="Google Shape;748;g2d4d105d85d_1_18"/>
          <p:cNvSpPr txBox="1"/>
          <p:nvPr/>
        </p:nvSpPr>
        <p:spPr>
          <a:xfrm>
            <a:off x="720000" y="677875"/>
            <a:ext cx="3630900" cy="429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sz="28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49" name="Google Shape;749;g2d4d105d85d_1_18"/>
          <p:cNvSpPr txBox="1"/>
          <p:nvPr>
            <p:ph type="title"/>
          </p:nvPr>
        </p:nvSpPr>
        <p:spPr>
          <a:xfrm>
            <a:off x="1278000" y="19825"/>
            <a:ext cx="65880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Exemplu</a:t>
            </a:r>
            <a:endParaRPr/>
          </a:p>
        </p:txBody>
      </p:sp>
      <p:sp>
        <p:nvSpPr>
          <p:cNvPr id="750" name="Google Shape;750;g2d4d105d85d_1_18"/>
          <p:cNvSpPr txBox="1"/>
          <p:nvPr>
            <p:ph idx="1" type="subTitle"/>
          </p:nvPr>
        </p:nvSpPr>
        <p:spPr>
          <a:xfrm flipH="1">
            <a:off x="720725" y="609200"/>
            <a:ext cx="36933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"Salutare Tutoriat2"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>
              <a:solidFill>
                <a:srgbClr val="9B9B9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1" name="Google Shape;751;g2d4d105d85d_1_18"/>
          <p:cNvSpPr txBox="1"/>
          <p:nvPr>
            <p:ph idx="1" type="subTitle"/>
          </p:nvPr>
        </p:nvSpPr>
        <p:spPr>
          <a:xfrm flipH="1">
            <a:off x="4350775" y="596300"/>
            <a:ext cx="4213500" cy="4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afisare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B9B9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clasa A are 2 constructori - unul default și unul complet parametrizat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pointerul *</a:t>
            </a:r>
            <a:r>
              <a:rPr b="1" lang="en" sz="1800"/>
              <a:t>this </a:t>
            </a:r>
            <a:r>
              <a:rPr lang="en" sz="1800"/>
              <a:t>nu este obligatoriu in aceasta situație: </a:t>
            </a:r>
            <a:endParaRPr sz="18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 de exemplu,</a:t>
            </a:r>
            <a:endParaRPr sz="18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Dacă aș scrie x=x, compilatorul ar înțelege că e vorba despre this-&gt;x=x. </a:t>
            </a:r>
            <a:endParaRPr sz="18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 ar avea sens x=this-&gt;x, deoarece this-&gt;x încă nu e inițializat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2" name="Google Shape;752;g2d4d105d85d_1_18"/>
          <p:cNvCxnSpPr/>
          <p:nvPr/>
        </p:nvCxnSpPr>
        <p:spPr>
          <a:xfrm>
            <a:off x="4368800" y="675175"/>
            <a:ext cx="0" cy="1046100"/>
          </a:xfrm>
          <a:prstGeom prst="straightConnector1">
            <a:avLst/>
          </a:prstGeom>
          <a:noFill/>
          <a:ln cap="flat" cmpd="sng" w="9525">
            <a:solidFill>
              <a:srgbClr val="00FF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408dc02476_0_351"/>
          <p:cNvSpPr txBox="1"/>
          <p:nvPr>
            <p:ph idx="1" type="body"/>
          </p:nvPr>
        </p:nvSpPr>
        <p:spPr>
          <a:xfrm>
            <a:off x="459600" y="1733325"/>
            <a:ext cx="70653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</a:t>
            </a:r>
            <a:r>
              <a:rPr lang="en" sz="1800"/>
              <a:t>u pot întoarce valori, nu au tip de întoarcere (de returnare)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Nu putem utiliza pointeri către funcțiile constructor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Orice clasă are by default constructor de inițializare, dar acesta nu poate gestiona alocarea dinamică, iar variabilele vor fi inițializate cu valorile standard (0, “”, etc.)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Poate fi supraincarcat ( putem avea de exemplu constructor cu si fara parametri)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Poate fi apelat de derivate, dar NU poate fi mostenit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NU poate fi declarat virtual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8" name="Google Shape;758;g3408dc02476_0_351"/>
          <p:cNvSpPr txBox="1"/>
          <p:nvPr>
            <p:ph type="title"/>
          </p:nvPr>
        </p:nvSpPr>
        <p:spPr>
          <a:xfrm>
            <a:off x="217625" y="908900"/>
            <a:ext cx="84357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Constructori - Proprietati generale </a:t>
            </a:r>
            <a:endParaRPr/>
          </a:p>
        </p:txBody>
      </p:sp>
      <p:sp>
        <p:nvSpPr>
          <p:cNvPr id="759" name="Google Shape;759;g3408dc02476_0_351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d4d105d85d_1_43"/>
          <p:cNvSpPr txBox="1"/>
          <p:nvPr>
            <p:ph idx="1" type="body"/>
          </p:nvPr>
        </p:nvSpPr>
        <p:spPr>
          <a:xfrm>
            <a:off x="459600" y="1733325"/>
            <a:ext cx="70653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	Ca și în cazul funcțiilor (subprogramelor), putem avea ambiguitate atunci când discutăm despre constructori.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	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Această situație apărea atunci când constructorii unei clase nu se diferențiază prin parametri (tipul și/sau numărul lor).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Este important să acordăm atenție constructorilor, întrucât aceștia definesc baza obiectelor.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Atenție la constructorii cu parametri optionali cu valoare default!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(A se observa în exemplul următor)</a:t>
            </a:r>
            <a:endParaRPr sz="1800"/>
          </a:p>
        </p:txBody>
      </p:sp>
      <p:sp>
        <p:nvSpPr>
          <p:cNvPr id="765" name="Google Shape;765;g2d4d105d85d_1_43"/>
          <p:cNvSpPr txBox="1"/>
          <p:nvPr>
            <p:ph type="title"/>
          </p:nvPr>
        </p:nvSpPr>
        <p:spPr>
          <a:xfrm>
            <a:off x="531150" y="908900"/>
            <a:ext cx="657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Ambiguitate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6" name="Google Shape;766;g2d4d105d85d_1_43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d4d105d85d_1_49"/>
          <p:cNvSpPr txBox="1"/>
          <p:nvPr>
            <p:ph idx="1" type="subTitle"/>
          </p:nvPr>
        </p:nvSpPr>
        <p:spPr>
          <a:xfrm flipH="1">
            <a:off x="4350775" y="596300"/>
            <a:ext cx="4213500" cy="4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clasa A are 3 constructori - unul default, unul cu parametrul x, și unul complet parametrizat, dar cu parametrul y opțional (are valoarea default 8)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la inițializarea “A a(10);”, programul va da eroare, deoarece nu va putea alege între al doilea și al treilea constructor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în acest exemplu, dacă am inițializa variabile cu “A a;” sau “A a(val1, val2)”, programul nu ar întâmpina dificultăți, dar </a:t>
            </a:r>
            <a:endParaRPr sz="1800"/>
          </a:p>
        </p:txBody>
      </p:sp>
      <p:sp>
        <p:nvSpPr>
          <p:cNvPr id="772" name="Google Shape;772;g2d4d105d85d_1_49"/>
          <p:cNvSpPr txBox="1"/>
          <p:nvPr/>
        </p:nvSpPr>
        <p:spPr>
          <a:xfrm>
            <a:off x="553750" y="677875"/>
            <a:ext cx="3797100" cy="362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sz="28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73" name="Google Shape;773;g2d4d105d85d_1_49"/>
          <p:cNvSpPr txBox="1"/>
          <p:nvPr>
            <p:ph type="title"/>
          </p:nvPr>
        </p:nvSpPr>
        <p:spPr>
          <a:xfrm>
            <a:off x="1278000" y="19825"/>
            <a:ext cx="65880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Exemplu</a:t>
            </a:r>
            <a:endParaRPr/>
          </a:p>
        </p:txBody>
      </p:sp>
      <p:sp>
        <p:nvSpPr>
          <p:cNvPr id="774" name="Google Shape;774;g2d4d105d85d_1_49"/>
          <p:cNvSpPr txBox="1"/>
          <p:nvPr>
            <p:ph idx="1" type="subTitle"/>
          </p:nvPr>
        </p:nvSpPr>
        <p:spPr>
          <a:xfrm flipH="1">
            <a:off x="573725" y="685400"/>
            <a:ext cx="38403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{}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0e3d979724_0_164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Constructorul de copiere</a:t>
            </a:r>
            <a:endParaRPr/>
          </a:p>
        </p:txBody>
      </p:sp>
      <p:sp>
        <p:nvSpPr>
          <p:cNvPr id="780" name="Google Shape;780;g30e3d979724_0_164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0e3d979724_0_1646"/>
          <p:cNvSpPr txBox="1"/>
          <p:nvPr>
            <p:ph idx="1" type="body"/>
          </p:nvPr>
        </p:nvSpPr>
        <p:spPr>
          <a:xfrm>
            <a:off x="459600" y="1733325"/>
            <a:ext cx="70653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→</a:t>
            </a:r>
            <a:r>
              <a:rPr b="1" lang="en" sz="1800"/>
              <a:t>Definiție:</a:t>
            </a:r>
            <a:r>
              <a:rPr lang="en" sz="1800"/>
              <a:t> este un tip de constructor cu ajutorul căruia </a:t>
            </a:r>
            <a:r>
              <a:rPr b="1" lang="en" sz="1800"/>
              <a:t>inițializăm</a:t>
            </a:r>
            <a:r>
              <a:rPr lang="en" sz="1800"/>
              <a:t> un obiect folosind un alt obiect deja creat, al aceleiași clase.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→</a:t>
            </a:r>
            <a:r>
              <a:rPr b="1" lang="en" sz="1800"/>
              <a:t>Sintaxa: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NumeClasa (const NumeClasa&amp; obj)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{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	var1=obj.var1;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     //aici dam valoare tuturor datelor membre ale obiectului;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}</a:t>
            </a:r>
            <a:endParaRPr sz="1800"/>
          </a:p>
        </p:txBody>
      </p:sp>
      <p:sp>
        <p:nvSpPr>
          <p:cNvPr id="786" name="Google Shape;786;g30e3d979724_0_1646"/>
          <p:cNvSpPr txBox="1"/>
          <p:nvPr>
            <p:ph type="title"/>
          </p:nvPr>
        </p:nvSpPr>
        <p:spPr>
          <a:xfrm>
            <a:off x="531150" y="908900"/>
            <a:ext cx="5954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Constructorul</a:t>
            </a:r>
            <a:r>
              <a:rPr lang="en"/>
              <a:t> de copiere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7" name="Google Shape;787;g30e3d979724_0_1646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0e3d979724_0_326"/>
          <p:cNvSpPr txBox="1"/>
          <p:nvPr>
            <p:ph type="title"/>
          </p:nvPr>
        </p:nvSpPr>
        <p:spPr>
          <a:xfrm>
            <a:off x="875400" y="1440800"/>
            <a:ext cx="81117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Mențiune: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toate programele sunt rulate în Visual Studio Code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compilator g++, comanda terminal: g++ sursa.cpp –o sursa &amp;&amp; ./sursa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0e3d979724_0_2302"/>
          <p:cNvSpPr txBox="1"/>
          <p:nvPr>
            <p:ph type="title"/>
          </p:nvPr>
        </p:nvSpPr>
        <p:spPr>
          <a:xfrm>
            <a:off x="1278000" y="45605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Despre Sintaxă</a:t>
            </a:r>
            <a:endParaRPr/>
          </a:p>
        </p:txBody>
      </p:sp>
      <p:sp>
        <p:nvSpPr>
          <p:cNvPr id="793" name="Google Shape;793;g30e3d979724_0_2302"/>
          <p:cNvSpPr txBox="1"/>
          <p:nvPr>
            <p:ph idx="1" type="subTitle"/>
          </p:nvPr>
        </p:nvSpPr>
        <p:spPr>
          <a:xfrm flipH="1">
            <a:off x="720000" y="1125050"/>
            <a:ext cx="77040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→De ce folosim </a:t>
            </a:r>
            <a:r>
              <a:rPr b="1" lang="en" sz="1800"/>
              <a:t>const</a:t>
            </a:r>
            <a:r>
              <a:rPr lang="en" sz="1800"/>
              <a:t>?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Pentru că nu vrem să modificăm starea obiectului obj.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→De ce îl transmitem prin </a:t>
            </a:r>
            <a:r>
              <a:rPr b="1" lang="en" sz="1800"/>
              <a:t>referință </a:t>
            </a:r>
            <a:r>
              <a:rPr lang="en" sz="1800"/>
              <a:t>(vezi Tutoriat 1)</a:t>
            </a:r>
            <a:r>
              <a:rPr b="1" lang="en" sz="1800"/>
              <a:t> </a:t>
            </a:r>
            <a:r>
              <a:rPr lang="en" sz="1800"/>
              <a:t>?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Pentru că vrem sa transmitem obiectul original, nu o copie a sa. Dacă obiectul nu va fi transmis prin referință vom obține o eroare, pentru că nu putem să “copiem” obiectul obj (nu avem un constructor de copiere).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→Eroare: copy constructor for class "A" may not have a parameter of type "A"</a:t>
            </a:r>
            <a:endParaRPr sz="1800"/>
          </a:p>
        </p:txBody>
      </p:sp>
      <p:sp>
        <p:nvSpPr>
          <p:cNvPr id="794" name="Google Shape;794;g30e3d979724_0_2302"/>
          <p:cNvSpPr txBox="1"/>
          <p:nvPr/>
        </p:nvSpPr>
        <p:spPr>
          <a:xfrm>
            <a:off x="720000" y="4032250"/>
            <a:ext cx="67344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0e3d979724_0_2630"/>
          <p:cNvSpPr txBox="1"/>
          <p:nvPr/>
        </p:nvSpPr>
        <p:spPr>
          <a:xfrm>
            <a:off x="553750" y="748700"/>
            <a:ext cx="3797100" cy="4280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sz="28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00" name="Google Shape;800;g30e3d979724_0_2630"/>
          <p:cNvSpPr txBox="1"/>
          <p:nvPr>
            <p:ph type="title"/>
          </p:nvPr>
        </p:nvSpPr>
        <p:spPr>
          <a:xfrm>
            <a:off x="1278000" y="19825"/>
            <a:ext cx="65880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Exemplu</a:t>
            </a:r>
            <a:endParaRPr/>
          </a:p>
        </p:txBody>
      </p:sp>
      <p:sp>
        <p:nvSpPr>
          <p:cNvPr id="801" name="Google Shape;801;g30e3d979724_0_2630"/>
          <p:cNvSpPr txBox="1"/>
          <p:nvPr>
            <p:ph idx="1" type="subTitle"/>
          </p:nvPr>
        </p:nvSpPr>
        <p:spPr>
          <a:xfrm flipH="1">
            <a:off x="644525" y="659900"/>
            <a:ext cx="3693300" cy="3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B9B9B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afisare_x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;//initializare cu =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a3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);//initializare cu (param)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 sz="100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afisare_x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()&lt;&lt;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 sz="100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afisare_x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&lt;&lt;</a:t>
            </a:r>
            <a:r>
              <a:rPr lang="en" sz="10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 sz="100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a3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afisare_x</a:t>
            </a:r>
            <a:r>
              <a:rPr lang="en" sz="1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();// 1 1 1</a:t>
            </a:r>
            <a:endParaRPr sz="1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B9B9B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2" name="Google Shape;802;g30e3d979724_0_2630"/>
          <p:cNvSpPr txBox="1"/>
          <p:nvPr>
            <p:ph idx="1" type="subTitle"/>
          </p:nvPr>
        </p:nvSpPr>
        <p:spPr>
          <a:xfrm flipH="1">
            <a:off x="4350775" y="748700"/>
            <a:ext cx="42135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am declarat 3 obiecte de tip A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pe a2 </a:t>
            </a:r>
            <a:r>
              <a:rPr lang="en" sz="1800"/>
              <a:t>și</a:t>
            </a:r>
            <a:r>
              <a:rPr lang="en" sz="1800"/>
              <a:t> a3 le-am </a:t>
            </a:r>
            <a:r>
              <a:rPr lang="en" sz="1800"/>
              <a:t>inițializat</a:t>
            </a:r>
            <a:r>
              <a:rPr lang="en" sz="1800"/>
              <a:t> pe baza lui a1 (adică a1.x=a2.x=a3.x=1)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→putem inițializa folosind = sau (param)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30e64badce2_0_55"/>
          <p:cNvSpPr txBox="1"/>
          <p:nvPr>
            <p:ph idx="1" type="subTitle"/>
          </p:nvPr>
        </p:nvSpPr>
        <p:spPr>
          <a:xfrm flipH="1">
            <a:off x="6530725" y="19182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500"/>
              <a:t>De ținut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500"/>
              <a:t>minte la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500"/>
              <a:t>colocviu</a:t>
            </a:r>
            <a:endParaRPr sz="2500"/>
          </a:p>
        </p:txBody>
      </p:sp>
      <p:sp>
        <p:nvSpPr>
          <p:cNvPr id="808" name="Google Shape;808;g30e64badce2_0_55"/>
          <p:cNvSpPr/>
          <p:nvPr/>
        </p:nvSpPr>
        <p:spPr>
          <a:xfrm>
            <a:off x="1757476" y="2957144"/>
            <a:ext cx="2821895" cy="14795"/>
          </a:xfrm>
          <a:custGeom>
            <a:rect b="b" l="l" r="r" t="t"/>
            <a:pathLst>
              <a:path extrusionOk="0" h="1064" w="202941">
                <a:moveTo>
                  <a:pt x="0" y="1"/>
                </a:moveTo>
                <a:lnTo>
                  <a:pt x="0" y="1064"/>
                </a:lnTo>
                <a:lnTo>
                  <a:pt x="202941" y="1064"/>
                </a:lnTo>
                <a:lnTo>
                  <a:pt x="2029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g30e64badce2_0_55"/>
          <p:cNvSpPr/>
          <p:nvPr/>
        </p:nvSpPr>
        <p:spPr>
          <a:xfrm>
            <a:off x="3650085" y="3441066"/>
            <a:ext cx="12862" cy="44357"/>
          </a:xfrm>
          <a:custGeom>
            <a:rect b="b" l="l" r="r" t="t"/>
            <a:pathLst>
              <a:path extrusionOk="0" h="3190" w="925">
                <a:moveTo>
                  <a:pt x="0" y="1"/>
                </a:moveTo>
                <a:lnTo>
                  <a:pt x="0" y="3190"/>
                </a:lnTo>
                <a:lnTo>
                  <a:pt x="925" y="3190"/>
                </a:lnTo>
                <a:lnTo>
                  <a:pt x="925" y="278"/>
                </a:lnTo>
                <a:lnTo>
                  <a:pt x="0" y="1"/>
                </a:lnTo>
                <a:close/>
              </a:path>
            </a:pathLst>
          </a:custGeom>
          <a:solidFill>
            <a:srgbClr val="1B1464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g30e64badce2_0_55"/>
          <p:cNvSpPr/>
          <p:nvPr/>
        </p:nvSpPr>
        <p:spPr>
          <a:xfrm>
            <a:off x="3597385" y="3441066"/>
            <a:ext cx="48209" cy="66216"/>
          </a:xfrm>
          <a:custGeom>
            <a:rect b="b" l="l" r="r" t="t"/>
            <a:pathLst>
              <a:path extrusionOk="0" h="4762" w="3467">
                <a:moveTo>
                  <a:pt x="694" y="1"/>
                </a:moveTo>
                <a:lnTo>
                  <a:pt x="1" y="2081"/>
                </a:lnTo>
                <a:lnTo>
                  <a:pt x="1" y="3190"/>
                </a:lnTo>
                <a:lnTo>
                  <a:pt x="1711" y="3190"/>
                </a:lnTo>
                <a:lnTo>
                  <a:pt x="1711" y="4484"/>
                </a:lnTo>
                <a:lnTo>
                  <a:pt x="1942" y="4761"/>
                </a:lnTo>
                <a:lnTo>
                  <a:pt x="2265" y="4761"/>
                </a:lnTo>
                <a:lnTo>
                  <a:pt x="3467" y="3190"/>
                </a:lnTo>
                <a:lnTo>
                  <a:pt x="3467" y="278"/>
                </a:lnTo>
                <a:lnTo>
                  <a:pt x="2774" y="1"/>
                </a:lnTo>
                <a:close/>
              </a:path>
            </a:pathLst>
          </a:custGeom>
          <a:solidFill>
            <a:srgbClr val="1B1464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30e64badce2_0_55"/>
          <p:cNvSpPr/>
          <p:nvPr/>
        </p:nvSpPr>
        <p:spPr>
          <a:xfrm>
            <a:off x="3879504" y="3448783"/>
            <a:ext cx="61710" cy="50141"/>
          </a:xfrm>
          <a:custGeom>
            <a:rect b="b" l="l" r="r" t="t"/>
            <a:pathLst>
              <a:path extrusionOk="0" h="3606" w="4438">
                <a:moveTo>
                  <a:pt x="2497" y="0"/>
                </a:moveTo>
                <a:lnTo>
                  <a:pt x="2497" y="740"/>
                </a:lnTo>
                <a:cubicBezTo>
                  <a:pt x="2497" y="740"/>
                  <a:pt x="1249" y="1063"/>
                  <a:pt x="648" y="2034"/>
                </a:cubicBezTo>
                <a:cubicBezTo>
                  <a:pt x="509" y="2265"/>
                  <a:pt x="371" y="2542"/>
                  <a:pt x="278" y="2820"/>
                </a:cubicBezTo>
                <a:cubicBezTo>
                  <a:pt x="186" y="2958"/>
                  <a:pt x="140" y="3097"/>
                  <a:pt x="140" y="3236"/>
                </a:cubicBezTo>
                <a:cubicBezTo>
                  <a:pt x="93" y="3328"/>
                  <a:pt x="1" y="3605"/>
                  <a:pt x="1" y="3605"/>
                </a:cubicBezTo>
                <a:cubicBezTo>
                  <a:pt x="602" y="2820"/>
                  <a:pt x="1526" y="2219"/>
                  <a:pt x="2497" y="2034"/>
                </a:cubicBezTo>
                <a:lnTo>
                  <a:pt x="2497" y="2820"/>
                </a:lnTo>
                <a:lnTo>
                  <a:pt x="4438" y="1433"/>
                </a:lnTo>
                <a:lnTo>
                  <a:pt x="2497" y="0"/>
                </a:lnTo>
                <a:close/>
              </a:path>
            </a:pathLst>
          </a:custGeom>
          <a:solidFill>
            <a:srgbClr val="1B1464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30e64badce2_0_55"/>
          <p:cNvSpPr/>
          <p:nvPr/>
        </p:nvSpPr>
        <p:spPr>
          <a:xfrm>
            <a:off x="4157785" y="3446211"/>
            <a:ext cx="44357" cy="5798"/>
          </a:xfrm>
          <a:custGeom>
            <a:rect b="b" l="l" r="r" t="t"/>
            <a:pathLst>
              <a:path extrusionOk="0" h="417" w="3190">
                <a:moveTo>
                  <a:pt x="0" y="0"/>
                </a:moveTo>
                <a:lnTo>
                  <a:pt x="0" y="416"/>
                </a:lnTo>
                <a:lnTo>
                  <a:pt x="3189" y="416"/>
                </a:lnTo>
                <a:lnTo>
                  <a:pt x="3189" y="0"/>
                </a:lnTo>
                <a:close/>
              </a:path>
            </a:pathLst>
          </a:custGeom>
          <a:solidFill>
            <a:srgbClr val="1B1464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30e64badce2_0_55"/>
          <p:cNvSpPr/>
          <p:nvPr/>
        </p:nvSpPr>
        <p:spPr>
          <a:xfrm>
            <a:off x="4157785" y="3461631"/>
            <a:ext cx="44357" cy="5159"/>
          </a:xfrm>
          <a:custGeom>
            <a:rect b="b" l="l" r="r" t="t"/>
            <a:pathLst>
              <a:path extrusionOk="0" h="371" w="3190">
                <a:moveTo>
                  <a:pt x="0" y="1"/>
                </a:moveTo>
                <a:lnTo>
                  <a:pt x="0" y="370"/>
                </a:lnTo>
                <a:lnTo>
                  <a:pt x="3189" y="370"/>
                </a:lnTo>
                <a:lnTo>
                  <a:pt x="3189" y="1"/>
                </a:lnTo>
                <a:close/>
              </a:path>
            </a:pathLst>
          </a:custGeom>
          <a:solidFill>
            <a:srgbClr val="1B1464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30e64badce2_0_55"/>
          <p:cNvSpPr/>
          <p:nvPr/>
        </p:nvSpPr>
        <p:spPr>
          <a:xfrm>
            <a:off x="4157785" y="3479624"/>
            <a:ext cx="25710" cy="5159"/>
          </a:xfrm>
          <a:custGeom>
            <a:rect b="b" l="l" r="r" t="t"/>
            <a:pathLst>
              <a:path extrusionOk="0" h="371" w="1849">
                <a:moveTo>
                  <a:pt x="0" y="1"/>
                </a:moveTo>
                <a:lnTo>
                  <a:pt x="0" y="371"/>
                </a:lnTo>
                <a:lnTo>
                  <a:pt x="1849" y="371"/>
                </a:lnTo>
                <a:lnTo>
                  <a:pt x="1849" y="1"/>
                </a:lnTo>
                <a:close/>
              </a:path>
            </a:pathLst>
          </a:custGeom>
          <a:solidFill>
            <a:srgbClr val="1B1464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g30e64badce2_0_55"/>
          <p:cNvSpPr/>
          <p:nvPr/>
        </p:nvSpPr>
        <p:spPr>
          <a:xfrm>
            <a:off x="4191198" y="3479624"/>
            <a:ext cx="39852" cy="5159"/>
          </a:xfrm>
          <a:custGeom>
            <a:rect b="b" l="l" r="r" t="t"/>
            <a:pathLst>
              <a:path extrusionOk="0" h="371" w="2866">
                <a:moveTo>
                  <a:pt x="0" y="1"/>
                </a:moveTo>
                <a:lnTo>
                  <a:pt x="0" y="371"/>
                </a:lnTo>
                <a:lnTo>
                  <a:pt x="2866" y="371"/>
                </a:lnTo>
                <a:lnTo>
                  <a:pt x="2866" y="1"/>
                </a:lnTo>
                <a:close/>
              </a:path>
            </a:pathLst>
          </a:custGeom>
          <a:solidFill>
            <a:srgbClr val="1B1464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g30e64badce2_0_55"/>
          <p:cNvSpPr/>
          <p:nvPr/>
        </p:nvSpPr>
        <p:spPr>
          <a:xfrm>
            <a:off x="4207912" y="3462271"/>
            <a:ext cx="5784" cy="39866"/>
          </a:xfrm>
          <a:custGeom>
            <a:rect b="b" l="l" r="r" t="t"/>
            <a:pathLst>
              <a:path extrusionOk="0" h="2867" w="416">
                <a:moveTo>
                  <a:pt x="0" y="1"/>
                </a:moveTo>
                <a:lnTo>
                  <a:pt x="0" y="2866"/>
                </a:lnTo>
                <a:lnTo>
                  <a:pt x="416" y="2866"/>
                </a:lnTo>
                <a:lnTo>
                  <a:pt x="416" y="1"/>
                </a:lnTo>
                <a:close/>
              </a:path>
            </a:pathLst>
          </a:custGeom>
          <a:solidFill>
            <a:srgbClr val="1B1464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g30e64badce2_0_55"/>
          <p:cNvSpPr/>
          <p:nvPr/>
        </p:nvSpPr>
        <p:spPr>
          <a:xfrm>
            <a:off x="4446967" y="3465497"/>
            <a:ext cx="18007" cy="17353"/>
          </a:xfrm>
          <a:custGeom>
            <a:rect b="b" l="l" r="r" t="t"/>
            <a:pathLst>
              <a:path extrusionOk="0" h="1248" w="1295">
                <a:moveTo>
                  <a:pt x="648" y="0"/>
                </a:moveTo>
                <a:cubicBezTo>
                  <a:pt x="324" y="0"/>
                  <a:pt x="1" y="277"/>
                  <a:pt x="1" y="601"/>
                </a:cubicBezTo>
                <a:cubicBezTo>
                  <a:pt x="1" y="971"/>
                  <a:pt x="324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30e64badce2_0_55"/>
          <p:cNvSpPr/>
          <p:nvPr/>
        </p:nvSpPr>
        <p:spPr>
          <a:xfrm>
            <a:off x="4477822" y="3465497"/>
            <a:ext cx="18007" cy="17353"/>
          </a:xfrm>
          <a:custGeom>
            <a:rect b="b" l="l" r="r" t="t"/>
            <a:pathLst>
              <a:path extrusionOk="0" h="1248" w="1295">
                <a:moveTo>
                  <a:pt x="647" y="0"/>
                </a:moveTo>
                <a:cubicBezTo>
                  <a:pt x="324" y="0"/>
                  <a:pt x="0" y="277"/>
                  <a:pt x="0" y="601"/>
                </a:cubicBezTo>
                <a:cubicBezTo>
                  <a:pt x="0" y="971"/>
                  <a:pt x="324" y="1248"/>
                  <a:pt x="647" y="1248"/>
                </a:cubicBezTo>
                <a:cubicBezTo>
                  <a:pt x="1017" y="1248"/>
                  <a:pt x="1294" y="971"/>
                  <a:pt x="1294" y="601"/>
                </a:cubicBezTo>
                <a:cubicBezTo>
                  <a:pt x="1294" y="277"/>
                  <a:pt x="1017" y="0"/>
                  <a:pt x="647" y="0"/>
                </a:cubicBezTo>
                <a:close/>
              </a:path>
            </a:pathLst>
          </a:custGeom>
          <a:solidFill>
            <a:srgbClr val="1B1464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30e64badce2_0_55"/>
          <p:cNvSpPr/>
          <p:nvPr/>
        </p:nvSpPr>
        <p:spPr>
          <a:xfrm>
            <a:off x="4508663" y="3465497"/>
            <a:ext cx="18007" cy="17353"/>
          </a:xfrm>
          <a:custGeom>
            <a:rect b="b" l="l" r="r" t="t"/>
            <a:pathLst>
              <a:path extrusionOk="0" h="1248" w="1295">
                <a:moveTo>
                  <a:pt x="648" y="0"/>
                </a:moveTo>
                <a:cubicBezTo>
                  <a:pt x="278" y="0"/>
                  <a:pt x="1" y="277"/>
                  <a:pt x="1" y="601"/>
                </a:cubicBezTo>
                <a:cubicBezTo>
                  <a:pt x="1" y="971"/>
                  <a:pt x="278" y="1248"/>
                  <a:pt x="648" y="1248"/>
                </a:cubicBezTo>
                <a:cubicBezTo>
                  <a:pt x="1018" y="1248"/>
                  <a:pt x="1295" y="971"/>
                  <a:pt x="1295" y="601"/>
                </a:cubicBezTo>
                <a:cubicBezTo>
                  <a:pt x="1295" y="277"/>
                  <a:pt x="1018" y="0"/>
                  <a:pt x="648" y="0"/>
                </a:cubicBezTo>
                <a:close/>
              </a:path>
            </a:pathLst>
          </a:custGeom>
          <a:solidFill>
            <a:srgbClr val="1B1464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30e64badce2_0_55"/>
          <p:cNvSpPr/>
          <p:nvPr/>
        </p:nvSpPr>
        <p:spPr>
          <a:xfrm>
            <a:off x="1669429" y="3657650"/>
            <a:ext cx="2997348" cy="5145"/>
          </a:xfrm>
          <a:custGeom>
            <a:rect b="b" l="l" r="r" t="t"/>
            <a:pathLst>
              <a:path extrusionOk="0" h="370" w="215559">
                <a:moveTo>
                  <a:pt x="0" y="0"/>
                </a:moveTo>
                <a:lnTo>
                  <a:pt x="0" y="370"/>
                </a:lnTo>
                <a:lnTo>
                  <a:pt x="215558" y="370"/>
                </a:lnTo>
                <a:lnTo>
                  <a:pt x="2155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g30e64badce2_0_55"/>
          <p:cNvSpPr/>
          <p:nvPr/>
        </p:nvSpPr>
        <p:spPr>
          <a:xfrm>
            <a:off x="3497130" y="3547745"/>
            <a:ext cx="266072" cy="5798"/>
          </a:xfrm>
          <a:custGeom>
            <a:rect b="b" l="l" r="r" t="t"/>
            <a:pathLst>
              <a:path extrusionOk="0" h="417" w="19135">
                <a:moveTo>
                  <a:pt x="1" y="1"/>
                </a:moveTo>
                <a:lnTo>
                  <a:pt x="1" y="417"/>
                </a:lnTo>
                <a:lnTo>
                  <a:pt x="19135" y="417"/>
                </a:lnTo>
                <a:lnTo>
                  <a:pt x="19135" y="1"/>
                </a:lnTo>
                <a:close/>
              </a:path>
            </a:pathLst>
          </a:custGeom>
          <a:solidFill>
            <a:srgbClr val="1B1464">
              <a:alpha val="4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30e64badce2_0_55"/>
          <p:cNvSpPr/>
          <p:nvPr/>
        </p:nvSpPr>
        <p:spPr>
          <a:xfrm>
            <a:off x="2907822" y="2018876"/>
            <a:ext cx="520561" cy="520561"/>
          </a:xfrm>
          <a:custGeom>
            <a:rect b="b" l="l" r="r" t="t"/>
            <a:pathLst>
              <a:path extrusionOk="0" h="37437" w="37437">
                <a:moveTo>
                  <a:pt x="18718" y="0"/>
                </a:moveTo>
                <a:cubicBezTo>
                  <a:pt x="8366" y="0"/>
                  <a:pt x="0" y="8366"/>
                  <a:pt x="0" y="18719"/>
                </a:cubicBezTo>
                <a:cubicBezTo>
                  <a:pt x="0" y="29071"/>
                  <a:pt x="8366" y="37437"/>
                  <a:pt x="18718" y="37437"/>
                </a:cubicBezTo>
                <a:cubicBezTo>
                  <a:pt x="29071" y="37437"/>
                  <a:pt x="37436" y="29071"/>
                  <a:pt x="37436" y="18719"/>
                </a:cubicBezTo>
                <a:cubicBezTo>
                  <a:pt x="37436" y="8366"/>
                  <a:pt x="29071" y="0"/>
                  <a:pt x="18718" y="0"/>
                </a:cubicBezTo>
                <a:close/>
              </a:path>
            </a:pathLst>
          </a:custGeom>
          <a:solidFill>
            <a:srgbClr val="1B1464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30e64badce2_0_55"/>
          <p:cNvSpPr txBox="1"/>
          <p:nvPr/>
        </p:nvSpPr>
        <p:spPr>
          <a:xfrm>
            <a:off x="1596825" y="32429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en" sz="500" u="none" cap="none" strike="noStrik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Lorem Ipsum Dolor Sit Amet - Lorem Ipsum Dolor Sit</a:t>
            </a:r>
            <a:endParaRPr b="1" i="0" sz="500" u="none" cap="none" strike="noStrike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4" name="Google Shape;824;g30e64badce2_0_55"/>
          <p:cNvSpPr txBox="1"/>
          <p:nvPr/>
        </p:nvSpPr>
        <p:spPr>
          <a:xfrm>
            <a:off x="1596825" y="3373850"/>
            <a:ext cx="16422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500" u="none" cap="none" strike="noStrike">
                <a:solidFill>
                  <a:srgbClr val="1B1450"/>
                </a:solidFill>
                <a:latin typeface="Anaheim"/>
                <a:ea typeface="Anaheim"/>
                <a:cs typeface="Anaheim"/>
                <a:sym typeface="Anaheim"/>
              </a:rPr>
              <a:t>300 views</a:t>
            </a:r>
            <a:endParaRPr b="0" i="0" sz="500" u="none" cap="none" strike="noStrike">
              <a:solidFill>
                <a:srgbClr val="1B145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825" name="Google Shape;825;g30e64badce2_0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638" y="213850"/>
            <a:ext cx="3782701" cy="438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0e3d979724_0_2663"/>
          <p:cNvSpPr txBox="1"/>
          <p:nvPr>
            <p:ph type="title"/>
          </p:nvPr>
        </p:nvSpPr>
        <p:spPr>
          <a:xfrm>
            <a:off x="1278000" y="45605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Precizare foarte </a:t>
            </a:r>
            <a:r>
              <a:rPr lang="en"/>
              <a:t>importantă</a:t>
            </a:r>
            <a:endParaRPr/>
          </a:p>
        </p:txBody>
      </p:sp>
      <p:sp>
        <p:nvSpPr>
          <p:cNvPr id="831" name="Google Shape;831;g30e3d979724_0_2663"/>
          <p:cNvSpPr txBox="1"/>
          <p:nvPr>
            <p:ph idx="1" type="subTitle"/>
          </p:nvPr>
        </p:nvSpPr>
        <p:spPr>
          <a:xfrm flipH="1">
            <a:off x="720000" y="1125050"/>
            <a:ext cx="77040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→ compilatorul ne </a:t>
            </a:r>
            <a:r>
              <a:rPr lang="en" sz="1900"/>
              <a:t>oferă</a:t>
            </a:r>
            <a:r>
              <a:rPr lang="en" sz="1900"/>
              <a:t> un </a:t>
            </a:r>
            <a:r>
              <a:rPr lang="en" sz="1900"/>
              <a:t>constructor de copiere default.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→ dar, când lucrăm cu date </a:t>
            </a:r>
            <a:r>
              <a:rPr b="1" lang="en" sz="1900"/>
              <a:t>alocate dinamic</a:t>
            </a:r>
            <a:r>
              <a:rPr lang="en" sz="1900"/>
              <a:t> (vezi Tutoriat 1), constructorul de copiere trebuie </a:t>
            </a:r>
            <a:r>
              <a:rPr b="1" lang="en" sz="1900"/>
              <a:t>redefinit</a:t>
            </a:r>
            <a:r>
              <a:rPr lang="en" sz="1900"/>
              <a:t> de </a:t>
            </a:r>
            <a:r>
              <a:rPr lang="en" sz="1900"/>
              <a:t>către</a:t>
            </a:r>
            <a:r>
              <a:rPr lang="en" sz="1900"/>
              <a:t> programator.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→</a:t>
            </a:r>
            <a:r>
              <a:rPr b="1" lang="en" sz="1900"/>
              <a:t> De ce trebuie redefinit? </a:t>
            </a:r>
            <a:r>
              <a:rPr lang="en" sz="1900"/>
              <a:t>Atunci când inițializăm un obiect pe baza altuia, constructorul (cel simplu) nu se mai </a:t>
            </a:r>
            <a:r>
              <a:rPr lang="en" sz="1900"/>
              <a:t>apelează</a:t>
            </a:r>
            <a:r>
              <a:rPr lang="en" sz="1900"/>
              <a:t>, doar cel de copiere. </a:t>
            </a:r>
            <a:r>
              <a:rPr lang="en" sz="1900"/>
              <a:t>Dacă</a:t>
            </a:r>
            <a:r>
              <a:rPr lang="en" sz="1900"/>
              <a:t> nu vom aloca memorie pentru noul obiect, atunci acesta și cel vechi vor împărți aceeași zonă de memorie, ceea ce nu este bine.</a:t>
            </a:r>
            <a:endParaRPr sz="1900"/>
          </a:p>
        </p:txBody>
      </p:sp>
      <p:sp>
        <p:nvSpPr>
          <p:cNvPr id="832" name="Google Shape;832;g30e3d979724_0_2663"/>
          <p:cNvSpPr txBox="1"/>
          <p:nvPr/>
        </p:nvSpPr>
        <p:spPr>
          <a:xfrm>
            <a:off x="720000" y="4136200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0e3d979724_0_2650"/>
          <p:cNvSpPr txBox="1"/>
          <p:nvPr/>
        </p:nvSpPr>
        <p:spPr>
          <a:xfrm>
            <a:off x="553750" y="853100"/>
            <a:ext cx="7967100" cy="4175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sz="28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38" name="Google Shape;838;g30e3d979724_0_2650"/>
          <p:cNvSpPr txBox="1"/>
          <p:nvPr>
            <p:ph type="title"/>
          </p:nvPr>
        </p:nvSpPr>
        <p:spPr>
          <a:xfrm>
            <a:off x="1278000" y="239475"/>
            <a:ext cx="6588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Exemplu</a:t>
            </a:r>
            <a:endParaRPr/>
          </a:p>
        </p:txBody>
      </p:sp>
      <p:sp>
        <p:nvSpPr>
          <p:cNvPr id="839" name="Google Shape;839;g30e3d979724_0_2650"/>
          <p:cNvSpPr txBox="1"/>
          <p:nvPr>
            <p:ph idx="1" type="subTitle"/>
          </p:nvPr>
        </p:nvSpPr>
        <p:spPr>
          <a:xfrm flipH="1">
            <a:off x="720025" y="979700"/>
            <a:ext cx="3702300" cy="3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B9B9B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"Default"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(*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"Copy"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afisare_x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30e3d979724_0_2650"/>
          <p:cNvSpPr txBox="1"/>
          <p:nvPr/>
        </p:nvSpPr>
        <p:spPr>
          <a:xfrm>
            <a:off x="720000" y="4136200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41" name="Google Shape;841;g30e3d979724_0_2650"/>
          <p:cNvSpPr txBox="1"/>
          <p:nvPr>
            <p:ph idx="1" type="subTitle"/>
          </p:nvPr>
        </p:nvSpPr>
        <p:spPr>
          <a:xfrm flipH="1">
            <a:off x="4359600" y="979700"/>
            <a:ext cx="42168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afisare_x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afisare_x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/*output: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Copy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0x750de0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0x750e20  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deci avem doua adrese diferite de memorie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daca nu am fi alocat zona pentru a2.x atunci cele doua variabile s-ar fi afalt la aceeasi zona de memorie, ceea ce nu e ok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*/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B9B9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42" name="Google Shape;842;g30e3d979724_0_2650"/>
          <p:cNvCxnSpPr/>
          <p:nvPr/>
        </p:nvCxnSpPr>
        <p:spPr>
          <a:xfrm>
            <a:off x="4359600" y="853100"/>
            <a:ext cx="0" cy="4165800"/>
          </a:xfrm>
          <a:prstGeom prst="straightConnector1">
            <a:avLst/>
          </a:prstGeom>
          <a:noFill/>
          <a:ln cap="flat" cmpd="sng" w="9525">
            <a:solidFill>
              <a:srgbClr val="00FF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30e64badce2_0_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Operatorul de asignare</a:t>
            </a:r>
            <a:endParaRPr/>
          </a:p>
        </p:txBody>
      </p:sp>
      <p:sp>
        <p:nvSpPr>
          <p:cNvPr id="848" name="Google Shape;848;g30e64badce2_0_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30e3d979724_0_2657"/>
          <p:cNvSpPr txBox="1"/>
          <p:nvPr>
            <p:ph idx="1" type="body"/>
          </p:nvPr>
        </p:nvSpPr>
        <p:spPr>
          <a:xfrm>
            <a:off x="459600" y="1733325"/>
            <a:ext cx="70653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→ Spre deosebire de constructorul de copiere, operatorul = este invocat atunci când un obiect</a:t>
            </a:r>
            <a:r>
              <a:rPr b="1" lang="en" sz="1800"/>
              <a:t> </a:t>
            </a:r>
            <a:r>
              <a:rPr lang="en" sz="1800"/>
              <a:t>primește valoarea unui alt obiect deja existent, </a:t>
            </a:r>
            <a:r>
              <a:rPr b="1" lang="en" sz="1800"/>
              <a:t>dar nu la momentul declarării.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800"/>
              <a:t>→ Sintaxa: nimic special, doar =</a:t>
            </a:r>
            <a:endParaRPr sz="1800"/>
          </a:p>
        </p:txBody>
      </p:sp>
      <p:sp>
        <p:nvSpPr>
          <p:cNvPr id="854" name="Google Shape;854;g30e3d979724_0_2657"/>
          <p:cNvSpPr txBox="1"/>
          <p:nvPr>
            <p:ph type="title"/>
          </p:nvPr>
        </p:nvSpPr>
        <p:spPr>
          <a:xfrm>
            <a:off x="459600" y="703150"/>
            <a:ext cx="5462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Operatorul de asignare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300"/>
              <a:t>(adică egal)</a:t>
            </a:r>
            <a:endParaRPr sz="1300"/>
          </a:p>
        </p:txBody>
      </p:sp>
      <p:sp>
        <p:nvSpPr>
          <p:cNvPr id="855" name="Google Shape;855;g30e3d979724_0_2657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0e3d979724_0_2670"/>
          <p:cNvSpPr txBox="1"/>
          <p:nvPr/>
        </p:nvSpPr>
        <p:spPr>
          <a:xfrm>
            <a:off x="473950" y="717975"/>
            <a:ext cx="8046900" cy="386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sz="28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61" name="Google Shape;861;g30e3d979724_0_2670"/>
          <p:cNvSpPr txBox="1"/>
          <p:nvPr>
            <p:ph type="title"/>
          </p:nvPr>
        </p:nvSpPr>
        <p:spPr>
          <a:xfrm>
            <a:off x="1278000" y="87075"/>
            <a:ext cx="65880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Exemplu</a:t>
            </a:r>
            <a:endParaRPr/>
          </a:p>
        </p:txBody>
      </p:sp>
      <p:sp>
        <p:nvSpPr>
          <p:cNvPr id="862" name="Google Shape;862;g30e3d979724_0_2670"/>
          <p:cNvSpPr txBox="1"/>
          <p:nvPr>
            <p:ph idx="1" type="subTitle"/>
          </p:nvPr>
        </p:nvSpPr>
        <p:spPr>
          <a:xfrm flipH="1">
            <a:off x="419725" y="979700"/>
            <a:ext cx="3936000" cy="3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B9B9B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"Default"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"Copy"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operator=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"Egal"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B9B9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3" name="Google Shape;863;g30e3d979724_0_2670"/>
          <p:cNvSpPr txBox="1"/>
          <p:nvPr/>
        </p:nvSpPr>
        <p:spPr>
          <a:xfrm>
            <a:off x="720000" y="4136200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64" name="Google Shape;864;g30e3d979724_0_2670"/>
          <p:cNvSpPr txBox="1"/>
          <p:nvPr>
            <p:ph idx="1" type="subTitle"/>
          </p:nvPr>
        </p:nvSpPr>
        <p:spPr>
          <a:xfrm flipH="1">
            <a:off x="4359600" y="979700"/>
            <a:ext cx="42168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a3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a3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/*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Copy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Default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Egal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*/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→a1 apeleaza constructorul default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→a2 apeleaza constructorul de copiere (</a:t>
            </a:r>
            <a:r>
              <a:rPr b="1"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a2 nu este inca initializat!!!!!)</a:t>
            </a:r>
            <a:endParaRPr b="1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→a3 apeleaza constructorul default, apoi operatorul=, pentru ca atribuirea nu se petrece la initializarii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65" name="Google Shape;865;g30e3d979724_0_2670"/>
          <p:cNvCxnSpPr/>
          <p:nvPr/>
        </p:nvCxnSpPr>
        <p:spPr>
          <a:xfrm>
            <a:off x="4359600" y="763300"/>
            <a:ext cx="0" cy="3741600"/>
          </a:xfrm>
          <a:prstGeom prst="straightConnector1">
            <a:avLst/>
          </a:prstGeom>
          <a:noFill/>
          <a:ln cap="flat" cmpd="sng" w="9525">
            <a:solidFill>
              <a:srgbClr val="00FF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30e3d979724_0_2682"/>
          <p:cNvSpPr txBox="1"/>
          <p:nvPr>
            <p:ph type="title"/>
          </p:nvPr>
        </p:nvSpPr>
        <p:spPr>
          <a:xfrm>
            <a:off x="486425" y="456050"/>
            <a:ext cx="81849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Altă precizare </a:t>
            </a:r>
            <a:r>
              <a:rPr lang="en"/>
              <a:t>foarte importantă</a:t>
            </a:r>
            <a:endParaRPr/>
          </a:p>
        </p:txBody>
      </p:sp>
      <p:sp>
        <p:nvSpPr>
          <p:cNvPr id="871" name="Google Shape;871;g30e3d979724_0_2682"/>
          <p:cNvSpPr txBox="1"/>
          <p:nvPr>
            <p:ph idx="1" type="subTitle"/>
          </p:nvPr>
        </p:nvSpPr>
        <p:spPr>
          <a:xfrm flipH="1">
            <a:off x="720000" y="1125050"/>
            <a:ext cx="7704000" cy="3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→ când lucrăm cu date alocate dinamic , operatorul = trebuie </a:t>
            </a:r>
            <a:r>
              <a:rPr b="1" lang="en" sz="1900"/>
              <a:t>redefinit</a:t>
            </a:r>
            <a:r>
              <a:rPr lang="en" sz="1900"/>
              <a:t> de către programator.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→</a:t>
            </a:r>
            <a:r>
              <a:rPr b="1" lang="en" sz="1900"/>
              <a:t> </a:t>
            </a:r>
            <a:r>
              <a:rPr lang="en" sz="1900"/>
              <a:t>practic, este vorba despre același aspect ca la constructorul de copiere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→ dar, în momentul în care îl redefinim trebuie sa </a:t>
            </a:r>
            <a:r>
              <a:rPr b="1" lang="en" sz="1900"/>
              <a:t>dezalocăm </a:t>
            </a:r>
            <a:r>
              <a:rPr lang="en" sz="1900"/>
              <a:t>vechea zonă de memorie și să alocăm una nouă cu noile date.</a:t>
            </a:r>
            <a:endParaRPr sz="1900"/>
          </a:p>
        </p:txBody>
      </p:sp>
      <p:sp>
        <p:nvSpPr>
          <p:cNvPr id="872" name="Google Shape;872;g30e3d979724_0_2682"/>
          <p:cNvSpPr txBox="1"/>
          <p:nvPr/>
        </p:nvSpPr>
        <p:spPr>
          <a:xfrm>
            <a:off x="720000" y="4136200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0e64badce2_0_0"/>
          <p:cNvSpPr txBox="1"/>
          <p:nvPr/>
        </p:nvSpPr>
        <p:spPr>
          <a:xfrm>
            <a:off x="473950" y="641775"/>
            <a:ext cx="8046900" cy="4172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sz="28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78" name="Google Shape;878;g30e64badce2_0_0"/>
          <p:cNvSpPr txBox="1"/>
          <p:nvPr>
            <p:ph idx="1" type="subTitle"/>
          </p:nvPr>
        </p:nvSpPr>
        <p:spPr>
          <a:xfrm flipH="1">
            <a:off x="843125" y="730475"/>
            <a:ext cx="35271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B9B9B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 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(*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operator=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>
                <a:solidFill>
                  <a:srgbClr val="BD63C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(*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9" name="Google Shape;879;g30e64badce2_0_0"/>
          <p:cNvSpPr txBox="1"/>
          <p:nvPr>
            <p:ph type="title"/>
          </p:nvPr>
        </p:nvSpPr>
        <p:spPr>
          <a:xfrm>
            <a:off x="1278050" y="-378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</a:t>
            </a:r>
            <a:endParaRPr/>
          </a:p>
        </p:txBody>
      </p:sp>
      <p:sp>
        <p:nvSpPr>
          <p:cNvPr id="880" name="Google Shape;880;g30e64badce2_0_0"/>
          <p:cNvSpPr txBox="1"/>
          <p:nvPr>
            <p:ph idx="1" type="subTitle"/>
          </p:nvPr>
        </p:nvSpPr>
        <p:spPr>
          <a:xfrm flipH="1">
            <a:off x="4462250" y="730475"/>
            <a:ext cx="3433800" cy="35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881" name="Google Shape;881;g30e64badce2_0_0"/>
          <p:cNvCxnSpPr/>
          <p:nvPr/>
        </p:nvCxnSpPr>
        <p:spPr>
          <a:xfrm>
            <a:off x="4283400" y="708425"/>
            <a:ext cx="0" cy="4081800"/>
          </a:xfrm>
          <a:prstGeom prst="straightConnector1">
            <a:avLst/>
          </a:prstGeom>
          <a:noFill/>
          <a:ln cap="flat" cmpd="sng" w="9525">
            <a:solidFill>
              <a:srgbClr val="00FF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0e3d979724_0_983"/>
          <p:cNvSpPr txBox="1"/>
          <p:nvPr>
            <p:ph idx="15" type="title"/>
          </p:nvPr>
        </p:nvSpPr>
        <p:spPr>
          <a:xfrm>
            <a:off x="1152750" y="27045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Ce vom face azi?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63" name="Google Shape;663;g30e3d979724_0_983"/>
          <p:cNvSpPr txBox="1"/>
          <p:nvPr>
            <p:ph type="title"/>
          </p:nvPr>
        </p:nvSpPr>
        <p:spPr>
          <a:xfrm>
            <a:off x="6260600" y="1542575"/>
            <a:ext cx="1957500" cy="74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700"/>
              <a:t>Constructorul de copiere</a:t>
            </a:r>
            <a:endParaRPr sz="1700"/>
          </a:p>
        </p:txBody>
      </p:sp>
      <p:sp>
        <p:nvSpPr>
          <p:cNvPr id="664" name="Google Shape;664;g30e3d979724_0_983"/>
          <p:cNvSpPr txBox="1"/>
          <p:nvPr>
            <p:ph idx="3" type="title"/>
          </p:nvPr>
        </p:nvSpPr>
        <p:spPr>
          <a:xfrm>
            <a:off x="675400" y="1547375"/>
            <a:ext cx="1957500" cy="74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700"/>
              <a:t>Pointerul *this</a:t>
            </a:r>
            <a:endParaRPr sz="1700"/>
          </a:p>
        </p:txBody>
      </p:sp>
      <p:sp>
        <p:nvSpPr>
          <p:cNvPr id="665" name="Google Shape;665;g30e3d979724_0_983"/>
          <p:cNvSpPr txBox="1"/>
          <p:nvPr>
            <p:ph idx="5" type="title"/>
          </p:nvPr>
        </p:nvSpPr>
        <p:spPr>
          <a:xfrm>
            <a:off x="3468000" y="1542575"/>
            <a:ext cx="1957500" cy="7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700"/>
              <a:t>Constructori</a:t>
            </a:r>
            <a:endParaRPr sz="1700"/>
          </a:p>
        </p:txBody>
      </p:sp>
      <p:sp>
        <p:nvSpPr>
          <p:cNvPr id="666" name="Google Shape;666;g30e3d979724_0_983"/>
          <p:cNvSpPr txBox="1"/>
          <p:nvPr>
            <p:ph idx="7" type="title"/>
          </p:nvPr>
        </p:nvSpPr>
        <p:spPr>
          <a:xfrm>
            <a:off x="6260575" y="3008175"/>
            <a:ext cx="1957500" cy="7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800"/>
              <a:t>Exerciții :D</a:t>
            </a:r>
            <a:endParaRPr sz="1800"/>
          </a:p>
        </p:txBody>
      </p:sp>
      <p:sp>
        <p:nvSpPr>
          <p:cNvPr id="667" name="Google Shape;667;g30e3d979724_0_983"/>
          <p:cNvSpPr txBox="1"/>
          <p:nvPr>
            <p:ph idx="8" type="subTitle"/>
          </p:nvPr>
        </p:nvSpPr>
        <p:spPr>
          <a:xfrm>
            <a:off x="709975" y="3754875"/>
            <a:ext cx="18957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8" name="Google Shape;668;g30e3d979724_0_983"/>
          <p:cNvSpPr txBox="1"/>
          <p:nvPr>
            <p:ph idx="9" type="title"/>
          </p:nvPr>
        </p:nvSpPr>
        <p:spPr>
          <a:xfrm>
            <a:off x="675425" y="3008175"/>
            <a:ext cx="1957500" cy="7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700"/>
              <a:t>Operatorul de asignare</a:t>
            </a:r>
            <a:endParaRPr sz="1700"/>
          </a:p>
        </p:txBody>
      </p:sp>
      <p:sp>
        <p:nvSpPr>
          <p:cNvPr id="669" name="Google Shape;669;g30e3d979724_0_983"/>
          <p:cNvSpPr txBox="1"/>
          <p:nvPr>
            <p:ph idx="14" type="title"/>
          </p:nvPr>
        </p:nvSpPr>
        <p:spPr>
          <a:xfrm>
            <a:off x="3468000" y="3008175"/>
            <a:ext cx="1957500" cy="74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1800"/>
              <a:t>Destructorul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30e3d979724_0_2677"/>
          <p:cNvSpPr txBox="1"/>
          <p:nvPr>
            <p:ph type="title"/>
          </p:nvPr>
        </p:nvSpPr>
        <p:spPr>
          <a:xfrm>
            <a:off x="767900" y="1661775"/>
            <a:ext cx="85206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None/>
            </a:pPr>
            <a:r>
              <a:rPr lang="en" sz="3200"/>
              <a:t>		</a:t>
            </a:r>
            <a:r>
              <a:rPr lang="en" sz="3200"/>
              <a:t>o</a:t>
            </a:r>
            <a:r>
              <a:rPr lang="en" sz="3200"/>
              <a:t>peratorul= vs </a:t>
            </a:r>
            <a:r>
              <a:rPr lang="en" sz="3200"/>
              <a:t>constructorul</a:t>
            </a:r>
            <a:r>
              <a:rPr lang="en" sz="3200"/>
              <a:t> de copiere</a:t>
            </a:r>
            <a:endParaRPr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30e3d979724_0_2688"/>
          <p:cNvSpPr txBox="1"/>
          <p:nvPr>
            <p:ph type="title"/>
          </p:nvPr>
        </p:nvSpPr>
        <p:spPr>
          <a:xfrm>
            <a:off x="1278000" y="150025"/>
            <a:ext cx="6588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Diferențe</a:t>
            </a:r>
            <a:endParaRPr/>
          </a:p>
        </p:txBody>
      </p:sp>
      <p:sp>
        <p:nvSpPr>
          <p:cNvPr id="892" name="Google Shape;892;g30e3d979724_0_2688"/>
          <p:cNvSpPr txBox="1"/>
          <p:nvPr>
            <p:ph idx="1" type="subTitle"/>
          </p:nvPr>
        </p:nvSpPr>
        <p:spPr>
          <a:xfrm flipH="1">
            <a:off x="361075" y="1125050"/>
            <a:ext cx="3792900" cy="3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Operatorul =</a:t>
            </a:r>
            <a:r>
              <a:rPr lang="en" sz="1900"/>
              <a:t> 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 </a:t>
            </a:r>
            <a:r>
              <a:rPr lang="en" sz="1900"/>
              <a:t>copiază obiectul bit cu bit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 apelat atunci când un obiect deja declarat/inițializat ia valoarea unuia existent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 nu creează automat un alt bloc de memorie (doar </a:t>
            </a:r>
            <a:r>
              <a:rPr lang="en" sz="1900"/>
              <a:t>dacă</a:t>
            </a:r>
            <a:r>
              <a:rPr lang="en" sz="1900"/>
              <a:t> clasa nu are date alocate dinamic)</a:t>
            </a:r>
            <a:endParaRPr sz="1900"/>
          </a:p>
        </p:txBody>
      </p:sp>
      <p:sp>
        <p:nvSpPr>
          <p:cNvPr id="893" name="Google Shape;893;g30e3d979724_0_2688"/>
          <p:cNvSpPr txBox="1"/>
          <p:nvPr>
            <p:ph idx="1" type="subTitle"/>
          </p:nvPr>
        </p:nvSpPr>
        <p:spPr>
          <a:xfrm flipH="1">
            <a:off x="5119925" y="1080325"/>
            <a:ext cx="3792900" cy="3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Constructorul de copiere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 </a:t>
            </a:r>
            <a:r>
              <a:rPr lang="en" sz="1900"/>
              <a:t>este un constructor </a:t>
            </a:r>
            <a:r>
              <a:rPr lang="en" sz="1900"/>
              <a:t>supraîncărcat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 apelat atunci când un obiect nou este creat dintr-un obiect deja existent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 creează un bloc separat de memorie pentru noul obiect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6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Destructori</a:t>
            </a:r>
            <a:endParaRPr/>
          </a:p>
        </p:txBody>
      </p:sp>
      <p:sp>
        <p:nvSpPr>
          <p:cNvPr id="899" name="Google Shape;899;p6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d4d105d85d_1_58"/>
          <p:cNvSpPr txBox="1"/>
          <p:nvPr>
            <p:ph idx="1" type="body"/>
          </p:nvPr>
        </p:nvSpPr>
        <p:spPr>
          <a:xfrm>
            <a:off x="459600" y="1908875"/>
            <a:ext cx="7065300" cy="29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→Fiecare obiect creat trebuie să fie eliminat la finalizarea programului sau mediului în care acesta a fost inițializat. De acest aspect se ocupă </a:t>
            </a:r>
            <a:r>
              <a:rPr b="1" lang="en"/>
              <a:t>destructorii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→Ca și în cazul constructorilor, toate clasele vin cu destructori deja existenți, însă aceștia nu pot trata variabilele alocate dinamic.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</a:t>
            </a:r>
            <a:r>
              <a:rPr b="1" lang="en"/>
              <a:t>Sintaxă:</a:t>
            </a:r>
            <a:br>
              <a:rPr b="1" lang="en"/>
            </a:br>
            <a:r>
              <a:rPr b="1" lang="en"/>
              <a:t>~</a:t>
            </a:r>
            <a:r>
              <a:rPr lang="en" sz="1800"/>
              <a:t>NumeClasa 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/>
              <a:t>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/>
              <a:t>	// dezalocarea variabilelor alocate dinamic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/>
              <a:t>}</a:t>
            </a:r>
            <a:endParaRPr b="1"/>
          </a:p>
        </p:txBody>
      </p:sp>
      <p:sp>
        <p:nvSpPr>
          <p:cNvPr id="905" name="Google Shape;905;g2d4d105d85d_1_58"/>
          <p:cNvSpPr txBox="1"/>
          <p:nvPr>
            <p:ph type="title"/>
          </p:nvPr>
        </p:nvSpPr>
        <p:spPr>
          <a:xfrm>
            <a:off x="459600" y="703150"/>
            <a:ext cx="5462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Destructori</a:t>
            </a:r>
            <a:endParaRPr sz="1300"/>
          </a:p>
        </p:txBody>
      </p:sp>
      <p:sp>
        <p:nvSpPr>
          <p:cNvPr id="906" name="Google Shape;906;g2d4d105d85d_1_58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d4d105d85d_1_98"/>
          <p:cNvSpPr txBox="1"/>
          <p:nvPr>
            <p:ph idx="1" type="body"/>
          </p:nvPr>
        </p:nvSpPr>
        <p:spPr>
          <a:xfrm>
            <a:off x="459600" y="1908875"/>
            <a:ext cx="7065300" cy="29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Destructorul este unic pentru fiecare clasă.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Nu există destructori parametrizați.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Nu pot fi supraîncărcați.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Nu au tip și nici argumente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Nu pot fi declarați constanți (const) sau static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Recomandat sa fie declarat virtual (vom vedea la mostenire)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→ Obiectele sunt distruse în ordinea inversă creării lor.</a:t>
            </a:r>
            <a:endParaRPr b="1"/>
          </a:p>
        </p:txBody>
      </p:sp>
      <p:sp>
        <p:nvSpPr>
          <p:cNvPr id="912" name="Google Shape;912;g2d4d105d85d_1_98"/>
          <p:cNvSpPr txBox="1"/>
          <p:nvPr>
            <p:ph type="title"/>
          </p:nvPr>
        </p:nvSpPr>
        <p:spPr>
          <a:xfrm>
            <a:off x="459600" y="703150"/>
            <a:ext cx="8586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Destructori - </a:t>
            </a:r>
            <a:r>
              <a:rPr lang="en"/>
              <a:t>Proprietati generale</a:t>
            </a:r>
            <a:endParaRPr sz="1300"/>
          </a:p>
        </p:txBody>
      </p:sp>
      <p:sp>
        <p:nvSpPr>
          <p:cNvPr id="913" name="Google Shape;913;g2d4d105d85d_1_98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d4d105d85d_1_64"/>
          <p:cNvSpPr txBox="1"/>
          <p:nvPr>
            <p:ph idx="1" type="subTitle"/>
          </p:nvPr>
        </p:nvSpPr>
        <p:spPr>
          <a:xfrm flipH="1">
            <a:off x="4350775" y="596300"/>
            <a:ext cx="4213500" cy="4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B9B9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clasa A are 2 variabile - x alocat static și y alocat dinamic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constructorul A() îi dă valoarea 3 variabilei x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în schimb, </a:t>
            </a:r>
            <a:r>
              <a:rPr b="1" lang="en" sz="1800"/>
              <a:t>alocă spațiu</a:t>
            </a:r>
            <a:r>
              <a:rPr lang="en" sz="1800"/>
              <a:t> pentru y și îl inițializează cu valoarea 5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→ </a:t>
            </a:r>
            <a:r>
              <a:rPr b="1" lang="en" sz="1800"/>
              <a:t>destructorul</a:t>
            </a:r>
            <a:r>
              <a:rPr lang="en" sz="1800"/>
              <a:t> ~A() elimină (dezalocă) variabila y (alocată dinamic) a obiectului</a:t>
            </a:r>
            <a:endParaRPr sz="1800"/>
          </a:p>
        </p:txBody>
      </p:sp>
      <p:sp>
        <p:nvSpPr>
          <p:cNvPr id="919" name="Google Shape;919;g2d4d105d85d_1_64"/>
          <p:cNvSpPr txBox="1"/>
          <p:nvPr/>
        </p:nvSpPr>
        <p:spPr>
          <a:xfrm>
            <a:off x="720000" y="677875"/>
            <a:ext cx="3630900" cy="429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sz="28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920" name="Google Shape;920;g2d4d105d85d_1_64"/>
          <p:cNvSpPr txBox="1"/>
          <p:nvPr>
            <p:ph type="title"/>
          </p:nvPr>
        </p:nvSpPr>
        <p:spPr>
          <a:xfrm>
            <a:off x="1278000" y="19825"/>
            <a:ext cx="65880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Exemplu</a:t>
            </a:r>
            <a:endParaRPr/>
          </a:p>
        </p:txBody>
      </p:sp>
      <p:sp>
        <p:nvSpPr>
          <p:cNvPr id="921" name="Google Shape;921;g2d4d105d85d_1_64"/>
          <p:cNvSpPr txBox="1"/>
          <p:nvPr>
            <p:ph idx="1" type="subTitle"/>
          </p:nvPr>
        </p:nvSpPr>
        <p:spPr>
          <a:xfrm flipH="1">
            <a:off x="720725" y="609200"/>
            <a:ext cx="3693300" cy="3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 sz="140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140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4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4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~A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4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d4d105d85d_1_8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Exerciții</a:t>
            </a:r>
            <a:endParaRPr/>
          </a:p>
        </p:txBody>
      </p:sp>
      <p:sp>
        <p:nvSpPr>
          <p:cNvPr id="927" name="Google Shape;927;g2d4d105d85d_1_8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0e64badce2_0_1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Pointerul *this</a:t>
            </a:r>
            <a:endParaRPr/>
          </a:p>
        </p:txBody>
      </p:sp>
      <p:sp>
        <p:nvSpPr>
          <p:cNvPr id="675" name="Google Shape;675;g30e64badce2_0_1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0e64badce2_0_17"/>
          <p:cNvSpPr txBox="1"/>
          <p:nvPr>
            <p:ph idx="1" type="body"/>
          </p:nvPr>
        </p:nvSpPr>
        <p:spPr>
          <a:xfrm>
            <a:off x="459600" y="1908875"/>
            <a:ext cx="7065300" cy="29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→În fiecare dintre constructorii, destructorii </a:t>
            </a:r>
            <a:r>
              <a:rPr lang="en"/>
              <a:t>și</a:t>
            </a:r>
            <a:r>
              <a:rPr lang="en"/>
              <a:t> metodele clasei avem un pointer care indică spre adresa obiectului curent, numit </a:t>
            </a:r>
            <a:r>
              <a:rPr b="1" lang="en"/>
              <a:t>this</a:t>
            </a:r>
            <a:r>
              <a:rPr lang="en"/>
              <a:t>. Scopul acestui pointer este de a putea menționa explicit că ne referim la o metodă sau la o proprietate a </a:t>
            </a:r>
            <a:r>
              <a:rPr b="1" lang="en"/>
              <a:t>obiectului curent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→In C++, folosirea pointerului this nu este mereu necesară pentru a putea accesa o proprietate a obiectului curent, compilatorul va deduce din context (dacă nu există ambiguități ale numelor variabilelor) dacă ne referim sau nu la o proprietate a obiectului. În alte limbaje de programare (Java, C#) folosirea pointerului this este </a:t>
            </a:r>
            <a:r>
              <a:rPr b="1" lang="en"/>
              <a:t>obligatorie.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81" name="Google Shape;681;g30e64badce2_0_17"/>
          <p:cNvSpPr txBox="1"/>
          <p:nvPr>
            <p:ph type="title"/>
          </p:nvPr>
        </p:nvSpPr>
        <p:spPr>
          <a:xfrm>
            <a:off x="459600" y="703150"/>
            <a:ext cx="54624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Pointerul *this</a:t>
            </a:r>
            <a:endParaRPr sz="1300"/>
          </a:p>
        </p:txBody>
      </p:sp>
      <p:sp>
        <p:nvSpPr>
          <p:cNvPr id="682" name="Google Shape;682;g30e64badce2_0_17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0e64badce2_0_29"/>
          <p:cNvSpPr txBox="1"/>
          <p:nvPr/>
        </p:nvSpPr>
        <p:spPr>
          <a:xfrm>
            <a:off x="289700" y="568200"/>
            <a:ext cx="8610600" cy="4007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sz="28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88" name="Google Shape;688;g30e64badce2_0_29"/>
          <p:cNvSpPr txBox="1"/>
          <p:nvPr>
            <p:ph idx="1" type="subTitle"/>
          </p:nvPr>
        </p:nvSpPr>
        <p:spPr>
          <a:xfrm flipH="1">
            <a:off x="289700" y="522775"/>
            <a:ext cx="5966400" cy="3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B9B9B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&lt;iostream&gt;</a:t>
            </a:r>
            <a:endParaRPr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//metodele clasei se pot defini si in afara ei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   //in interiorul clasei punem doar signatura metodei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operator=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 //aici nu este obligatoriu sa dam nume obiectului de tip A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daca redefinim o metoda in afara clasei vom scrie: tip_returnat nume_clasa :: nume_functie(argumente){corp}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:: reprezinta operatorul de rezolutie prin intermediul caruia putem face acest lucru</a:t>
            </a:r>
            <a:endParaRPr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89" name="Google Shape;689;g30e64badce2_0_29"/>
          <p:cNvSpPr txBox="1"/>
          <p:nvPr>
            <p:ph type="title"/>
          </p:nvPr>
        </p:nvSpPr>
        <p:spPr>
          <a:xfrm>
            <a:off x="1278050" y="-378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</a:t>
            </a:r>
            <a:endParaRPr/>
          </a:p>
        </p:txBody>
      </p:sp>
      <p:sp>
        <p:nvSpPr>
          <p:cNvPr id="690" name="Google Shape;690;g30e64badce2_0_29"/>
          <p:cNvSpPr txBox="1"/>
          <p:nvPr>
            <p:ph idx="1" type="subTitle"/>
          </p:nvPr>
        </p:nvSpPr>
        <p:spPr>
          <a:xfrm flipH="1">
            <a:off x="6211525" y="544575"/>
            <a:ext cx="28176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operator=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a1</a:t>
            </a:r>
            <a:r>
              <a:rPr lang="en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a2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cxnSp>
        <p:nvCxnSpPr>
          <p:cNvPr id="691" name="Google Shape;691;g30e64badce2_0_29"/>
          <p:cNvCxnSpPr/>
          <p:nvPr/>
        </p:nvCxnSpPr>
        <p:spPr>
          <a:xfrm>
            <a:off x="6256100" y="603925"/>
            <a:ext cx="0" cy="3997200"/>
          </a:xfrm>
          <a:prstGeom prst="straightConnector1">
            <a:avLst/>
          </a:prstGeom>
          <a:noFill/>
          <a:ln cap="flat" cmpd="sng" w="9525">
            <a:solidFill>
              <a:srgbClr val="00FF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0e64badce2_0_37"/>
          <p:cNvSpPr txBox="1"/>
          <p:nvPr>
            <p:ph idx="1" type="subTitle"/>
          </p:nvPr>
        </p:nvSpPr>
        <p:spPr>
          <a:xfrm flipH="1">
            <a:off x="720000" y="1447075"/>
            <a:ext cx="77040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→ în exemplul anterior, am folosit pointerul </a:t>
            </a:r>
            <a:r>
              <a:rPr b="1" lang="en" sz="1700"/>
              <a:t>this</a:t>
            </a:r>
            <a:r>
              <a:rPr lang="en" sz="1700"/>
              <a:t> pentru a ne referi în mod expres la variabilele x,y ale obiectului curent.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→ de exemplu, când redefinim operatorul = , trebuie să returnăm valoarea obiectului curent (return *this - deoarece this este pointer).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→ de ce?</a:t>
            </a:r>
            <a:r>
              <a:rPr lang="en" sz="1700"/>
              <a:t> </a:t>
            </a:r>
            <a:r>
              <a:rPr lang="en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B4B4B4"/>
                </a:solidFill>
                <a:latin typeface="Courier New"/>
                <a:ea typeface="Courier New"/>
                <a:cs typeface="Courier New"/>
                <a:sym typeface="Courier New"/>
              </a:rPr>
              <a:t>operator=</a:t>
            </a:r>
            <a:r>
              <a:rPr lang="en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7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7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7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700"/>
              <a:t>trebuie să aibă ca tip returnat o referință către obiectul a de tip A, îl modifică. E ca și cum am returna noul obiect 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97" name="Google Shape;697;g30e64badce2_0_3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0e64badce2_0_44"/>
          <p:cNvSpPr txBox="1"/>
          <p:nvPr/>
        </p:nvSpPr>
        <p:spPr>
          <a:xfrm>
            <a:off x="289625" y="598975"/>
            <a:ext cx="8610600" cy="4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 </a:t>
            </a:r>
            <a:endParaRPr b="1" sz="280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03" name="Google Shape;703;g30e64badce2_0_44"/>
          <p:cNvSpPr txBox="1"/>
          <p:nvPr>
            <p:ph idx="1" type="subTitle"/>
          </p:nvPr>
        </p:nvSpPr>
        <p:spPr>
          <a:xfrm flipH="1">
            <a:off x="4368800" y="951375"/>
            <a:ext cx="44814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B9B9B"/>
                </a:solidFill>
                <a:latin typeface="Courier New"/>
                <a:ea typeface="Courier New"/>
                <a:cs typeface="Courier New"/>
                <a:sym typeface="Courier New"/>
              </a:rPr>
              <a:t>//aici se va afisa 2 0</a:t>
            </a:r>
            <a:endParaRPr>
              <a:solidFill>
                <a:srgbClr val="9B9B9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; cout&lt;&lt;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&lt;&lt;endl;} //nu se stie ca este vorba despre x al clasei, deci nu ii modifica valoare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get_x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(){cout&lt;&lt;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get_x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04" name="Google Shape;704;g30e64badce2_0_44"/>
          <p:cNvSpPr txBox="1"/>
          <p:nvPr>
            <p:ph type="title"/>
          </p:nvPr>
        </p:nvSpPr>
        <p:spPr>
          <a:xfrm>
            <a:off x="1278050" y="384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 *this sau fără?</a:t>
            </a:r>
            <a:endParaRPr/>
          </a:p>
        </p:txBody>
      </p:sp>
      <p:sp>
        <p:nvSpPr>
          <p:cNvPr id="705" name="Google Shape;705;g30e64badce2_0_44"/>
          <p:cNvSpPr txBox="1"/>
          <p:nvPr>
            <p:ph idx="1" type="subTitle"/>
          </p:nvPr>
        </p:nvSpPr>
        <p:spPr>
          <a:xfrm flipH="1">
            <a:off x="635300" y="951375"/>
            <a:ext cx="3366600" cy="36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B9B9B"/>
                </a:solidFill>
                <a:latin typeface="Courier New"/>
                <a:ea typeface="Courier New"/>
                <a:cs typeface="Courier New"/>
                <a:sym typeface="Courier New"/>
              </a:rPr>
              <a:t>//aici se va afisa 2 2</a:t>
            </a:r>
            <a:endParaRPr>
              <a:solidFill>
                <a:srgbClr val="9B9B9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solidFill>
                <a:srgbClr val="569CD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; cout&lt;&lt;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&lt;&lt;endl;} 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//aici precizam explicit ca vrem sa ii modificam valoarea lui x al clasei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get_x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(){cout&lt;&lt;</a:t>
            </a:r>
            <a:r>
              <a:rPr lang="en">
                <a:solidFill>
                  <a:srgbClr val="DADADA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>
                <a:solidFill>
                  <a:srgbClr val="C8C8C8"/>
                </a:solidFill>
                <a:latin typeface="Courier New"/>
                <a:ea typeface="Courier New"/>
                <a:cs typeface="Courier New"/>
                <a:sym typeface="Courier New"/>
              </a:rPr>
              <a:t>get_x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B9B9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30e64badce2_0_44"/>
          <p:cNvSpPr txBox="1"/>
          <p:nvPr>
            <p:ph idx="1" type="subTitle"/>
          </p:nvPr>
        </p:nvSpPr>
        <p:spPr>
          <a:xfrm flipH="1">
            <a:off x="592325" y="594350"/>
            <a:ext cx="79395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→ </a:t>
            </a:r>
            <a:r>
              <a:rPr b="1" lang="en" sz="1500"/>
              <a:t>Ce se întâmplă dacă nu folosim *this?</a:t>
            </a:r>
            <a:endParaRPr b="1" sz="1500"/>
          </a:p>
        </p:txBody>
      </p:sp>
      <p:cxnSp>
        <p:nvCxnSpPr>
          <p:cNvPr id="707" name="Google Shape;707;g30e64badce2_0_44"/>
          <p:cNvCxnSpPr/>
          <p:nvPr/>
        </p:nvCxnSpPr>
        <p:spPr>
          <a:xfrm>
            <a:off x="4368800" y="598975"/>
            <a:ext cx="0" cy="4180500"/>
          </a:xfrm>
          <a:prstGeom prst="straightConnector1">
            <a:avLst/>
          </a:prstGeom>
          <a:noFill/>
          <a:ln cap="flat" cmpd="sng" w="9525">
            <a:solidFill>
              <a:srgbClr val="00FF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0e3d979724_0_1315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Constructori</a:t>
            </a:r>
            <a:endParaRPr/>
          </a:p>
        </p:txBody>
      </p:sp>
      <p:sp>
        <p:nvSpPr>
          <p:cNvPr id="713" name="Google Shape;713;g30e3d979724_0_131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36EB1294A614D9DD9FC3B6C873B85" ma:contentTypeVersion="4" ma:contentTypeDescription="Create a new document." ma:contentTypeScope="" ma:versionID="ee475bd21897d1447d29ac4697d2c13a">
  <xsd:schema xmlns:xsd="http://www.w3.org/2001/XMLSchema" xmlns:xs="http://www.w3.org/2001/XMLSchema" xmlns:p="http://schemas.microsoft.com/office/2006/metadata/properties" xmlns:ns2="3c566639-f165-407b-9264-b25764e71d9e" targetNamespace="http://schemas.microsoft.com/office/2006/metadata/properties" ma:root="true" ma:fieldsID="a6c2c358f079f9d628955240d58da6d8" ns2:_="">
    <xsd:import namespace="3c566639-f165-407b-9264-b25764e71d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566639-f165-407b-9264-b25764e71d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CCE63C-B89D-41B6-9588-033CE38DAD3A}"/>
</file>

<file path=customXml/itemProps2.xml><?xml version="1.0" encoding="utf-8"?>
<ds:datastoreItem xmlns:ds="http://schemas.openxmlformats.org/officeDocument/2006/customXml" ds:itemID="{1E693ED9-4E3C-4D5C-BDF5-53462D18496B}"/>
</file>

<file path=customXml/itemProps3.xml><?xml version="1.0" encoding="utf-8"?>
<ds:datastoreItem xmlns:ds="http://schemas.openxmlformats.org/officeDocument/2006/customXml" ds:itemID="{AC8B45D8-7047-4B8F-B8DA-0039FC808D8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0x01010066E36EB1294A614D9DD9FC3B6C873B85</vt:lpwstr>
  </property>
</Properties>
</file>