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naheim"/>
      <p:regular r:id="rId28"/>
      <p:bold r:id="rId29"/>
    </p:embeddedFont>
    <p:embeddedFont>
      <p:font typeface="Barlow Condensed ExtraBold"/>
      <p:bold r:id="rId30"/>
      <p:boldItalic r:id="rId31"/>
    </p:embeddedFont>
    <p:embeddedFont>
      <p:font typeface="Overpass Mono"/>
      <p:regular r:id="rId32"/>
      <p:bold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jIFO7wFZBqdg69jpnx8zuFFfFy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customXml" Target="../customXml/item1.xml"/><Relationship Id="rId21" Type="http://schemas.openxmlformats.org/officeDocument/2006/relationships/slide" Target="slides/slide17.xml"/><Relationship Id="rId34" Type="http://schemas.openxmlformats.org/officeDocument/2006/relationships/font" Target="fonts/Barlow-regular.fntdata"/><Relationship Id="rId7" Type="http://schemas.openxmlformats.org/officeDocument/2006/relationships/slide" Target="slides/slide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font" Target="fonts/Anaheim-bold.fntdata"/><Relationship Id="rId16" Type="http://schemas.openxmlformats.org/officeDocument/2006/relationships/slide" Target="slides/slide12.xml"/><Relationship Id="rId41" Type="http://schemas.openxmlformats.org/officeDocument/2006/relationships/customXml" Target="../customXml/item3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font" Target="fonts/OverpassMono-regular.fntdata"/><Relationship Id="rId37" Type="http://schemas.openxmlformats.org/officeDocument/2006/relationships/font" Target="fonts/Barlow-boldItalic.fntdata"/><Relationship Id="rId40" Type="http://schemas.openxmlformats.org/officeDocument/2006/relationships/customXml" Target="../customXml/item2.xml"/><Relationship Id="rId23" Type="http://schemas.openxmlformats.org/officeDocument/2006/relationships/slide" Target="slides/slide19.xml"/><Relationship Id="rId28" Type="http://schemas.openxmlformats.org/officeDocument/2006/relationships/font" Target="fonts/Anaheim-regular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font" Target="fonts/Barlow-italic.fntdata"/><Relationship Id="rId31" Type="http://schemas.openxmlformats.org/officeDocument/2006/relationships/font" Target="fonts/BarlowCondensedExtraBold-boldItalic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font" Target="fonts/BarlowCondensedExtraBold-bold.fntdata"/><Relationship Id="rId35" Type="http://schemas.openxmlformats.org/officeDocument/2006/relationships/font" Target="fonts/Barlow-bold.fntdata"/><Relationship Id="rId14" Type="http://schemas.openxmlformats.org/officeDocument/2006/relationships/slide" Target="slides/slide10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33" Type="http://schemas.openxmlformats.org/officeDocument/2006/relationships/font" Target="fonts/OverpassMono-bold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580b7d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d580b7d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1b7eca2d1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51b7eca2d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3aaf9ce4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353aaf9ce4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3aaf9ce4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353aaf9ce4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532080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31532080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58263e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3558263e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58263e7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3558263e7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58263e7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3558263e7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58263e7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3558263e7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58263e7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3558263e7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58263e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3558263e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580b7d42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d580b7d42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58263e7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3558263e7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58263e7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3558263e7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58263e7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3558263e7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d580b7d42c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d580b7d42c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580b7d42c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d580b7d42c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1b7eca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351b7eca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1b7eca2d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351b7eca2d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1b7eca2d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351b7eca2d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3aaf9ce4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353aaf9ce4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3aaf9ce4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353aaf9ce4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7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47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7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7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7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7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47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7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7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7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7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47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5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62" name="Google Shape;162;p5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4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54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54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8" name="Google Shape;198;p54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54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0" name="Google Shape;200;p54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54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2" name="Google Shape;202;p54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54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6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6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9" name="Google Shape;209;p56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6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56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6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3" name="Google Shape;213;p56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6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6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6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6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6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6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6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6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57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224" name="Google Shape;224;p57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7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7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7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7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7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7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7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7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7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7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7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7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7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7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7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7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7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57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57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44" name="Google Shape;244;p57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57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46" name="Google Shape;246;p57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57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48" name="Google Shape;248;p57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49" name="Google Shape;249;p57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57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53" name="Google Shape;253;p59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54" name="Google Shape;254;p59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55" name="Google Shape;255;p59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9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9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2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2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2" name="Google Shape;262;p62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2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2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2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3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3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3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3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3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3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63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4" name="Google Shape;274;p63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63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78" name="Google Shape;278;p64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64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80" name="Google Shape;280;p64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64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82" name="Google Shape;282;p64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5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86" name="Google Shape;286;p6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87" name="Google Shape;287;p65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5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5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8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58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8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8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8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8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8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8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8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8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8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8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8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6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6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6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6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6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6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6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6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6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6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6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6" name="Google Shape;306;p67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7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7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8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8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6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68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6" name="Google Shape;316;p6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1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8" name="Google Shape;68;p61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1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0" name="Google Shape;70;p61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2" name="Google Shape;72;p61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4" name="Google Shape;74;p61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6" name="Google Shape;76;p61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8" name="Google Shape;78;p61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79" name="Google Shape;79;p61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1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2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2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2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2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2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2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2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2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2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2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2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2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2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2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2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2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2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2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5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0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0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05" name="Google Shape;105;p50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08" name="Google Shape;108;p4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12" name="Google Shape;112;p6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1" name="Google Shape;121;p4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22" name="Google Shape;122;p4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4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24" name="Google Shape;124;p4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4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4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4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28" name="Google Shape;128;p4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4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1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1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1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1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1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1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1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1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1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1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1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1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1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1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1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137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1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1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1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1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1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1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1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1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1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51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factoring.guru/design-pattern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580b7d42c_0_0"/>
          <p:cNvSpPr txBox="1"/>
          <p:nvPr>
            <p:ph type="ctrTitle"/>
          </p:nvPr>
        </p:nvSpPr>
        <p:spPr>
          <a:xfrm>
            <a:off x="623400" y="1023850"/>
            <a:ext cx="85206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/>
              <a:t>Tutoriat 7</a:t>
            </a:r>
            <a:endParaRPr/>
          </a:p>
        </p:txBody>
      </p:sp>
      <p:sp>
        <p:nvSpPr>
          <p:cNvPr id="331" name="Google Shape;331;g2d580b7d42c_0_0"/>
          <p:cNvSpPr txBox="1"/>
          <p:nvPr>
            <p:ph idx="1" type="subTitle"/>
          </p:nvPr>
        </p:nvSpPr>
        <p:spPr>
          <a:xfrm>
            <a:off x="769050" y="3200350"/>
            <a:ext cx="85206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Ana-Maria Rusu &amp; Ionuț-Daniel Nedelcu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Grupa 242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Facultatea de Matematică și Informatică a Universității din București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1b7eca2d1_1_61"/>
          <p:cNvSpPr txBox="1"/>
          <p:nvPr/>
        </p:nvSpPr>
        <p:spPr>
          <a:xfrm>
            <a:off x="208550" y="616700"/>
            <a:ext cx="8717100" cy="440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i="0" sz="2800" u="none" cap="none" strike="noStrike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92" name="Google Shape;392;g351b7eca2d1_1_61"/>
          <p:cNvSpPr txBox="1"/>
          <p:nvPr>
            <p:ph type="title"/>
          </p:nvPr>
        </p:nvSpPr>
        <p:spPr>
          <a:xfrm>
            <a:off x="0" y="-37800"/>
            <a:ext cx="9077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Singleton Explcatii Cod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3" name="Google Shape;393;g351b7eca2d1_1_61"/>
          <p:cNvSpPr txBox="1"/>
          <p:nvPr>
            <p:ph idx="1" type="subTitle"/>
          </p:nvPr>
        </p:nvSpPr>
        <p:spPr>
          <a:xfrm flipH="1">
            <a:off x="4929225" y="669950"/>
            <a:ext cx="38535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→ PASUL 3 din implemenatre:</a:t>
            </a:r>
            <a:endParaRPr b="1"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-am adaugat in clasa un camp care este private static </a:t>
            </a:r>
            <a:r>
              <a:rPr lang="en" sz="1000">
                <a:solidFill>
                  <a:schemeClr val="dk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inline static Singleton* singleton;)</a:t>
            </a:r>
            <a:endParaRPr sz="1000">
              <a:solidFill>
                <a:schemeClr val="dk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Inline </a:t>
            </a: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 permite inițializarea variabilei statice direct în clasa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 vrem sa fie partajata la nivel de clasa, nu la nivel de obiect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 pentru a nu fi accesata, modificata sau ștearsa direct din exteriorul clasei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g351b7eca2d1_1_61"/>
          <p:cNvSpPr txBox="1"/>
          <p:nvPr>
            <p:ph idx="1" type="subTitle"/>
          </p:nvPr>
        </p:nvSpPr>
        <p:spPr>
          <a:xfrm flipH="1">
            <a:off x="473200" y="669950"/>
            <a:ext cx="43047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Singleton() =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Singleton(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Singleton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operator=(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Singleton* singleton;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→ PASUL 1 din </a:t>
            </a:r>
            <a:r>
              <a:rPr b="1"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implementare : </a:t>
            </a:r>
            <a:endParaRPr b="1"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-am facut constructorii, operatorul= PRIVATE (de ce? Pentru a bloca crearea de noi instante in afara clasei)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→ PASUL 2 din implementare:</a:t>
            </a:r>
            <a:endParaRPr b="1"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-am sters (adica am dat delete) la constructorul de copiere si la operatorul= (vream sa ne asiguram ca nu exista vreo posibilitate de a face o alta instanta singleton)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3aaf9ce4b_1_30"/>
          <p:cNvSpPr txBox="1"/>
          <p:nvPr/>
        </p:nvSpPr>
        <p:spPr>
          <a:xfrm>
            <a:off x="208550" y="616700"/>
            <a:ext cx="8717100" cy="440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i="0" sz="2800" u="none" cap="none" strike="noStrike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0" name="Google Shape;400;g353aaf9ce4b_1_30"/>
          <p:cNvSpPr txBox="1"/>
          <p:nvPr>
            <p:ph type="title"/>
          </p:nvPr>
        </p:nvSpPr>
        <p:spPr>
          <a:xfrm>
            <a:off x="0" y="-37800"/>
            <a:ext cx="9077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Singleton Explcatii Cod 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1" name="Google Shape;401;g353aaf9ce4b_1_30"/>
          <p:cNvSpPr txBox="1"/>
          <p:nvPr>
            <p:ph idx="1" type="subTitle"/>
          </p:nvPr>
        </p:nvSpPr>
        <p:spPr>
          <a:xfrm flipH="1">
            <a:off x="473200" y="669950"/>
            <a:ext cx="43047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getInstance()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(singleton ==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singleton = new Singleton();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0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→ PASUL 4 din implemenatare:</a:t>
            </a:r>
            <a:endParaRPr b="1" sz="10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-Functia getInstance reprezinta </a:t>
            </a: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punctul unic de acces către clasa Singleton, respectiv instanta singleton.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-Ce face acea functie?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creează o singură dată instanta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returnează acea instanță oricând ulterior.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g353aaf9ce4b_1_30"/>
          <p:cNvSpPr txBox="1"/>
          <p:nvPr>
            <p:ph idx="1" type="subTitle"/>
          </p:nvPr>
        </p:nvSpPr>
        <p:spPr>
          <a:xfrm flipH="1">
            <a:off x="4777950" y="739400"/>
            <a:ext cx="40845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 (singleton == nullptr)</a:t>
            </a:r>
            <a:endParaRPr sz="1000">
              <a:solidFill>
                <a:schemeClr val="dk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Verifică dacă instanța există deja.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Dacă nu există, o creează.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Altfel returnează pointerul către instanța unică 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singleton = new Singleton();</a:t>
            </a:r>
            <a:endParaRPr sz="1000">
              <a:solidFill>
                <a:schemeClr val="dk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Creează instanța dacă e prima oară când e apelată funcția getInstance.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 singleton;</a:t>
            </a:r>
            <a:endParaRPr sz="1000">
              <a:solidFill>
                <a:schemeClr val="dk2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Returnează mereu aceeași instanță (creată anterior sau acum).</a:t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3aaf9ce4b_1_15"/>
          <p:cNvSpPr txBox="1"/>
          <p:nvPr>
            <p:ph idx="1" type="body"/>
          </p:nvPr>
        </p:nvSpPr>
        <p:spPr>
          <a:xfrm>
            <a:off x="136500" y="1979250"/>
            <a:ext cx="8871000" cy="294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→ Rețineți că puteți oricând ajusta această limitare și permite crearea oricărui număr de instanțe Singleton. Singura parte de cod care trebuie modificată este corpul metodei getInstance.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→ In cazul in care vreti sa aprofundati, recomand acest site 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https://refactoring.guru/design-patterns/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→ Are un catalog de 23 de design patterns clasice, explicate foarte bine, cu exemple practice si cod pentru diverse limbaje de programare.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8" name="Google Shape;408;g353aaf9ce4b_1_15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Alte informatii utile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9" name="Google Shape;409;g353aaf9ce4b_1_15"/>
          <p:cNvSpPr/>
          <p:nvPr/>
        </p:nvSpPr>
        <p:spPr>
          <a:xfrm>
            <a:off x="7929000" y="38181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532080987_0_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Operatori de cast &amp; diverse</a:t>
            </a:r>
            <a:endParaRPr/>
          </a:p>
        </p:txBody>
      </p:sp>
      <p:sp>
        <p:nvSpPr>
          <p:cNvPr id="415" name="Google Shape;415;g31532080987_0_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58263e7d4_0_0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Operatorii de Cast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1" name="Google Shape;421;g3558263e7d4_0_0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3558263e7d4_0_0"/>
          <p:cNvSpPr txBox="1"/>
          <p:nvPr>
            <p:ph idx="1" type="body"/>
          </p:nvPr>
        </p:nvSpPr>
        <p:spPr>
          <a:xfrm>
            <a:off x="136500" y="1979250"/>
            <a:ext cx="8871000" cy="23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FFFFFF"/>
                </a:solidFill>
              </a:rPr>
              <a:t>→ In C++ avem 5 tipuri de operatori de cast: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Cel clasic mostenit din C (de ex. int(variabila) - cast la tipul int)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Dynamic Cast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3. Static Cast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4. Const Cast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5. Reinterpret Cast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58263e7d4_0_19"/>
          <p:cNvSpPr txBox="1"/>
          <p:nvPr>
            <p:ph idx="1" type="body"/>
          </p:nvPr>
        </p:nvSpPr>
        <p:spPr>
          <a:xfrm>
            <a:off x="136500" y="2067475"/>
            <a:ext cx="8871000" cy="29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Schimbarea tipului unui obiect </a:t>
            </a:r>
            <a:r>
              <a:rPr b="1" lang="en">
                <a:solidFill>
                  <a:srgbClr val="FFFFFF"/>
                </a:solidFill>
              </a:rPr>
              <a:t>la executie</a:t>
            </a:r>
            <a:r>
              <a:rPr lang="en">
                <a:solidFill>
                  <a:srgbClr val="FFFFFF"/>
                </a:solidFill>
              </a:rPr>
              <a:t> - verifica daca se poate da cast: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Daca se poate - se realizeaza cast (se schimba tipul de date)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Daca nu se poate - returneaza </a:t>
            </a:r>
            <a:r>
              <a:rPr b="1" lang="en">
                <a:solidFill>
                  <a:srgbClr val="FFFFFF"/>
                </a:solidFill>
              </a:rPr>
              <a:t>null </a:t>
            </a:r>
            <a:r>
              <a:rPr lang="en">
                <a:solidFill>
                  <a:srgbClr val="FFFFFF"/>
                </a:solidFill>
              </a:rPr>
              <a:t>(la pointeri) sau </a:t>
            </a:r>
            <a:r>
              <a:rPr b="1" lang="en">
                <a:solidFill>
                  <a:srgbClr val="FFFFFF"/>
                </a:solidFill>
              </a:rPr>
              <a:t>eroare </a:t>
            </a:r>
            <a:r>
              <a:rPr lang="en">
                <a:solidFill>
                  <a:srgbClr val="FFFFFF"/>
                </a:solidFill>
              </a:rPr>
              <a:t>(la referinte)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</a:t>
            </a:r>
            <a:r>
              <a:rPr b="1" lang="en">
                <a:solidFill>
                  <a:srgbClr val="FFFFFF"/>
                </a:solidFill>
              </a:rPr>
              <a:t>Are nevoie de o functie virtuala in clasa de baza</a:t>
            </a:r>
            <a:r>
              <a:rPr lang="en">
                <a:solidFill>
                  <a:srgbClr val="FFFFFF"/>
                </a:solidFill>
              </a:rPr>
              <a:t> din ierarhie (se activeaza RTTI: Run-Time Type Information)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Sintaxa:</a:t>
            </a:r>
            <a:r>
              <a:rPr b="1" lang="en">
                <a:solidFill>
                  <a:srgbClr val="FFFFFF"/>
                </a:solidFill>
              </a:rPr>
              <a:t> dynamic_cast&lt;tip_nou&gt; variabila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8" name="Google Shape;428;g3558263e7d4_0_19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Dynamic Cast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" name="Google Shape;429;g3558263e7d4_0_19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58263e7d4_0_31"/>
          <p:cNvSpPr txBox="1"/>
          <p:nvPr>
            <p:ph idx="1" type="body"/>
          </p:nvPr>
        </p:nvSpPr>
        <p:spPr>
          <a:xfrm>
            <a:off x="136500" y="2067475"/>
            <a:ext cx="8871000" cy="29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Schimbarea tipului unui obiect </a:t>
            </a:r>
            <a:r>
              <a:rPr b="1" lang="en">
                <a:solidFill>
                  <a:srgbClr val="FFFFFF"/>
                </a:solidFill>
              </a:rPr>
              <a:t>la runtime </a:t>
            </a:r>
            <a:r>
              <a:rPr lang="en">
                <a:solidFill>
                  <a:srgbClr val="FFFFFF"/>
                </a:solidFill>
              </a:rPr>
              <a:t>- verifica daca se poate da cast: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Daca se poate - se realizeaza cast (se schimba tipul de date)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Daca nu se poate - </a:t>
            </a:r>
            <a:r>
              <a:rPr b="1" lang="en">
                <a:solidFill>
                  <a:srgbClr val="FFFFFF"/>
                </a:solidFill>
              </a:rPr>
              <a:t>depinde </a:t>
            </a:r>
            <a:r>
              <a:rPr lang="en">
                <a:solidFill>
                  <a:srgbClr val="FFFFFF"/>
                </a:solidFill>
              </a:rPr>
              <a:t>(eroare sau comportament nedefinit)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→ Poate fi folosit la orice conversie standard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→ Nu face verificari la executie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Sintaxa:</a:t>
            </a:r>
            <a:r>
              <a:rPr b="1" lang="en">
                <a:solidFill>
                  <a:srgbClr val="FFFFFF"/>
                </a:solidFill>
              </a:rPr>
              <a:t> static_cast&lt;tip_nou&gt; variabila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5" name="Google Shape;435;g3558263e7d4_0_31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Static Cast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6" name="Google Shape;436;g3558263e7d4_0_31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58263e7d4_0_37"/>
          <p:cNvSpPr txBox="1"/>
          <p:nvPr>
            <p:ph idx="1" type="body"/>
          </p:nvPr>
        </p:nvSpPr>
        <p:spPr>
          <a:xfrm>
            <a:off x="136500" y="2067475"/>
            <a:ext cx="8871000" cy="29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Rescrie explicit proprietatea de const sau volatile intr-un cast (elimina sau adauga proprietatea de const).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Daca obiectul a fost definit din start ca fiind const - nerecomandat - comportament nedefinit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Daca obiectul nu a fost definit initial ca fiind const, sau ne referim la parametri trimisi ca fiind constanti - poate fi folosit fara probleme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Sintaxa:</a:t>
            </a:r>
            <a:r>
              <a:rPr b="1" lang="en">
                <a:solidFill>
                  <a:srgbClr val="FFFFFF"/>
                </a:solidFill>
              </a:rPr>
              <a:t> const_cast&lt;tip_variabila&gt; variabila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2" name="Google Shape;442;g3558263e7d4_0_37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Const Cast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3" name="Google Shape;443;g3558263e7d4_0_37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58263e7d4_0_43"/>
          <p:cNvSpPr txBox="1"/>
          <p:nvPr>
            <p:ph idx="1" type="body"/>
          </p:nvPr>
        </p:nvSpPr>
        <p:spPr>
          <a:xfrm>
            <a:off x="136500" y="2067475"/>
            <a:ext cx="8871000" cy="29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Converteste un tip intr-un alt tip fundamental diferit (folosit mai degraba pentru reinterpretarea tipurilor de date deja cunoscute)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Sintaxa:</a:t>
            </a:r>
            <a:r>
              <a:rPr b="1" lang="en">
                <a:solidFill>
                  <a:srgbClr val="FFFFFF"/>
                </a:solidFill>
              </a:rPr>
              <a:t> reinterpret_cast&lt;tip_variabila&gt; variabila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In realitate - foarte rar folosit (cel putin in facultate)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g3558263e7d4_0_43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Reinterpret Cast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g3558263e7d4_0_43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58263e7d4_0_49"/>
          <p:cNvSpPr txBox="1"/>
          <p:nvPr>
            <p:ph idx="1" type="body"/>
          </p:nvPr>
        </p:nvSpPr>
        <p:spPr>
          <a:xfrm>
            <a:off x="136500" y="2067475"/>
            <a:ext cx="8871000" cy="29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Cuvinte cheie pentru tipuri de date si variabile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Mutable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Volatile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Extern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6" name="Google Shape;456;g3558263e7d4_0_49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Diverse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7" name="Google Shape;457;g3558263e7d4_0_49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580b7d42c_0_326"/>
          <p:cNvSpPr txBox="1"/>
          <p:nvPr>
            <p:ph type="title"/>
          </p:nvPr>
        </p:nvSpPr>
        <p:spPr>
          <a:xfrm>
            <a:off x="875400" y="1440800"/>
            <a:ext cx="8111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Mențiune: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toate programele sunt rulate în Visual Studio Code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compilator g++, comanda terminal: g++ sursa.cpp –o sursa &amp;&amp; ./sursa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58263e7d4_0_55"/>
          <p:cNvSpPr txBox="1"/>
          <p:nvPr>
            <p:ph idx="1" type="body"/>
          </p:nvPr>
        </p:nvSpPr>
        <p:spPr>
          <a:xfrm>
            <a:off x="136500" y="2067475"/>
            <a:ext cx="8871000" cy="29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Permite modificarea membrului/datei dintr-un obiect al unei clase, chiar daca obiectul e declarat constant.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</a:t>
            </a:r>
            <a:r>
              <a:rPr b="1" lang="en">
                <a:solidFill>
                  <a:srgbClr val="FFFFFF"/>
                </a:solidFill>
              </a:rPr>
              <a:t>Sintaxa (la definirea variabilei in clasa): mutable tip_variabila variabila;</a:t>
            </a:r>
            <a:r>
              <a:rPr b="1" lang="e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Atentie! Poate fi folosit doar in interiorul claselor.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3" name="Google Shape;463;g3558263e7d4_0_55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Mutable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4" name="Google Shape;464;g3558263e7d4_0_55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558263e7d4_0_61"/>
          <p:cNvSpPr txBox="1"/>
          <p:nvPr>
            <p:ph idx="1" type="body"/>
          </p:nvPr>
        </p:nvSpPr>
        <p:spPr>
          <a:xfrm>
            <a:off x="136500" y="2067475"/>
            <a:ext cx="8871000" cy="29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Pseudo-definitie: “volatile” ii spune compilatorului ceva similar cu: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“Aceasta variabila poate fi modificata in moduri pe care tu nu le poti detecta (ex: de catre hardware, alt thread, intreruperi etc.), deci NU o optimiza!”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</a:t>
            </a:r>
            <a:r>
              <a:rPr b="1" lang="en">
                <a:solidFill>
                  <a:srgbClr val="FFFFFF"/>
                </a:solidFill>
              </a:rPr>
              <a:t>Sintaxa (la definirea variabilei in clasa): volatile tip_variabila variabila;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g3558263e7d4_0_61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Volatile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1" name="Google Shape;471;g3558263e7d4_0_61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58263e7d4_0_68"/>
          <p:cNvSpPr txBox="1"/>
          <p:nvPr>
            <p:ph idx="1" type="body"/>
          </p:nvPr>
        </p:nvSpPr>
        <p:spPr>
          <a:xfrm>
            <a:off x="136500" y="2067475"/>
            <a:ext cx="8871000" cy="29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Spune compilatorului ca variabila/functia e definita in alt fisier.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Folosit in general pentru partajarea anumitor valori globale intre fisiere (de exemplu, ip-ul unui server).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</a:t>
            </a:r>
            <a:r>
              <a:rPr b="1" lang="en">
                <a:solidFill>
                  <a:srgbClr val="FFFFFF"/>
                </a:solidFill>
              </a:rPr>
              <a:t>Sintaxa: extern tip_variabila variabila;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	Compilatorul apoi stie ca trebuie sa caute o variabila/functie cu exact acest nume in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headerele incluse.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g3558263e7d4_0_68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Extern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8" name="Google Shape;478;g3558263e7d4_0_68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d580b7d42c_0_98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484" name="Google Shape;484;g2d580b7d42c_0_98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580b7d42c_0_651"/>
          <p:cNvSpPr txBox="1"/>
          <p:nvPr>
            <p:ph idx="15" type="title"/>
          </p:nvPr>
        </p:nvSpPr>
        <p:spPr>
          <a:xfrm>
            <a:off x="1278000" y="802925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Ce vom face azi?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2" name="Google Shape;342;g2d580b7d42c_0_651"/>
          <p:cNvSpPr txBox="1"/>
          <p:nvPr>
            <p:ph type="title"/>
          </p:nvPr>
        </p:nvSpPr>
        <p:spPr>
          <a:xfrm>
            <a:off x="3568500" y="2360900"/>
            <a:ext cx="2091300" cy="74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700"/>
              <a:t>Operatori de cast &amp; diverse</a:t>
            </a:r>
            <a:endParaRPr sz="1700"/>
          </a:p>
        </p:txBody>
      </p:sp>
      <p:sp>
        <p:nvSpPr>
          <p:cNvPr id="343" name="Google Shape;343;g2d580b7d42c_0_651"/>
          <p:cNvSpPr txBox="1"/>
          <p:nvPr>
            <p:ph idx="5" type="title"/>
          </p:nvPr>
        </p:nvSpPr>
        <p:spPr>
          <a:xfrm>
            <a:off x="467975" y="2312675"/>
            <a:ext cx="2091300" cy="7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700"/>
              <a:t>Design Patterns</a:t>
            </a:r>
            <a:endParaRPr sz="1700"/>
          </a:p>
        </p:txBody>
      </p:sp>
      <p:sp>
        <p:nvSpPr>
          <p:cNvPr id="344" name="Google Shape;344;g2d580b7d42c_0_651"/>
          <p:cNvSpPr txBox="1"/>
          <p:nvPr>
            <p:ph idx="7" type="title"/>
          </p:nvPr>
        </p:nvSpPr>
        <p:spPr>
          <a:xfrm>
            <a:off x="6669025" y="2360900"/>
            <a:ext cx="2091300" cy="7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/>
              <a:t>Exercitii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"/>
          <p:cNvSpPr txBox="1"/>
          <p:nvPr>
            <p:ph type="title"/>
          </p:nvPr>
        </p:nvSpPr>
        <p:spPr>
          <a:xfrm>
            <a:off x="454800" y="2714625"/>
            <a:ext cx="8425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/>
              <a:t>Design Patterns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50" name="Google Shape;350;p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1b7eca2d1_0_0"/>
          <p:cNvSpPr txBox="1"/>
          <p:nvPr>
            <p:ph idx="1" type="body"/>
          </p:nvPr>
        </p:nvSpPr>
        <p:spPr>
          <a:xfrm>
            <a:off x="136500" y="2067475"/>
            <a:ext cx="8871000" cy="293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FFFFFF"/>
                </a:solidFill>
              </a:rPr>
              <a:t>→ Definitie: </a:t>
            </a:r>
            <a:r>
              <a:rPr lang="en">
                <a:solidFill>
                  <a:srgbClr val="FFFFFF"/>
                </a:solidFill>
              </a:rPr>
              <a:t>Un design pattern este o soluție tipică pentru probleme frecvent întâlnite în proiectarea software. Nu este o secventa de cod preimplementata, ci un șablon general care poate fi adaptat la nevoile programului.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</a:t>
            </a:r>
            <a:r>
              <a:rPr b="1" lang="en">
                <a:solidFill>
                  <a:srgbClr val="FFFFFF"/>
                </a:solidFill>
              </a:rPr>
              <a:t>De ce le-am folosi? </a:t>
            </a:r>
            <a:r>
              <a:rPr lang="en">
                <a:solidFill>
                  <a:srgbClr val="FFFFFF"/>
                </a:solidFill>
              </a:rPr>
              <a:t>Poate fi o intreaga filozofie sa explicam acest fapt, dar pe scrut ne ajută să scriem cod mai clar, reutilizabil și ușor de întreținut.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g351b7eca2d1_0_0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Design Patterns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7" name="Google Shape;357;g351b7eca2d1_0_0"/>
          <p:cNvSpPr/>
          <p:nvPr/>
        </p:nvSpPr>
        <p:spPr>
          <a:xfrm>
            <a:off x="7929000" y="39705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1b7eca2d1_1_2"/>
          <p:cNvSpPr txBox="1"/>
          <p:nvPr>
            <p:ph idx="1" type="body"/>
          </p:nvPr>
        </p:nvSpPr>
        <p:spPr>
          <a:xfrm>
            <a:off x="136500" y="2018175"/>
            <a:ext cx="8871000" cy="273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→ Clasificare: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1</a:t>
            </a:r>
            <a:r>
              <a:rPr lang="en"/>
              <a:t>.</a:t>
            </a:r>
            <a:r>
              <a:rPr b="1" lang="en"/>
              <a:t>creaționale</a:t>
            </a:r>
            <a:r>
              <a:rPr lang="en"/>
              <a:t> → oferă mecanisme de creare a obiectelor care cresc flexibilitatea și reutilizarea codului existent.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2.structurale</a:t>
            </a:r>
            <a:r>
              <a:rPr lang="en"/>
              <a:t> → explică cum să se asambleze obiecte și clase în structuri mai mari, menținând în același timp aceste structuri flexibile și eficiente.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lang="en"/>
              <a:t>.</a:t>
            </a:r>
            <a:r>
              <a:rPr b="1" lang="en"/>
              <a:t>comportamentale</a:t>
            </a:r>
            <a:r>
              <a:rPr lang="en"/>
              <a:t> → se ocupă de comunicarea eficientă și de atribuirea responsabilităților între obiecte.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3" name="Google Shape;363;g351b7eca2d1_1_2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Design Patterns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4" name="Google Shape;364;g351b7eca2d1_1_2"/>
          <p:cNvSpPr/>
          <p:nvPr/>
        </p:nvSpPr>
        <p:spPr>
          <a:xfrm>
            <a:off x="7929000" y="3679500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1b7eca2d1_1_15"/>
          <p:cNvSpPr txBox="1"/>
          <p:nvPr>
            <p:ph idx="1" type="body"/>
          </p:nvPr>
        </p:nvSpPr>
        <p:spPr>
          <a:xfrm>
            <a:off x="136500" y="2054875"/>
            <a:ext cx="8871000" cy="289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</a:t>
            </a:r>
            <a:r>
              <a:rPr b="1" lang="en">
                <a:solidFill>
                  <a:srgbClr val="FFFFFF"/>
                </a:solidFill>
              </a:rPr>
              <a:t>Definitie</a:t>
            </a:r>
            <a:r>
              <a:rPr lang="en">
                <a:solidFill>
                  <a:srgbClr val="FFFFFF"/>
                </a:solidFill>
              </a:rPr>
              <a:t>: Singleton este un design pattern </a:t>
            </a:r>
            <a:r>
              <a:rPr b="1" lang="en">
                <a:solidFill>
                  <a:schemeClr val="dk2"/>
                </a:solidFill>
              </a:rPr>
              <a:t>creațional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care ne asigura că o clasă are </a:t>
            </a:r>
            <a:r>
              <a:rPr b="1" lang="en">
                <a:solidFill>
                  <a:schemeClr val="dk2"/>
                </a:solidFill>
              </a:rPr>
              <a:t>o singură instanță</a:t>
            </a:r>
            <a:r>
              <a:rPr lang="en">
                <a:solidFill>
                  <a:srgbClr val="FFFFFF"/>
                </a:solidFill>
              </a:rPr>
              <a:t>, oferind în același timp un punct de acces global la această instanță.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→ </a:t>
            </a:r>
            <a:r>
              <a:rPr b="1" lang="en">
                <a:solidFill>
                  <a:srgbClr val="FFFFFF"/>
                </a:solidFill>
              </a:rPr>
              <a:t>Cand folosim singleton si de ce?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FFFFFF"/>
                </a:solidFill>
              </a:rPr>
              <a:t>Folosim singleton atunci când o clasă trebuie să aibă o singură instanță disponibilă tuturor “clienților”; de exemplu, un singur obiect de bază de date partajat de diferite părți ale programului sau atunci când e nevoie de un control mai strict asupra variabilelor globale.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g351b7eca2d1_1_15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Singleton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1" name="Google Shape;371;g351b7eca2d1_1_15"/>
          <p:cNvSpPr/>
          <p:nvPr/>
        </p:nvSpPr>
        <p:spPr>
          <a:xfrm>
            <a:off x="7929000" y="442442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3aaf9ce4b_1_4"/>
          <p:cNvSpPr txBox="1"/>
          <p:nvPr>
            <p:ph idx="1" type="body"/>
          </p:nvPr>
        </p:nvSpPr>
        <p:spPr>
          <a:xfrm>
            <a:off x="136500" y="1979250"/>
            <a:ext cx="8871000" cy="23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FFFFFF"/>
                </a:solidFill>
              </a:rPr>
              <a:t>→ </a:t>
            </a:r>
            <a:r>
              <a:rPr b="1" lang="en">
                <a:solidFill>
                  <a:srgbClr val="FFFFFF"/>
                </a:solidFill>
              </a:rPr>
              <a:t>Pasi de implementare</a:t>
            </a:r>
            <a:r>
              <a:rPr b="1" lang="en">
                <a:solidFill>
                  <a:srgbClr val="FFFFFF"/>
                </a:solidFill>
              </a:rPr>
              <a:t>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facem constructorii, operatorul egal </a:t>
            </a:r>
            <a:r>
              <a:rPr b="1" lang="en"/>
              <a:t>private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stergem constructorul de copiere si operatorul egal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3. </a:t>
            </a:r>
            <a:r>
              <a:rPr lang="en">
                <a:solidFill>
                  <a:srgbClr val="FFFFFF"/>
                </a:solidFill>
              </a:rPr>
              <a:t>adaugam un camp private </a:t>
            </a:r>
            <a:r>
              <a:rPr b="1" lang="en"/>
              <a:t>static </a:t>
            </a:r>
            <a:r>
              <a:rPr lang="en">
                <a:solidFill>
                  <a:srgbClr val="FFFFFF"/>
                </a:solidFill>
              </a:rPr>
              <a:t> pentru a memora instanta singleton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4. </a:t>
            </a:r>
            <a:r>
              <a:rPr lang="en">
                <a:solidFill>
                  <a:srgbClr val="FFFFFF"/>
                </a:solidFill>
              </a:rPr>
              <a:t>declaram o metoda </a:t>
            </a:r>
            <a:r>
              <a:rPr lang="en"/>
              <a:t>public </a:t>
            </a:r>
            <a:r>
              <a:rPr b="1" lang="en">
                <a:solidFill>
                  <a:srgbClr val="FFFFFF"/>
                </a:solidFill>
              </a:rPr>
              <a:t>static </a:t>
            </a:r>
            <a:r>
              <a:rPr lang="en">
                <a:solidFill>
                  <a:srgbClr val="FFFFFF"/>
                </a:solidFill>
              </a:rPr>
              <a:t>ce va gestiona instanta singleton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g353aaf9ce4b_1_4"/>
          <p:cNvSpPr txBox="1"/>
          <p:nvPr>
            <p:ph type="title"/>
          </p:nvPr>
        </p:nvSpPr>
        <p:spPr>
          <a:xfrm>
            <a:off x="153550" y="946825"/>
            <a:ext cx="7965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Singleton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8" name="Google Shape;378;g353aaf9ce4b_1_4"/>
          <p:cNvSpPr/>
          <p:nvPr/>
        </p:nvSpPr>
        <p:spPr>
          <a:xfrm>
            <a:off x="7929000" y="3818175"/>
            <a:ext cx="1215012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3aaf9ce4b_1_23"/>
          <p:cNvSpPr txBox="1"/>
          <p:nvPr/>
        </p:nvSpPr>
        <p:spPr>
          <a:xfrm>
            <a:off x="208550" y="616700"/>
            <a:ext cx="8717100" cy="452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i="0" sz="2800" u="none" cap="none" strike="noStrike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4" name="Google Shape;384;g353aaf9ce4b_1_23"/>
          <p:cNvSpPr txBox="1"/>
          <p:nvPr>
            <p:ph type="title"/>
          </p:nvPr>
        </p:nvSpPr>
        <p:spPr>
          <a:xfrm>
            <a:off x="0" y="-37800"/>
            <a:ext cx="9077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Singleton Implemenatre</a:t>
            </a:r>
            <a:endParaRPr/>
          </a:p>
        </p:txBody>
      </p:sp>
      <p:sp>
        <p:nvSpPr>
          <p:cNvPr id="385" name="Google Shape;385;g353aaf9ce4b_1_23"/>
          <p:cNvSpPr txBox="1"/>
          <p:nvPr>
            <p:ph idx="1" type="subTitle"/>
          </p:nvPr>
        </p:nvSpPr>
        <p:spPr>
          <a:xfrm flipH="1">
            <a:off x="4929225" y="669950"/>
            <a:ext cx="38535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Singleton* s1 = Singleton::getInstance();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Singleton* s2 = Singleton::getInstance();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"s1: 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s1 &lt;&lt; endl;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cout &lt;&lt;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"s2: "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s2 &lt;&lt; endl;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s1: 0x7bcea0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s2: 0x7bcea0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→ desi pare ca am creat 2 instante aparent diferite ale clasei Singleton, lucrurile nu stau 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chiarr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asa.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→ s1 si s2 indica spre aceeasi zona de memorie, astfel tot o singura instanta avem, fie ca ne referim la ea prin intermediul lui s1 sau al lui s2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g353aaf9ce4b_1_23"/>
          <p:cNvSpPr txBox="1"/>
          <p:nvPr>
            <p:ph idx="1" type="subTitle"/>
          </p:nvPr>
        </p:nvSpPr>
        <p:spPr>
          <a:xfrm flipH="1">
            <a:off x="473200" y="669950"/>
            <a:ext cx="43047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0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Singleton() =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Singleton(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Singleton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operator=(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Singleton* singleton;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getInstance()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(singleton ==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nullptr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singleton = new Singleton();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singleton;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36EB1294A614D9DD9FC3B6C873B85" ma:contentTypeVersion="4" ma:contentTypeDescription="Create a new document." ma:contentTypeScope="" ma:versionID="ee475bd21897d1447d29ac4697d2c13a">
  <xsd:schema xmlns:xsd="http://www.w3.org/2001/XMLSchema" xmlns:xs="http://www.w3.org/2001/XMLSchema" xmlns:p="http://schemas.microsoft.com/office/2006/metadata/properties" xmlns:ns2="3c566639-f165-407b-9264-b25764e71d9e" targetNamespace="http://schemas.microsoft.com/office/2006/metadata/properties" ma:root="true" ma:fieldsID="a6c2c358f079f9d628955240d58da6d8" ns2:_="">
    <xsd:import namespace="3c566639-f165-407b-9264-b25764e71d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566639-f165-407b-9264-b25764e71d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1A2BE4-F6E0-45F4-9F0A-AD1726DF838E}"/>
</file>

<file path=customXml/itemProps2.xml><?xml version="1.0" encoding="utf-8"?>
<ds:datastoreItem xmlns:ds="http://schemas.openxmlformats.org/officeDocument/2006/customXml" ds:itemID="{FC6BE317-C835-42DA-8379-1C601DB87168}"/>
</file>

<file path=customXml/itemProps3.xml><?xml version="1.0" encoding="utf-8"?>
<ds:datastoreItem xmlns:ds="http://schemas.openxmlformats.org/officeDocument/2006/customXml" ds:itemID="{207B3494-8608-4145-B77D-F7CEA84B9FE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0x01010066E36EB1294A614D9DD9FC3B6C873B85</vt:lpwstr>
  </property>
</Properties>
</file>