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6.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PT Sans Narrow" charset="0"/>
      <p:regular r:id="rId23"/>
      <p:bold r:id="rId24"/>
    </p:embeddedFont>
    <p:embeddedFont>
      <p:font typeface="Open Sans" charset="0"/>
      <p:regular r:id="rId25"/>
      <p:bold r:id="rId26"/>
      <p:italic r:id="rId27"/>
      <p:boldItalic r:id="rId28"/>
    </p:embeddedFont>
    <p:embeddedFont>
      <p:font typeface="Montserrat"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8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customXml" Target="../customXml/item3.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5cd6fd0d4c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5cd6fd0d4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cd6fd0d4c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cd6fd0d4c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5cd6fd0d4c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5cd6fd0d4c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5cd6fd0d4c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35cd6fd0d4c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cd6fd0d4c_1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cd6fd0d4c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5cd6fd0d4c_2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5cd6fd0d4c_2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cd6fd0d4c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5cd6fd0d4c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5cd6fd0d4c_2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5cd6fd0d4c_2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cd6fd0d4c_2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5cd6fd0d4c_2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cd6fd0d4c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cd6fd0d4c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5cd5efca93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5cd5efca9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cd6fd0d4c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cd6fd0d4c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35cd6fd0d4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35cd6fd0d4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cd5efca93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cd5efca93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cd6fd0d4c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5cd6fd0d4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5cd6fd0d4c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5cd6fd0d4c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cd6fd0d4c_2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cd6fd0d4c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cd6fd0d4c_2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5cd6fd0d4c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cd6fd0d4c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cd6fd0d4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ro"/>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chocoteam/choco3"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leetcode.com/problems/verbal-arithmetic-puzzle/description/"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ro">
                <a:solidFill>
                  <a:srgbClr val="0F4153"/>
                </a:solidFill>
              </a:rPr>
              <a:t>Verbal arithmetic!</a:t>
            </a:r>
            <a:endParaRPr>
              <a:solidFill>
                <a:srgbClr val="0F4153"/>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ro">
                <a:solidFill>
                  <a:srgbClr val="000000"/>
                </a:solidFill>
              </a:rPr>
              <a:t>Robitu Riana &amp; Tănase Irina </a:t>
            </a:r>
            <a:endParaRPr>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Relevant nitpickeries and explanations</a:t>
            </a:r>
            <a:endParaRPr>
              <a:solidFill>
                <a:srgbClr val="0F4153"/>
              </a:solidFill>
            </a:endParaRPr>
          </a:p>
        </p:txBody>
      </p:sp>
      <p:sp>
        <p:nvSpPr>
          <p:cNvPr id="136" name="Google Shape;136;p22"/>
          <p:cNvSpPr txBox="1">
            <a:spLocks noGrp="1"/>
          </p:cNvSpPr>
          <p:nvPr>
            <p:ph type="body" idx="1"/>
          </p:nvPr>
        </p:nvSpPr>
        <p:spPr>
          <a:xfrm>
            <a:off x="131850" y="1462375"/>
            <a:ext cx="8880300" cy="8604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1000"/>
              </a:spcAft>
              <a:buClr>
                <a:srgbClr val="000000"/>
              </a:buClr>
              <a:buSzPts val="1800"/>
              <a:buChar char="➔"/>
            </a:pPr>
            <a:r>
              <a:rPr lang="ro">
                <a:solidFill>
                  <a:srgbClr val="000000"/>
                </a:solidFill>
              </a:rPr>
              <a:t>Cryptarithms have been used since the 1800s as a way to demonstrate the brute force approach;</a:t>
            </a:r>
            <a:endParaRPr>
              <a:solidFill>
                <a:srgbClr val="000000"/>
              </a:solidFill>
            </a:endParaRPr>
          </a:p>
        </p:txBody>
      </p:sp>
      <p:sp>
        <p:nvSpPr>
          <p:cNvPr id="137" name="Google Shape;137;p22"/>
          <p:cNvSpPr txBox="1"/>
          <p:nvPr/>
        </p:nvSpPr>
        <p:spPr>
          <a:xfrm>
            <a:off x="131850" y="2209250"/>
            <a:ext cx="8880300" cy="10725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1000"/>
              </a:spcAft>
              <a:buClr>
                <a:srgbClr val="000000"/>
              </a:buClr>
              <a:buSzPts val="1800"/>
              <a:buFont typeface="Open Sans"/>
              <a:buChar char="➔"/>
            </a:pPr>
            <a:r>
              <a:rPr lang="ro" sz="1800">
                <a:latin typeface="Open Sans"/>
                <a:ea typeface="Open Sans"/>
                <a:cs typeface="Open Sans"/>
                <a:sym typeface="Open Sans"/>
              </a:rPr>
              <a:t>Naively, one would say that a cryptarithm can be interpreted as a linear system (in the way we perceive it mathematically), but it is not, due to the constraints placed on the values (integrality, range and uniqueness);</a:t>
            </a:r>
            <a:endParaRPr sz="1800">
              <a:latin typeface="Open Sans"/>
              <a:ea typeface="Open Sans"/>
              <a:cs typeface="Open Sans"/>
              <a:sym typeface="Open Sans"/>
            </a:endParaRPr>
          </a:p>
        </p:txBody>
      </p:sp>
      <p:sp>
        <p:nvSpPr>
          <p:cNvPr id="138" name="Google Shape;138;p22"/>
          <p:cNvSpPr txBox="1"/>
          <p:nvPr/>
        </p:nvSpPr>
        <p:spPr>
          <a:xfrm>
            <a:off x="131850" y="3241750"/>
            <a:ext cx="8520600" cy="1557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000000"/>
              </a:buClr>
              <a:buSzPts val="1800"/>
              <a:buFont typeface="Open Sans"/>
              <a:buChar char="➔"/>
            </a:pPr>
            <a:r>
              <a:rPr lang="ro" sz="1800">
                <a:latin typeface="Open Sans"/>
                <a:ea typeface="Open Sans"/>
                <a:cs typeface="Open Sans"/>
                <a:sym typeface="Open Sans"/>
              </a:rPr>
              <a:t>This means that they’d be more accurately called linear programming problems (instead of linear systems), and integer linear programming is actually NP-hard (NP-complete in this case, since it’s obvious that a solution can be verified in polynomial time).</a:t>
            </a:r>
            <a:endParaRPr sz="1800">
              <a:solidFill>
                <a:schemeClr val="dk2"/>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Some implementation ideas - what is the most efficient way to solve the problem?</a:t>
            </a:r>
            <a:endParaRPr>
              <a:solidFill>
                <a:srgbClr val="0F4153"/>
              </a:solidFill>
            </a:endParaRPr>
          </a:p>
        </p:txBody>
      </p:sp>
      <p:sp>
        <p:nvSpPr>
          <p:cNvPr id="144" name="Google Shape;144;p23"/>
          <p:cNvSpPr txBox="1">
            <a:spLocks noGrp="1"/>
          </p:cNvSpPr>
          <p:nvPr>
            <p:ph type="body" idx="1"/>
          </p:nvPr>
        </p:nvSpPr>
        <p:spPr>
          <a:xfrm>
            <a:off x="311700" y="1612300"/>
            <a:ext cx="8520600" cy="33027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ro">
                <a:solidFill>
                  <a:srgbClr val="000000"/>
                </a:solidFill>
              </a:rPr>
              <a:t>One of the most efficient solutions that we could find online was created for a Leetcode problem and we decided to study it and understand how the programmer approached the concept of verbal arithmetics. </a:t>
            </a:r>
            <a:endParaRPr>
              <a:solidFill>
                <a:srgbClr val="000000"/>
              </a:solidFill>
            </a:endParaRPr>
          </a:p>
          <a:p>
            <a:pPr marL="0" lvl="0" indent="457200" algn="l" rtl="0">
              <a:spcBef>
                <a:spcPts val="1200"/>
              </a:spcBef>
              <a:spcAft>
                <a:spcPts val="0"/>
              </a:spcAft>
              <a:buNone/>
            </a:pPr>
            <a:r>
              <a:rPr lang="ro">
                <a:solidFill>
                  <a:srgbClr val="000000"/>
                </a:solidFill>
              </a:rPr>
              <a:t>This solution is quite unique, as it assigns a coefficient to each letter, which represents the sum of its positions across all words. It then tries to find the values for the letters with the biggest coefficients, using a depth-first-search type of algorithm, using cumulative sums to stop the branches that are sure to fail, which saves time.  </a:t>
            </a:r>
            <a:endParaRPr>
              <a:solidFill>
                <a:srgbClr val="000000"/>
              </a:solidFill>
            </a:endParaRPr>
          </a:p>
          <a:p>
            <a:pPr marL="0" lvl="0" indent="457200" algn="l" rtl="0">
              <a:spcBef>
                <a:spcPts val="1200"/>
              </a:spcBef>
              <a:spcAft>
                <a:spcPts val="0"/>
              </a:spcAft>
              <a:buNone/>
            </a:pPr>
            <a:endParaRPr>
              <a:solidFill>
                <a:srgbClr val="000000"/>
              </a:solidFill>
            </a:endParaRPr>
          </a:p>
          <a:p>
            <a:pPr marL="0" lvl="0" indent="45720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Some implementation ideas - what is the most efficient way to solve the problem?</a:t>
            </a:r>
            <a:endParaRPr>
              <a:solidFill>
                <a:srgbClr val="0F4153"/>
              </a:solidFill>
            </a:endParaRPr>
          </a:p>
          <a:p>
            <a:pPr marL="0" lvl="0" indent="0" algn="l" rtl="0">
              <a:spcBef>
                <a:spcPts val="0"/>
              </a:spcBef>
              <a:spcAft>
                <a:spcPts val="0"/>
              </a:spcAft>
              <a:buNone/>
            </a:pPr>
            <a:endParaRPr>
              <a:solidFill>
                <a:srgbClr val="0F4153"/>
              </a:solidFill>
            </a:endParaRPr>
          </a:p>
        </p:txBody>
      </p:sp>
      <p:sp>
        <p:nvSpPr>
          <p:cNvPr id="150" name="Google Shape;150;p24"/>
          <p:cNvSpPr txBox="1">
            <a:spLocks noGrp="1"/>
          </p:cNvSpPr>
          <p:nvPr>
            <p:ph type="body" idx="1"/>
          </p:nvPr>
        </p:nvSpPr>
        <p:spPr>
          <a:xfrm>
            <a:off x="311700" y="1566175"/>
            <a:ext cx="8520600" cy="33027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ro">
                <a:solidFill>
                  <a:srgbClr val="000000"/>
                </a:solidFill>
              </a:rPr>
              <a:t>Another way to solve this problem would be the constraint programming method, for which we found a variant in Java using Choco3. While we're not Java programmers, we found this solution interesting. It offered a new way to approach the problem, quite different from the methods we're more familiar with.</a:t>
            </a:r>
            <a:endParaRPr>
              <a:solidFill>
                <a:srgbClr val="000000"/>
              </a:solidFill>
            </a:endParaRPr>
          </a:p>
          <a:p>
            <a:pPr marL="0" lvl="0" indent="0" algn="l" rtl="0">
              <a:spcBef>
                <a:spcPts val="1200"/>
              </a:spcBef>
              <a:spcAft>
                <a:spcPts val="1200"/>
              </a:spcAft>
              <a:buNone/>
            </a:pPr>
            <a:r>
              <a:rPr lang="ro" u="sng">
                <a:solidFill>
                  <a:schemeClr val="accent5"/>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https://github.com/chocoteam/choco3</a:t>
            </a:r>
            <a:r>
              <a:rPr lang="ro">
                <a:solidFill>
                  <a:schemeClr val="accent5"/>
                </a:solidFill>
              </a:rPr>
              <a:t> </a:t>
            </a:r>
            <a:r>
              <a:rPr lang="ro">
                <a:solidFill>
                  <a:srgbClr val="000000"/>
                </a:solidFill>
              </a:rPr>
              <a:t>for more informations about the lib used.</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Our approach</a:t>
            </a:r>
            <a:endParaRPr>
              <a:solidFill>
                <a:srgbClr val="0F4153"/>
              </a:solidFill>
            </a:endParaRPr>
          </a:p>
        </p:txBody>
      </p:sp>
      <p:sp>
        <p:nvSpPr>
          <p:cNvPr id="156" name="Google Shape;156;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ro">
                <a:solidFill>
                  <a:srgbClr val="000000"/>
                </a:solidFill>
              </a:rPr>
              <a:t>First step: we tried solving the Leetcode problem in python (and succeeded).</a:t>
            </a:r>
            <a:endParaRPr>
              <a:solidFill>
                <a:srgbClr val="000000"/>
              </a:solidFill>
            </a:endParaRPr>
          </a:p>
          <a:p>
            <a:pPr marL="0" lvl="0" indent="0" algn="l" rtl="0">
              <a:spcBef>
                <a:spcPts val="1200"/>
              </a:spcBef>
              <a:spcAft>
                <a:spcPts val="0"/>
              </a:spcAft>
              <a:buNone/>
            </a:pPr>
            <a:r>
              <a:rPr lang="ro" u="sng">
                <a:solidFill>
                  <a:schemeClr val="accent5"/>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https://leetcode.com/problems/verbal-arithmetic-puzzle/description/</a:t>
            </a:r>
            <a:r>
              <a:rPr lang="ro">
                <a:solidFill>
                  <a:schemeClr val="accent5"/>
                </a:solidFill>
              </a:rPr>
              <a:t> </a:t>
            </a:r>
            <a:endParaRPr>
              <a:solidFill>
                <a:schemeClr val="accent5"/>
              </a:solidFill>
            </a:endParaRPr>
          </a:p>
          <a:p>
            <a:pPr marL="0" lvl="0" indent="0" algn="l" rtl="0">
              <a:spcBef>
                <a:spcPts val="1200"/>
              </a:spcBef>
              <a:spcAft>
                <a:spcPts val="0"/>
              </a:spcAft>
              <a:buNone/>
            </a:pPr>
            <a:endParaRPr>
              <a:solidFill>
                <a:srgbClr val="000000"/>
              </a:solidFill>
            </a:endParaRPr>
          </a:p>
          <a:p>
            <a:pPr marL="0" lvl="0" indent="457200" algn="l" rtl="0">
              <a:spcBef>
                <a:spcPts val="1200"/>
              </a:spcBef>
              <a:spcAft>
                <a:spcPts val="0"/>
              </a:spcAft>
              <a:buNone/>
            </a:pPr>
            <a:r>
              <a:rPr lang="ro">
                <a:solidFill>
                  <a:srgbClr val="000000"/>
                </a:solidFill>
              </a:rPr>
              <a:t>Second step: we tried tweaking the problem and finding a polynomial solution using constraint programming and some other silly ideas we had</a:t>
            </a:r>
            <a:endParaRPr>
              <a:solidFill>
                <a:srgbClr val="000000"/>
              </a:solidFill>
            </a:endParaRPr>
          </a:p>
          <a:p>
            <a:pPr marL="0" lvl="0" indent="0" algn="ctr" rtl="0">
              <a:spcBef>
                <a:spcPts val="1200"/>
              </a:spcBef>
              <a:spcAft>
                <a:spcPts val="1200"/>
              </a:spcAft>
              <a:buNone/>
            </a:pPr>
            <a:r>
              <a:rPr lang="ro">
                <a:solidFill>
                  <a:srgbClr val="000000"/>
                </a:solidFill>
              </a:rPr>
              <a:t>How did that go? </a:t>
            </a:r>
            <a:endParaRPr>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ro">
                <a:solidFill>
                  <a:srgbClr val="0F4153"/>
                </a:solidFill>
              </a:rPr>
              <a:t>Bad :(</a:t>
            </a:r>
            <a:endParaRPr>
              <a:solidFill>
                <a:srgbClr val="0F4153"/>
              </a:solidFill>
            </a:endParaRPr>
          </a:p>
        </p:txBody>
      </p:sp>
      <p:pic>
        <p:nvPicPr>
          <p:cNvPr id="162" name="Google Shape;162;p26"/>
          <p:cNvPicPr preferRelativeResize="0"/>
          <p:nvPr/>
        </p:nvPicPr>
        <p:blipFill>
          <a:blip r:embed="rId3">
            <a:alphaModFix/>
          </a:blip>
          <a:stretch>
            <a:fillRect/>
          </a:stretch>
        </p:blipFill>
        <p:spPr>
          <a:xfrm>
            <a:off x="2435850" y="1152425"/>
            <a:ext cx="3895725" cy="3171825"/>
          </a:xfrm>
          <a:prstGeom prst="rect">
            <a:avLst/>
          </a:prstGeom>
          <a:noFill/>
          <a:ln>
            <a:noFill/>
          </a:ln>
        </p:spPr>
      </p:pic>
    </p:spTree>
  </p:cSld>
  <p:clrMapOvr>
    <a:masterClrMapping/>
  </p:clrMapOvr>
  <p:transition spd="slow">
    <p:newsfla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Our approach</a:t>
            </a:r>
            <a:endParaRPr>
              <a:solidFill>
                <a:srgbClr val="0F4153"/>
              </a:solidFill>
            </a:endParaRPr>
          </a:p>
        </p:txBody>
      </p:sp>
      <p:sp>
        <p:nvSpPr>
          <p:cNvPr id="168" name="Google Shape;168;p27"/>
          <p:cNvSpPr txBox="1">
            <a:spLocks noGrp="1"/>
          </p:cNvSpPr>
          <p:nvPr>
            <p:ph type="body" idx="1"/>
          </p:nvPr>
        </p:nvSpPr>
        <p:spPr>
          <a:xfrm>
            <a:off x="311700" y="1746025"/>
            <a:ext cx="8520600" cy="28230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ro">
                <a:solidFill>
                  <a:srgbClr val="000000"/>
                </a:solidFill>
              </a:rPr>
              <a:t>After thinking about the problem for a while and researching other ideas and implementation, we decided to use </a:t>
            </a:r>
            <a:r>
              <a:rPr lang="ro" b="1">
                <a:solidFill>
                  <a:srgbClr val="000000"/>
                </a:solidFill>
              </a:rPr>
              <a:t>Prolog</a:t>
            </a:r>
            <a:r>
              <a:rPr lang="ro">
                <a:solidFill>
                  <a:srgbClr val="000000"/>
                </a:solidFill>
              </a:rPr>
              <a:t>, since the language itself is based on built-in constraints and backtracking, so it makes it kind of intuitive.</a:t>
            </a:r>
            <a:endParaRPr>
              <a:solidFill>
                <a:srgbClr val="000000"/>
              </a:solidFill>
            </a:endParaRPr>
          </a:p>
          <a:p>
            <a:pPr marL="0" lvl="0" indent="0" algn="l" rtl="0">
              <a:spcBef>
                <a:spcPts val="1200"/>
              </a:spcBef>
              <a:spcAft>
                <a:spcPts val="0"/>
              </a:spcAft>
              <a:buNone/>
            </a:pPr>
            <a:r>
              <a:rPr lang="ro">
                <a:solidFill>
                  <a:srgbClr val="000000"/>
                </a:solidFill>
              </a:rPr>
              <a:t>	</a:t>
            </a:r>
            <a:endParaRPr>
              <a:solidFill>
                <a:srgbClr val="000000"/>
              </a:solidFill>
            </a:endParaRPr>
          </a:p>
          <a:p>
            <a:pPr marL="457200" lvl="0" indent="0" algn="l" rtl="0">
              <a:spcBef>
                <a:spcPts val="1200"/>
              </a:spcBef>
              <a:spcAft>
                <a:spcPts val="1200"/>
              </a:spcAft>
              <a:buNone/>
            </a:pPr>
            <a:endParaRPr>
              <a:solidFill>
                <a:srgbClr val="00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Historical context</a:t>
            </a:r>
            <a:endParaRPr>
              <a:solidFill>
                <a:srgbClr val="0F4153"/>
              </a:solidFill>
            </a:endParaRPr>
          </a:p>
        </p:txBody>
      </p:sp>
      <p:sp>
        <p:nvSpPr>
          <p:cNvPr id="174" name="Google Shape;174;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ro">
                <a:solidFill>
                  <a:srgbClr val="000000"/>
                </a:solidFill>
              </a:rPr>
              <a:t>We would like to show you the first cryptarithm dated in 1864 published in “American Agriculturist”</a:t>
            </a:r>
            <a:endParaRPr>
              <a:solidFill>
                <a:srgbClr val="000000"/>
              </a:solidFill>
            </a:endParaRPr>
          </a:p>
        </p:txBody>
      </p:sp>
      <p:pic>
        <p:nvPicPr>
          <p:cNvPr id="175" name="Google Shape;175;p28"/>
          <p:cNvPicPr preferRelativeResize="0"/>
          <p:nvPr/>
        </p:nvPicPr>
        <p:blipFill>
          <a:blip r:embed="rId3">
            <a:alphaModFix/>
          </a:blip>
          <a:stretch>
            <a:fillRect/>
          </a:stretch>
        </p:blipFill>
        <p:spPr>
          <a:xfrm>
            <a:off x="1804913" y="2094425"/>
            <a:ext cx="5534176" cy="2601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Historical context</a:t>
            </a:r>
            <a:endParaRPr>
              <a:solidFill>
                <a:srgbClr val="0F4153"/>
              </a:solidFill>
            </a:endParaRPr>
          </a:p>
        </p:txBody>
      </p:sp>
      <p:sp>
        <p:nvSpPr>
          <p:cNvPr id="181" name="Google Shape;181;p29"/>
          <p:cNvSpPr txBox="1">
            <a:spLocks noGrp="1"/>
          </p:cNvSpPr>
          <p:nvPr>
            <p:ph type="body" idx="1"/>
          </p:nvPr>
        </p:nvSpPr>
        <p:spPr>
          <a:xfrm>
            <a:off x="311700" y="1266325"/>
            <a:ext cx="6987300" cy="3302700"/>
          </a:xfrm>
          <a:prstGeom prst="rect">
            <a:avLst/>
          </a:prstGeom>
        </p:spPr>
        <p:txBody>
          <a:bodyPr spcFirstLastPara="1" wrap="square" lIns="91425" tIns="91425" rIns="91425" bIns="91425" anchor="ctr" anchorCtr="0">
            <a:normAutofit/>
          </a:bodyPr>
          <a:lstStyle/>
          <a:p>
            <a:pPr marL="0" lvl="0" indent="0" algn="l" rtl="0">
              <a:spcBef>
                <a:spcPts val="0"/>
              </a:spcBef>
              <a:spcAft>
                <a:spcPts val="1200"/>
              </a:spcAft>
              <a:buNone/>
            </a:pPr>
            <a:r>
              <a:rPr lang="ro">
                <a:solidFill>
                  <a:srgbClr val="000000"/>
                </a:solidFill>
              </a:rPr>
              <a:t>Another one published in “Crux Mathematicorum” (canadian paper). It has 41 words and its unique solving key has been computer checked. </a:t>
            </a:r>
            <a:endParaRPr>
              <a:solidFill>
                <a:srgbClr val="000000"/>
              </a:solidFill>
            </a:endParaRPr>
          </a:p>
        </p:txBody>
      </p:sp>
      <p:pic>
        <p:nvPicPr>
          <p:cNvPr id="182" name="Google Shape;182;p29"/>
          <p:cNvPicPr preferRelativeResize="0"/>
          <p:nvPr/>
        </p:nvPicPr>
        <p:blipFill>
          <a:blip r:embed="rId3">
            <a:alphaModFix/>
          </a:blip>
          <a:stretch>
            <a:fillRect/>
          </a:stretch>
        </p:blipFill>
        <p:spPr>
          <a:xfrm>
            <a:off x="7299000" y="0"/>
            <a:ext cx="1389300" cy="5017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Historical context</a:t>
            </a:r>
            <a:endParaRPr>
              <a:solidFill>
                <a:srgbClr val="0F4153"/>
              </a:solidFill>
            </a:endParaRPr>
          </a:p>
        </p:txBody>
      </p:sp>
      <p:sp>
        <p:nvSpPr>
          <p:cNvPr id="188" name="Google Shape;188;p30"/>
          <p:cNvSpPr txBox="1">
            <a:spLocks noGrp="1"/>
          </p:cNvSpPr>
          <p:nvPr>
            <p:ph type="body" idx="1"/>
          </p:nvPr>
        </p:nvSpPr>
        <p:spPr>
          <a:xfrm>
            <a:off x="311700" y="1266325"/>
            <a:ext cx="8520600" cy="8637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ro">
                <a:solidFill>
                  <a:srgbClr val="000000"/>
                </a:solidFill>
              </a:rPr>
              <a:t>However, this one from the same paper as the before mentioned has not been solved by the author:</a:t>
            </a:r>
            <a:endParaRPr>
              <a:solidFill>
                <a:srgbClr val="000000"/>
              </a:solidFill>
            </a:endParaRPr>
          </a:p>
        </p:txBody>
      </p:sp>
      <p:pic>
        <p:nvPicPr>
          <p:cNvPr id="189" name="Google Shape;189;p30"/>
          <p:cNvPicPr preferRelativeResize="0"/>
          <p:nvPr/>
        </p:nvPicPr>
        <p:blipFill>
          <a:blip r:embed="rId3">
            <a:alphaModFix/>
          </a:blip>
          <a:stretch>
            <a:fillRect/>
          </a:stretch>
        </p:blipFill>
        <p:spPr>
          <a:xfrm>
            <a:off x="1243150" y="2130050"/>
            <a:ext cx="6817725" cy="1386875"/>
          </a:xfrm>
          <a:prstGeom prst="rect">
            <a:avLst/>
          </a:prstGeom>
          <a:noFill/>
          <a:ln>
            <a:noFill/>
          </a:ln>
        </p:spPr>
      </p:pic>
      <p:sp>
        <p:nvSpPr>
          <p:cNvPr id="190" name="Google Shape;190;p30"/>
          <p:cNvSpPr txBox="1"/>
          <p:nvPr/>
        </p:nvSpPr>
        <p:spPr>
          <a:xfrm>
            <a:off x="311700" y="3945075"/>
            <a:ext cx="8434800" cy="77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ro" sz="1800">
                <a:latin typeface="Open Sans"/>
                <a:ea typeface="Open Sans"/>
                <a:cs typeface="Open Sans"/>
                <a:sym typeface="Open Sans"/>
              </a:rPr>
              <a:t>We managed to find a solution for it: A → 4  R → 2  O → 5  S → 0  E → 8  I → 7  </a:t>
            </a:r>
            <a:endParaRPr sz="1800">
              <a:latin typeface="Open Sans"/>
              <a:ea typeface="Open Sans"/>
              <a:cs typeface="Open Sans"/>
              <a:sym typeface="Open Sans"/>
            </a:endParaRPr>
          </a:p>
          <a:p>
            <a:pPr marL="0" lvl="0" indent="0" algn="l" rtl="0">
              <a:spcBef>
                <a:spcPts val="0"/>
              </a:spcBef>
              <a:spcAft>
                <a:spcPts val="0"/>
              </a:spcAft>
              <a:buNone/>
            </a:pPr>
            <a:r>
              <a:rPr lang="ro" sz="1800">
                <a:latin typeface="Open Sans"/>
                <a:ea typeface="Open Sans"/>
                <a:cs typeface="Open Sans"/>
                <a:sym typeface="Open Sans"/>
              </a:rPr>
              <a:t>T → 1  H → 3  W → 9  F → 6.</a:t>
            </a:r>
            <a:endParaRPr sz="1800">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Conclusions</a:t>
            </a:r>
            <a:endParaRPr>
              <a:solidFill>
                <a:srgbClr val="0F4153"/>
              </a:solidFill>
            </a:endParaRPr>
          </a:p>
        </p:txBody>
      </p:sp>
      <p:sp>
        <p:nvSpPr>
          <p:cNvPr id="196" name="Google Shape;196;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ro">
                <a:solidFill>
                  <a:srgbClr val="000000"/>
                </a:solidFill>
              </a:rPr>
              <a:t>After this period of researching, we came to terms with the fact that this kind of problem is really hard to solve efficiently, since it serves as such a great example for backtracking-based problems, making it not the easiest approach for solving a P vs NP problem.</a:t>
            </a:r>
            <a:endParaRPr>
              <a:solidFill>
                <a:srgbClr val="000000"/>
              </a:solidFill>
            </a:endParaRPr>
          </a:p>
          <a:p>
            <a:pPr marL="0" lvl="0" indent="457200" algn="l" rtl="0">
              <a:spcBef>
                <a:spcPts val="1200"/>
              </a:spcBef>
              <a:spcAft>
                <a:spcPts val="0"/>
              </a:spcAft>
              <a:buNone/>
            </a:pPr>
            <a:r>
              <a:rPr lang="ro">
                <a:solidFill>
                  <a:srgbClr val="000000"/>
                </a:solidFill>
              </a:rPr>
              <a:t>Despite this, the research and getting accustomed to the problem was a really fun process since cryptarithms are enjoyable exercises for us to solve using modular arithmetics!</a:t>
            </a: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What we’re going to be talking about: </a:t>
            </a:r>
            <a:endParaRPr>
              <a:solidFill>
                <a:srgbClr val="0F4153"/>
              </a:solidFill>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AutoNum type="arabicPeriod"/>
            </a:pPr>
            <a:r>
              <a:rPr lang="ro">
                <a:solidFill>
                  <a:srgbClr val="000000"/>
                </a:solidFill>
              </a:rPr>
              <a:t>What is verbal arithmetic?</a:t>
            </a:r>
            <a:endParaRPr>
              <a:solidFill>
                <a:srgbClr val="000000"/>
              </a:solidFill>
            </a:endParaRPr>
          </a:p>
          <a:p>
            <a:pPr marL="457200" lvl="0" indent="-342900" algn="l" rtl="0">
              <a:spcBef>
                <a:spcPts val="0"/>
              </a:spcBef>
              <a:spcAft>
                <a:spcPts val="0"/>
              </a:spcAft>
              <a:buClr>
                <a:srgbClr val="000000"/>
              </a:buClr>
              <a:buSzPts val="1800"/>
              <a:buAutoNum type="arabicPeriod"/>
            </a:pPr>
            <a:r>
              <a:rPr lang="ro">
                <a:solidFill>
                  <a:srgbClr val="000000"/>
                </a:solidFill>
              </a:rPr>
              <a:t>How to solve a cryptarithm</a:t>
            </a:r>
            <a:endParaRPr>
              <a:solidFill>
                <a:srgbClr val="000000"/>
              </a:solidFill>
            </a:endParaRPr>
          </a:p>
          <a:p>
            <a:pPr marL="457200" lvl="0" indent="-342900" algn="l" rtl="0">
              <a:spcBef>
                <a:spcPts val="0"/>
              </a:spcBef>
              <a:spcAft>
                <a:spcPts val="0"/>
              </a:spcAft>
              <a:buClr>
                <a:srgbClr val="000000"/>
              </a:buClr>
              <a:buSzPts val="1800"/>
              <a:buAutoNum type="arabicPeriod"/>
            </a:pPr>
            <a:r>
              <a:rPr lang="ro">
                <a:solidFill>
                  <a:srgbClr val="000000"/>
                </a:solidFill>
              </a:rPr>
              <a:t>Why is it important in scientific fields?</a:t>
            </a:r>
            <a:endParaRPr>
              <a:solidFill>
                <a:srgbClr val="000000"/>
              </a:solidFill>
            </a:endParaRPr>
          </a:p>
          <a:p>
            <a:pPr marL="457200" lvl="0" indent="-342900" algn="l" rtl="0">
              <a:spcBef>
                <a:spcPts val="0"/>
              </a:spcBef>
              <a:spcAft>
                <a:spcPts val="0"/>
              </a:spcAft>
              <a:buClr>
                <a:srgbClr val="000000"/>
              </a:buClr>
              <a:buSzPts val="1800"/>
              <a:buAutoNum type="arabicPeriod"/>
            </a:pPr>
            <a:r>
              <a:rPr lang="ro">
                <a:solidFill>
                  <a:srgbClr val="000000"/>
                </a:solidFill>
              </a:rPr>
              <a:t>Some implementation ideas</a:t>
            </a:r>
            <a:endParaRPr>
              <a:solidFill>
                <a:srgbClr val="000000"/>
              </a:solidFill>
            </a:endParaRPr>
          </a:p>
          <a:p>
            <a:pPr marL="457200" lvl="0" indent="-342900" algn="l" rtl="0">
              <a:spcBef>
                <a:spcPts val="0"/>
              </a:spcBef>
              <a:spcAft>
                <a:spcPts val="0"/>
              </a:spcAft>
              <a:buClr>
                <a:srgbClr val="000000"/>
              </a:buClr>
              <a:buSzPts val="1800"/>
              <a:buAutoNum type="arabicPeriod"/>
            </a:pPr>
            <a:r>
              <a:rPr lang="ro">
                <a:solidFill>
                  <a:srgbClr val="000000"/>
                </a:solidFill>
              </a:rPr>
              <a:t>Relevant nitpickeries and explanations</a:t>
            </a:r>
            <a:endParaRPr>
              <a:solidFill>
                <a:srgbClr val="000000"/>
              </a:solidFill>
            </a:endParaRPr>
          </a:p>
          <a:p>
            <a:pPr marL="457200" lvl="0" indent="-342900" algn="l" rtl="0">
              <a:spcBef>
                <a:spcPts val="0"/>
              </a:spcBef>
              <a:spcAft>
                <a:spcPts val="0"/>
              </a:spcAft>
              <a:buClr>
                <a:srgbClr val="000000"/>
              </a:buClr>
              <a:buSzPts val="1800"/>
              <a:buAutoNum type="arabicPeriod"/>
            </a:pPr>
            <a:r>
              <a:rPr lang="ro">
                <a:solidFill>
                  <a:srgbClr val="000000"/>
                </a:solidFill>
              </a:rPr>
              <a:t>Our approach</a:t>
            </a:r>
            <a:endParaRPr>
              <a:solidFill>
                <a:srgbClr val="000000"/>
              </a:solidFill>
            </a:endParaRPr>
          </a:p>
          <a:p>
            <a:pPr marL="457200" lvl="0" indent="-342900" algn="l" rtl="0">
              <a:spcBef>
                <a:spcPts val="0"/>
              </a:spcBef>
              <a:spcAft>
                <a:spcPts val="0"/>
              </a:spcAft>
              <a:buClr>
                <a:srgbClr val="000000"/>
              </a:buClr>
              <a:buSzPts val="1800"/>
              <a:buAutoNum type="arabicPeriod"/>
            </a:pPr>
            <a:r>
              <a:rPr lang="ro">
                <a:solidFill>
                  <a:srgbClr val="000000"/>
                </a:solidFill>
              </a:rPr>
              <a:t>Historical context</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ro">
                <a:solidFill>
                  <a:srgbClr val="0F4153"/>
                </a:solidFill>
              </a:rPr>
              <a:t>Thank you for listening! </a:t>
            </a:r>
            <a:endParaRPr>
              <a:solidFill>
                <a:srgbClr val="0F4153"/>
              </a:solidFill>
            </a:endParaRPr>
          </a:p>
        </p:txBody>
      </p:sp>
      <p:sp>
        <p:nvSpPr>
          <p:cNvPr id="202" name="Google Shape;202;p32"/>
          <p:cNvSpPr txBox="1">
            <a:spLocks noGrp="1"/>
          </p:cNvSpPr>
          <p:nvPr>
            <p:ph type="subTitle" idx="1"/>
          </p:nvPr>
        </p:nvSpPr>
        <p:spPr>
          <a:xfrm>
            <a:off x="3098975" y="2850050"/>
            <a:ext cx="29154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ro">
                <a:solidFill>
                  <a:srgbClr val="000000"/>
                </a:solidFill>
              </a:rPr>
              <a:t>:D</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What is verbal arithmetic?</a:t>
            </a:r>
            <a:endParaRPr>
              <a:solidFill>
                <a:srgbClr val="0F4153"/>
              </a:solidFill>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ro">
                <a:solidFill>
                  <a:srgbClr val="000000"/>
                </a:solidFill>
              </a:rPr>
              <a:t>Also known as “word addition”, or </a:t>
            </a:r>
            <a:r>
              <a:rPr lang="ro" b="1">
                <a:solidFill>
                  <a:srgbClr val="000000"/>
                </a:solidFill>
              </a:rPr>
              <a:t>“cryptarithm”</a:t>
            </a:r>
            <a:r>
              <a:rPr lang="ro">
                <a:solidFill>
                  <a:srgbClr val="000000"/>
                </a:solidFill>
              </a:rPr>
              <a:t>, it is a mathematical puzzle/equation, where numbers are represented by letters, and the goal is to identify the value of each letter (It is not always latin letters, but you get the point). The equation is most commonly addition, but it can be extended to multiplication, division, etc. </a:t>
            </a:r>
            <a:endParaRPr>
              <a:solidFill>
                <a:srgbClr val="000000"/>
              </a:solidFill>
            </a:endParaRPr>
          </a:p>
          <a:p>
            <a:pPr marL="0" lvl="0" indent="457200" algn="l" rtl="0">
              <a:spcBef>
                <a:spcPts val="1200"/>
              </a:spcBef>
              <a:spcAft>
                <a:spcPts val="1200"/>
              </a:spcAft>
              <a:buNone/>
            </a:pPr>
            <a:r>
              <a:rPr lang="ro">
                <a:solidFill>
                  <a:srgbClr val="000000"/>
                </a:solidFill>
              </a:rPr>
              <a:t>There are multiple types of cryptarithms: Alphametic, Digimetic and skeletal divisions used in teaching elementary algebra.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Basic rules of the verbal arithmetic puzzle:</a:t>
            </a:r>
            <a:r>
              <a:rPr lang="ro"/>
              <a:t> </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o">
                <a:solidFill>
                  <a:srgbClr val="000000"/>
                </a:solidFill>
              </a:rPr>
              <a:t>It is fairly simple! </a:t>
            </a:r>
            <a:endParaRPr>
              <a:solidFill>
                <a:srgbClr val="000000"/>
              </a:solidFill>
            </a:endParaRPr>
          </a:p>
          <a:p>
            <a:pPr marL="0" lvl="0" indent="0" algn="l" rtl="0">
              <a:spcBef>
                <a:spcPts val="1200"/>
              </a:spcBef>
              <a:spcAft>
                <a:spcPts val="0"/>
              </a:spcAft>
              <a:buNone/>
            </a:pPr>
            <a:r>
              <a:rPr lang="ro" b="1">
                <a:solidFill>
                  <a:srgbClr val="000000"/>
                </a:solidFill>
              </a:rPr>
              <a:t>1.</a:t>
            </a:r>
            <a:r>
              <a:rPr lang="ro">
                <a:solidFill>
                  <a:srgbClr val="000000"/>
                </a:solidFill>
              </a:rPr>
              <a:t> Each letter corresponds to only one digit.</a:t>
            </a:r>
            <a:endParaRPr>
              <a:solidFill>
                <a:srgbClr val="000000"/>
              </a:solidFill>
            </a:endParaRPr>
          </a:p>
          <a:p>
            <a:pPr marL="0" lvl="0" indent="0" algn="l" rtl="0">
              <a:spcBef>
                <a:spcPts val="1200"/>
              </a:spcBef>
              <a:spcAft>
                <a:spcPts val="0"/>
              </a:spcAft>
              <a:buNone/>
            </a:pPr>
            <a:r>
              <a:rPr lang="ro" b="1">
                <a:solidFill>
                  <a:srgbClr val="000000"/>
                </a:solidFill>
              </a:rPr>
              <a:t>2.</a:t>
            </a:r>
            <a:r>
              <a:rPr lang="ro">
                <a:solidFill>
                  <a:srgbClr val="000000"/>
                </a:solidFill>
              </a:rPr>
              <a:t> First digit of the number can not be 0.  For example, “76” can not be written as “076” or “0076”. </a:t>
            </a:r>
            <a:endParaRPr>
              <a:solidFill>
                <a:srgbClr val="000000"/>
              </a:solidFill>
            </a:endParaRPr>
          </a:p>
          <a:p>
            <a:pPr marL="0" lvl="0" indent="0" algn="l" rtl="0">
              <a:spcBef>
                <a:spcPts val="1200"/>
              </a:spcBef>
              <a:spcAft>
                <a:spcPts val="0"/>
              </a:spcAft>
              <a:buNone/>
            </a:pPr>
            <a:r>
              <a:rPr lang="ro">
                <a:solidFill>
                  <a:srgbClr val="000000"/>
                </a:solidFill>
              </a:rPr>
              <a:t>Here is one simple example:</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solidFill>
                <a:srgbClr val="000000"/>
              </a:solidFill>
            </a:endParaRPr>
          </a:p>
        </p:txBody>
      </p:sp>
      <p:pic>
        <p:nvPicPr>
          <p:cNvPr id="86" name="Google Shape;86;p16"/>
          <p:cNvPicPr preferRelativeResize="0"/>
          <p:nvPr/>
        </p:nvPicPr>
        <p:blipFill>
          <a:blip r:embed="rId3">
            <a:alphaModFix/>
          </a:blip>
          <a:stretch>
            <a:fillRect/>
          </a:stretch>
        </p:blipFill>
        <p:spPr>
          <a:xfrm>
            <a:off x="5310575" y="3067875"/>
            <a:ext cx="1844100" cy="1121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How to solve a cryptarithm</a:t>
            </a:r>
            <a:endParaRPr>
              <a:solidFill>
                <a:srgbClr val="0F4153"/>
              </a:solidFill>
            </a:endParaRPr>
          </a:p>
        </p:txBody>
      </p:sp>
      <p:sp>
        <p:nvSpPr>
          <p:cNvPr id="92" name="Google Shape;92;p17"/>
          <p:cNvSpPr txBox="1">
            <a:spLocks noGrp="1"/>
          </p:cNvSpPr>
          <p:nvPr>
            <p:ph type="body" idx="1"/>
          </p:nvPr>
        </p:nvSpPr>
        <p:spPr>
          <a:xfrm>
            <a:off x="311700" y="1266325"/>
            <a:ext cx="4744500" cy="1007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o">
                <a:solidFill>
                  <a:srgbClr val="000000"/>
                </a:solidFill>
              </a:rPr>
              <a:t>We’re going to be solving Dudeney’s famous cryptarithm together (well, we’re going to walk you through the solution).</a:t>
            </a:r>
            <a:endParaRPr>
              <a:solidFill>
                <a:srgbClr val="000000"/>
              </a:solidFill>
            </a:endParaRPr>
          </a:p>
        </p:txBody>
      </p:sp>
      <p:pic>
        <p:nvPicPr>
          <p:cNvPr id="93" name="Google Shape;93;p17"/>
          <p:cNvPicPr preferRelativeResize="0"/>
          <p:nvPr/>
        </p:nvPicPr>
        <p:blipFill>
          <a:blip r:embed="rId3">
            <a:alphaModFix/>
          </a:blip>
          <a:stretch>
            <a:fillRect/>
          </a:stretch>
        </p:blipFill>
        <p:spPr>
          <a:xfrm>
            <a:off x="5463450" y="1266325"/>
            <a:ext cx="2761175" cy="1101450"/>
          </a:xfrm>
          <a:prstGeom prst="rect">
            <a:avLst/>
          </a:prstGeom>
          <a:noFill/>
          <a:ln>
            <a:noFill/>
          </a:ln>
        </p:spPr>
      </p:pic>
      <p:sp>
        <p:nvSpPr>
          <p:cNvPr id="94" name="Google Shape;94;p17"/>
          <p:cNvSpPr txBox="1"/>
          <p:nvPr/>
        </p:nvSpPr>
        <p:spPr>
          <a:xfrm>
            <a:off x="311700" y="2456750"/>
            <a:ext cx="48873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o" sz="1800" b="1">
                <a:latin typeface="Open Sans"/>
                <a:ea typeface="Open Sans"/>
                <a:cs typeface="Open Sans"/>
                <a:sym typeface="Open Sans"/>
              </a:rPr>
              <a:t>1.</a:t>
            </a:r>
            <a:r>
              <a:rPr lang="ro" sz="1800">
                <a:latin typeface="Open Sans"/>
                <a:ea typeface="Open Sans"/>
                <a:cs typeface="Open Sans"/>
                <a:sym typeface="Open Sans"/>
              </a:rPr>
              <a:t> From column 5, we can tell that “M” is equal to 1, since it is the only possible option. </a:t>
            </a:r>
            <a:endParaRPr sz="1800">
              <a:latin typeface="Open Sans"/>
              <a:ea typeface="Open Sans"/>
              <a:cs typeface="Open Sans"/>
              <a:sym typeface="Open Sans"/>
            </a:endParaRPr>
          </a:p>
        </p:txBody>
      </p:sp>
      <p:sp>
        <p:nvSpPr>
          <p:cNvPr id="95" name="Google Shape;95;p17"/>
          <p:cNvSpPr txBox="1"/>
          <p:nvPr/>
        </p:nvSpPr>
        <p:spPr>
          <a:xfrm>
            <a:off x="311700" y="3656000"/>
            <a:ext cx="44796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o" sz="1800" b="1">
                <a:latin typeface="Open Sans"/>
                <a:ea typeface="Open Sans"/>
                <a:cs typeface="Open Sans"/>
                <a:sym typeface="Open Sans"/>
              </a:rPr>
              <a:t>2. </a:t>
            </a:r>
            <a:r>
              <a:rPr lang="ro" sz="1800">
                <a:latin typeface="Open Sans"/>
                <a:ea typeface="Open Sans"/>
                <a:cs typeface="Open Sans"/>
                <a:sym typeface="Open Sans"/>
              </a:rPr>
              <a:t>“O” must be &lt;= “M”, since we have a carry, and it cannot be 1, so it is safe to say that “O” = 0. </a:t>
            </a:r>
            <a:endParaRPr sz="2500">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How to solve a cryptarithm</a:t>
            </a:r>
            <a:endParaRPr>
              <a:solidFill>
                <a:srgbClr val="0F4153"/>
              </a:solidFill>
            </a:endParaRPr>
          </a:p>
        </p:txBody>
      </p:sp>
      <p:sp>
        <p:nvSpPr>
          <p:cNvPr id="101" name="Google Shape;101;p18"/>
          <p:cNvSpPr txBox="1">
            <a:spLocks noGrp="1"/>
          </p:cNvSpPr>
          <p:nvPr>
            <p:ph type="body" idx="1"/>
          </p:nvPr>
        </p:nvSpPr>
        <p:spPr>
          <a:xfrm>
            <a:off x="311700" y="1266325"/>
            <a:ext cx="4622100" cy="1679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o" b="1">
                <a:solidFill>
                  <a:srgbClr val="000000"/>
                </a:solidFill>
              </a:rPr>
              <a:t>3.</a:t>
            </a:r>
            <a:r>
              <a:rPr lang="ro">
                <a:solidFill>
                  <a:srgbClr val="000000"/>
                </a:solidFill>
              </a:rPr>
              <a:t> Since  “M” - “O” = 1, “S” would be either 8 or 9, depending on the presence of a carry in column 4.  If we had a carry there, it would mean that “O” &gt;= “M” (impossible, since “O” is 0), so “S” is 9.</a:t>
            </a:r>
            <a:r>
              <a:rPr lang="ro">
                <a:solidFill>
                  <a:srgbClr val="000000"/>
                </a:solidFill>
                <a:latin typeface="Montserrat"/>
                <a:ea typeface="Montserrat"/>
                <a:cs typeface="Montserrat"/>
                <a:sym typeface="Montserrat"/>
              </a:rPr>
              <a:t> </a:t>
            </a:r>
            <a:endParaRPr>
              <a:solidFill>
                <a:srgbClr val="000000"/>
              </a:solidFill>
            </a:endParaRPr>
          </a:p>
        </p:txBody>
      </p:sp>
      <p:pic>
        <p:nvPicPr>
          <p:cNvPr id="102" name="Google Shape;102;p18"/>
          <p:cNvPicPr preferRelativeResize="0"/>
          <p:nvPr/>
        </p:nvPicPr>
        <p:blipFill>
          <a:blip r:embed="rId3">
            <a:alphaModFix/>
          </a:blip>
          <a:stretch>
            <a:fillRect/>
          </a:stretch>
        </p:blipFill>
        <p:spPr>
          <a:xfrm>
            <a:off x="5463600" y="1266325"/>
            <a:ext cx="2761175" cy="1101450"/>
          </a:xfrm>
          <a:prstGeom prst="rect">
            <a:avLst/>
          </a:prstGeom>
          <a:noFill/>
          <a:ln>
            <a:noFill/>
          </a:ln>
        </p:spPr>
      </p:pic>
      <p:sp>
        <p:nvSpPr>
          <p:cNvPr id="103" name="Google Shape;103;p18"/>
          <p:cNvSpPr txBox="1"/>
          <p:nvPr/>
        </p:nvSpPr>
        <p:spPr>
          <a:xfrm>
            <a:off x="311700" y="3059925"/>
            <a:ext cx="49995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o" sz="1800" b="1">
                <a:highlight>
                  <a:srgbClr val="FFFFFF"/>
                </a:highlight>
                <a:latin typeface="Open Sans"/>
                <a:ea typeface="Open Sans"/>
                <a:cs typeface="Open Sans"/>
                <a:sym typeface="Open Sans"/>
              </a:rPr>
              <a:t>4.</a:t>
            </a:r>
            <a:r>
              <a:rPr lang="ro" sz="1800">
                <a:highlight>
                  <a:srgbClr val="FFFFFF"/>
                </a:highlight>
                <a:latin typeface="Open Sans"/>
                <a:ea typeface="Open Sans"/>
                <a:cs typeface="Open Sans"/>
                <a:sym typeface="Open Sans"/>
              </a:rPr>
              <a:t> We know for sure there is a carry on column 3, because “E” + 0 = “N”, and E cannot be equal to N. Now we learn that E + 1 = N.</a:t>
            </a:r>
            <a:endParaRPr sz="1800">
              <a:highlight>
                <a:srgbClr val="FFFFFF"/>
              </a:highlight>
              <a:latin typeface="Open Sans"/>
              <a:ea typeface="Open Sans"/>
              <a:cs typeface="Open Sans"/>
              <a:sym typeface="Open Sans"/>
            </a:endParaRPr>
          </a:p>
        </p:txBody>
      </p:sp>
      <p:pic>
        <p:nvPicPr>
          <p:cNvPr id="104" name="Google Shape;104;p18"/>
          <p:cNvPicPr preferRelativeResize="0"/>
          <p:nvPr/>
        </p:nvPicPr>
        <p:blipFill>
          <a:blip r:embed="rId4">
            <a:alphaModFix/>
          </a:blip>
          <a:stretch>
            <a:fillRect/>
          </a:stretch>
        </p:blipFill>
        <p:spPr>
          <a:xfrm>
            <a:off x="6087000" y="2680950"/>
            <a:ext cx="2219325" cy="1590675"/>
          </a:xfrm>
          <a:prstGeom prst="rect">
            <a:avLst/>
          </a:prstGeom>
          <a:noFill/>
          <a:ln>
            <a:noFill/>
          </a:ln>
        </p:spPr>
      </p:pic>
      <p:cxnSp>
        <p:nvCxnSpPr>
          <p:cNvPr id="105" name="Google Shape;105;p18"/>
          <p:cNvCxnSpPr/>
          <p:nvPr/>
        </p:nvCxnSpPr>
        <p:spPr>
          <a:xfrm flipH="1">
            <a:off x="7196513" y="2424000"/>
            <a:ext cx="300" cy="295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How to solve a cryptarithm</a:t>
            </a:r>
            <a:endParaRPr>
              <a:solidFill>
                <a:srgbClr val="0F4153"/>
              </a:solidFill>
            </a:endParaRPr>
          </a:p>
        </p:txBody>
      </p:sp>
      <p:sp>
        <p:nvSpPr>
          <p:cNvPr id="111" name="Google Shape;111;p19"/>
          <p:cNvSpPr txBox="1">
            <a:spLocks noGrp="1"/>
          </p:cNvSpPr>
          <p:nvPr>
            <p:ph type="body" idx="1"/>
          </p:nvPr>
        </p:nvSpPr>
        <p:spPr>
          <a:xfrm>
            <a:off x="311700" y="1266325"/>
            <a:ext cx="4622100" cy="1679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ro" b="1">
                <a:solidFill>
                  <a:srgbClr val="000000"/>
                </a:solidFill>
              </a:rPr>
              <a:t>5. </a:t>
            </a:r>
            <a:r>
              <a:rPr lang="ro">
                <a:solidFill>
                  <a:srgbClr val="000000"/>
                </a:solidFill>
              </a:rPr>
              <a:t>It is possible that there is a carry on column 2, but we do not know for sure. If there isn’t, then (N + R) % 10 = E, but E + 1 = N, so (E + 1 + R) % 10 = E, so (R + 1)%10 = 0. That leaves us with “R” = 8 or “R” = 9 (taken number), so “R” = 8.</a:t>
            </a:r>
            <a:endParaRPr>
              <a:solidFill>
                <a:srgbClr val="000000"/>
              </a:solidFill>
            </a:endParaRPr>
          </a:p>
        </p:txBody>
      </p:sp>
      <p:pic>
        <p:nvPicPr>
          <p:cNvPr id="112" name="Google Shape;112;p19"/>
          <p:cNvPicPr preferRelativeResize="0"/>
          <p:nvPr/>
        </p:nvPicPr>
        <p:blipFill>
          <a:blip r:embed="rId3">
            <a:alphaModFix/>
          </a:blip>
          <a:stretch>
            <a:fillRect/>
          </a:stretch>
        </p:blipFill>
        <p:spPr>
          <a:xfrm>
            <a:off x="5463600" y="1266325"/>
            <a:ext cx="2761175" cy="1101450"/>
          </a:xfrm>
          <a:prstGeom prst="rect">
            <a:avLst/>
          </a:prstGeom>
          <a:noFill/>
          <a:ln>
            <a:noFill/>
          </a:ln>
        </p:spPr>
      </p:pic>
      <p:pic>
        <p:nvPicPr>
          <p:cNvPr id="113" name="Google Shape;113;p19"/>
          <p:cNvPicPr preferRelativeResize="0"/>
          <p:nvPr/>
        </p:nvPicPr>
        <p:blipFill>
          <a:blip r:embed="rId4">
            <a:alphaModFix/>
          </a:blip>
          <a:stretch>
            <a:fillRect/>
          </a:stretch>
        </p:blipFill>
        <p:spPr>
          <a:xfrm>
            <a:off x="6087000" y="2680950"/>
            <a:ext cx="2219325" cy="1590675"/>
          </a:xfrm>
          <a:prstGeom prst="rect">
            <a:avLst/>
          </a:prstGeom>
          <a:noFill/>
          <a:ln>
            <a:noFill/>
          </a:ln>
        </p:spPr>
      </p:pic>
      <p:cxnSp>
        <p:nvCxnSpPr>
          <p:cNvPr id="114" name="Google Shape;114;p19"/>
          <p:cNvCxnSpPr/>
          <p:nvPr/>
        </p:nvCxnSpPr>
        <p:spPr>
          <a:xfrm flipH="1">
            <a:off x="7196513" y="2424000"/>
            <a:ext cx="300" cy="2955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How to solve a cryptarithm</a:t>
            </a:r>
            <a:endParaRPr>
              <a:solidFill>
                <a:srgbClr val="0F4153"/>
              </a:solidFill>
            </a:endParaRPr>
          </a:p>
        </p:txBody>
      </p:sp>
      <p:sp>
        <p:nvSpPr>
          <p:cNvPr id="120" name="Google Shape;120;p20"/>
          <p:cNvSpPr txBox="1">
            <a:spLocks noGrp="1"/>
          </p:cNvSpPr>
          <p:nvPr>
            <p:ph type="body" idx="1"/>
          </p:nvPr>
        </p:nvSpPr>
        <p:spPr>
          <a:xfrm>
            <a:off x="311700" y="1266325"/>
            <a:ext cx="4622100" cy="16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 b="1">
                <a:solidFill>
                  <a:srgbClr val="000000"/>
                </a:solidFill>
              </a:rPr>
              <a:t>6. </a:t>
            </a:r>
            <a:r>
              <a:rPr lang="ro">
                <a:solidFill>
                  <a:srgbClr val="000000"/>
                </a:solidFill>
              </a:rPr>
              <a:t>“D” + “E” = 10 + ”Y” (since we are sure to have a carry on the next column), “Y” &gt;= 2 since 1 and 0 are taken, so “D” + “E” &gt;= 12. The two options would be (5, 7), and (6, 7).  “N” = “E” + 1,  so “E” can not be 7 ( 8 is already taken ), therefore we only have one option left: “D” = 7, “E” = 5, “N” = 6, and “Y” = 2.</a:t>
            </a:r>
            <a:endParaRPr>
              <a:solidFill>
                <a:srgbClr val="000000"/>
              </a:solidFill>
            </a:endParaRPr>
          </a:p>
        </p:txBody>
      </p:sp>
      <p:pic>
        <p:nvPicPr>
          <p:cNvPr id="121" name="Google Shape;121;p20"/>
          <p:cNvPicPr preferRelativeResize="0"/>
          <p:nvPr/>
        </p:nvPicPr>
        <p:blipFill>
          <a:blip r:embed="rId3">
            <a:alphaModFix/>
          </a:blip>
          <a:stretch>
            <a:fillRect/>
          </a:stretch>
        </p:blipFill>
        <p:spPr>
          <a:xfrm>
            <a:off x="5463600" y="1266325"/>
            <a:ext cx="2761175" cy="1101450"/>
          </a:xfrm>
          <a:prstGeom prst="rect">
            <a:avLst/>
          </a:prstGeom>
          <a:noFill/>
          <a:ln>
            <a:noFill/>
          </a:ln>
        </p:spPr>
      </p:pic>
      <p:cxnSp>
        <p:nvCxnSpPr>
          <p:cNvPr id="122" name="Google Shape;122;p20"/>
          <p:cNvCxnSpPr/>
          <p:nvPr/>
        </p:nvCxnSpPr>
        <p:spPr>
          <a:xfrm flipH="1">
            <a:off x="7196513" y="2424000"/>
            <a:ext cx="300" cy="295500"/>
          </a:xfrm>
          <a:prstGeom prst="straightConnector1">
            <a:avLst/>
          </a:prstGeom>
          <a:noFill/>
          <a:ln w="9525" cap="flat" cmpd="sng">
            <a:solidFill>
              <a:schemeClr val="dk2"/>
            </a:solidFill>
            <a:prstDash val="solid"/>
            <a:round/>
            <a:headEnd type="none" w="med" len="med"/>
            <a:tailEnd type="triangle" w="med" len="med"/>
          </a:ln>
        </p:spPr>
      </p:cxnSp>
      <p:pic>
        <p:nvPicPr>
          <p:cNvPr id="123" name="Google Shape;123;p20"/>
          <p:cNvPicPr preferRelativeResize="0"/>
          <p:nvPr/>
        </p:nvPicPr>
        <p:blipFill>
          <a:blip r:embed="rId4">
            <a:alphaModFix/>
          </a:blip>
          <a:stretch>
            <a:fillRect/>
          </a:stretch>
        </p:blipFill>
        <p:spPr>
          <a:xfrm>
            <a:off x="6448950" y="2823675"/>
            <a:ext cx="1495425" cy="1362075"/>
          </a:xfrm>
          <a:prstGeom prst="rect">
            <a:avLst/>
          </a:prstGeom>
          <a:noFill/>
          <a:ln>
            <a:noFill/>
          </a:ln>
        </p:spPr>
      </p:pic>
      <p:sp>
        <p:nvSpPr>
          <p:cNvPr id="124" name="Google Shape;124;p20"/>
          <p:cNvSpPr txBox="1"/>
          <p:nvPr/>
        </p:nvSpPr>
        <p:spPr>
          <a:xfrm>
            <a:off x="311700" y="4118350"/>
            <a:ext cx="5871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o" sz="1800">
                <a:latin typeface="Open Sans"/>
                <a:ea typeface="Open Sans"/>
                <a:cs typeface="Open Sans"/>
                <a:sym typeface="Open Sans"/>
              </a:rPr>
              <a:t>The final equation is </a:t>
            </a:r>
            <a:r>
              <a:rPr lang="ro" sz="1800" b="1">
                <a:latin typeface="Open Sans"/>
                <a:ea typeface="Open Sans"/>
                <a:cs typeface="Open Sans"/>
                <a:sym typeface="Open Sans"/>
              </a:rPr>
              <a:t>9567+1085=10652</a:t>
            </a:r>
            <a:r>
              <a:rPr lang="ro" sz="1800">
                <a:latin typeface="Open Sans"/>
                <a:ea typeface="Open Sans"/>
                <a:cs typeface="Open Sans"/>
                <a:sym typeface="Open Sans"/>
              </a:rPr>
              <a:t>. </a:t>
            </a:r>
            <a:endParaRPr sz="18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ro">
                <a:solidFill>
                  <a:srgbClr val="0F4153"/>
                </a:solidFill>
              </a:rPr>
              <a:t>The importance of verbal arithmetic in scientific fields</a:t>
            </a:r>
            <a:endParaRPr>
              <a:solidFill>
                <a:srgbClr val="0F4153"/>
              </a:solidFill>
            </a:endParaRPr>
          </a:p>
        </p:txBody>
      </p:sp>
      <p:sp>
        <p:nvSpPr>
          <p:cNvPr id="130" name="Google Shape;130;p21"/>
          <p:cNvSpPr txBox="1">
            <a:spLocks noGrp="1"/>
          </p:cNvSpPr>
          <p:nvPr>
            <p:ph type="body" idx="1"/>
          </p:nvPr>
        </p:nvSpPr>
        <p:spPr>
          <a:xfrm>
            <a:off x="311700" y="1266325"/>
            <a:ext cx="8520600" cy="34332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rgbClr val="000000"/>
              </a:buClr>
              <a:buSzPts val="1800"/>
              <a:buAutoNum type="arabicPeriod"/>
            </a:pPr>
            <a:r>
              <a:rPr lang="ro">
                <a:solidFill>
                  <a:srgbClr val="000000"/>
                </a:solidFill>
              </a:rPr>
              <a:t>It is part of the P vs NP problems, being NP-complete. </a:t>
            </a:r>
            <a:endParaRPr>
              <a:solidFill>
                <a:srgbClr val="000000"/>
              </a:solidFill>
            </a:endParaRPr>
          </a:p>
          <a:p>
            <a:pPr marL="0" lvl="0" indent="0" algn="l" rtl="0">
              <a:spcBef>
                <a:spcPts val="1200"/>
              </a:spcBef>
              <a:spcAft>
                <a:spcPts val="0"/>
              </a:spcAft>
              <a:buNone/>
            </a:pPr>
            <a:r>
              <a:rPr lang="ro">
                <a:solidFill>
                  <a:srgbClr val="000000"/>
                </a:solidFill>
              </a:rPr>
              <a:t>This means that:</a:t>
            </a:r>
            <a:endParaRPr>
              <a:solidFill>
                <a:srgbClr val="000000"/>
              </a:solidFill>
            </a:endParaRPr>
          </a:p>
          <a:p>
            <a:pPr marL="457200" lvl="0" indent="-342900" algn="l" rtl="0">
              <a:spcBef>
                <a:spcPts val="1200"/>
              </a:spcBef>
              <a:spcAft>
                <a:spcPts val="0"/>
              </a:spcAft>
              <a:buClr>
                <a:srgbClr val="000000"/>
              </a:buClr>
              <a:buSzPts val="1800"/>
              <a:buChar char="-"/>
            </a:pPr>
            <a:r>
              <a:rPr lang="ro">
                <a:solidFill>
                  <a:srgbClr val="000000"/>
                </a:solidFill>
              </a:rPr>
              <a:t>It is a decision problem;</a:t>
            </a:r>
            <a:endParaRPr>
              <a:solidFill>
                <a:srgbClr val="000000"/>
              </a:solidFill>
            </a:endParaRPr>
          </a:p>
          <a:p>
            <a:pPr marL="457200" lvl="0" indent="-342900" algn="l" rtl="0">
              <a:spcBef>
                <a:spcPts val="0"/>
              </a:spcBef>
              <a:spcAft>
                <a:spcPts val="0"/>
              </a:spcAft>
              <a:buClr>
                <a:srgbClr val="000000"/>
              </a:buClr>
              <a:buSzPts val="1800"/>
              <a:buChar char="-"/>
            </a:pPr>
            <a:r>
              <a:rPr lang="ro">
                <a:solidFill>
                  <a:srgbClr val="000000"/>
                </a:solidFill>
              </a:rPr>
              <a:t>When the answer is “yes”, it can be checked and demonstrated in polynomial time;</a:t>
            </a:r>
            <a:endParaRPr>
              <a:solidFill>
                <a:srgbClr val="000000"/>
              </a:solidFill>
            </a:endParaRPr>
          </a:p>
          <a:p>
            <a:pPr marL="457200" lvl="0" indent="-342900" algn="l" rtl="0">
              <a:spcBef>
                <a:spcPts val="0"/>
              </a:spcBef>
              <a:spcAft>
                <a:spcPts val="0"/>
              </a:spcAft>
              <a:buClr>
                <a:srgbClr val="000000"/>
              </a:buClr>
              <a:buSzPts val="1800"/>
              <a:buChar char="-"/>
            </a:pPr>
            <a:r>
              <a:rPr lang="ro">
                <a:solidFill>
                  <a:srgbClr val="000000"/>
                </a:solidFill>
              </a:rPr>
              <a:t>It takes a long time to check if a solution exists (which is a permutation problem in this case, of time complexity O(n</a:t>
            </a:r>
            <a:r>
              <a:rPr lang="ro" baseline="30000">
                <a:solidFill>
                  <a:srgbClr val="000000"/>
                </a:solidFill>
              </a:rPr>
              <a:t>n</a:t>
            </a:r>
            <a:r>
              <a:rPr lang="ro">
                <a:solidFill>
                  <a:srgbClr val="000000"/>
                </a:solidFill>
              </a:rPr>
              <a:t>)).</a:t>
            </a:r>
            <a:endParaRPr>
              <a:solidFill>
                <a:srgbClr val="000000"/>
              </a:solidFill>
            </a:endParaRPr>
          </a:p>
          <a:p>
            <a:pPr marL="0" lvl="0" indent="0" algn="l" rtl="0">
              <a:spcBef>
                <a:spcPts val="1200"/>
              </a:spcBef>
              <a:spcAft>
                <a:spcPts val="0"/>
              </a:spcAft>
              <a:buNone/>
            </a:pPr>
            <a:endParaRPr sz="1200">
              <a:solidFill>
                <a:srgbClr val="000000"/>
              </a:solidFill>
            </a:endParaRPr>
          </a:p>
          <a:p>
            <a:pPr marL="457200" lvl="0" indent="-342900" algn="l" rtl="0">
              <a:spcBef>
                <a:spcPts val="1200"/>
              </a:spcBef>
              <a:spcAft>
                <a:spcPts val="0"/>
              </a:spcAft>
              <a:buClr>
                <a:srgbClr val="000000"/>
              </a:buClr>
              <a:buSzPts val="1800"/>
              <a:buAutoNum type="arabicPeriod"/>
            </a:pPr>
            <a:r>
              <a:rPr lang="ro">
                <a:solidFill>
                  <a:srgbClr val="000000"/>
                </a:solidFill>
              </a:rPr>
              <a:t>Demonstration of brute force, backtracking and constraint programming algorithms :)</a:t>
            </a:r>
            <a:endParaRPr>
              <a:solidFill>
                <a:srgbClr val="000000"/>
              </a:solidFill>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6254F94D394B4CA8B5B4F81D08B671" ma:contentTypeVersion="10" ma:contentTypeDescription="Create a new document." ma:contentTypeScope="" ma:versionID="0fcf40d0d2dd8b7749060159e5655e07">
  <xsd:schema xmlns:xsd="http://www.w3.org/2001/XMLSchema" xmlns:xs="http://www.w3.org/2001/XMLSchema" xmlns:p="http://schemas.microsoft.com/office/2006/metadata/properties" xmlns:ns2="265d1ed6-50d3-4abd-8af4-7ccbf4c8a1dc" xmlns:ns3="24cd4177-2739-4c32-b1af-9561cf1a6764" targetNamespace="http://schemas.microsoft.com/office/2006/metadata/properties" ma:root="true" ma:fieldsID="2425bf83636c9cf59f257cf089290ec8" ns2:_="" ns3:_="">
    <xsd:import namespace="265d1ed6-50d3-4abd-8af4-7ccbf4c8a1dc"/>
    <xsd:import namespace="24cd4177-2739-4c32-b1af-9561cf1a676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65d1ed6-50d3-4abd-8af4-7ccbf4c8a1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f5cd9f51-4d1e-4d57-bf3d-f118fc5c8090"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cd4177-2739-4c32-b1af-9561cf1a676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52cb889-25c1-4962-9f8d-b0517590c2b1}" ma:internalName="TaxCatchAll" ma:showField="CatchAllData" ma:web="24cd4177-2739-4c32-b1af-9561cf1a676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65d1ed6-50d3-4abd-8af4-7ccbf4c8a1dc">
      <Terms xmlns="http://schemas.microsoft.com/office/infopath/2007/PartnerControls"/>
    </lcf76f155ced4ddcb4097134ff3c332f>
    <TaxCatchAll xmlns="24cd4177-2739-4c32-b1af-9561cf1a6764" xsi:nil="true"/>
  </documentManagement>
</p:properties>
</file>

<file path=customXml/itemProps1.xml><?xml version="1.0" encoding="utf-8"?>
<ds:datastoreItem xmlns:ds="http://schemas.openxmlformats.org/officeDocument/2006/customXml" ds:itemID="{CD728B38-F692-44CE-9A0A-91EC98A35FCB}"/>
</file>

<file path=customXml/itemProps2.xml><?xml version="1.0" encoding="utf-8"?>
<ds:datastoreItem xmlns:ds="http://schemas.openxmlformats.org/officeDocument/2006/customXml" ds:itemID="{EA6A54DC-29D2-4DC5-A49A-0CEFFB505745}"/>
</file>

<file path=customXml/itemProps3.xml><?xml version="1.0" encoding="utf-8"?>
<ds:datastoreItem xmlns:ds="http://schemas.openxmlformats.org/officeDocument/2006/customXml" ds:itemID="{A88249A3-D18A-4E97-AD7E-E1C524B2DAFB}"/>
</file>

<file path=docProps/app.xml><?xml version="1.0" encoding="utf-8"?>
<Properties xmlns="http://schemas.openxmlformats.org/officeDocument/2006/extended-properties" xmlns:vt="http://schemas.openxmlformats.org/officeDocument/2006/docPropsVTypes">
  <TotalTime>0</TotalTime>
  <Words>1316</Words>
  <Application>Microsoft Office PowerPoint</Application>
  <PresentationFormat>On-screen Show (16:9)</PresentationFormat>
  <Paragraphs>72</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PT Sans Narrow</vt:lpstr>
      <vt:lpstr>Open Sans</vt:lpstr>
      <vt:lpstr>Montserrat</vt:lpstr>
      <vt:lpstr>Tropic</vt:lpstr>
      <vt:lpstr>Verbal arithmetic!</vt:lpstr>
      <vt:lpstr>What we’re going to be talking about: </vt:lpstr>
      <vt:lpstr>What is verbal arithmetic?</vt:lpstr>
      <vt:lpstr>Basic rules of the verbal arithmetic puzzle: </vt:lpstr>
      <vt:lpstr>How to solve a cryptarithm</vt:lpstr>
      <vt:lpstr>How to solve a cryptarithm</vt:lpstr>
      <vt:lpstr>How to solve a cryptarithm</vt:lpstr>
      <vt:lpstr>How to solve a cryptarithm</vt:lpstr>
      <vt:lpstr>The importance of verbal arithmetic in scientific fields</vt:lpstr>
      <vt:lpstr>Relevant nitpickeries and explanations</vt:lpstr>
      <vt:lpstr>Some implementation ideas - what is the most efficient way to solve the problem?</vt:lpstr>
      <vt:lpstr>Some implementation ideas - what is the most efficient way to solve the problem? </vt:lpstr>
      <vt:lpstr>Our approach</vt:lpstr>
      <vt:lpstr>Bad :(</vt:lpstr>
      <vt:lpstr>Our approach</vt:lpstr>
      <vt:lpstr>Historical context</vt:lpstr>
      <vt:lpstr>Historical context</vt:lpstr>
      <vt:lpstr>Historical context</vt:lpstr>
      <vt:lpstr>Conclusions</vt:lpstr>
      <vt:lpstr>Thank you for listening!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Verbal arithmetic!</dc:title>
  <cp:lastModifiedBy>ancai</cp:lastModifiedBy>
  <cp:revision>1</cp:revision>
  <dcterms:modified xsi:type="dcterms:W3CDTF">2025-05-26T15:23:17Z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0x010100376254F94D394B4CA8B5B4F81D08B671</vt:lpwstr>
  </property>
</Properties>
</file>