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2" r:id="rId3"/>
    <p:sldId id="257" r:id="rId4"/>
    <p:sldId id="258" r:id="rId5"/>
    <p:sldId id="283" r:id="rId6"/>
    <p:sldId id="284" r:id="rId7"/>
    <p:sldId id="299" r:id="rId8"/>
    <p:sldId id="300" r:id="rId9"/>
    <p:sldId id="285" r:id="rId10"/>
    <p:sldId id="301" r:id="rId11"/>
    <p:sldId id="297" r:id="rId12"/>
    <p:sldId id="287" r:id="rId13"/>
    <p:sldId id="290" r:id="rId14"/>
    <p:sldId id="292" r:id="rId15"/>
    <p:sldId id="293" r:id="rId16"/>
    <p:sldId id="294" r:id="rId17"/>
    <p:sldId id="295" r:id="rId18"/>
    <p:sldId id="296" r:id="rId19"/>
    <p:sldId id="298" r:id="rId20"/>
    <p:sldId id="280"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HYSELS Sofie" initials="GS" lastIdx="1" clrIdx="0">
    <p:extLst>
      <p:ext uri="{19B8F6BF-5375-455C-9EA6-DF929625EA0E}">
        <p15:presenceInfo xmlns:p15="http://schemas.microsoft.com/office/powerpoint/2012/main" userId="S::sofie.ghysels@ieseg.fr::3dcb33f0-f951-422e-ac45-014aebe24803" providerId="AD"/>
      </p:ext>
    </p:extLst>
  </p:cmAuthor>
  <p:cmAuthor id="2" name="DELGADO Fernando" initials="DF" lastIdx="11" clrIdx="1">
    <p:extLst>
      <p:ext uri="{19B8F6BF-5375-455C-9EA6-DF929625EA0E}">
        <p15:presenceInfo xmlns:p15="http://schemas.microsoft.com/office/powerpoint/2012/main" userId="S::fernando.delgado@ieseg.fr::dbc65a3a-0add-45ab-b751-257b0ef22e5f" providerId="AD"/>
      </p:ext>
    </p:extLst>
  </p:cmAuthor>
  <p:cmAuthor id="3" name="AZAR Nour" initials="AN" lastIdx="1" clrIdx="2">
    <p:extLst>
      <p:ext uri="{19B8F6BF-5375-455C-9EA6-DF929625EA0E}">
        <p15:presenceInfo xmlns:p15="http://schemas.microsoft.com/office/powerpoint/2012/main" userId="S::nour.azar@ieseg.fr::9dbeec6d-cb3f-4ea4-92f8-6e05da98df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1B7AD"/>
    <a:srgbClr val="9AD6D0"/>
    <a:srgbClr val="6D73BD"/>
    <a:srgbClr val="5E74E3"/>
    <a:srgbClr val="92D2CC"/>
    <a:srgbClr val="ED7E33"/>
    <a:srgbClr val="EA6C16"/>
    <a:srgbClr val="F4B183"/>
    <a:srgbClr val="A8ABD8"/>
    <a:srgbClr val="9CA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DCBC80-3040-42E3-8F2C-3E0AC1FD7D33}" v="4" dt="2022-04-10T18:55:56.3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87023" autoAdjust="0"/>
  </p:normalViewPr>
  <p:slideViewPr>
    <p:cSldViewPr snapToGrid="0">
      <p:cViewPr>
        <p:scale>
          <a:sx n="72" d="100"/>
          <a:sy n="72" d="100"/>
        </p:scale>
        <p:origin x="1018"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LGADO Fernando" userId="dbc65a3a-0add-45ab-b751-257b0ef22e5f" providerId="ADAL" clId="{60DCBC80-3040-42E3-8F2C-3E0AC1FD7D33}"/>
    <pc:docChg chg="undo custSel modSld">
      <pc:chgData name="DELGADO Fernando" userId="dbc65a3a-0add-45ab-b751-257b0ef22e5f" providerId="ADAL" clId="{60DCBC80-3040-42E3-8F2C-3E0AC1FD7D33}" dt="2022-04-10T18:57:47.698" v="55" actId="27918"/>
      <pc:docMkLst>
        <pc:docMk/>
      </pc:docMkLst>
      <pc:sldChg chg="modSp mod">
        <pc:chgData name="DELGADO Fernando" userId="dbc65a3a-0add-45ab-b751-257b0ef22e5f" providerId="ADAL" clId="{60DCBC80-3040-42E3-8F2C-3E0AC1FD7D33}" dt="2022-04-10T18:55:56.316" v="54" actId="27918"/>
        <pc:sldMkLst>
          <pc:docMk/>
          <pc:sldMk cId="4089044523" sldId="294"/>
        </pc:sldMkLst>
        <pc:graphicFrameChg chg="mod">
          <ac:chgData name="DELGADO Fernando" userId="dbc65a3a-0add-45ab-b751-257b0ef22e5f" providerId="ADAL" clId="{60DCBC80-3040-42E3-8F2C-3E0AC1FD7D33}" dt="2022-04-10T18:55:54.362" v="53" actId="208"/>
          <ac:graphicFrameMkLst>
            <pc:docMk/>
            <pc:sldMk cId="4089044523" sldId="294"/>
            <ac:graphicFrameMk id="18" creationId="{E98DAACB-C427-4C6A-BDBD-E0E7DF51EB77}"/>
          </ac:graphicFrameMkLst>
        </pc:graphicFrameChg>
      </pc:sldChg>
      <pc:sldChg chg="mod">
        <pc:chgData name="DELGADO Fernando" userId="dbc65a3a-0add-45ab-b751-257b0ef22e5f" providerId="ADAL" clId="{60DCBC80-3040-42E3-8F2C-3E0AC1FD7D33}" dt="2022-04-10T18:57:47.698" v="55" actId="27918"/>
        <pc:sldMkLst>
          <pc:docMk/>
          <pc:sldMk cId="2745177315" sldId="298"/>
        </pc:sldMkLst>
      </pc:sldChg>
      <pc:sldChg chg="addSp modSp mod">
        <pc:chgData name="DELGADO Fernando" userId="dbc65a3a-0add-45ab-b751-257b0ef22e5f" providerId="ADAL" clId="{60DCBC80-3040-42E3-8F2C-3E0AC1FD7D33}" dt="2022-04-10T18:55:34.344" v="51" actId="20577"/>
        <pc:sldMkLst>
          <pc:docMk/>
          <pc:sldMk cId="1523377357" sldId="301"/>
        </pc:sldMkLst>
        <pc:spChg chg="add mod">
          <ac:chgData name="DELGADO Fernando" userId="dbc65a3a-0add-45ab-b751-257b0ef22e5f" providerId="ADAL" clId="{60DCBC80-3040-42E3-8F2C-3E0AC1FD7D33}" dt="2022-04-10T18:55:34.344" v="51" actId="20577"/>
          <ac:spMkLst>
            <pc:docMk/>
            <pc:sldMk cId="1523377357" sldId="301"/>
            <ac:spMk id="19" creationId="{B2FD2E7C-9336-4C15-A81B-6F4D00111532}"/>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222836429971108E-2"/>
          <c:y val="3.1720136812863058E-2"/>
          <c:w val="0.96189419925787789"/>
          <c:h val="0.82482471190144113"/>
        </c:manualLayout>
      </c:layout>
      <c:barChart>
        <c:barDir val="col"/>
        <c:grouping val="clustered"/>
        <c:varyColors val="0"/>
        <c:ser>
          <c:idx val="0"/>
          <c:order val="0"/>
          <c:tx>
            <c:strRef>
              <c:f>Graphs!$B$4</c:f>
              <c:strCache>
                <c:ptCount val="1"/>
                <c:pt idx="0">
                  <c:v>Numerical</c:v>
                </c:pt>
              </c:strCache>
            </c:strRef>
          </c:tx>
          <c:spPr>
            <a:solidFill>
              <a:srgbClr val="92D2CC"/>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Grandview" panose="020B0502040204020203"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Graphs!$C$3:$D$3</c:f>
              <c:strCache>
                <c:ptCount val="2"/>
                <c:pt idx="0">
                  <c:v>Train</c:v>
                </c:pt>
                <c:pt idx="1">
                  <c:v>Test</c:v>
                </c:pt>
              </c:strCache>
            </c:strRef>
          </c:cat>
          <c:val>
            <c:numRef>
              <c:f>Graphs!$C$4:$D$4</c:f>
              <c:numCache>
                <c:formatCode>General</c:formatCode>
                <c:ptCount val="2"/>
                <c:pt idx="0">
                  <c:v>1730</c:v>
                </c:pt>
                <c:pt idx="1">
                  <c:v>918</c:v>
                </c:pt>
              </c:numCache>
            </c:numRef>
          </c:val>
          <c:extLst>
            <c:ext xmlns:c16="http://schemas.microsoft.com/office/drawing/2014/chart" uri="{C3380CC4-5D6E-409C-BE32-E72D297353CC}">
              <c16:uniqueId val="{00000000-808E-4B55-8C4C-27CFD9822C4B}"/>
            </c:ext>
          </c:extLst>
        </c:ser>
        <c:ser>
          <c:idx val="1"/>
          <c:order val="1"/>
          <c:tx>
            <c:strRef>
              <c:f>Graphs!$B$5</c:f>
              <c:strCache>
                <c:ptCount val="1"/>
                <c:pt idx="0">
                  <c:v>Categorical</c:v>
                </c:pt>
              </c:strCache>
            </c:strRef>
          </c:tx>
          <c:spPr>
            <a:solidFill>
              <a:srgbClr val="5E74E3"/>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Grandview" panose="020B0502040204020203"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Graphs!$C$3:$D$3</c:f>
              <c:strCache>
                <c:ptCount val="2"/>
                <c:pt idx="0">
                  <c:v>Train</c:v>
                </c:pt>
                <c:pt idx="1">
                  <c:v>Test</c:v>
                </c:pt>
              </c:strCache>
            </c:strRef>
          </c:cat>
          <c:val>
            <c:numRef>
              <c:f>Graphs!$C$5:$D$5</c:f>
              <c:numCache>
                <c:formatCode>General</c:formatCode>
                <c:ptCount val="2"/>
                <c:pt idx="0">
                  <c:v>1934</c:v>
                </c:pt>
                <c:pt idx="1">
                  <c:v>1057</c:v>
                </c:pt>
              </c:numCache>
            </c:numRef>
          </c:val>
          <c:extLst>
            <c:ext xmlns:c16="http://schemas.microsoft.com/office/drawing/2014/chart" uri="{C3380CC4-5D6E-409C-BE32-E72D297353CC}">
              <c16:uniqueId val="{00000001-808E-4B55-8C4C-27CFD9822C4B}"/>
            </c:ext>
          </c:extLst>
        </c:ser>
        <c:dLbls>
          <c:dLblPos val="outEnd"/>
          <c:showLegendKey val="0"/>
          <c:showVal val="1"/>
          <c:showCatName val="0"/>
          <c:showSerName val="0"/>
          <c:showPercent val="0"/>
          <c:showBubbleSize val="0"/>
        </c:dLbls>
        <c:gapWidth val="219"/>
        <c:overlap val="-27"/>
        <c:axId val="1082959616"/>
        <c:axId val="1082973344"/>
      </c:barChart>
      <c:catAx>
        <c:axId val="1082959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Grandview" panose="020B0502040204020203" pitchFamily="34" charset="0"/>
                <a:ea typeface="+mn-ea"/>
                <a:cs typeface="+mn-cs"/>
              </a:defRPr>
            </a:pPr>
            <a:endParaRPr lang="en-US"/>
          </a:p>
        </c:txPr>
        <c:crossAx val="1082973344"/>
        <c:crosses val="autoZero"/>
        <c:auto val="1"/>
        <c:lblAlgn val="ctr"/>
        <c:lblOffset val="100"/>
        <c:noMultiLvlLbl val="0"/>
      </c:catAx>
      <c:valAx>
        <c:axId val="1082973344"/>
        <c:scaling>
          <c:orientation val="minMax"/>
        </c:scaling>
        <c:delete val="1"/>
        <c:axPos val="l"/>
        <c:numFmt formatCode="General" sourceLinked="1"/>
        <c:majorTickMark val="none"/>
        <c:minorTickMark val="none"/>
        <c:tickLblPos val="nextTo"/>
        <c:crossAx val="10829596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Grandview" panose="020B0502040204020203" pitchFamily="34" charset="0"/>
              <a:ea typeface="+mn-ea"/>
              <a:cs typeface="+mn-cs"/>
            </a:defRPr>
          </a:pPr>
          <a:endParaRPr lang="en-US"/>
        </a:p>
      </c:txPr>
    </c:legend>
    <c:plotVisOnly val="1"/>
    <c:dispBlanksAs val="gap"/>
    <c:showDLblsOverMax val="0"/>
  </c:chart>
  <c:spPr>
    <a:noFill/>
    <a:ln>
      <a:noFill/>
    </a:ln>
    <a:effectLst/>
  </c:spPr>
  <c:txPr>
    <a:bodyPr/>
    <a:lstStyle/>
    <a:p>
      <a:pPr>
        <a:defRPr sz="1200">
          <a:latin typeface="Grandview" panose="020B050204020402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8563520993654652E-2"/>
          <c:y val="3.1720136812863058E-2"/>
          <c:w val="0.96287295801269068"/>
          <c:h val="0.82482471190144113"/>
        </c:manualLayout>
      </c:layout>
      <c:barChart>
        <c:barDir val="col"/>
        <c:grouping val="clustered"/>
        <c:varyColors val="0"/>
        <c:ser>
          <c:idx val="0"/>
          <c:order val="0"/>
          <c:tx>
            <c:strRef>
              <c:f>Sheet1!$C$17</c:f>
              <c:strCache>
                <c:ptCount val="1"/>
                <c:pt idx="0">
                  <c:v>Train</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Grandview" panose="020B0502040204020203"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Sheet1!$B$18:$B$21</c:f>
              <c:strCache>
                <c:ptCount val="4"/>
                <c:pt idx="0">
                  <c:v>Age</c:v>
                </c:pt>
                <c:pt idx="1">
                  <c:v>Campaign</c:v>
                </c:pt>
                <c:pt idx="2">
                  <c:v>Pdays</c:v>
                </c:pt>
                <c:pt idx="3">
                  <c:v>Previous</c:v>
                </c:pt>
              </c:strCache>
            </c:strRef>
          </c:cat>
          <c:val>
            <c:numRef>
              <c:f>Sheet1!$C$18:$C$21</c:f>
              <c:numCache>
                <c:formatCode>0.0%</c:formatCode>
                <c:ptCount val="4"/>
                <c:pt idx="0">
                  <c:v>9.0500000000000008E-3</c:v>
                </c:pt>
                <c:pt idx="1">
                  <c:v>2.1149999999999999E-2</c:v>
                </c:pt>
                <c:pt idx="2">
                  <c:v>3.7499999999999999E-2</c:v>
                </c:pt>
                <c:pt idx="3">
                  <c:v>2.5950000000000001E-2</c:v>
                </c:pt>
              </c:numCache>
            </c:numRef>
          </c:val>
          <c:extLst>
            <c:ext xmlns:c16="http://schemas.microsoft.com/office/drawing/2014/chart" uri="{C3380CC4-5D6E-409C-BE32-E72D297353CC}">
              <c16:uniqueId val="{00000000-9980-4B7A-9B8E-086920A7936D}"/>
            </c:ext>
          </c:extLst>
        </c:ser>
        <c:ser>
          <c:idx val="1"/>
          <c:order val="1"/>
          <c:tx>
            <c:strRef>
              <c:f>Sheet1!$D$17</c:f>
              <c:strCache>
                <c:ptCount val="1"/>
                <c:pt idx="0">
                  <c:v>Test</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Grandview" panose="020B0502040204020203"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Sheet1!$B$18:$B$21</c:f>
              <c:strCache>
                <c:ptCount val="4"/>
                <c:pt idx="0">
                  <c:v>Age</c:v>
                </c:pt>
                <c:pt idx="1">
                  <c:v>Campaign</c:v>
                </c:pt>
                <c:pt idx="2">
                  <c:v>Pdays</c:v>
                </c:pt>
                <c:pt idx="3">
                  <c:v>Previous</c:v>
                </c:pt>
              </c:strCache>
            </c:strRef>
          </c:cat>
          <c:val>
            <c:numRef>
              <c:f>Sheet1!$D$18:$D$21</c:f>
              <c:numCache>
                <c:formatCode>0.0%</c:formatCode>
                <c:ptCount val="4"/>
                <c:pt idx="0">
                  <c:v>8.8999999999999999E-3</c:v>
                </c:pt>
                <c:pt idx="1">
                  <c:v>2.1000000000000001E-2</c:v>
                </c:pt>
                <c:pt idx="2">
                  <c:v>3.7100000000000001E-2</c:v>
                </c:pt>
                <c:pt idx="3">
                  <c:v>2.69E-2</c:v>
                </c:pt>
              </c:numCache>
            </c:numRef>
          </c:val>
          <c:extLst>
            <c:ext xmlns:c16="http://schemas.microsoft.com/office/drawing/2014/chart" uri="{C3380CC4-5D6E-409C-BE32-E72D297353CC}">
              <c16:uniqueId val="{00000001-9980-4B7A-9B8E-086920A7936D}"/>
            </c:ext>
          </c:extLst>
        </c:ser>
        <c:dLbls>
          <c:dLblPos val="outEnd"/>
          <c:showLegendKey val="0"/>
          <c:showVal val="1"/>
          <c:showCatName val="0"/>
          <c:showSerName val="0"/>
          <c:showPercent val="0"/>
          <c:showBubbleSize val="0"/>
        </c:dLbls>
        <c:gapWidth val="219"/>
        <c:overlap val="-27"/>
        <c:axId val="1082984576"/>
        <c:axId val="1082986240"/>
      </c:barChart>
      <c:catAx>
        <c:axId val="108298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Grandview" panose="020B0502040204020203" pitchFamily="34" charset="0"/>
                <a:ea typeface="+mn-ea"/>
                <a:cs typeface="+mn-cs"/>
              </a:defRPr>
            </a:pPr>
            <a:endParaRPr lang="en-US"/>
          </a:p>
        </c:txPr>
        <c:crossAx val="1082986240"/>
        <c:crosses val="autoZero"/>
        <c:auto val="1"/>
        <c:lblAlgn val="ctr"/>
        <c:lblOffset val="100"/>
        <c:noMultiLvlLbl val="0"/>
      </c:catAx>
      <c:valAx>
        <c:axId val="1082986240"/>
        <c:scaling>
          <c:orientation val="minMax"/>
        </c:scaling>
        <c:delete val="1"/>
        <c:axPos val="l"/>
        <c:numFmt formatCode="0.0%" sourceLinked="1"/>
        <c:majorTickMark val="none"/>
        <c:minorTickMark val="none"/>
        <c:tickLblPos val="nextTo"/>
        <c:crossAx val="108298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Grandview" panose="020B0502040204020203" pitchFamily="34" charset="0"/>
              <a:ea typeface="+mn-ea"/>
              <a:cs typeface="+mn-cs"/>
            </a:defRPr>
          </a:pPr>
          <a:endParaRPr lang="en-US"/>
        </a:p>
      </c:txPr>
    </c:legend>
    <c:plotVisOnly val="1"/>
    <c:dispBlanksAs val="gap"/>
    <c:showDLblsOverMax val="0"/>
  </c:chart>
  <c:spPr>
    <a:noFill/>
    <a:ln>
      <a:noFill/>
    </a:ln>
    <a:effectLst/>
  </c:spPr>
  <c:txPr>
    <a:bodyPr/>
    <a:lstStyle/>
    <a:p>
      <a:pPr>
        <a:defRPr sz="1200">
          <a:latin typeface="Grandview" panose="020B05020402040202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6D73BD"/>
              </a:solidFill>
              <a:ln w="19050">
                <a:solidFill>
                  <a:schemeClr val="lt1"/>
                </a:solidFill>
              </a:ln>
              <a:effectLst/>
            </c:spPr>
            <c:extLst>
              <c:ext xmlns:c16="http://schemas.microsoft.com/office/drawing/2014/chart" uri="{C3380CC4-5D6E-409C-BE32-E72D297353CC}">
                <c16:uniqueId val="{00000001-6120-4694-BA1D-D5E7C9A70362}"/>
              </c:ext>
            </c:extLst>
          </c:dPt>
          <c:dPt>
            <c:idx val="1"/>
            <c:bubble3D val="0"/>
            <c:spPr>
              <a:solidFill>
                <a:srgbClr val="9AD6D0"/>
              </a:solidFill>
              <a:ln w="19050">
                <a:solidFill>
                  <a:schemeClr val="lt1"/>
                </a:solidFill>
              </a:ln>
              <a:effectLst/>
            </c:spPr>
            <c:extLst>
              <c:ext xmlns:c16="http://schemas.microsoft.com/office/drawing/2014/chart" uri="{C3380CC4-5D6E-409C-BE32-E72D297353CC}">
                <c16:uniqueId val="{00000003-6120-4694-BA1D-D5E7C9A70362}"/>
              </c:ext>
            </c:extLst>
          </c:dPt>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Grandview" panose="020B0502040204020203" pitchFamily="34" charset="0"/>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Sheet6!$A$2:$A$3</c:f>
              <c:strCache>
                <c:ptCount val="2"/>
                <c:pt idx="0">
                  <c:v>Did Not Subscribe</c:v>
                </c:pt>
                <c:pt idx="1">
                  <c:v>Subscribe</c:v>
                </c:pt>
              </c:strCache>
            </c:strRef>
          </c:cat>
          <c:val>
            <c:numRef>
              <c:f>Sheet6!$B$2:$B$3</c:f>
              <c:numCache>
                <c:formatCode>0.00%</c:formatCode>
                <c:ptCount val="2"/>
                <c:pt idx="0">
                  <c:v>0.88600000000000001</c:v>
                </c:pt>
                <c:pt idx="1">
                  <c:v>0.114</c:v>
                </c:pt>
              </c:numCache>
            </c:numRef>
          </c:val>
          <c:extLst>
            <c:ext xmlns:c16="http://schemas.microsoft.com/office/drawing/2014/chart" uri="{C3380CC4-5D6E-409C-BE32-E72D297353CC}">
              <c16:uniqueId val="{00000004-6120-4694-BA1D-D5E7C9A70362}"/>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30208858267716537"/>
          <c:y val="0.89409667541557303"/>
          <c:w val="0.40137839020122479"/>
          <c:h val="7.812554680664918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Grandview" panose="020B0502040204020203" pitchFamily="34" charset="0"/>
              <a:ea typeface="+mn-ea"/>
              <a:cs typeface="+mn-cs"/>
            </a:defRPr>
          </a:pPr>
          <a:endParaRPr lang="en-US"/>
        </a:p>
      </c:txPr>
    </c:legend>
    <c:plotVisOnly val="1"/>
    <c:dispBlanksAs val="gap"/>
    <c:showDLblsOverMax val="0"/>
  </c:chart>
  <c:spPr>
    <a:noFill/>
    <a:ln>
      <a:noFill/>
    </a:ln>
    <a:effectLst/>
  </c:spPr>
  <c:txPr>
    <a:bodyPr/>
    <a:lstStyle/>
    <a:p>
      <a:pPr>
        <a:defRPr sz="1200">
          <a:latin typeface="Grandview" panose="020B0502040204020203"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Sheet3!$B$1</c:f>
              <c:strCache>
                <c:ptCount val="1"/>
                <c:pt idx="0">
                  <c:v>Test_AUC</c:v>
                </c:pt>
              </c:strCache>
            </c:strRef>
          </c:tx>
          <c:spPr>
            <a:ln w="19050" cap="rnd">
              <a:noFill/>
              <a:round/>
            </a:ln>
            <a:effectLst/>
          </c:spPr>
          <c:marker>
            <c:symbol val="circle"/>
            <c:size val="5"/>
            <c:spPr>
              <a:solidFill>
                <a:srgbClr val="51B7AD"/>
              </a:solidFill>
              <a:ln w="34925">
                <a:solidFill>
                  <a:schemeClr val="accent1"/>
                </a:solidFill>
              </a:ln>
              <a:effectLst/>
            </c:spPr>
          </c:marker>
          <c:dLbls>
            <c:dLbl>
              <c:idx val="0"/>
              <c:tx>
                <c:rich>
                  <a:bodyPr/>
                  <a:lstStyle/>
                  <a:p>
                    <a:r>
                      <a:rPr lang="en-US" dirty="0"/>
                      <a:t>Logistic</a:t>
                    </a:r>
                    <a:r>
                      <a:rPr lang="en-US" baseline="0" dirty="0"/>
                      <a:t> </a:t>
                    </a:r>
                  </a:p>
                  <a:p>
                    <a:r>
                      <a:rPr lang="en-US" baseline="0" dirty="0"/>
                      <a:t>Regression</a:t>
                    </a:r>
                    <a:endParaRPr lang="en-US" dirty="0"/>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D95-41C6-8D9C-CAFE1F68D4DB}"/>
                </c:ext>
              </c:extLst>
            </c:dLbl>
            <c:dLbl>
              <c:idx val="1"/>
              <c:layout>
                <c:manualLayout>
                  <c:x val="-2.978601323072769E-2"/>
                  <c:y val="-5.1706245052701744E-2"/>
                </c:manualLayout>
              </c:layout>
              <c:tx>
                <c:rich>
                  <a:bodyPr/>
                  <a:lstStyle/>
                  <a:p>
                    <a:r>
                      <a:rPr lang="en-US" dirty="0"/>
                      <a:t>Gradient </a:t>
                    </a:r>
                  </a:p>
                  <a:p>
                    <a:r>
                      <a:rPr lang="en-US" dirty="0"/>
                      <a:t>Boosting</a:t>
                    </a:r>
                  </a:p>
                </c:rich>
              </c:tx>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D95-41C6-8D9C-CAFE1F68D4DB}"/>
                </c:ext>
              </c:extLst>
            </c:dLbl>
            <c:dLbl>
              <c:idx val="2"/>
              <c:tx>
                <c:rich>
                  <a:bodyPr/>
                  <a:lstStyle/>
                  <a:p>
                    <a:r>
                      <a:rPr lang="en-US"/>
                      <a:t>Random Forest</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9D95-41C6-8D9C-CAFE1F68D4DB}"/>
                </c:ext>
              </c:extLst>
            </c:dLbl>
            <c:dLbl>
              <c:idx val="3"/>
              <c:tx>
                <c:rich>
                  <a:bodyPr/>
                  <a:lstStyle/>
                  <a:p>
                    <a:r>
                      <a:rPr lang="en-US"/>
                      <a:t>KNN</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D95-41C6-8D9C-CAFE1F68D4DB}"/>
                </c:ext>
              </c:extLst>
            </c:dLbl>
            <c:dLbl>
              <c:idx val="4"/>
              <c:tx>
                <c:rich>
                  <a:bodyPr/>
                  <a:lstStyle/>
                  <a:p>
                    <a:r>
                      <a:rPr lang="en-US"/>
                      <a:t>SVM</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9D95-41C6-8D9C-CAFE1F68D4DB}"/>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Sheet3!$A$2:$A$6</c:f>
              <c:strCache>
                <c:ptCount val="5"/>
                <c:pt idx="0">
                  <c:v>Logistic Regression</c:v>
                </c:pt>
                <c:pt idx="1">
                  <c:v>Gradient Boosting</c:v>
                </c:pt>
                <c:pt idx="2">
                  <c:v>Random Forest</c:v>
                </c:pt>
                <c:pt idx="3">
                  <c:v>KNN</c:v>
                </c:pt>
                <c:pt idx="4">
                  <c:v>SVM</c:v>
                </c:pt>
              </c:strCache>
            </c:strRef>
          </c:xVal>
          <c:yVal>
            <c:numRef>
              <c:f>Sheet3!$B$2:$B$6</c:f>
              <c:numCache>
                <c:formatCode>General</c:formatCode>
                <c:ptCount val="5"/>
                <c:pt idx="0">
                  <c:v>0.80121699999999996</c:v>
                </c:pt>
                <c:pt idx="1">
                  <c:v>0.801207</c:v>
                </c:pt>
                <c:pt idx="2">
                  <c:v>0.78354599999999996</c:v>
                </c:pt>
                <c:pt idx="3">
                  <c:v>0.75097700000000001</c:v>
                </c:pt>
                <c:pt idx="4">
                  <c:v>0.68150100000000002</c:v>
                </c:pt>
              </c:numCache>
            </c:numRef>
          </c:yVal>
          <c:smooth val="0"/>
          <c:extLst>
            <c:ext xmlns:c16="http://schemas.microsoft.com/office/drawing/2014/chart" uri="{C3380CC4-5D6E-409C-BE32-E72D297353CC}">
              <c16:uniqueId val="{00000005-9D95-41C6-8D9C-CAFE1F68D4DB}"/>
            </c:ext>
          </c:extLst>
        </c:ser>
        <c:dLbls>
          <c:dLblPos val="t"/>
          <c:showLegendKey val="0"/>
          <c:showVal val="1"/>
          <c:showCatName val="0"/>
          <c:showSerName val="0"/>
          <c:showPercent val="0"/>
          <c:showBubbleSize val="0"/>
        </c:dLbls>
        <c:axId val="1139621104"/>
        <c:axId val="1139621520"/>
      </c:scatterChart>
      <c:valAx>
        <c:axId val="1139621104"/>
        <c:scaling>
          <c:orientation val="minMax"/>
        </c:scaling>
        <c:delete val="1"/>
        <c:axPos val="b"/>
        <c:majorGridlines>
          <c:spPr>
            <a:ln w="9525" cap="flat" cmpd="sng" algn="ctr">
              <a:solidFill>
                <a:schemeClr val="tx1">
                  <a:lumMod val="15000"/>
                  <a:lumOff val="85000"/>
                </a:schemeClr>
              </a:solidFill>
              <a:round/>
            </a:ln>
            <a:effectLst/>
          </c:spPr>
        </c:majorGridlines>
        <c:majorTickMark val="none"/>
        <c:minorTickMark val="none"/>
        <c:tickLblPos val="nextTo"/>
        <c:crossAx val="1139621520"/>
        <c:crosses val="autoZero"/>
        <c:crossBetween val="midCat"/>
      </c:valAx>
      <c:valAx>
        <c:axId val="113962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39621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Sheet4!$B$1</c:f>
              <c:strCache>
                <c:ptCount val="1"/>
                <c:pt idx="0">
                  <c:v>Train_AUC</c:v>
                </c:pt>
              </c:strCache>
            </c:strRef>
          </c:tx>
          <c:spPr>
            <a:solidFill>
              <a:srgbClr val="92D2CC"/>
            </a:solidFill>
            <a:ln>
              <a:noFill/>
            </a:ln>
            <a:effectLst/>
          </c:spPr>
          <c:invertIfNegative val="0"/>
          <c:dLbls>
            <c:delete val="1"/>
          </c:dLbls>
          <c:cat>
            <c:strRef>
              <c:f>Sheet4!$A$2:$A$15</c:f>
              <c:strCache>
                <c:ptCount val="14"/>
                <c:pt idx="0">
                  <c:v>LR N8</c:v>
                </c:pt>
                <c:pt idx="1">
                  <c:v>LR N9</c:v>
                </c:pt>
                <c:pt idx="2">
                  <c:v>LR N4</c:v>
                </c:pt>
                <c:pt idx="3">
                  <c:v>LR N5</c:v>
                </c:pt>
                <c:pt idx="4">
                  <c:v>LR</c:v>
                </c:pt>
                <c:pt idx="5">
                  <c:v> </c:v>
                </c:pt>
                <c:pt idx="6">
                  <c:v>XGB GS</c:v>
                </c:pt>
                <c:pt idx="7">
                  <c:v>XGB GS2</c:v>
                </c:pt>
                <c:pt idx="8">
                  <c:v>XGB GS2</c:v>
                </c:pt>
                <c:pt idx="9">
                  <c:v>RF GS3</c:v>
                </c:pt>
                <c:pt idx="10">
                  <c:v>RF GS2</c:v>
                </c:pt>
                <c:pt idx="11">
                  <c:v>RF GS4</c:v>
                </c:pt>
                <c:pt idx="12">
                  <c:v>RF GS</c:v>
                </c:pt>
                <c:pt idx="13">
                  <c:v>RF</c:v>
                </c:pt>
              </c:strCache>
            </c:strRef>
          </c:cat>
          <c:val>
            <c:numRef>
              <c:f>Sheet4!$B$2:$B$15</c:f>
              <c:numCache>
                <c:formatCode>0.00</c:formatCode>
                <c:ptCount val="14"/>
                <c:pt idx="0">
                  <c:v>0.793659</c:v>
                </c:pt>
                <c:pt idx="1">
                  <c:v>0.793211</c:v>
                </c:pt>
                <c:pt idx="2">
                  <c:v>0.79359500000000005</c:v>
                </c:pt>
                <c:pt idx="3">
                  <c:v>0.79396500000000003</c:v>
                </c:pt>
                <c:pt idx="4">
                  <c:v>0.79349599999999998</c:v>
                </c:pt>
                <c:pt idx="5">
                  <c:v>0.79996800000000001</c:v>
                </c:pt>
                <c:pt idx="6">
                  <c:v>0.79696599999999995</c:v>
                </c:pt>
                <c:pt idx="7">
                  <c:v>0.795238</c:v>
                </c:pt>
                <c:pt idx="8">
                  <c:v>0.795238</c:v>
                </c:pt>
                <c:pt idx="9">
                  <c:v>0.79044000000000003</c:v>
                </c:pt>
                <c:pt idx="10">
                  <c:v>0.79011500000000001</c:v>
                </c:pt>
                <c:pt idx="11">
                  <c:v>0.79020500000000005</c:v>
                </c:pt>
                <c:pt idx="12">
                  <c:v>0.78761800000000004</c:v>
                </c:pt>
                <c:pt idx="13">
                  <c:v>0.83847700000000003</c:v>
                </c:pt>
              </c:numCache>
            </c:numRef>
          </c:val>
          <c:extLst>
            <c:ext xmlns:c16="http://schemas.microsoft.com/office/drawing/2014/chart" uri="{C3380CC4-5D6E-409C-BE32-E72D297353CC}">
              <c16:uniqueId val="{00000000-3441-47C5-A7F9-E6CA8653C715}"/>
            </c:ext>
          </c:extLst>
        </c:ser>
        <c:ser>
          <c:idx val="1"/>
          <c:order val="1"/>
          <c:tx>
            <c:strRef>
              <c:f>Sheet4!$C$1</c:f>
              <c:strCache>
                <c:ptCount val="1"/>
                <c:pt idx="0">
                  <c:v>Test_AUC</c:v>
                </c:pt>
              </c:strCache>
            </c:strRef>
          </c:tx>
          <c:spPr>
            <a:solidFill>
              <a:srgbClr val="5E74E3"/>
            </a:solidFill>
            <a:ln>
              <a:noFill/>
            </a:ln>
            <a:effectLst/>
          </c:spPr>
          <c:invertIfNegative val="0"/>
          <c:dLbls>
            <c:delete val="1"/>
          </c:dLbls>
          <c:cat>
            <c:strRef>
              <c:f>Sheet4!$A$2:$A$15</c:f>
              <c:strCache>
                <c:ptCount val="14"/>
                <c:pt idx="0">
                  <c:v>LR N8</c:v>
                </c:pt>
                <c:pt idx="1">
                  <c:v>LR N9</c:v>
                </c:pt>
                <c:pt idx="2">
                  <c:v>LR N4</c:v>
                </c:pt>
                <c:pt idx="3">
                  <c:v>LR N5</c:v>
                </c:pt>
                <c:pt idx="4">
                  <c:v>LR</c:v>
                </c:pt>
                <c:pt idx="5">
                  <c:v> </c:v>
                </c:pt>
                <c:pt idx="6">
                  <c:v>XGB GS</c:v>
                </c:pt>
                <c:pt idx="7">
                  <c:v>XGB GS2</c:v>
                </c:pt>
                <c:pt idx="8">
                  <c:v>XGB GS2</c:v>
                </c:pt>
                <c:pt idx="9">
                  <c:v>RF GS3</c:v>
                </c:pt>
                <c:pt idx="10">
                  <c:v>RF GS2</c:v>
                </c:pt>
                <c:pt idx="11">
                  <c:v>RF GS4</c:v>
                </c:pt>
                <c:pt idx="12">
                  <c:v>RF GS</c:v>
                </c:pt>
                <c:pt idx="13">
                  <c:v>RF</c:v>
                </c:pt>
              </c:strCache>
            </c:strRef>
          </c:cat>
          <c:val>
            <c:numRef>
              <c:f>Sheet4!$C$2:$C$15</c:f>
              <c:numCache>
                <c:formatCode>0.00</c:formatCode>
                <c:ptCount val="14"/>
                <c:pt idx="0">
                  <c:v>0.80157800000000001</c:v>
                </c:pt>
                <c:pt idx="1">
                  <c:v>0.80155100000000001</c:v>
                </c:pt>
                <c:pt idx="2">
                  <c:v>0.80144700000000002</c:v>
                </c:pt>
                <c:pt idx="3">
                  <c:v>0.80127300000000001</c:v>
                </c:pt>
                <c:pt idx="4">
                  <c:v>0.80121699999999996</c:v>
                </c:pt>
                <c:pt idx="5">
                  <c:v>0.801207</c:v>
                </c:pt>
                <c:pt idx="6">
                  <c:v>0.79751899999999998</c:v>
                </c:pt>
                <c:pt idx="7">
                  <c:v>0.79679500000000003</c:v>
                </c:pt>
                <c:pt idx="8">
                  <c:v>0.79679500000000003</c:v>
                </c:pt>
                <c:pt idx="9">
                  <c:v>0.79087700000000005</c:v>
                </c:pt>
                <c:pt idx="10">
                  <c:v>0.79077399999999998</c:v>
                </c:pt>
                <c:pt idx="11">
                  <c:v>0.79055399999999998</c:v>
                </c:pt>
                <c:pt idx="12">
                  <c:v>0.78560300000000005</c:v>
                </c:pt>
                <c:pt idx="13">
                  <c:v>0.78354599999999996</c:v>
                </c:pt>
              </c:numCache>
            </c:numRef>
          </c:val>
          <c:extLst>
            <c:ext xmlns:c16="http://schemas.microsoft.com/office/drawing/2014/chart" uri="{C3380CC4-5D6E-409C-BE32-E72D297353CC}">
              <c16:uniqueId val="{00000001-3441-47C5-A7F9-E6CA8653C715}"/>
            </c:ext>
          </c:extLst>
        </c:ser>
        <c:dLbls>
          <c:dLblPos val="outEnd"/>
          <c:showLegendKey val="0"/>
          <c:showVal val="1"/>
          <c:showCatName val="0"/>
          <c:showSerName val="0"/>
          <c:showPercent val="0"/>
          <c:showBubbleSize val="0"/>
        </c:dLbls>
        <c:gapWidth val="219"/>
        <c:overlap val="-27"/>
        <c:axId val="1139612368"/>
        <c:axId val="1139621104"/>
      </c:barChart>
      <c:catAx>
        <c:axId val="1139612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39621104"/>
        <c:crosses val="autoZero"/>
        <c:auto val="1"/>
        <c:lblAlgn val="ctr"/>
        <c:lblOffset val="100"/>
        <c:noMultiLvlLbl val="0"/>
      </c:catAx>
      <c:valAx>
        <c:axId val="113962110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39612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Sheet5!$B$10</c:f>
              <c:strCache>
                <c:ptCount val="1"/>
                <c:pt idx="0">
                  <c:v>New_CV_AUC</c:v>
                </c:pt>
              </c:strCache>
            </c:strRef>
          </c:tx>
          <c:spPr>
            <a:solidFill>
              <a:srgbClr val="51B7AD"/>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Grandview" panose="020B0502040204020203"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Sheet5!$A$11:$A$17</c:f>
              <c:strCache>
                <c:ptCount val="7"/>
                <c:pt idx="0">
                  <c:v>Logistic N4</c:v>
                </c:pt>
                <c:pt idx="1">
                  <c:v>Logistic</c:v>
                </c:pt>
                <c:pt idx="2">
                  <c:v>Logistic N2</c:v>
                </c:pt>
                <c:pt idx="3">
                  <c:v>XGBoost</c:v>
                </c:pt>
                <c:pt idx="4">
                  <c:v>XGBoost GS2</c:v>
                </c:pt>
                <c:pt idx="5">
                  <c:v>RandomF GS4</c:v>
                </c:pt>
                <c:pt idx="6">
                  <c:v>RandomF GS3</c:v>
                </c:pt>
              </c:strCache>
            </c:strRef>
          </c:cat>
          <c:val>
            <c:numRef>
              <c:f>Sheet5!$B$11:$B$17</c:f>
              <c:numCache>
                <c:formatCode>0.00000</c:formatCode>
                <c:ptCount val="7"/>
                <c:pt idx="0">
                  <c:v>0.79138299999999995</c:v>
                </c:pt>
                <c:pt idx="1">
                  <c:v>0.79137599999999997</c:v>
                </c:pt>
                <c:pt idx="2">
                  <c:v>0.79113900000000004</c:v>
                </c:pt>
                <c:pt idx="3">
                  <c:v>0.79053399999999996</c:v>
                </c:pt>
                <c:pt idx="4">
                  <c:v>0.78956000000000004</c:v>
                </c:pt>
                <c:pt idx="5">
                  <c:v>0.78507899999999997</c:v>
                </c:pt>
                <c:pt idx="6">
                  <c:v>0.78505899999999995</c:v>
                </c:pt>
              </c:numCache>
            </c:numRef>
          </c:val>
          <c:extLst>
            <c:ext xmlns:c16="http://schemas.microsoft.com/office/drawing/2014/chart" uri="{C3380CC4-5D6E-409C-BE32-E72D297353CC}">
              <c16:uniqueId val="{00000000-D131-4844-9F2D-6829A3C091F2}"/>
            </c:ext>
          </c:extLst>
        </c:ser>
        <c:dLbls>
          <c:showLegendKey val="0"/>
          <c:showVal val="0"/>
          <c:showCatName val="0"/>
          <c:showSerName val="0"/>
          <c:showPercent val="0"/>
          <c:showBubbleSize val="0"/>
        </c:dLbls>
        <c:gapWidth val="219"/>
        <c:overlap val="-27"/>
        <c:axId val="1134982960"/>
        <c:axId val="1134981712"/>
      </c:barChart>
      <c:catAx>
        <c:axId val="113498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Grandview" panose="020B0502040204020203" pitchFamily="34" charset="0"/>
                <a:ea typeface="+mn-ea"/>
                <a:cs typeface="+mn-cs"/>
              </a:defRPr>
            </a:pPr>
            <a:endParaRPr lang="en-US"/>
          </a:p>
        </c:txPr>
        <c:crossAx val="1134981712"/>
        <c:crosses val="autoZero"/>
        <c:auto val="1"/>
        <c:lblAlgn val="ctr"/>
        <c:lblOffset val="100"/>
        <c:noMultiLvlLbl val="0"/>
      </c:catAx>
      <c:valAx>
        <c:axId val="1134981712"/>
        <c:scaling>
          <c:orientation val="minMax"/>
        </c:scaling>
        <c:delete val="1"/>
        <c:axPos val="l"/>
        <c:numFmt formatCode="0.00000" sourceLinked="1"/>
        <c:majorTickMark val="none"/>
        <c:minorTickMark val="none"/>
        <c:tickLblPos val="nextTo"/>
        <c:crossAx val="1134982960"/>
        <c:crosses val="autoZero"/>
        <c:crossBetween val="between"/>
      </c:valAx>
      <c:spPr>
        <a:noFill/>
        <a:ln>
          <a:noFill/>
        </a:ln>
        <a:effectLst/>
      </c:spPr>
    </c:plotArea>
    <c:plotVisOnly val="1"/>
    <c:dispBlanksAs val="gap"/>
    <c:showDLblsOverMax val="0"/>
  </c:chart>
  <c:spPr>
    <a:noFill/>
    <a:ln>
      <a:noFill/>
    </a:ln>
    <a:effectLst/>
  </c:spPr>
  <c:txPr>
    <a:bodyPr/>
    <a:lstStyle/>
    <a:p>
      <a:pPr>
        <a:defRPr sz="1200">
          <a:latin typeface="Grandview"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5C7314-EDC8-4929-9990-2B05F6EA8FE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86C5E90C-B986-4849-90FB-25E55A2523A9}">
      <dgm:prSet phldrT="[Text]"/>
      <dgm:spPr>
        <a:solidFill>
          <a:schemeClr val="accent1">
            <a:lumMod val="60000"/>
            <a:lumOff val="40000"/>
          </a:schemeClr>
        </a:solidFill>
      </dgm:spPr>
      <dgm:t>
        <a:bodyPr/>
        <a:lstStyle/>
        <a:p>
          <a:r>
            <a:rPr lang="en-US" dirty="0">
              <a:solidFill>
                <a:schemeClr val="accent2">
                  <a:lumMod val="75000"/>
                </a:schemeClr>
              </a:solidFill>
            </a:rPr>
            <a:t>Error </a:t>
          </a:r>
          <a:r>
            <a:rPr lang="en-US" dirty="0">
              <a:solidFill>
                <a:schemeClr val="accent2">
                  <a:lumMod val="40000"/>
                  <a:lumOff val="60000"/>
                </a:schemeClr>
              </a:solidFill>
            </a:rPr>
            <a:t>Correction</a:t>
          </a:r>
        </a:p>
      </dgm:t>
    </dgm:pt>
    <dgm:pt modelId="{64F8D614-2F03-4CFD-9CB2-E39A4CF20137}" type="parTrans" cxnId="{99CAEA28-823C-4CB3-8862-F422E9AD6BB5}">
      <dgm:prSet/>
      <dgm:spPr/>
      <dgm:t>
        <a:bodyPr/>
        <a:lstStyle/>
        <a:p>
          <a:endParaRPr lang="en-US"/>
        </a:p>
      </dgm:t>
    </dgm:pt>
    <dgm:pt modelId="{5B296371-9692-4562-A89A-0AB36F916A6B}" type="sibTrans" cxnId="{99CAEA28-823C-4CB3-8862-F422E9AD6BB5}">
      <dgm:prSet/>
      <dgm:spPr/>
      <dgm:t>
        <a:bodyPr/>
        <a:lstStyle/>
        <a:p>
          <a:endParaRPr lang="en-US"/>
        </a:p>
      </dgm:t>
    </dgm:pt>
    <dgm:pt modelId="{DF630A29-A83E-436B-83A5-0D5E93077D85}">
      <dgm:prSet phldrT="[Text]" custT="1"/>
      <dgm:spPr>
        <a:solidFill>
          <a:schemeClr val="accent2">
            <a:lumMod val="40000"/>
            <a:lumOff val="60000"/>
          </a:schemeClr>
        </a:solidFill>
      </dgm:spPr>
      <dgm:t>
        <a:bodyPr/>
        <a:lstStyle/>
        <a:p>
          <a:r>
            <a:rPr lang="en-US" sz="3600">
              <a:solidFill>
                <a:schemeClr val="accent4">
                  <a:lumMod val="75000"/>
                </a:schemeClr>
              </a:solidFill>
            </a:rPr>
            <a:t>Outliers</a:t>
          </a:r>
        </a:p>
      </dgm:t>
    </dgm:pt>
    <dgm:pt modelId="{DDB421EC-995E-4C9C-A618-DE210C10D258}" type="parTrans" cxnId="{28018897-ADD2-44F2-8F68-99260DAE1326}">
      <dgm:prSet/>
      <dgm:spPr/>
      <dgm:t>
        <a:bodyPr/>
        <a:lstStyle/>
        <a:p>
          <a:endParaRPr lang="en-US"/>
        </a:p>
      </dgm:t>
    </dgm:pt>
    <dgm:pt modelId="{2135408E-30CA-4BDD-B901-E1AEC8ACD908}" type="sibTrans" cxnId="{28018897-ADD2-44F2-8F68-99260DAE1326}">
      <dgm:prSet/>
      <dgm:spPr/>
      <dgm:t>
        <a:bodyPr/>
        <a:lstStyle/>
        <a:p>
          <a:endParaRPr lang="en-US"/>
        </a:p>
      </dgm:t>
    </dgm:pt>
    <dgm:pt modelId="{5818A344-08AD-44B0-96A9-93695DBBFD49}">
      <dgm:prSet phldrT="[Text]" custT="1"/>
      <dgm:spPr>
        <a:solidFill>
          <a:schemeClr val="accent2">
            <a:lumMod val="60000"/>
            <a:lumOff val="40000"/>
          </a:schemeClr>
        </a:solidFill>
      </dgm:spPr>
      <dgm:t>
        <a:bodyPr/>
        <a:lstStyle/>
        <a:p>
          <a:endParaRPr lang="en-US" sz="3200"/>
        </a:p>
        <a:p>
          <a:r>
            <a:rPr lang="en-US" sz="3200">
              <a:solidFill>
                <a:schemeClr val="accent2">
                  <a:lumMod val="75000"/>
                </a:schemeClr>
              </a:solidFill>
            </a:rPr>
            <a:t>Missing Values</a:t>
          </a:r>
        </a:p>
        <a:p>
          <a:endParaRPr lang="en-US" sz="3200"/>
        </a:p>
      </dgm:t>
    </dgm:pt>
    <dgm:pt modelId="{9F1A032C-67BA-4287-8644-390110124B0C}" type="parTrans" cxnId="{001B360A-9A9D-4A0D-B8D3-7F17837EBF4F}">
      <dgm:prSet/>
      <dgm:spPr/>
      <dgm:t>
        <a:bodyPr/>
        <a:lstStyle/>
        <a:p>
          <a:endParaRPr lang="en-US"/>
        </a:p>
      </dgm:t>
    </dgm:pt>
    <dgm:pt modelId="{702B1AAE-6F0D-432F-A9B2-57787F6B97A3}" type="sibTrans" cxnId="{001B360A-9A9D-4A0D-B8D3-7F17837EBF4F}">
      <dgm:prSet/>
      <dgm:spPr/>
      <dgm:t>
        <a:bodyPr/>
        <a:lstStyle/>
        <a:p>
          <a:endParaRPr lang="en-US"/>
        </a:p>
      </dgm:t>
    </dgm:pt>
    <dgm:pt modelId="{EFEC1BF3-5897-4EAE-8510-09D0D7778096}" type="pres">
      <dgm:prSet presAssocID="{995C7314-EDC8-4929-9990-2B05F6EA8FE4}" presName="Name0" presStyleCnt="0">
        <dgm:presLayoutVars>
          <dgm:chPref val="1"/>
          <dgm:dir/>
          <dgm:animOne val="branch"/>
          <dgm:animLvl val="lvl"/>
          <dgm:resizeHandles val="exact"/>
        </dgm:presLayoutVars>
      </dgm:prSet>
      <dgm:spPr/>
    </dgm:pt>
    <dgm:pt modelId="{2AA1AB73-3005-4919-893C-A5EAC576EE8D}" type="pres">
      <dgm:prSet presAssocID="{86C5E90C-B986-4849-90FB-25E55A2523A9}" presName="root1" presStyleCnt="0"/>
      <dgm:spPr/>
    </dgm:pt>
    <dgm:pt modelId="{E5F1F756-AB7A-480C-87C1-85BED37FBC50}" type="pres">
      <dgm:prSet presAssocID="{86C5E90C-B986-4849-90FB-25E55A2523A9}" presName="LevelOneTextNode" presStyleLbl="node0" presStyleIdx="0" presStyleCnt="1" custScaleX="108062">
        <dgm:presLayoutVars>
          <dgm:chPref val="3"/>
        </dgm:presLayoutVars>
      </dgm:prSet>
      <dgm:spPr/>
    </dgm:pt>
    <dgm:pt modelId="{3ACAB8B6-33EB-4F3D-BAE9-4BCE73C5451C}" type="pres">
      <dgm:prSet presAssocID="{86C5E90C-B986-4849-90FB-25E55A2523A9}" presName="level2hierChild" presStyleCnt="0"/>
      <dgm:spPr/>
    </dgm:pt>
    <dgm:pt modelId="{CC828448-DFE0-46D5-8484-A554A24D21FF}" type="pres">
      <dgm:prSet presAssocID="{DDB421EC-995E-4C9C-A618-DE210C10D258}" presName="conn2-1" presStyleLbl="parChTrans1D2" presStyleIdx="0" presStyleCnt="2"/>
      <dgm:spPr/>
    </dgm:pt>
    <dgm:pt modelId="{44EDDCE3-6515-428A-B5AA-F5FD1FDA6959}" type="pres">
      <dgm:prSet presAssocID="{DDB421EC-995E-4C9C-A618-DE210C10D258}" presName="connTx" presStyleLbl="parChTrans1D2" presStyleIdx="0" presStyleCnt="2"/>
      <dgm:spPr/>
    </dgm:pt>
    <dgm:pt modelId="{377AE006-8277-4104-A9CE-8DD952559E57}" type="pres">
      <dgm:prSet presAssocID="{DF630A29-A83E-436B-83A5-0D5E93077D85}" presName="root2" presStyleCnt="0"/>
      <dgm:spPr/>
    </dgm:pt>
    <dgm:pt modelId="{8487E074-E4A6-491D-85A6-E1DB6E13727B}" type="pres">
      <dgm:prSet presAssocID="{DF630A29-A83E-436B-83A5-0D5E93077D85}" presName="LevelTwoTextNode" presStyleLbl="node2" presStyleIdx="0" presStyleCnt="2" custScaleX="158697" custScaleY="110137" custLinFactNeighborX="17419" custLinFactNeighborY="1970">
        <dgm:presLayoutVars>
          <dgm:chPref val="3"/>
        </dgm:presLayoutVars>
      </dgm:prSet>
      <dgm:spPr/>
    </dgm:pt>
    <dgm:pt modelId="{BE049A47-4024-47C4-9709-C5BFD91DF0D4}" type="pres">
      <dgm:prSet presAssocID="{DF630A29-A83E-436B-83A5-0D5E93077D85}" presName="level3hierChild" presStyleCnt="0"/>
      <dgm:spPr/>
    </dgm:pt>
    <dgm:pt modelId="{5B37DA88-66EF-4AD3-BCA5-665219F33F22}" type="pres">
      <dgm:prSet presAssocID="{9F1A032C-67BA-4287-8644-390110124B0C}" presName="conn2-1" presStyleLbl="parChTrans1D2" presStyleIdx="1" presStyleCnt="2"/>
      <dgm:spPr/>
    </dgm:pt>
    <dgm:pt modelId="{85C34768-C832-45E6-9EF4-B6B9EBCF62A0}" type="pres">
      <dgm:prSet presAssocID="{9F1A032C-67BA-4287-8644-390110124B0C}" presName="connTx" presStyleLbl="parChTrans1D2" presStyleIdx="1" presStyleCnt="2"/>
      <dgm:spPr/>
    </dgm:pt>
    <dgm:pt modelId="{4A5A8684-C61C-4ACA-A32E-D89BA540097E}" type="pres">
      <dgm:prSet presAssocID="{5818A344-08AD-44B0-96A9-93695DBBFD49}" presName="root2" presStyleCnt="0"/>
      <dgm:spPr/>
    </dgm:pt>
    <dgm:pt modelId="{D9FFA93E-A7BD-4A75-8B8E-7C91CDB8FCDA}" type="pres">
      <dgm:prSet presAssocID="{5818A344-08AD-44B0-96A9-93695DBBFD49}" presName="LevelTwoTextNode" presStyleLbl="node2" presStyleIdx="1" presStyleCnt="2" custScaleX="158531" custLinFactNeighborX="16818" custLinFactNeighborY="-7820">
        <dgm:presLayoutVars>
          <dgm:chPref val="3"/>
        </dgm:presLayoutVars>
      </dgm:prSet>
      <dgm:spPr/>
    </dgm:pt>
    <dgm:pt modelId="{1D7FF57E-06A5-4787-A437-54BDF2D5E77E}" type="pres">
      <dgm:prSet presAssocID="{5818A344-08AD-44B0-96A9-93695DBBFD49}" presName="level3hierChild" presStyleCnt="0"/>
      <dgm:spPr/>
    </dgm:pt>
  </dgm:ptLst>
  <dgm:cxnLst>
    <dgm:cxn modelId="{001B360A-9A9D-4A0D-B8D3-7F17837EBF4F}" srcId="{86C5E90C-B986-4849-90FB-25E55A2523A9}" destId="{5818A344-08AD-44B0-96A9-93695DBBFD49}" srcOrd="1" destOrd="0" parTransId="{9F1A032C-67BA-4287-8644-390110124B0C}" sibTransId="{702B1AAE-6F0D-432F-A9B2-57787F6B97A3}"/>
    <dgm:cxn modelId="{96528F1F-8393-41A9-A356-025EDDCA8380}" type="presOf" srcId="{DDB421EC-995E-4C9C-A618-DE210C10D258}" destId="{CC828448-DFE0-46D5-8484-A554A24D21FF}" srcOrd="0" destOrd="0" presId="urn:microsoft.com/office/officeart/2008/layout/HorizontalMultiLevelHierarchy"/>
    <dgm:cxn modelId="{99CAEA28-823C-4CB3-8862-F422E9AD6BB5}" srcId="{995C7314-EDC8-4929-9990-2B05F6EA8FE4}" destId="{86C5E90C-B986-4849-90FB-25E55A2523A9}" srcOrd="0" destOrd="0" parTransId="{64F8D614-2F03-4CFD-9CB2-E39A4CF20137}" sibTransId="{5B296371-9692-4562-A89A-0AB36F916A6B}"/>
    <dgm:cxn modelId="{E88C7534-9A2D-4349-A5C3-6F6617F32EDA}" type="presOf" srcId="{DF630A29-A83E-436B-83A5-0D5E93077D85}" destId="{8487E074-E4A6-491D-85A6-E1DB6E13727B}" srcOrd="0" destOrd="0" presId="urn:microsoft.com/office/officeart/2008/layout/HorizontalMultiLevelHierarchy"/>
    <dgm:cxn modelId="{CAB8D262-4C1D-4CD1-86F5-D0A159518D8A}" type="presOf" srcId="{DDB421EC-995E-4C9C-A618-DE210C10D258}" destId="{44EDDCE3-6515-428A-B5AA-F5FD1FDA6959}" srcOrd="1" destOrd="0" presId="urn:microsoft.com/office/officeart/2008/layout/HorizontalMultiLevelHierarchy"/>
    <dgm:cxn modelId="{B6769945-7D68-44D8-9769-9AE9FA7032C8}" type="presOf" srcId="{9F1A032C-67BA-4287-8644-390110124B0C}" destId="{5B37DA88-66EF-4AD3-BCA5-665219F33F22}" srcOrd="0" destOrd="0" presId="urn:microsoft.com/office/officeart/2008/layout/HorizontalMultiLevelHierarchy"/>
    <dgm:cxn modelId="{6E1CA472-4FDC-4C83-82D4-B19718AAE373}" type="presOf" srcId="{9F1A032C-67BA-4287-8644-390110124B0C}" destId="{85C34768-C832-45E6-9EF4-B6B9EBCF62A0}" srcOrd="1" destOrd="0" presId="urn:microsoft.com/office/officeart/2008/layout/HorizontalMultiLevelHierarchy"/>
    <dgm:cxn modelId="{6C358C83-AF02-4D9D-9B5A-2C1C8E7F4E8E}" type="presOf" srcId="{995C7314-EDC8-4929-9990-2B05F6EA8FE4}" destId="{EFEC1BF3-5897-4EAE-8510-09D0D7778096}" srcOrd="0" destOrd="0" presId="urn:microsoft.com/office/officeart/2008/layout/HorizontalMultiLevelHierarchy"/>
    <dgm:cxn modelId="{28018897-ADD2-44F2-8F68-99260DAE1326}" srcId="{86C5E90C-B986-4849-90FB-25E55A2523A9}" destId="{DF630A29-A83E-436B-83A5-0D5E93077D85}" srcOrd="0" destOrd="0" parTransId="{DDB421EC-995E-4C9C-A618-DE210C10D258}" sibTransId="{2135408E-30CA-4BDD-B901-E1AEC8ACD908}"/>
    <dgm:cxn modelId="{F1A3779C-C943-47D7-BC76-456A5923BA9B}" type="presOf" srcId="{86C5E90C-B986-4849-90FB-25E55A2523A9}" destId="{E5F1F756-AB7A-480C-87C1-85BED37FBC50}" srcOrd="0" destOrd="0" presId="urn:microsoft.com/office/officeart/2008/layout/HorizontalMultiLevelHierarchy"/>
    <dgm:cxn modelId="{B83ABEF7-332B-4F0F-844B-33890CA3376E}" type="presOf" srcId="{5818A344-08AD-44B0-96A9-93695DBBFD49}" destId="{D9FFA93E-A7BD-4A75-8B8E-7C91CDB8FCDA}" srcOrd="0" destOrd="0" presId="urn:microsoft.com/office/officeart/2008/layout/HorizontalMultiLevelHierarchy"/>
    <dgm:cxn modelId="{C15012F0-8CFB-4143-8C15-3A12E8B42776}" type="presParOf" srcId="{EFEC1BF3-5897-4EAE-8510-09D0D7778096}" destId="{2AA1AB73-3005-4919-893C-A5EAC576EE8D}" srcOrd="0" destOrd="0" presId="urn:microsoft.com/office/officeart/2008/layout/HorizontalMultiLevelHierarchy"/>
    <dgm:cxn modelId="{110B8FC5-1AE7-4230-9DF4-423549264A32}" type="presParOf" srcId="{2AA1AB73-3005-4919-893C-A5EAC576EE8D}" destId="{E5F1F756-AB7A-480C-87C1-85BED37FBC50}" srcOrd="0" destOrd="0" presId="urn:microsoft.com/office/officeart/2008/layout/HorizontalMultiLevelHierarchy"/>
    <dgm:cxn modelId="{2A19CA02-48D1-4FCD-AF3C-53CCBD51D0A6}" type="presParOf" srcId="{2AA1AB73-3005-4919-893C-A5EAC576EE8D}" destId="{3ACAB8B6-33EB-4F3D-BAE9-4BCE73C5451C}" srcOrd="1" destOrd="0" presId="urn:microsoft.com/office/officeart/2008/layout/HorizontalMultiLevelHierarchy"/>
    <dgm:cxn modelId="{DE810BCC-CA6C-46BD-970B-1C82FB82EA10}" type="presParOf" srcId="{3ACAB8B6-33EB-4F3D-BAE9-4BCE73C5451C}" destId="{CC828448-DFE0-46D5-8484-A554A24D21FF}" srcOrd="0" destOrd="0" presId="urn:microsoft.com/office/officeart/2008/layout/HorizontalMultiLevelHierarchy"/>
    <dgm:cxn modelId="{323A25D5-8506-4771-B238-3A5554F9F9B7}" type="presParOf" srcId="{CC828448-DFE0-46D5-8484-A554A24D21FF}" destId="{44EDDCE3-6515-428A-B5AA-F5FD1FDA6959}" srcOrd="0" destOrd="0" presId="urn:microsoft.com/office/officeart/2008/layout/HorizontalMultiLevelHierarchy"/>
    <dgm:cxn modelId="{5063F514-93E8-44CC-9B9A-5185ABC32B30}" type="presParOf" srcId="{3ACAB8B6-33EB-4F3D-BAE9-4BCE73C5451C}" destId="{377AE006-8277-4104-A9CE-8DD952559E57}" srcOrd="1" destOrd="0" presId="urn:microsoft.com/office/officeart/2008/layout/HorizontalMultiLevelHierarchy"/>
    <dgm:cxn modelId="{5F1B7416-5D29-4DBA-9772-E8B835F02F09}" type="presParOf" srcId="{377AE006-8277-4104-A9CE-8DD952559E57}" destId="{8487E074-E4A6-491D-85A6-E1DB6E13727B}" srcOrd="0" destOrd="0" presId="urn:microsoft.com/office/officeart/2008/layout/HorizontalMultiLevelHierarchy"/>
    <dgm:cxn modelId="{7A1545DF-9E4E-4D84-99F4-F13631F62706}" type="presParOf" srcId="{377AE006-8277-4104-A9CE-8DD952559E57}" destId="{BE049A47-4024-47C4-9709-C5BFD91DF0D4}" srcOrd="1" destOrd="0" presId="urn:microsoft.com/office/officeart/2008/layout/HorizontalMultiLevelHierarchy"/>
    <dgm:cxn modelId="{C8A5B078-E14B-4254-919E-E793709985F8}" type="presParOf" srcId="{3ACAB8B6-33EB-4F3D-BAE9-4BCE73C5451C}" destId="{5B37DA88-66EF-4AD3-BCA5-665219F33F22}" srcOrd="2" destOrd="0" presId="urn:microsoft.com/office/officeart/2008/layout/HorizontalMultiLevelHierarchy"/>
    <dgm:cxn modelId="{80F844D2-C829-46FB-BCF9-8F4D16C1D8A6}" type="presParOf" srcId="{5B37DA88-66EF-4AD3-BCA5-665219F33F22}" destId="{85C34768-C832-45E6-9EF4-B6B9EBCF62A0}" srcOrd="0" destOrd="0" presId="urn:microsoft.com/office/officeart/2008/layout/HorizontalMultiLevelHierarchy"/>
    <dgm:cxn modelId="{B2ED99F4-A438-4A54-91A3-6C0589050784}" type="presParOf" srcId="{3ACAB8B6-33EB-4F3D-BAE9-4BCE73C5451C}" destId="{4A5A8684-C61C-4ACA-A32E-D89BA540097E}" srcOrd="3" destOrd="0" presId="urn:microsoft.com/office/officeart/2008/layout/HorizontalMultiLevelHierarchy"/>
    <dgm:cxn modelId="{653BA322-D992-4B9F-9C74-EA919E940199}" type="presParOf" srcId="{4A5A8684-C61C-4ACA-A32E-D89BA540097E}" destId="{D9FFA93E-A7BD-4A75-8B8E-7C91CDB8FCDA}" srcOrd="0" destOrd="0" presId="urn:microsoft.com/office/officeart/2008/layout/HorizontalMultiLevelHierarchy"/>
    <dgm:cxn modelId="{7A0E08E7-9C4E-4C3A-AB64-B7E3BD826155}" type="presParOf" srcId="{4A5A8684-C61C-4ACA-A32E-D89BA540097E}" destId="{1D7FF57E-06A5-4787-A437-54BDF2D5E77E}" srcOrd="1" destOrd="0" presId="urn:microsoft.com/office/officeart/2008/layout/HorizontalMultiLevelHierarchy"/>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7EF1D-997C-4AC6-BF7F-51BF295C541C}" type="doc">
      <dgm:prSet loTypeId="urn:microsoft.com/office/officeart/2005/8/layout/process1" loCatId="process" qsTypeId="urn:microsoft.com/office/officeart/2005/8/quickstyle/simple1" qsCatId="simple" csTypeId="urn:microsoft.com/office/officeart/2005/8/colors/accent1_2" csCatId="accent1" phldr="1"/>
      <dgm:spPr/>
    </dgm:pt>
    <dgm:pt modelId="{D8F3511C-6529-429E-96DA-545D7F41CAD3}">
      <dgm:prSet phldrT="[Text]"/>
      <dgm:spPr>
        <a:solidFill>
          <a:srgbClr val="51B7AD"/>
        </a:solidFill>
      </dgm:spPr>
      <dgm:t>
        <a:bodyPr/>
        <a:lstStyle/>
        <a:p>
          <a:r>
            <a:rPr lang="en-US" dirty="0"/>
            <a:t>Fit the model to the train set</a:t>
          </a:r>
        </a:p>
      </dgm:t>
    </dgm:pt>
    <dgm:pt modelId="{B6968334-3993-4FFA-9A4F-64D384254799}" type="parTrans" cxnId="{CD27D085-824E-4FF5-8329-3EF9BEBC3BF2}">
      <dgm:prSet/>
      <dgm:spPr/>
      <dgm:t>
        <a:bodyPr/>
        <a:lstStyle/>
        <a:p>
          <a:endParaRPr lang="en-US"/>
        </a:p>
      </dgm:t>
    </dgm:pt>
    <dgm:pt modelId="{F5C7303C-2BFB-4D52-BD9E-56146F08EEEF}" type="sibTrans" cxnId="{CD27D085-824E-4FF5-8329-3EF9BEBC3BF2}">
      <dgm:prSet/>
      <dgm:spPr/>
      <dgm:t>
        <a:bodyPr/>
        <a:lstStyle/>
        <a:p>
          <a:endParaRPr lang="en-US"/>
        </a:p>
      </dgm:t>
    </dgm:pt>
    <dgm:pt modelId="{0FD4DF52-5E6D-49EB-AB4A-4F22EBB7D6B7}">
      <dgm:prSet phldrT="[Text]"/>
      <dgm:spPr>
        <a:solidFill>
          <a:srgbClr val="5E74E3"/>
        </a:solidFill>
      </dgm:spPr>
      <dgm:t>
        <a:bodyPr/>
        <a:lstStyle/>
        <a:p>
          <a:r>
            <a:rPr lang="en-US"/>
            <a:t>Evaluate the model with the validation set</a:t>
          </a:r>
        </a:p>
      </dgm:t>
    </dgm:pt>
    <dgm:pt modelId="{37FF4FC1-5CD1-4563-98ED-E68D74F19D83}" type="parTrans" cxnId="{1D1C910F-11C7-47A7-B0D6-1CF2255D935C}">
      <dgm:prSet/>
      <dgm:spPr/>
      <dgm:t>
        <a:bodyPr/>
        <a:lstStyle/>
        <a:p>
          <a:endParaRPr lang="en-US"/>
        </a:p>
      </dgm:t>
    </dgm:pt>
    <dgm:pt modelId="{40DE19B5-C2B3-4481-8DEA-BF3413FE9EDD}" type="sibTrans" cxnId="{1D1C910F-11C7-47A7-B0D6-1CF2255D935C}">
      <dgm:prSet/>
      <dgm:spPr/>
      <dgm:t>
        <a:bodyPr/>
        <a:lstStyle/>
        <a:p>
          <a:endParaRPr lang="en-US"/>
        </a:p>
      </dgm:t>
    </dgm:pt>
    <dgm:pt modelId="{48531936-C429-4FFD-B5BB-16409D341243}">
      <dgm:prSet phldrT="[Text]"/>
      <dgm:spPr>
        <a:solidFill>
          <a:srgbClr val="6D73BD"/>
        </a:solidFill>
      </dgm:spPr>
      <dgm:t>
        <a:bodyPr/>
        <a:lstStyle/>
        <a:p>
          <a:r>
            <a:rPr lang="en-US"/>
            <a:t>Cross-validate the model to obtain mean AUC</a:t>
          </a:r>
        </a:p>
      </dgm:t>
    </dgm:pt>
    <dgm:pt modelId="{7E0DDC6B-5F41-40E9-BD38-CA3E6C471725}" type="parTrans" cxnId="{2FF86AF2-4FD5-4007-BC7A-8428F5B0693A}">
      <dgm:prSet/>
      <dgm:spPr/>
      <dgm:t>
        <a:bodyPr/>
        <a:lstStyle/>
        <a:p>
          <a:endParaRPr lang="en-US"/>
        </a:p>
      </dgm:t>
    </dgm:pt>
    <dgm:pt modelId="{130A6BD2-0388-488C-88FF-BB963ACD1E08}" type="sibTrans" cxnId="{2FF86AF2-4FD5-4007-BC7A-8428F5B0693A}">
      <dgm:prSet/>
      <dgm:spPr/>
      <dgm:t>
        <a:bodyPr/>
        <a:lstStyle/>
        <a:p>
          <a:endParaRPr lang="en-US"/>
        </a:p>
      </dgm:t>
    </dgm:pt>
    <dgm:pt modelId="{59BF241A-F2C1-48E7-862B-170BFD6EDABB}">
      <dgm:prSet phldrT="[Text]"/>
      <dgm:spPr>
        <a:solidFill>
          <a:srgbClr val="9AD6D0"/>
        </a:solidFill>
      </dgm:spPr>
      <dgm:t>
        <a:bodyPr/>
        <a:lstStyle/>
        <a:p>
          <a:r>
            <a:rPr lang="en-US"/>
            <a:t>Re-fit model on the full train set</a:t>
          </a:r>
        </a:p>
      </dgm:t>
    </dgm:pt>
    <dgm:pt modelId="{9F96EE90-820A-4B33-82B2-AEA31B433983}" type="parTrans" cxnId="{096C2048-9A40-4F19-82F6-3B191BC7171F}">
      <dgm:prSet/>
      <dgm:spPr/>
      <dgm:t>
        <a:bodyPr/>
        <a:lstStyle/>
        <a:p>
          <a:endParaRPr lang="en-US"/>
        </a:p>
      </dgm:t>
    </dgm:pt>
    <dgm:pt modelId="{A819C803-F41F-4019-8B00-976485E63807}" type="sibTrans" cxnId="{096C2048-9A40-4F19-82F6-3B191BC7171F}">
      <dgm:prSet/>
      <dgm:spPr/>
      <dgm:t>
        <a:bodyPr/>
        <a:lstStyle/>
        <a:p>
          <a:endParaRPr lang="en-US"/>
        </a:p>
      </dgm:t>
    </dgm:pt>
    <dgm:pt modelId="{2108A15F-0C71-40FC-940A-0EC3D1350222}">
      <dgm:prSet phldrT="[Text]"/>
      <dgm:spPr/>
      <dgm:t>
        <a:bodyPr/>
        <a:lstStyle/>
        <a:p>
          <a:r>
            <a:rPr lang="en-US"/>
            <a:t>Cross-Validate the last fitted model </a:t>
          </a:r>
        </a:p>
      </dgm:t>
    </dgm:pt>
    <dgm:pt modelId="{61E4B684-DE09-423D-85BD-F92DAED499A8}" type="parTrans" cxnId="{AA554E3E-9101-429F-B588-8699D1C56639}">
      <dgm:prSet/>
      <dgm:spPr/>
      <dgm:t>
        <a:bodyPr/>
        <a:lstStyle/>
        <a:p>
          <a:endParaRPr lang="en-US"/>
        </a:p>
      </dgm:t>
    </dgm:pt>
    <dgm:pt modelId="{5FEDA577-9D08-4FBC-8146-E2E62BD0BFF7}" type="sibTrans" cxnId="{AA554E3E-9101-429F-B588-8699D1C56639}">
      <dgm:prSet/>
      <dgm:spPr/>
      <dgm:t>
        <a:bodyPr/>
        <a:lstStyle/>
        <a:p>
          <a:endParaRPr lang="en-US"/>
        </a:p>
      </dgm:t>
    </dgm:pt>
    <dgm:pt modelId="{366FD460-70F6-4271-8E72-D4AEE8BAD84D}" type="pres">
      <dgm:prSet presAssocID="{7C27EF1D-997C-4AC6-BF7F-51BF295C541C}" presName="Name0" presStyleCnt="0">
        <dgm:presLayoutVars>
          <dgm:dir/>
          <dgm:resizeHandles val="exact"/>
        </dgm:presLayoutVars>
      </dgm:prSet>
      <dgm:spPr/>
    </dgm:pt>
    <dgm:pt modelId="{3141E9C1-E1AD-4A3A-93FD-0742AD7F98E2}" type="pres">
      <dgm:prSet presAssocID="{D8F3511C-6529-429E-96DA-545D7F41CAD3}" presName="node" presStyleLbl="node1" presStyleIdx="0" presStyleCnt="5" custLinFactNeighborY="0">
        <dgm:presLayoutVars>
          <dgm:bulletEnabled val="1"/>
        </dgm:presLayoutVars>
      </dgm:prSet>
      <dgm:spPr/>
    </dgm:pt>
    <dgm:pt modelId="{55047352-77F9-4907-AACB-00F046D08784}" type="pres">
      <dgm:prSet presAssocID="{F5C7303C-2BFB-4D52-BD9E-56146F08EEEF}" presName="sibTrans" presStyleLbl="sibTrans2D1" presStyleIdx="0" presStyleCnt="4"/>
      <dgm:spPr/>
    </dgm:pt>
    <dgm:pt modelId="{3719C296-680B-418C-B5A1-7F050284F723}" type="pres">
      <dgm:prSet presAssocID="{F5C7303C-2BFB-4D52-BD9E-56146F08EEEF}" presName="connectorText" presStyleLbl="sibTrans2D1" presStyleIdx="0" presStyleCnt="4"/>
      <dgm:spPr/>
    </dgm:pt>
    <dgm:pt modelId="{EAE3DADF-D24E-4F16-AEBF-724AC5559578}" type="pres">
      <dgm:prSet presAssocID="{0FD4DF52-5E6D-49EB-AB4A-4F22EBB7D6B7}" presName="node" presStyleLbl="node1" presStyleIdx="1" presStyleCnt="5">
        <dgm:presLayoutVars>
          <dgm:bulletEnabled val="1"/>
        </dgm:presLayoutVars>
      </dgm:prSet>
      <dgm:spPr/>
    </dgm:pt>
    <dgm:pt modelId="{8B799E78-1811-49A0-BC14-4FA45379AC26}" type="pres">
      <dgm:prSet presAssocID="{40DE19B5-C2B3-4481-8DEA-BF3413FE9EDD}" presName="sibTrans" presStyleLbl="sibTrans2D1" presStyleIdx="1" presStyleCnt="4"/>
      <dgm:spPr/>
    </dgm:pt>
    <dgm:pt modelId="{BC6E60D1-A6F9-4872-A5EA-0C76190923D0}" type="pres">
      <dgm:prSet presAssocID="{40DE19B5-C2B3-4481-8DEA-BF3413FE9EDD}" presName="connectorText" presStyleLbl="sibTrans2D1" presStyleIdx="1" presStyleCnt="4"/>
      <dgm:spPr/>
    </dgm:pt>
    <dgm:pt modelId="{7B948298-10DB-465F-893B-E15E60752C89}" type="pres">
      <dgm:prSet presAssocID="{48531936-C429-4FFD-B5BB-16409D341243}" presName="node" presStyleLbl="node1" presStyleIdx="2" presStyleCnt="5">
        <dgm:presLayoutVars>
          <dgm:bulletEnabled val="1"/>
        </dgm:presLayoutVars>
      </dgm:prSet>
      <dgm:spPr/>
    </dgm:pt>
    <dgm:pt modelId="{1F7B9A68-62B2-418F-82A3-C2B340B53E5F}" type="pres">
      <dgm:prSet presAssocID="{130A6BD2-0388-488C-88FF-BB963ACD1E08}" presName="sibTrans" presStyleLbl="sibTrans2D1" presStyleIdx="2" presStyleCnt="4"/>
      <dgm:spPr/>
    </dgm:pt>
    <dgm:pt modelId="{9DFB95C9-77D2-4E83-B3C7-D0CCD168D61D}" type="pres">
      <dgm:prSet presAssocID="{130A6BD2-0388-488C-88FF-BB963ACD1E08}" presName="connectorText" presStyleLbl="sibTrans2D1" presStyleIdx="2" presStyleCnt="4"/>
      <dgm:spPr/>
    </dgm:pt>
    <dgm:pt modelId="{1288B552-4CAC-4783-89E3-76A92D1370EA}" type="pres">
      <dgm:prSet presAssocID="{59BF241A-F2C1-48E7-862B-170BFD6EDABB}" presName="node" presStyleLbl="node1" presStyleIdx="3" presStyleCnt="5">
        <dgm:presLayoutVars>
          <dgm:bulletEnabled val="1"/>
        </dgm:presLayoutVars>
      </dgm:prSet>
      <dgm:spPr/>
    </dgm:pt>
    <dgm:pt modelId="{57E7306E-98E0-4615-AA56-FE5239632A66}" type="pres">
      <dgm:prSet presAssocID="{A819C803-F41F-4019-8B00-976485E63807}" presName="sibTrans" presStyleLbl="sibTrans2D1" presStyleIdx="3" presStyleCnt="4"/>
      <dgm:spPr/>
    </dgm:pt>
    <dgm:pt modelId="{0441A45E-34B9-4707-A3C8-303D5F1A86BA}" type="pres">
      <dgm:prSet presAssocID="{A819C803-F41F-4019-8B00-976485E63807}" presName="connectorText" presStyleLbl="sibTrans2D1" presStyleIdx="3" presStyleCnt="4"/>
      <dgm:spPr/>
    </dgm:pt>
    <dgm:pt modelId="{22581E9D-D40C-455D-92B4-A5E22804F463}" type="pres">
      <dgm:prSet presAssocID="{2108A15F-0C71-40FC-940A-0EC3D1350222}" presName="node" presStyleLbl="node1" presStyleIdx="4" presStyleCnt="5">
        <dgm:presLayoutVars>
          <dgm:bulletEnabled val="1"/>
        </dgm:presLayoutVars>
      </dgm:prSet>
      <dgm:spPr/>
    </dgm:pt>
  </dgm:ptLst>
  <dgm:cxnLst>
    <dgm:cxn modelId="{59AC510B-7B59-44BF-86E5-73D3D6CA790C}" type="presOf" srcId="{A819C803-F41F-4019-8B00-976485E63807}" destId="{0441A45E-34B9-4707-A3C8-303D5F1A86BA}" srcOrd="1" destOrd="0" presId="urn:microsoft.com/office/officeart/2005/8/layout/process1"/>
    <dgm:cxn modelId="{1D1C910F-11C7-47A7-B0D6-1CF2255D935C}" srcId="{7C27EF1D-997C-4AC6-BF7F-51BF295C541C}" destId="{0FD4DF52-5E6D-49EB-AB4A-4F22EBB7D6B7}" srcOrd="1" destOrd="0" parTransId="{37FF4FC1-5CD1-4563-98ED-E68D74F19D83}" sibTransId="{40DE19B5-C2B3-4481-8DEA-BF3413FE9EDD}"/>
    <dgm:cxn modelId="{7B77BD0F-9C6E-4A47-8A40-70BAFBB40904}" type="presOf" srcId="{130A6BD2-0388-488C-88FF-BB963ACD1E08}" destId="{9DFB95C9-77D2-4E83-B3C7-D0CCD168D61D}" srcOrd="1" destOrd="0" presId="urn:microsoft.com/office/officeart/2005/8/layout/process1"/>
    <dgm:cxn modelId="{0C75AF25-1F31-4E1F-A68B-0D635A29D7A7}" type="presOf" srcId="{F5C7303C-2BFB-4D52-BD9E-56146F08EEEF}" destId="{55047352-77F9-4907-AACB-00F046D08784}" srcOrd="0" destOrd="0" presId="urn:microsoft.com/office/officeart/2005/8/layout/process1"/>
    <dgm:cxn modelId="{AA554E3E-9101-429F-B588-8699D1C56639}" srcId="{7C27EF1D-997C-4AC6-BF7F-51BF295C541C}" destId="{2108A15F-0C71-40FC-940A-0EC3D1350222}" srcOrd="4" destOrd="0" parTransId="{61E4B684-DE09-423D-85BD-F92DAED499A8}" sibTransId="{5FEDA577-9D08-4FBC-8146-E2E62BD0BFF7}"/>
    <dgm:cxn modelId="{911CDA60-4555-4A3D-B5D9-7796C4FA81EF}" type="presOf" srcId="{A819C803-F41F-4019-8B00-976485E63807}" destId="{57E7306E-98E0-4615-AA56-FE5239632A66}" srcOrd="0" destOrd="0" presId="urn:microsoft.com/office/officeart/2005/8/layout/process1"/>
    <dgm:cxn modelId="{8EA5D561-4A3C-4A48-9A64-23691713679F}" type="presOf" srcId="{0FD4DF52-5E6D-49EB-AB4A-4F22EBB7D6B7}" destId="{EAE3DADF-D24E-4F16-AEBF-724AC5559578}" srcOrd="0" destOrd="0" presId="urn:microsoft.com/office/officeart/2005/8/layout/process1"/>
    <dgm:cxn modelId="{00458564-CE17-4A4D-B70E-83AE6B685AF3}" type="presOf" srcId="{59BF241A-F2C1-48E7-862B-170BFD6EDABB}" destId="{1288B552-4CAC-4783-89E3-76A92D1370EA}" srcOrd="0" destOrd="0" presId="urn:microsoft.com/office/officeart/2005/8/layout/process1"/>
    <dgm:cxn modelId="{096C2048-9A40-4F19-82F6-3B191BC7171F}" srcId="{7C27EF1D-997C-4AC6-BF7F-51BF295C541C}" destId="{59BF241A-F2C1-48E7-862B-170BFD6EDABB}" srcOrd="3" destOrd="0" parTransId="{9F96EE90-820A-4B33-82B2-AEA31B433983}" sibTransId="{A819C803-F41F-4019-8B00-976485E63807}"/>
    <dgm:cxn modelId="{FF12ED49-32FD-477D-A170-C16A1088DD92}" type="presOf" srcId="{48531936-C429-4FFD-B5BB-16409D341243}" destId="{7B948298-10DB-465F-893B-E15E60752C89}" srcOrd="0" destOrd="0" presId="urn:microsoft.com/office/officeart/2005/8/layout/process1"/>
    <dgm:cxn modelId="{E4119D6A-879D-4099-9563-BDC15E4B9137}" type="presOf" srcId="{40DE19B5-C2B3-4481-8DEA-BF3413FE9EDD}" destId="{BC6E60D1-A6F9-4872-A5EA-0C76190923D0}" srcOrd="1" destOrd="0" presId="urn:microsoft.com/office/officeart/2005/8/layout/process1"/>
    <dgm:cxn modelId="{BA336783-8FC6-4454-978E-6C93F39557B5}" type="presOf" srcId="{F5C7303C-2BFB-4D52-BD9E-56146F08EEEF}" destId="{3719C296-680B-418C-B5A1-7F050284F723}" srcOrd="1" destOrd="0" presId="urn:microsoft.com/office/officeart/2005/8/layout/process1"/>
    <dgm:cxn modelId="{CD27D085-824E-4FF5-8329-3EF9BEBC3BF2}" srcId="{7C27EF1D-997C-4AC6-BF7F-51BF295C541C}" destId="{D8F3511C-6529-429E-96DA-545D7F41CAD3}" srcOrd="0" destOrd="0" parTransId="{B6968334-3993-4FFA-9A4F-64D384254799}" sibTransId="{F5C7303C-2BFB-4D52-BD9E-56146F08EEEF}"/>
    <dgm:cxn modelId="{01102D86-B56C-479B-8612-0F4E011CFBEA}" type="presOf" srcId="{7C27EF1D-997C-4AC6-BF7F-51BF295C541C}" destId="{366FD460-70F6-4271-8E72-D4AEE8BAD84D}" srcOrd="0" destOrd="0" presId="urn:microsoft.com/office/officeart/2005/8/layout/process1"/>
    <dgm:cxn modelId="{6E197888-B1E7-4AAE-9707-60A98F7E85F8}" type="presOf" srcId="{40DE19B5-C2B3-4481-8DEA-BF3413FE9EDD}" destId="{8B799E78-1811-49A0-BC14-4FA45379AC26}" srcOrd="0" destOrd="0" presId="urn:microsoft.com/office/officeart/2005/8/layout/process1"/>
    <dgm:cxn modelId="{EC955E9A-E55A-4C43-98BA-3F014D8A512E}" type="presOf" srcId="{D8F3511C-6529-429E-96DA-545D7F41CAD3}" destId="{3141E9C1-E1AD-4A3A-93FD-0742AD7F98E2}" srcOrd="0" destOrd="0" presId="urn:microsoft.com/office/officeart/2005/8/layout/process1"/>
    <dgm:cxn modelId="{2456E6B9-65C5-47FB-B57B-0609991D531A}" type="presOf" srcId="{2108A15F-0C71-40FC-940A-0EC3D1350222}" destId="{22581E9D-D40C-455D-92B4-A5E22804F463}" srcOrd="0" destOrd="0" presId="urn:microsoft.com/office/officeart/2005/8/layout/process1"/>
    <dgm:cxn modelId="{CF3469D4-DD48-4829-BCF6-B86B62599126}" type="presOf" srcId="{130A6BD2-0388-488C-88FF-BB963ACD1E08}" destId="{1F7B9A68-62B2-418F-82A3-C2B340B53E5F}" srcOrd="0" destOrd="0" presId="urn:microsoft.com/office/officeart/2005/8/layout/process1"/>
    <dgm:cxn modelId="{2FF86AF2-4FD5-4007-BC7A-8428F5B0693A}" srcId="{7C27EF1D-997C-4AC6-BF7F-51BF295C541C}" destId="{48531936-C429-4FFD-B5BB-16409D341243}" srcOrd="2" destOrd="0" parTransId="{7E0DDC6B-5F41-40E9-BD38-CA3E6C471725}" sibTransId="{130A6BD2-0388-488C-88FF-BB963ACD1E08}"/>
    <dgm:cxn modelId="{66B9CB9A-38AD-4AFD-9C55-6624F5B39796}" type="presParOf" srcId="{366FD460-70F6-4271-8E72-D4AEE8BAD84D}" destId="{3141E9C1-E1AD-4A3A-93FD-0742AD7F98E2}" srcOrd="0" destOrd="0" presId="urn:microsoft.com/office/officeart/2005/8/layout/process1"/>
    <dgm:cxn modelId="{A6ED2F07-59FE-45A5-8269-262887FC2AF3}" type="presParOf" srcId="{366FD460-70F6-4271-8E72-D4AEE8BAD84D}" destId="{55047352-77F9-4907-AACB-00F046D08784}" srcOrd="1" destOrd="0" presId="urn:microsoft.com/office/officeart/2005/8/layout/process1"/>
    <dgm:cxn modelId="{A8E5D519-809E-458A-94C9-1941DF1021FE}" type="presParOf" srcId="{55047352-77F9-4907-AACB-00F046D08784}" destId="{3719C296-680B-418C-B5A1-7F050284F723}" srcOrd="0" destOrd="0" presId="urn:microsoft.com/office/officeart/2005/8/layout/process1"/>
    <dgm:cxn modelId="{52D3449D-6FC9-4F02-A9D9-865293D60F3E}" type="presParOf" srcId="{366FD460-70F6-4271-8E72-D4AEE8BAD84D}" destId="{EAE3DADF-D24E-4F16-AEBF-724AC5559578}" srcOrd="2" destOrd="0" presId="urn:microsoft.com/office/officeart/2005/8/layout/process1"/>
    <dgm:cxn modelId="{C41138AC-A5E7-4575-BB24-63277EA24348}" type="presParOf" srcId="{366FD460-70F6-4271-8E72-D4AEE8BAD84D}" destId="{8B799E78-1811-49A0-BC14-4FA45379AC26}" srcOrd="3" destOrd="0" presId="urn:microsoft.com/office/officeart/2005/8/layout/process1"/>
    <dgm:cxn modelId="{E46A739C-F678-4C76-A555-8B96317ADB1A}" type="presParOf" srcId="{8B799E78-1811-49A0-BC14-4FA45379AC26}" destId="{BC6E60D1-A6F9-4872-A5EA-0C76190923D0}" srcOrd="0" destOrd="0" presId="urn:microsoft.com/office/officeart/2005/8/layout/process1"/>
    <dgm:cxn modelId="{B9D5D691-19A7-408B-8846-53112FA9AFB5}" type="presParOf" srcId="{366FD460-70F6-4271-8E72-D4AEE8BAD84D}" destId="{7B948298-10DB-465F-893B-E15E60752C89}" srcOrd="4" destOrd="0" presId="urn:microsoft.com/office/officeart/2005/8/layout/process1"/>
    <dgm:cxn modelId="{41DF6F47-5731-4EB6-AF6B-7765DE463F8F}" type="presParOf" srcId="{366FD460-70F6-4271-8E72-D4AEE8BAD84D}" destId="{1F7B9A68-62B2-418F-82A3-C2B340B53E5F}" srcOrd="5" destOrd="0" presId="urn:microsoft.com/office/officeart/2005/8/layout/process1"/>
    <dgm:cxn modelId="{5016B5A0-3DEA-40DB-8360-C528D82D6C45}" type="presParOf" srcId="{1F7B9A68-62B2-418F-82A3-C2B340B53E5F}" destId="{9DFB95C9-77D2-4E83-B3C7-D0CCD168D61D}" srcOrd="0" destOrd="0" presId="urn:microsoft.com/office/officeart/2005/8/layout/process1"/>
    <dgm:cxn modelId="{8D406297-B984-4833-9729-59F46E39EB72}" type="presParOf" srcId="{366FD460-70F6-4271-8E72-D4AEE8BAD84D}" destId="{1288B552-4CAC-4783-89E3-76A92D1370EA}" srcOrd="6" destOrd="0" presId="urn:microsoft.com/office/officeart/2005/8/layout/process1"/>
    <dgm:cxn modelId="{4E48F73F-9BFB-457E-A37A-E0B61E2A0D6D}" type="presParOf" srcId="{366FD460-70F6-4271-8E72-D4AEE8BAD84D}" destId="{57E7306E-98E0-4615-AA56-FE5239632A66}" srcOrd="7" destOrd="0" presId="urn:microsoft.com/office/officeart/2005/8/layout/process1"/>
    <dgm:cxn modelId="{EE188790-FEC3-4116-AD7B-A181B952C491}" type="presParOf" srcId="{57E7306E-98E0-4615-AA56-FE5239632A66}" destId="{0441A45E-34B9-4707-A3C8-303D5F1A86BA}" srcOrd="0" destOrd="0" presId="urn:microsoft.com/office/officeart/2005/8/layout/process1"/>
    <dgm:cxn modelId="{E0749A28-2254-4036-8FDB-4EF41F7929C2}" type="presParOf" srcId="{366FD460-70F6-4271-8E72-D4AEE8BAD84D}" destId="{22581E9D-D40C-455D-92B4-A5E22804F463}" srcOrd="8"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37DA88-66EF-4AD3-BCA5-665219F33F22}">
      <dsp:nvSpPr>
        <dsp:cNvPr id="0" name=""/>
        <dsp:cNvSpPr/>
      </dsp:nvSpPr>
      <dsp:spPr>
        <a:xfrm>
          <a:off x="2317881" y="2572689"/>
          <a:ext cx="1178301" cy="582974"/>
        </a:xfrm>
        <a:custGeom>
          <a:avLst/>
          <a:gdLst/>
          <a:ahLst/>
          <a:cxnLst/>
          <a:rect l="0" t="0" r="0" b="0"/>
          <a:pathLst>
            <a:path>
              <a:moveTo>
                <a:pt x="0" y="0"/>
              </a:moveTo>
              <a:lnTo>
                <a:pt x="589150" y="0"/>
              </a:lnTo>
              <a:lnTo>
                <a:pt x="589150" y="582974"/>
              </a:lnTo>
              <a:lnTo>
                <a:pt x="1178301" y="58297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166" y="2831310"/>
        <a:ext cx="65731" cy="65731"/>
      </dsp:txXfrm>
    </dsp:sp>
    <dsp:sp modelId="{CC828448-DFE0-46D5-8484-A554A24D21FF}">
      <dsp:nvSpPr>
        <dsp:cNvPr id="0" name=""/>
        <dsp:cNvSpPr/>
      </dsp:nvSpPr>
      <dsp:spPr>
        <a:xfrm>
          <a:off x="2317881" y="1982089"/>
          <a:ext cx="1197535" cy="590599"/>
        </a:xfrm>
        <a:custGeom>
          <a:avLst/>
          <a:gdLst/>
          <a:ahLst/>
          <a:cxnLst/>
          <a:rect l="0" t="0" r="0" b="0"/>
          <a:pathLst>
            <a:path>
              <a:moveTo>
                <a:pt x="0" y="590599"/>
              </a:moveTo>
              <a:lnTo>
                <a:pt x="598767" y="590599"/>
              </a:lnTo>
              <a:lnTo>
                <a:pt x="598767" y="0"/>
              </a:lnTo>
              <a:lnTo>
                <a:pt x="1197535"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3267" y="2244008"/>
        <a:ext cx="66762" cy="66762"/>
      </dsp:txXfrm>
    </dsp:sp>
    <dsp:sp modelId="{E5F1F756-AB7A-480C-87C1-85BED37FBC50}">
      <dsp:nvSpPr>
        <dsp:cNvPr id="0" name=""/>
        <dsp:cNvSpPr/>
      </dsp:nvSpPr>
      <dsp:spPr>
        <a:xfrm rot="16200000">
          <a:off x="-776972" y="2045501"/>
          <a:ext cx="5135333" cy="1054375"/>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2667000">
            <a:lnSpc>
              <a:spcPct val="90000"/>
            </a:lnSpc>
            <a:spcBef>
              <a:spcPct val="0"/>
            </a:spcBef>
            <a:spcAft>
              <a:spcPct val="35000"/>
            </a:spcAft>
            <a:buNone/>
          </a:pPr>
          <a:r>
            <a:rPr lang="en-US" sz="6000" kern="1200" dirty="0">
              <a:solidFill>
                <a:schemeClr val="accent2">
                  <a:lumMod val="75000"/>
                </a:schemeClr>
              </a:solidFill>
            </a:rPr>
            <a:t>Error </a:t>
          </a:r>
          <a:r>
            <a:rPr lang="en-US" sz="6000" kern="1200" dirty="0">
              <a:solidFill>
                <a:schemeClr val="accent2">
                  <a:lumMod val="40000"/>
                  <a:lumOff val="60000"/>
                </a:schemeClr>
              </a:solidFill>
            </a:rPr>
            <a:t>Correction</a:t>
          </a:r>
        </a:p>
      </dsp:txBody>
      <dsp:txXfrm>
        <a:off x="-776972" y="2045501"/>
        <a:ext cx="5135333" cy="1054375"/>
      </dsp:txXfrm>
    </dsp:sp>
    <dsp:sp modelId="{8487E074-E4A6-491D-85A6-E1DB6E13727B}">
      <dsp:nvSpPr>
        <dsp:cNvPr id="0" name=""/>
        <dsp:cNvSpPr/>
      </dsp:nvSpPr>
      <dsp:spPr>
        <a:xfrm>
          <a:off x="3515416" y="1444779"/>
          <a:ext cx="5078843" cy="1074621"/>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kern="1200">
              <a:solidFill>
                <a:schemeClr val="accent4">
                  <a:lumMod val="75000"/>
                </a:schemeClr>
              </a:solidFill>
            </a:rPr>
            <a:t>Outliers</a:t>
          </a:r>
        </a:p>
      </dsp:txBody>
      <dsp:txXfrm>
        <a:off x="3515416" y="1444779"/>
        <a:ext cx="5078843" cy="1074621"/>
      </dsp:txXfrm>
    </dsp:sp>
    <dsp:sp modelId="{D9FFA93E-A7BD-4A75-8B8E-7C91CDB8FCDA}">
      <dsp:nvSpPr>
        <dsp:cNvPr id="0" name=""/>
        <dsp:cNvSpPr/>
      </dsp:nvSpPr>
      <dsp:spPr>
        <a:xfrm>
          <a:off x="3496182" y="2667806"/>
          <a:ext cx="5073530" cy="975713"/>
        </a:xfrm>
        <a:prstGeom prst="rect">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en-US" sz="3200" kern="1200"/>
        </a:p>
        <a:p>
          <a:pPr marL="0" lvl="0" indent="0" algn="ctr" defTabSz="1422400">
            <a:lnSpc>
              <a:spcPct val="90000"/>
            </a:lnSpc>
            <a:spcBef>
              <a:spcPct val="0"/>
            </a:spcBef>
            <a:spcAft>
              <a:spcPct val="35000"/>
            </a:spcAft>
            <a:buNone/>
          </a:pPr>
          <a:r>
            <a:rPr lang="en-US" sz="3200" kern="1200">
              <a:solidFill>
                <a:schemeClr val="accent2">
                  <a:lumMod val="75000"/>
                </a:schemeClr>
              </a:solidFill>
            </a:rPr>
            <a:t>Missing Values</a:t>
          </a:r>
        </a:p>
        <a:p>
          <a:pPr marL="0" lvl="0" indent="0" algn="ctr" defTabSz="1422400">
            <a:lnSpc>
              <a:spcPct val="90000"/>
            </a:lnSpc>
            <a:spcBef>
              <a:spcPct val="0"/>
            </a:spcBef>
            <a:spcAft>
              <a:spcPct val="35000"/>
            </a:spcAft>
            <a:buNone/>
          </a:pPr>
          <a:endParaRPr lang="en-US" sz="3200" kern="1200"/>
        </a:p>
      </dsp:txBody>
      <dsp:txXfrm>
        <a:off x="3496182" y="2667806"/>
        <a:ext cx="5073530" cy="975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1E9C1-E1AD-4A3A-93FD-0742AD7F98E2}">
      <dsp:nvSpPr>
        <dsp:cNvPr id="0" name=""/>
        <dsp:cNvSpPr/>
      </dsp:nvSpPr>
      <dsp:spPr>
        <a:xfrm>
          <a:off x="5086" y="2186568"/>
          <a:ext cx="1576942" cy="1256626"/>
        </a:xfrm>
        <a:prstGeom prst="roundRect">
          <a:avLst>
            <a:gd name="adj" fmla="val 10000"/>
          </a:avLst>
        </a:prstGeom>
        <a:solidFill>
          <a:srgbClr val="51B7A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Fit the model to the train set</a:t>
          </a:r>
        </a:p>
      </dsp:txBody>
      <dsp:txXfrm>
        <a:off x="41891" y="2223373"/>
        <a:ext cx="1503332" cy="1183016"/>
      </dsp:txXfrm>
    </dsp:sp>
    <dsp:sp modelId="{55047352-77F9-4907-AACB-00F046D08784}">
      <dsp:nvSpPr>
        <dsp:cNvPr id="0" name=""/>
        <dsp:cNvSpPr/>
      </dsp:nvSpPr>
      <dsp:spPr>
        <a:xfrm>
          <a:off x="1739723" y="2619340"/>
          <a:ext cx="334311" cy="391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39723" y="2697556"/>
        <a:ext cx="234018" cy="234649"/>
      </dsp:txXfrm>
    </dsp:sp>
    <dsp:sp modelId="{EAE3DADF-D24E-4F16-AEBF-724AC5559578}">
      <dsp:nvSpPr>
        <dsp:cNvPr id="0" name=""/>
        <dsp:cNvSpPr/>
      </dsp:nvSpPr>
      <dsp:spPr>
        <a:xfrm>
          <a:off x="2212806" y="2186568"/>
          <a:ext cx="1576942" cy="1256626"/>
        </a:xfrm>
        <a:prstGeom prst="roundRect">
          <a:avLst>
            <a:gd name="adj" fmla="val 10000"/>
          </a:avLst>
        </a:prstGeom>
        <a:solidFill>
          <a:srgbClr val="5E74E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Evaluate the model with the validation set</a:t>
          </a:r>
        </a:p>
      </dsp:txBody>
      <dsp:txXfrm>
        <a:off x="2249611" y="2223373"/>
        <a:ext cx="1503332" cy="1183016"/>
      </dsp:txXfrm>
    </dsp:sp>
    <dsp:sp modelId="{8B799E78-1811-49A0-BC14-4FA45379AC26}">
      <dsp:nvSpPr>
        <dsp:cNvPr id="0" name=""/>
        <dsp:cNvSpPr/>
      </dsp:nvSpPr>
      <dsp:spPr>
        <a:xfrm>
          <a:off x="3947443" y="2619340"/>
          <a:ext cx="334311" cy="391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47443" y="2697556"/>
        <a:ext cx="234018" cy="234649"/>
      </dsp:txXfrm>
    </dsp:sp>
    <dsp:sp modelId="{7B948298-10DB-465F-893B-E15E60752C89}">
      <dsp:nvSpPr>
        <dsp:cNvPr id="0" name=""/>
        <dsp:cNvSpPr/>
      </dsp:nvSpPr>
      <dsp:spPr>
        <a:xfrm>
          <a:off x="4420526" y="2186568"/>
          <a:ext cx="1576942" cy="1256626"/>
        </a:xfrm>
        <a:prstGeom prst="roundRect">
          <a:avLst>
            <a:gd name="adj" fmla="val 10000"/>
          </a:avLst>
        </a:prstGeom>
        <a:solidFill>
          <a:srgbClr val="6D73B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Cross-validate the model to obtain mean AUC</a:t>
          </a:r>
        </a:p>
      </dsp:txBody>
      <dsp:txXfrm>
        <a:off x="4457331" y="2223373"/>
        <a:ext cx="1503332" cy="1183016"/>
      </dsp:txXfrm>
    </dsp:sp>
    <dsp:sp modelId="{1F7B9A68-62B2-418F-82A3-C2B340B53E5F}">
      <dsp:nvSpPr>
        <dsp:cNvPr id="0" name=""/>
        <dsp:cNvSpPr/>
      </dsp:nvSpPr>
      <dsp:spPr>
        <a:xfrm>
          <a:off x="6155163" y="2619340"/>
          <a:ext cx="334311" cy="391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155163" y="2697556"/>
        <a:ext cx="234018" cy="234649"/>
      </dsp:txXfrm>
    </dsp:sp>
    <dsp:sp modelId="{1288B552-4CAC-4783-89E3-76A92D1370EA}">
      <dsp:nvSpPr>
        <dsp:cNvPr id="0" name=""/>
        <dsp:cNvSpPr/>
      </dsp:nvSpPr>
      <dsp:spPr>
        <a:xfrm>
          <a:off x="6628246" y="2186568"/>
          <a:ext cx="1576942" cy="1256626"/>
        </a:xfrm>
        <a:prstGeom prst="roundRect">
          <a:avLst>
            <a:gd name="adj" fmla="val 10000"/>
          </a:avLst>
        </a:prstGeom>
        <a:solidFill>
          <a:srgbClr val="9AD6D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Re-fit model on the full train set</a:t>
          </a:r>
        </a:p>
      </dsp:txBody>
      <dsp:txXfrm>
        <a:off x="6665051" y="2223373"/>
        <a:ext cx="1503332" cy="1183016"/>
      </dsp:txXfrm>
    </dsp:sp>
    <dsp:sp modelId="{57E7306E-98E0-4615-AA56-FE5239632A66}">
      <dsp:nvSpPr>
        <dsp:cNvPr id="0" name=""/>
        <dsp:cNvSpPr/>
      </dsp:nvSpPr>
      <dsp:spPr>
        <a:xfrm>
          <a:off x="8362883" y="2619340"/>
          <a:ext cx="334311" cy="3910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362883" y="2697556"/>
        <a:ext cx="234018" cy="234649"/>
      </dsp:txXfrm>
    </dsp:sp>
    <dsp:sp modelId="{22581E9D-D40C-455D-92B4-A5E22804F463}">
      <dsp:nvSpPr>
        <dsp:cNvPr id="0" name=""/>
        <dsp:cNvSpPr/>
      </dsp:nvSpPr>
      <dsp:spPr>
        <a:xfrm>
          <a:off x="8835966" y="2186568"/>
          <a:ext cx="1576942" cy="12566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Cross-Validate the last fitted model </a:t>
          </a:r>
        </a:p>
      </dsp:txBody>
      <dsp:txXfrm>
        <a:off x="8872771" y="2223373"/>
        <a:ext cx="1503332" cy="118301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18B01F-18B4-4F41-9F2D-64D46874AE22}" type="datetimeFigureOut">
              <a:rPr lang="en-US" smtClean="0"/>
              <a:t>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E14F2-0774-4A71-83EC-2C2C557BA88A}" type="slidenum">
              <a:rPr lang="en-US" smtClean="0"/>
              <a:t>‹#›</a:t>
            </a:fld>
            <a:endParaRPr lang="en-US"/>
          </a:p>
        </p:txBody>
      </p:sp>
    </p:spTree>
    <p:extLst>
      <p:ext uri="{BB962C8B-B14F-4D97-AF65-F5344CB8AC3E}">
        <p14:creationId xmlns:p14="http://schemas.microsoft.com/office/powerpoint/2010/main" val="88523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Sofie</a:t>
            </a:r>
          </a:p>
        </p:txBody>
      </p:sp>
      <p:sp>
        <p:nvSpPr>
          <p:cNvPr id="4" name="Slide Number Placeholder 3"/>
          <p:cNvSpPr>
            <a:spLocks noGrp="1"/>
          </p:cNvSpPr>
          <p:nvPr>
            <p:ph type="sldNum" sz="quarter" idx="5"/>
          </p:nvPr>
        </p:nvSpPr>
        <p:spPr/>
        <p:txBody>
          <a:bodyPr/>
          <a:lstStyle/>
          <a:p>
            <a:fld id="{4D0E14F2-0774-4A71-83EC-2C2C557BA88A}" type="slidenum">
              <a:rPr lang="en-US" smtClean="0"/>
              <a:t>1</a:t>
            </a:fld>
            <a:endParaRPr lang="en-US" dirty="0"/>
          </a:p>
        </p:txBody>
      </p:sp>
    </p:spTree>
    <p:extLst>
      <p:ext uri="{BB962C8B-B14F-4D97-AF65-F5344CB8AC3E}">
        <p14:creationId xmlns:p14="http://schemas.microsoft.com/office/powerpoint/2010/main" val="409292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11</a:t>
            </a:fld>
            <a:endParaRPr lang="en-US" dirty="0"/>
          </a:p>
        </p:txBody>
      </p:sp>
    </p:spTree>
    <p:extLst>
      <p:ext uri="{BB962C8B-B14F-4D97-AF65-F5344CB8AC3E}">
        <p14:creationId xmlns:p14="http://schemas.microsoft.com/office/powerpoint/2010/main" val="3114144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12</a:t>
            </a:fld>
            <a:endParaRPr lang="en-US" dirty="0"/>
          </a:p>
        </p:txBody>
      </p:sp>
    </p:spTree>
    <p:extLst>
      <p:ext uri="{BB962C8B-B14F-4D97-AF65-F5344CB8AC3E}">
        <p14:creationId xmlns:p14="http://schemas.microsoft.com/office/powerpoint/2010/main" val="296948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13</a:t>
            </a:fld>
            <a:endParaRPr lang="en-US" dirty="0"/>
          </a:p>
        </p:txBody>
      </p:sp>
    </p:spTree>
    <p:extLst>
      <p:ext uri="{BB962C8B-B14F-4D97-AF65-F5344CB8AC3E}">
        <p14:creationId xmlns:p14="http://schemas.microsoft.com/office/powerpoint/2010/main" val="3226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14</a:t>
            </a:fld>
            <a:endParaRPr lang="en-US" dirty="0"/>
          </a:p>
        </p:txBody>
      </p:sp>
    </p:spTree>
    <p:extLst>
      <p:ext uri="{BB962C8B-B14F-4D97-AF65-F5344CB8AC3E}">
        <p14:creationId xmlns:p14="http://schemas.microsoft.com/office/powerpoint/2010/main" val="152533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15</a:t>
            </a:fld>
            <a:endParaRPr lang="en-US" dirty="0"/>
          </a:p>
        </p:txBody>
      </p:sp>
    </p:spTree>
    <p:extLst>
      <p:ext uri="{BB962C8B-B14F-4D97-AF65-F5344CB8AC3E}">
        <p14:creationId xmlns:p14="http://schemas.microsoft.com/office/powerpoint/2010/main" val="2262106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16</a:t>
            </a:fld>
            <a:endParaRPr lang="en-US" dirty="0"/>
          </a:p>
        </p:txBody>
      </p:sp>
    </p:spTree>
    <p:extLst>
      <p:ext uri="{BB962C8B-B14F-4D97-AF65-F5344CB8AC3E}">
        <p14:creationId xmlns:p14="http://schemas.microsoft.com/office/powerpoint/2010/main" val="1580045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17</a:t>
            </a:fld>
            <a:endParaRPr lang="en-US" dirty="0"/>
          </a:p>
        </p:txBody>
      </p:sp>
    </p:spTree>
    <p:extLst>
      <p:ext uri="{BB962C8B-B14F-4D97-AF65-F5344CB8AC3E}">
        <p14:creationId xmlns:p14="http://schemas.microsoft.com/office/powerpoint/2010/main" val="1201379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0E14F2-0774-4A71-83EC-2C2C557BA88A}" type="slidenum">
              <a:rPr lang="en-US" smtClean="0"/>
              <a:t>18</a:t>
            </a:fld>
            <a:endParaRPr lang="en-US"/>
          </a:p>
        </p:txBody>
      </p:sp>
    </p:spTree>
    <p:extLst>
      <p:ext uri="{BB962C8B-B14F-4D97-AF65-F5344CB8AC3E}">
        <p14:creationId xmlns:p14="http://schemas.microsoft.com/office/powerpoint/2010/main" val="3740254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19</a:t>
            </a:fld>
            <a:endParaRPr lang="en-US" dirty="0"/>
          </a:p>
        </p:txBody>
      </p:sp>
    </p:spTree>
    <p:extLst>
      <p:ext uri="{BB962C8B-B14F-4D97-AF65-F5344CB8AC3E}">
        <p14:creationId xmlns:p14="http://schemas.microsoft.com/office/powerpoint/2010/main" val="824678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Sofie</a:t>
            </a:r>
          </a:p>
        </p:txBody>
      </p:sp>
      <p:sp>
        <p:nvSpPr>
          <p:cNvPr id="4" name="Slide Number Placeholder 3"/>
          <p:cNvSpPr>
            <a:spLocks noGrp="1"/>
          </p:cNvSpPr>
          <p:nvPr>
            <p:ph type="sldNum" sz="quarter" idx="5"/>
          </p:nvPr>
        </p:nvSpPr>
        <p:spPr/>
        <p:txBody>
          <a:bodyPr/>
          <a:lstStyle/>
          <a:p>
            <a:fld id="{4D0E14F2-0774-4A71-83EC-2C2C557BA88A}" type="slidenum">
              <a:rPr lang="en-US" smtClean="0"/>
              <a:t>20</a:t>
            </a:fld>
            <a:endParaRPr lang="en-US"/>
          </a:p>
        </p:txBody>
      </p:sp>
    </p:spTree>
    <p:extLst>
      <p:ext uri="{BB962C8B-B14F-4D97-AF65-F5344CB8AC3E}">
        <p14:creationId xmlns:p14="http://schemas.microsoft.com/office/powerpoint/2010/main" val="678913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Sofie</a:t>
            </a:r>
          </a:p>
        </p:txBody>
      </p:sp>
      <p:sp>
        <p:nvSpPr>
          <p:cNvPr id="4" name="Slide Number Placeholder 3"/>
          <p:cNvSpPr>
            <a:spLocks noGrp="1"/>
          </p:cNvSpPr>
          <p:nvPr>
            <p:ph type="sldNum" sz="quarter" idx="5"/>
          </p:nvPr>
        </p:nvSpPr>
        <p:spPr/>
        <p:txBody>
          <a:bodyPr/>
          <a:lstStyle/>
          <a:p>
            <a:fld id="{4D0E14F2-0774-4A71-83EC-2C2C557BA88A}" type="slidenum">
              <a:rPr lang="en-US" smtClean="0"/>
              <a:t>3</a:t>
            </a:fld>
            <a:endParaRPr lang="en-US" dirty="0"/>
          </a:p>
        </p:txBody>
      </p:sp>
    </p:spTree>
    <p:extLst>
      <p:ext uri="{BB962C8B-B14F-4D97-AF65-F5344CB8AC3E}">
        <p14:creationId xmlns:p14="http://schemas.microsoft.com/office/powerpoint/2010/main" val="755046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Sofie Ending </a:t>
            </a:r>
          </a:p>
        </p:txBody>
      </p:sp>
      <p:sp>
        <p:nvSpPr>
          <p:cNvPr id="4" name="Slide Number Placeholder 3"/>
          <p:cNvSpPr>
            <a:spLocks noGrp="1"/>
          </p:cNvSpPr>
          <p:nvPr>
            <p:ph type="sldNum" sz="quarter" idx="5"/>
          </p:nvPr>
        </p:nvSpPr>
        <p:spPr/>
        <p:txBody>
          <a:bodyPr/>
          <a:lstStyle/>
          <a:p>
            <a:fld id="{4D0E14F2-0774-4A71-83EC-2C2C557BA88A}" type="slidenum">
              <a:rPr lang="en-US" smtClean="0"/>
              <a:t>21</a:t>
            </a:fld>
            <a:endParaRPr lang="en-US"/>
          </a:p>
        </p:txBody>
      </p:sp>
    </p:spTree>
    <p:extLst>
      <p:ext uri="{BB962C8B-B14F-4D97-AF65-F5344CB8AC3E}">
        <p14:creationId xmlns:p14="http://schemas.microsoft.com/office/powerpoint/2010/main" val="143017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Sofie </a:t>
            </a:r>
          </a:p>
          <a:p>
            <a:endParaRPr lang="en-US" dirty="0"/>
          </a:p>
          <a:p>
            <a:r>
              <a:rPr lang="en-US" dirty="0"/>
              <a:t>Telemarketing is a direct marketing practice, by which goods or services are adverted to potential customers over the telephone. Telemarketing is mostly carried out by an external specialized telemarketing service. The issue is that nowadays consumers often see telemarketing is as intrusive. Therefore, to maintain a good reputation and to not increase the churn rate, it is paramount to effectively target the customers. </a:t>
            </a:r>
          </a:p>
          <a:p>
            <a:endParaRPr lang="en-US" dirty="0"/>
          </a:p>
          <a:p>
            <a:r>
              <a:rPr lang="en-US" dirty="0"/>
              <a:t>A Portuguese bank has approached us to provide them a data-driven approach to predict the success of their telemarketing campaign. </a:t>
            </a:r>
          </a:p>
          <a:p>
            <a:endParaRPr lang="en-US" dirty="0"/>
          </a:p>
          <a:p>
            <a:r>
              <a:rPr lang="en-US" dirty="0"/>
              <a:t>The main objective of this project is to increase the success of telemarketing, as in predicting if a client will subscribe a term deposit or not after the bank’s telemarketing campaign. </a:t>
            </a:r>
          </a:p>
          <a:p>
            <a:r>
              <a:rPr lang="en-US" dirty="0"/>
              <a:t>This project can also serve as a guidance map for marketing to establish a target customer profile for future marketing campaigns. </a:t>
            </a:r>
          </a:p>
        </p:txBody>
      </p:sp>
      <p:sp>
        <p:nvSpPr>
          <p:cNvPr id="4" name="Slide Number Placeholder 3"/>
          <p:cNvSpPr>
            <a:spLocks noGrp="1"/>
          </p:cNvSpPr>
          <p:nvPr>
            <p:ph type="sldNum" sz="quarter" idx="5"/>
          </p:nvPr>
        </p:nvSpPr>
        <p:spPr/>
        <p:txBody>
          <a:bodyPr/>
          <a:lstStyle/>
          <a:p>
            <a:fld id="{4D0E14F2-0774-4A71-83EC-2C2C557BA88A}" type="slidenum">
              <a:rPr lang="en-US" smtClean="0"/>
              <a:t>4</a:t>
            </a:fld>
            <a:endParaRPr lang="en-US" dirty="0"/>
          </a:p>
        </p:txBody>
      </p:sp>
    </p:spTree>
    <p:extLst>
      <p:ext uri="{BB962C8B-B14F-4D97-AF65-F5344CB8AC3E}">
        <p14:creationId xmlns:p14="http://schemas.microsoft.com/office/powerpoint/2010/main" val="3377163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Sofie</a:t>
            </a:r>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5</a:t>
            </a:fld>
            <a:endParaRPr lang="en-US" dirty="0"/>
          </a:p>
        </p:txBody>
      </p:sp>
    </p:spTree>
    <p:extLst>
      <p:ext uri="{BB962C8B-B14F-4D97-AF65-F5344CB8AC3E}">
        <p14:creationId xmlns:p14="http://schemas.microsoft.com/office/powerpoint/2010/main" val="3288947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6</a:t>
            </a:fld>
            <a:endParaRPr lang="en-US" dirty="0"/>
          </a:p>
        </p:txBody>
      </p:sp>
    </p:spTree>
    <p:extLst>
      <p:ext uri="{BB962C8B-B14F-4D97-AF65-F5344CB8AC3E}">
        <p14:creationId xmlns:p14="http://schemas.microsoft.com/office/powerpoint/2010/main" val="2761647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7</a:t>
            </a:fld>
            <a:endParaRPr lang="en-US" dirty="0"/>
          </a:p>
        </p:txBody>
      </p:sp>
    </p:spTree>
    <p:extLst>
      <p:ext uri="{BB962C8B-B14F-4D97-AF65-F5344CB8AC3E}">
        <p14:creationId xmlns:p14="http://schemas.microsoft.com/office/powerpoint/2010/main" val="111818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8</a:t>
            </a:fld>
            <a:endParaRPr lang="en-US" dirty="0"/>
          </a:p>
        </p:txBody>
      </p:sp>
    </p:spTree>
    <p:extLst>
      <p:ext uri="{BB962C8B-B14F-4D97-AF65-F5344CB8AC3E}">
        <p14:creationId xmlns:p14="http://schemas.microsoft.com/office/powerpoint/2010/main" val="2793258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9</a:t>
            </a:fld>
            <a:endParaRPr lang="en-US" dirty="0"/>
          </a:p>
        </p:txBody>
      </p:sp>
    </p:spTree>
    <p:extLst>
      <p:ext uri="{BB962C8B-B14F-4D97-AF65-F5344CB8AC3E}">
        <p14:creationId xmlns:p14="http://schemas.microsoft.com/office/powerpoint/2010/main" val="416917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0E14F2-0774-4A71-83EC-2C2C557BA88A}" type="slidenum">
              <a:rPr lang="en-US" smtClean="0"/>
              <a:t>10</a:t>
            </a:fld>
            <a:endParaRPr lang="en-US" dirty="0"/>
          </a:p>
        </p:txBody>
      </p:sp>
    </p:spTree>
    <p:extLst>
      <p:ext uri="{BB962C8B-B14F-4D97-AF65-F5344CB8AC3E}">
        <p14:creationId xmlns:p14="http://schemas.microsoft.com/office/powerpoint/2010/main" val="427824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35390-2ADB-4CF6-A632-A902A33960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C0D9E6-F7FD-4A35-9FFD-5E9EE4E0EB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3B16CC-2914-483B-9774-B75289676795}"/>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5" name="Footer Placeholder 4">
            <a:extLst>
              <a:ext uri="{FF2B5EF4-FFF2-40B4-BE49-F238E27FC236}">
                <a16:creationId xmlns:a16="http://schemas.microsoft.com/office/drawing/2014/main" id="{21AE375A-9C5B-4738-867B-7DC0B0B40D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79E6B-AF58-45AC-9F48-3B83A5BDD98B}"/>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291862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2AE4-0353-44D5-BCC9-475A0DCF08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7E3076-13E1-4ADC-9764-B418F5B3E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581CF-1AD3-43B5-A110-E6BF4C0E18CC}"/>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5" name="Footer Placeholder 4">
            <a:extLst>
              <a:ext uri="{FF2B5EF4-FFF2-40B4-BE49-F238E27FC236}">
                <a16:creationId xmlns:a16="http://schemas.microsoft.com/office/drawing/2014/main" id="{4E99C1FA-376A-4990-B6E3-92A84AE408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1B4C79-E0CA-4094-AEEC-44FED604AAC4}"/>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1348478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350E7-28D2-411B-8A45-B635ABB676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3EB923-E12F-480D-B9E9-72244F45F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90E91-7BAA-4DF5-8D7B-FADECA0BB457}"/>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5" name="Footer Placeholder 4">
            <a:extLst>
              <a:ext uri="{FF2B5EF4-FFF2-40B4-BE49-F238E27FC236}">
                <a16:creationId xmlns:a16="http://schemas.microsoft.com/office/drawing/2014/main" id="{C04F2F2E-48E2-4E6D-AE56-C061BD97A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1C70-C384-4CA9-9CEA-E1900FF897B4}"/>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211951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169C-1D13-407C-A3FE-D51679EAA6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20C82-3070-4C66-A544-FD11BEB45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C96E4-0354-4B90-B5C6-A3395C046FE6}"/>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5" name="Footer Placeholder 4">
            <a:extLst>
              <a:ext uri="{FF2B5EF4-FFF2-40B4-BE49-F238E27FC236}">
                <a16:creationId xmlns:a16="http://schemas.microsoft.com/office/drawing/2014/main" id="{A0CC2042-8518-4B2F-A9DA-38E48601F7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9E1DB-7902-45E3-B023-567FA7FCA1E3}"/>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21168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A5D4-31AD-4D07-A299-0B3CC77EC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1421E5-5998-4FA7-96C5-BDCFF8405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0AA48-96E4-47E2-BD5C-5D8CF2B88555}"/>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5" name="Footer Placeholder 4">
            <a:extLst>
              <a:ext uri="{FF2B5EF4-FFF2-40B4-BE49-F238E27FC236}">
                <a16:creationId xmlns:a16="http://schemas.microsoft.com/office/drawing/2014/main" id="{9C034F4C-7893-4BBF-A4BB-360E383E3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E9D2A-3620-4D8E-AC8B-7E809CC1D3BE}"/>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8605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DBC69-45BF-4CB5-A19F-7F852F0D9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D98E8F-EAA2-4AD4-80D6-C60ADA2324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F609FF-A1C0-4D88-A62B-4FF29BBACC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FCEB87-6385-4045-8D46-BACF06F540C8}"/>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6" name="Footer Placeholder 5">
            <a:extLst>
              <a:ext uri="{FF2B5EF4-FFF2-40B4-BE49-F238E27FC236}">
                <a16:creationId xmlns:a16="http://schemas.microsoft.com/office/drawing/2014/main" id="{0BB21C5B-21B0-4D69-918D-12BD00FF49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214AA-4ACF-4EF4-ABE1-C70EAA5313C7}"/>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201983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E6AC-E32F-4AAD-896A-4686EE096F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4E1520-5417-4D73-B0CD-9DDDC4FA72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A5C55A-3F2B-48A0-A9A6-8008FFBE92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72C72A-B70B-4A7E-834A-15FD62E8B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2EA31D-60B3-48BF-A7CA-85D81EFCE5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87DD13-A9F5-4B9D-9F27-F2C62959FDE0}"/>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8" name="Footer Placeholder 7">
            <a:extLst>
              <a:ext uri="{FF2B5EF4-FFF2-40B4-BE49-F238E27FC236}">
                <a16:creationId xmlns:a16="http://schemas.microsoft.com/office/drawing/2014/main" id="{5CBF7CD5-0A4F-40A6-B372-57D390084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897BDA-2033-404C-ABE1-736DAC7224EB}"/>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286091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27F9-C581-4FCA-8506-FF6DBB99A5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666922-55E0-4A89-ADB1-C2CF60E23604}"/>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4" name="Footer Placeholder 3">
            <a:extLst>
              <a:ext uri="{FF2B5EF4-FFF2-40B4-BE49-F238E27FC236}">
                <a16:creationId xmlns:a16="http://schemas.microsoft.com/office/drawing/2014/main" id="{59CA7609-0447-4F53-A99B-D5D2BEEC70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D5D39F-9506-422B-8FBC-8BF90DECA010}"/>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404267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459599-C5FC-425C-ACDA-9E18C3C6EBDF}"/>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3" name="Footer Placeholder 2">
            <a:extLst>
              <a:ext uri="{FF2B5EF4-FFF2-40B4-BE49-F238E27FC236}">
                <a16:creationId xmlns:a16="http://schemas.microsoft.com/office/drawing/2014/main" id="{3B7D8ACB-C885-418F-865C-150B48F916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22E429-1437-4B77-953C-0CB582D37635}"/>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232148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DB9BA-4327-4967-95CE-F89B46BD5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0F949-E602-4F1C-967B-8F6CCBFAF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634706-3E5F-4D97-9BEF-2BD249DF85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010FB-F0BC-4893-B518-21BA710545D8}"/>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6" name="Footer Placeholder 5">
            <a:extLst>
              <a:ext uri="{FF2B5EF4-FFF2-40B4-BE49-F238E27FC236}">
                <a16:creationId xmlns:a16="http://schemas.microsoft.com/office/drawing/2014/main" id="{00E14B60-2CDC-4AE1-AD51-E20E1B4B3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302CA-C662-4169-A356-30128D46DC8F}"/>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14748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AA66-1974-4DAE-8227-41CBE84E99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F50BAC-5F75-45EF-A561-9589A71F2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658E1C-A1CE-4D55-86D5-745F4BAC1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6D9C2-0DD1-492D-927C-0813C51C53A5}"/>
              </a:ext>
            </a:extLst>
          </p:cNvPr>
          <p:cNvSpPr>
            <a:spLocks noGrp="1"/>
          </p:cNvSpPr>
          <p:nvPr>
            <p:ph type="dt" sz="half" idx="10"/>
          </p:nvPr>
        </p:nvSpPr>
        <p:spPr/>
        <p:txBody>
          <a:bodyPr/>
          <a:lstStyle/>
          <a:p>
            <a:fld id="{A64823DA-62A0-42CE-AE5B-FEEB9C52FE29}" type="datetimeFigureOut">
              <a:rPr lang="en-US" smtClean="0"/>
              <a:t>4/10/2022</a:t>
            </a:fld>
            <a:endParaRPr lang="en-US"/>
          </a:p>
        </p:txBody>
      </p:sp>
      <p:sp>
        <p:nvSpPr>
          <p:cNvPr id="6" name="Footer Placeholder 5">
            <a:extLst>
              <a:ext uri="{FF2B5EF4-FFF2-40B4-BE49-F238E27FC236}">
                <a16:creationId xmlns:a16="http://schemas.microsoft.com/office/drawing/2014/main" id="{590FA305-07F0-4D80-A6A8-BA15A035F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73029-7395-4F0E-8F8E-B748EBF23DF7}"/>
              </a:ext>
            </a:extLst>
          </p:cNvPr>
          <p:cNvSpPr>
            <a:spLocks noGrp="1"/>
          </p:cNvSpPr>
          <p:nvPr>
            <p:ph type="sldNum" sz="quarter" idx="12"/>
          </p:nvPr>
        </p:nvSpPr>
        <p:spPr/>
        <p:txBody>
          <a:bodyPr/>
          <a:lstStyle/>
          <a:p>
            <a:fld id="{7EF46020-4524-49A6-82E4-14BDA6B6D8C4}" type="slidenum">
              <a:rPr lang="en-US" smtClean="0"/>
              <a:t>‹#›</a:t>
            </a:fld>
            <a:endParaRPr lang="en-US"/>
          </a:p>
        </p:txBody>
      </p:sp>
    </p:spTree>
    <p:extLst>
      <p:ext uri="{BB962C8B-B14F-4D97-AF65-F5344CB8AC3E}">
        <p14:creationId xmlns:p14="http://schemas.microsoft.com/office/powerpoint/2010/main" val="1992204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F4311D-65FA-4DA5-A1C9-A6497AF7E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F21E8B-0E3C-409E-A79C-14B0634E1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5F31F-5C57-4607-9358-8C8C9F948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823DA-62A0-42CE-AE5B-FEEB9C52FE29}" type="datetimeFigureOut">
              <a:rPr lang="en-US" smtClean="0"/>
              <a:t>4/10/2022</a:t>
            </a:fld>
            <a:endParaRPr lang="en-US"/>
          </a:p>
        </p:txBody>
      </p:sp>
      <p:sp>
        <p:nvSpPr>
          <p:cNvPr id="5" name="Footer Placeholder 4">
            <a:extLst>
              <a:ext uri="{FF2B5EF4-FFF2-40B4-BE49-F238E27FC236}">
                <a16:creationId xmlns:a16="http://schemas.microsoft.com/office/drawing/2014/main" id="{6C99395C-04AC-4698-9DF2-5B9606A9F1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4763A2-1E31-4956-919E-1357DED6CB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46020-4524-49A6-82E4-14BDA6B6D8C4}" type="slidenum">
              <a:rPr lang="en-US" smtClean="0"/>
              <a:t>‹#›</a:t>
            </a:fld>
            <a:endParaRPr lang="en-US"/>
          </a:p>
        </p:txBody>
      </p:sp>
    </p:spTree>
    <p:extLst>
      <p:ext uri="{BB962C8B-B14F-4D97-AF65-F5344CB8AC3E}">
        <p14:creationId xmlns:p14="http://schemas.microsoft.com/office/powerpoint/2010/main" val="2979819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emf"/><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F7FA-6C84-48D4-99A5-62618E0EE3F6}"/>
              </a:ext>
            </a:extLst>
          </p:cNvPr>
          <p:cNvSpPr>
            <a:spLocks noGrp="1"/>
          </p:cNvSpPr>
          <p:nvPr>
            <p:ph type="ctrTitle"/>
          </p:nvPr>
        </p:nvSpPr>
        <p:spPr>
          <a:xfrm>
            <a:off x="1524000" y="1441959"/>
            <a:ext cx="9144000" cy="2387600"/>
          </a:xfrm>
        </p:spPr>
        <p:txBody>
          <a:bodyPr/>
          <a:lstStyle/>
          <a:p>
            <a:r>
              <a:rPr lang="en-US" dirty="0"/>
              <a:t>Statistical &amp; Machine Learning</a:t>
            </a:r>
          </a:p>
        </p:txBody>
      </p:sp>
      <p:sp>
        <p:nvSpPr>
          <p:cNvPr id="3" name="Subtitle 2">
            <a:extLst>
              <a:ext uri="{FF2B5EF4-FFF2-40B4-BE49-F238E27FC236}">
                <a16:creationId xmlns:a16="http://schemas.microsoft.com/office/drawing/2014/main" id="{50102709-BEA4-41C4-A4A4-D8602F11E7BA}"/>
              </a:ext>
            </a:extLst>
          </p:cNvPr>
          <p:cNvSpPr>
            <a:spLocks noGrp="1"/>
          </p:cNvSpPr>
          <p:nvPr>
            <p:ph type="subTitle" idx="1"/>
          </p:nvPr>
        </p:nvSpPr>
        <p:spPr>
          <a:xfrm>
            <a:off x="1524000" y="3928493"/>
            <a:ext cx="9144000" cy="1655762"/>
          </a:xfrm>
        </p:spPr>
        <p:txBody>
          <a:bodyPr/>
          <a:lstStyle/>
          <a:p>
            <a:r>
              <a:rPr lang="en-US" dirty="0"/>
              <a:t>Minh PHAN </a:t>
            </a:r>
          </a:p>
          <a:p>
            <a:endParaRPr lang="en-US" dirty="0"/>
          </a:p>
          <a:p>
            <a:r>
              <a:rPr lang="en-US" dirty="0"/>
              <a:t>Group project: In Class Kaggle competition</a:t>
            </a:r>
          </a:p>
        </p:txBody>
      </p:sp>
      <p:pic>
        <p:nvPicPr>
          <p:cNvPr id="4" name="Picture 3">
            <a:extLst>
              <a:ext uri="{FF2B5EF4-FFF2-40B4-BE49-F238E27FC236}">
                <a16:creationId xmlns:a16="http://schemas.microsoft.com/office/drawing/2014/main" id="{2B7CC7A7-322F-4C4C-9F17-A9601A326AC5}"/>
              </a:ext>
            </a:extLst>
          </p:cNvPr>
          <p:cNvPicPr>
            <a:picLocks noChangeAspect="1"/>
          </p:cNvPicPr>
          <p:nvPr/>
        </p:nvPicPr>
        <p:blipFill>
          <a:blip r:embed="rId3"/>
          <a:stretch>
            <a:fillRect/>
          </a:stretch>
        </p:blipFill>
        <p:spPr>
          <a:xfrm>
            <a:off x="628650" y="458994"/>
            <a:ext cx="2842544" cy="884031"/>
          </a:xfrm>
          <a:prstGeom prst="rect">
            <a:avLst/>
          </a:prstGeom>
        </p:spPr>
      </p:pic>
    </p:spTree>
    <p:extLst>
      <p:ext uri="{BB962C8B-B14F-4D97-AF65-F5344CB8AC3E}">
        <p14:creationId xmlns:p14="http://schemas.microsoft.com/office/powerpoint/2010/main" val="1170354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6762307" y="-48255"/>
            <a:ext cx="5429693" cy="12922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DATA SUMMARY</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sp>
        <p:nvSpPr>
          <p:cNvPr id="13" name="TextBox 12">
            <a:extLst>
              <a:ext uri="{FF2B5EF4-FFF2-40B4-BE49-F238E27FC236}">
                <a16:creationId xmlns:a16="http://schemas.microsoft.com/office/drawing/2014/main" id="{7DA5F5EF-CD91-42EA-BC73-C8DA4CF7B87F}"/>
              </a:ext>
            </a:extLst>
          </p:cNvPr>
          <p:cNvSpPr txBox="1"/>
          <p:nvPr/>
        </p:nvSpPr>
        <p:spPr>
          <a:xfrm>
            <a:off x="3064268" y="3221217"/>
            <a:ext cx="6128534" cy="369332"/>
          </a:xfrm>
          <a:prstGeom prst="rect">
            <a:avLst/>
          </a:prstGeom>
          <a:noFill/>
        </p:spPr>
        <p:txBody>
          <a:bodyPr wrap="square">
            <a:spAutoFit/>
          </a:bodyPr>
          <a:lstStyle/>
          <a:p>
            <a:endParaRPr lang="en-US"/>
          </a:p>
        </p:txBody>
      </p:sp>
      <p:sp>
        <p:nvSpPr>
          <p:cNvPr id="17" name="TextBox 16">
            <a:extLst>
              <a:ext uri="{FF2B5EF4-FFF2-40B4-BE49-F238E27FC236}">
                <a16:creationId xmlns:a16="http://schemas.microsoft.com/office/drawing/2014/main" id="{D2C1343F-88FE-4950-B1D9-92FFFE599895}"/>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graphicFrame>
        <p:nvGraphicFramePr>
          <p:cNvPr id="14" name="Chart 13">
            <a:extLst>
              <a:ext uri="{FF2B5EF4-FFF2-40B4-BE49-F238E27FC236}">
                <a16:creationId xmlns:a16="http://schemas.microsoft.com/office/drawing/2014/main" id="{03304469-43DE-4949-9AF8-F3BC28D23305}"/>
              </a:ext>
            </a:extLst>
          </p:cNvPr>
          <p:cNvGraphicFramePr>
            <a:graphicFrameLocks/>
          </p:cNvGraphicFramePr>
          <p:nvPr>
            <p:extLst>
              <p:ext uri="{D42A27DB-BD31-4B8C-83A1-F6EECF244321}">
                <p14:modId xmlns:p14="http://schemas.microsoft.com/office/powerpoint/2010/main" val="3922956109"/>
              </p:ext>
            </p:extLst>
          </p:nvPr>
        </p:nvGraphicFramePr>
        <p:xfrm>
          <a:off x="177807" y="1697137"/>
          <a:ext cx="7525512" cy="4800600"/>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41C95C01-EB82-4F93-9B47-0B0FE5073968}"/>
              </a:ext>
            </a:extLst>
          </p:cNvPr>
          <p:cNvSpPr txBox="1"/>
          <p:nvPr/>
        </p:nvSpPr>
        <p:spPr>
          <a:xfrm>
            <a:off x="177807" y="1176833"/>
            <a:ext cx="4790210" cy="369332"/>
          </a:xfrm>
          <a:prstGeom prst="rect">
            <a:avLst/>
          </a:prstGeom>
          <a:noFill/>
        </p:spPr>
        <p:txBody>
          <a:bodyPr wrap="square" rtlCol="0">
            <a:spAutoFit/>
          </a:bodyPr>
          <a:lstStyle/>
          <a:p>
            <a:r>
              <a:rPr lang="en-US" dirty="0">
                <a:latin typeface="Grandview" panose="020B0502040204020203" pitchFamily="34" charset="0"/>
              </a:rPr>
              <a:t>Target Variable Distribution</a:t>
            </a:r>
          </a:p>
        </p:txBody>
      </p:sp>
      <p:sp>
        <p:nvSpPr>
          <p:cNvPr id="19" name="TextBox 18">
            <a:extLst>
              <a:ext uri="{FF2B5EF4-FFF2-40B4-BE49-F238E27FC236}">
                <a16:creationId xmlns:a16="http://schemas.microsoft.com/office/drawing/2014/main" id="{B2FD2E7C-9336-4C15-A81B-6F4D00111532}"/>
              </a:ext>
            </a:extLst>
          </p:cNvPr>
          <p:cNvSpPr txBox="1"/>
          <p:nvPr/>
        </p:nvSpPr>
        <p:spPr>
          <a:xfrm>
            <a:off x="7797245" y="5705759"/>
            <a:ext cx="4052455" cy="307777"/>
          </a:xfrm>
          <a:prstGeom prst="rect">
            <a:avLst/>
          </a:prstGeom>
          <a:noFill/>
        </p:spPr>
        <p:txBody>
          <a:bodyPr wrap="square" rtlCol="0">
            <a:spAutoFit/>
          </a:bodyPr>
          <a:lstStyle/>
          <a:p>
            <a:r>
              <a:rPr lang="fr-FR" sz="1400" i="1" dirty="0">
                <a:solidFill>
                  <a:schemeClr val="bg1">
                    <a:lumMod val="50000"/>
                  </a:schemeClr>
                </a:solidFill>
              </a:rPr>
              <a:t>Target variable not </a:t>
            </a:r>
            <a:r>
              <a:rPr lang="fr-FR" sz="1400" i="1" dirty="0" err="1">
                <a:solidFill>
                  <a:schemeClr val="bg1">
                    <a:lumMod val="50000"/>
                  </a:schemeClr>
                </a:solidFill>
              </a:rPr>
              <a:t>equally</a:t>
            </a:r>
            <a:r>
              <a:rPr lang="fr-FR" sz="1400" i="1" dirty="0">
                <a:solidFill>
                  <a:schemeClr val="bg1">
                    <a:lumMod val="50000"/>
                  </a:schemeClr>
                </a:solidFill>
              </a:rPr>
              <a:t> </a:t>
            </a:r>
            <a:r>
              <a:rPr lang="fr-FR" sz="1400" i="1" dirty="0" err="1">
                <a:solidFill>
                  <a:schemeClr val="bg1">
                    <a:lumMod val="50000"/>
                  </a:schemeClr>
                </a:solidFill>
              </a:rPr>
              <a:t>distributed</a:t>
            </a:r>
            <a:r>
              <a:rPr lang="fr-FR" sz="1400" i="1" dirty="0">
                <a:solidFill>
                  <a:schemeClr val="bg1">
                    <a:lumMod val="50000"/>
                  </a:schemeClr>
                </a:solidFill>
              </a:rPr>
              <a:t>.</a:t>
            </a:r>
            <a:endParaRPr lang="en-US" sz="1400" i="1" dirty="0">
              <a:solidFill>
                <a:schemeClr val="bg1">
                  <a:lumMod val="50000"/>
                </a:schemeClr>
              </a:solidFill>
            </a:endParaRPr>
          </a:p>
        </p:txBody>
      </p:sp>
    </p:spTree>
    <p:extLst>
      <p:ext uri="{BB962C8B-B14F-4D97-AF65-F5344CB8AC3E}">
        <p14:creationId xmlns:p14="http://schemas.microsoft.com/office/powerpoint/2010/main" val="1523377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870193" y="80330"/>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PRE-PROCESSING DATA</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grpSp>
        <p:nvGrpSpPr>
          <p:cNvPr id="8" name="Group 7">
            <a:extLst>
              <a:ext uri="{FF2B5EF4-FFF2-40B4-BE49-F238E27FC236}">
                <a16:creationId xmlns:a16="http://schemas.microsoft.com/office/drawing/2014/main" id="{307E5C38-8641-4AAA-8CF1-CBB73903A163}"/>
              </a:ext>
            </a:extLst>
          </p:cNvPr>
          <p:cNvGrpSpPr/>
          <p:nvPr/>
        </p:nvGrpSpPr>
        <p:grpSpPr>
          <a:xfrm>
            <a:off x="699957" y="3174123"/>
            <a:ext cx="6388954" cy="601733"/>
            <a:chOff x="3681749" y="2917367"/>
            <a:chExt cx="5548135" cy="1066986"/>
          </a:xfrm>
          <a:solidFill>
            <a:srgbClr val="51B7AD"/>
          </a:solidFill>
        </p:grpSpPr>
        <p:sp>
          <p:nvSpPr>
            <p:cNvPr id="9" name="Rectangle 8">
              <a:extLst>
                <a:ext uri="{FF2B5EF4-FFF2-40B4-BE49-F238E27FC236}">
                  <a16:creationId xmlns:a16="http://schemas.microsoft.com/office/drawing/2014/main" id="{6CB16A77-C20A-4085-8A4C-81AFCDBC98B2}"/>
                </a:ext>
              </a:extLst>
            </p:cNvPr>
            <p:cNvSpPr/>
            <p:nvPr/>
          </p:nvSpPr>
          <p:spPr>
            <a:xfrm>
              <a:off x="3681749" y="2917367"/>
              <a:ext cx="5548135" cy="1066986"/>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E28C666E-F35F-4802-AC9E-527A2940FD3D}"/>
                </a:ext>
              </a:extLst>
            </p:cNvPr>
            <p:cNvSpPr txBox="1"/>
            <p:nvPr/>
          </p:nvSpPr>
          <p:spPr>
            <a:xfrm>
              <a:off x="3681749" y="2917367"/>
              <a:ext cx="5548135" cy="10669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en-US" sz="3200" kern="1200" dirty="0"/>
            </a:p>
            <a:p>
              <a:pPr marL="0" lvl="0" indent="0" algn="ctr" defTabSz="1422400">
                <a:lnSpc>
                  <a:spcPct val="90000"/>
                </a:lnSpc>
                <a:spcBef>
                  <a:spcPct val="0"/>
                </a:spcBef>
                <a:spcAft>
                  <a:spcPct val="35000"/>
                </a:spcAft>
                <a:buNone/>
              </a:pPr>
              <a:r>
                <a:rPr lang="en-US" sz="3200" kern="1200" dirty="0">
                  <a:solidFill>
                    <a:schemeClr val="bg1"/>
                  </a:solidFill>
                </a:rPr>
                <a:t>Train</a:t>
              </a:r>
            </a:p>
            <a:p>
              <a:pPr marL="0" lvl="0" indent="0" algn="ctr" defTabSz="1422400">
                <a:lnSpc>
                  <a:spcPct val="90000"/>
                </a:lnSpc>
                <a:spcBef>
                  <a:spcPct val="0"/>
                </a:spcBef>
                <a:spcAft>
                  <a:spcPct val="35000"/>
                </a:spcAft>
                <a:buNone/>
              </a:pPr>
              <a:endParaRPr lang="en-US" sz="3200" kern="1200" dirty="0"/>
            </a:p>
          </p:txBody>
        </p:sp>
      </p:grpSp>
      <p:grpSp>
        <p:nvGrpSpPr>
          <p:cNvPr id="11" name="Group 10">
            <a:extLst>
              <a:ext uri="{FF2B5EF4-FFF2-40B4-BE49-F238E27FC236}">
                <a16:creationId xmlns:a16="http://schemas.microsoft.com/office/drawing/2014/main" id="{D3179F8B-4123-434F-AF2F-0F3EAF8FB7FC}"/>
              </a:ext>
            </a:extLst>
          </p:cNvPr>
          <p:cNvGrpSpPr/>
          <p:nvPr/>
        </p:nvGrpSpPr>
        <p:grpSpPr>
          <a:xfrm>
            <a:off x="7088910" y="3184516"/>
            <a:ext cx="4447000" cy="601732"/>
            <a:chOff x="3681749" y="2917367"/>
            <a:chExt cx="5548135" cy="1066986"/>
          </a:xfrm>
        </p:grpSpPr>
        <p:sp>
          <p:nvSpPr>
            <p:cNvPr id="12" name="Rectangle 11">
              <a:extLst>
                <a:ext uri="{FF2B5EF4-FFF2-40B4-BE49-F238E27FC236}">
                  <a16:creationId xmlns:a16="http://schemas.microsoft.com/office/drawing/2014/main" id="{8FB1B07C-705B-4CF6-BECC-08A1FC768128}"/>
                </a:ext>
              </a:extLst>
            </p:cNvPr>
            <p:cNvSpPr/>
            <p:nvPr/>
          </p:nvSpPr>
          <p:spPr>
            <a:xfrm>
              <a:off x="3681749" y="2917367"/>
              <a:ext cx="5548135" cy="1066986"/>
            </a:xfrm>
            <a:prstGeom prst="rect">
              <a:avLst/>
            </a:prstGeom>
            <a:solidFill>
              <a:schemeClr val="accent2">
                <a:lumMod val="60000"/>
                <a:lumOff val="4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TextBox 12">
              <a:extLst>
                <a:ext uri="{FF2B5EF4-FFF2-40B4-BE49-F238E27FC236}">
                  <a16:creationId xmlns:a16="http://schemas.microsoft.com/office/drawing/2014/main" id="{965F54FC-B1F4-4E4A-8800-A7942E969CCE}"/>
                </a:ext>
              </a:extLst>
            </p:cNvPr>
            <p:cNvSpPr txBox="1"/>
            <p:nvPr/>
          </p:nvSpPr>
          <p:spPr>
            <a:xfrm>
              <a:off x="3681749" y="2917367"/>
              <a:ext cx="5548135" cy="1066986"/>
            </a:xfrm>
            <a:prstGeom prst="rect">
              <a:avLst/>
            </a:prstGeom>
            <a:solidFill>
              <a:srgbClr val="A8ABD8"/>
            </a:solidFill>
            <a:ln>
              <a:noFill/>
            </a:ln>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en-US" sz="3200" kern="1200" dirty="0">
                <a:solidFill>
                  <a:schemeClr val="bg1"/>
                </a:solidFill>
              </a:endParaRPr>
            </a:p>
            <a:p>
              <a:pPr marL="0" lvl="0" indent="0" algn="ctr" defTabSz="1422400">
                <a:lnSpc>
                  <a:spcPct val="90000"/>
                </a:lnSpc>
                <a:spcBef>
                  <a:spcPct val="0"/>
                </a:spcBef>
                <a:spcAft>
                  <a:spcPct val="35000"/>
                </a:spcAft>
                <a:buNone/>
              </a:pPr>
              <a:r>
                <a:rPr lang="en-US" sz="3200" dirty="0">
                  <a:solidFill>
                    <a:schemeClr val="bg1"/>
                  </a:solidFill>
                </a:rPr>
                <a:t>Test</a:t>
              </a:r>
              <a:endParaRPr lang="en-US" sz="3200" kern="1200" dirty="0">
                <a:solidFill>
                  <a:schemeClr val="bg1"/>
                </a:solidFill>
              </a:endParaRPr>
            </a:p>
            <a:p>
              <a:pPr marL="0" lvl="0" indent="0" algn="ctr" defTabSz="1422400">
                <a:lnSpc>
                  <a:spcPct val="90000"/>
                </a:lnSpc>
                <a:spcBef>
                  <a:spcPct val="0"/>
                </a:spcBef>
                <a:spcAft>
                  <a:spcPct val="35000"/>
                </a:spcAft>
                <a:buNone/>
              </a:pPr>
              <a:endParaRPr lang="en-US" sz="3200" kern="1200" dirty="0">
                <a:solidFill>
                  <a:schemeClr val="bg1"/>
                </a:solidFill>
              </a:endParaRPr>
            </a:p>
          </p:txBody>
        </p:sp>
      </p:grpSp>
      <p:grpSp>
        <p:nvGrpSpPr>
          <p:cNvPr id="14" name="Group 13">
            <a:extLst>
              <a:ext uri="{FF2B5EF4-FFF2-40B4-BE49-F238E27FC236}">
                <a16:creationId xmlns:a16="http://schemas.microsoft.com/office/drawing/2014/main" id="{2F6D0E57-DB78-4748-B341-834458F73A2A}"/>
              </a:ext>
            </a:extLst>
          </p:cNvPr>
          <p:cNvGrpSpPr/>
          <p:nvPr/>
        </p:nvGrpSpPr>
        <p:grpSpPr>
          <a:xfrm>
            <a:off x="699957" y="4795043"/>
            <a:ext cx="4724098" cy="601733"/>
            <a:chOff x="3681749" y="2917367"/>
            <a:chExt cx="5548135" cy="1066986"/>
          </a:xfrm>
          <a:solidFill>
            <a:srgbClr val="51B7AD"/>
          </a:solidFill>
        </p:grpSpPr>
        <p:sp>
          <p:nvSpPr>
            <p:cNvPr id="15" name="Rectangle 14">
              <a:extLst>
                <a:ext uri="{FF2B5EF4-FFF2-40B4-BE49-F238E27FC236}">
                  <a16:creationId xmlns:a16="http://schemas.microsoft.com/office/drawing/2014/main" id="{2689F330-40D5-4646-A1A8-6F6FAA705094}"/>
                </a:ext>
              </a:extLst>
            </p:cNvPr>
            <p:cNvSpPr/>
            <p:nvPr/>
          </p:nvSpPr>
          <p:spPr>
            <a:xfrm>
              <a:off x="3681749" y="2917367"/>
              <a:ext cx="5548135" cy="1066986"/>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TextBox 15">
              <a:extLst>
                <a:ext uri="{FF2B5EF4-FFF2-40B4-BE49-F238E27FC236}">
                  <a16:creationId xmlns:a16="http://schemas.microsoft.com/office/drawing/2014/main" id="{530C7F54-F319-4206-9993-1F189883C56E}"/>
                </a:ext>
              </a:extLst>
            </p:cNvPr>
            <p:cNvSpPr txBox="1"/>
            <p:nvPr/>
          </p:nvSpPr>
          <p:spPr>
            <a:xfrm>
              <a:off x="3681749" y="2917367"/>
              <a:ext cx="5548135" cy="106698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en-US" sz="3200" kern="1200" dirty="0"/>
            </a:p>
            <a:p>
              <a:pPr marL="0" lvl="0" indent="0" algn="ctr" defTabSz="1422400">
                <a:lnSpc>
                  <a:spcPct val="90000"/>
                </a:lnSpc>
                <a:spcBef>
                  <a:spcPct val="0"/>
                </a:spcBef>
                <a:spcAft>
                  <a:spcPct val="35000"/>
                </a:spcAft>
                <a:buNone/>
              </a:pPr>
              <a:r>
                <a:rPr lang="en-US" sz="3200" kern="1200" dirty="0">
                  <a:solidFill>
                    <a:schemeClr val="bg1"/>
                  </a:solidFill>
                </a:rPr>
                <a:t>Train</a:t>
              </a:r>
            </a:p>
            <a:p>
              <a:pPr marL="0" lvl="0" indent="0" algn="ctr" defTabSz="1422400">
                <a:lnSpc>
                  <a:spcPct val="90000"/>
                </a:lnSpc>
                <a:spcBef>
                  <a:spcPct val="0"/>
                </a:spcBef>
                <a:spcAft>
                  <a:spcPct val="35000"/>
                </a:spcAft>
                <a:buNone/>
              </a:pPr>
              <a:endParaRPr lang="en-US" sz="3200" kern="1200" dirty="0"/>
            </a:p>
          </p:txBody>
        </p:sp>
      </p:grpSp>
      <p:grpSp>
        <p:nvGrpSpPr>
          <p:cNvPr id="17" name="Group 16">
            <a:extLst>
              <a:ext uri="{FF2B5EF4-FFF2-40B4-BE49-F238E27FC236}">
                <a16:creationId xmlns:a16="http://schemas.microsoft.com/office/drawing/2014/main" id="{94DC6A4B-DEDA-4797-9EE6-C002C9CDDC74}"/>
              </a:ext>
            </a:extLst>
          </p:cNvPr>
          <p:cNvGrpSpPr/>
          <p:nvPr/>
        </p:nvGrpSpPr>
        <p:grpSpPr>
          <a:xfrm>
            <a:off x="7088910" y="4805434"/>
            <a:ext cx="4447000" cy="580951"/>
            <a:chOff x="3681749" y="2917367"/>
            <a:chExt cx="5548135" cy="1066986"/>
          </a:xfrm>
        </p:grpSpPr>
        <p:sp>
          <p:nvSpPr>
            <p:cNvPr id="18" name="Rectangle 17">
              <a:extLst>
                <a:ext uri="{FF2B5EF4-FFF2-40B4-BE49-F238E27FC236}">
                  <a16:creationId xmlns:a16="http://schemas.microsoft.com/office/drawing/2014/main" id="{13FA418C-F931-4432-871F-E1E1318C8B1B}"/>
                </a:ext>
              </a:extLst>
            </p:cNvPr>
            <p:cNvSpPr/>
            <p:nvPr/>
          </p:nvSpPr>
          <p:spPr>
            <a:xfrm>
              <a:off x="3681749" y="2917367"/>
              <a:ext cx="5548135" cy="1066986"/>
            </a:xfrm>
            <a:prstGeom prst="rect">
              <a:avLst/>
            </a:prstGeom>
            <a:solidFill>
              <a:schemeClr val="accent2">
                <a:lumMod val="60000"/>
                <a:lumOff val="40000"/>
              </a:schemeClr>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TextBox 18">
              <a:extLst>
                <a:ext uri="{FF2B5EF4-FFF2-40B4-BE49-F238E27FC236}">
                  <a16:creationId xmlns:a16="http://schemas.microsoft.com/office/drawing/2014/main" id="{C96B61F7-3D68-43F2-BECF-1D3795B83502}"/>
                </a:ext>
              </a:extLst>
            </p:cNvPr>
            <p:cNvSpPr txBox="1"/>
            <p:nvPr/>
          </p:nvSpPr>
          <p:spPr>
            <a:xfrm>
              <a:off x="3681749" y="2917367"/>
              <a:ext cx="5548135" cy="1066986"/>
            </a:xfrm>
            <a:prstGeom prst="rect">
              <a:avLst/>
            </a:prstGeom>
            <a:solidFill>
              <a:srgbClr val="A8ABD8"/>
            </a:solidFill>
            <a:ln>
              <a:noFill/>
            </a:ln>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en-US" sz="3200" kern="1200" dirty="0"/>
            </a:p>
            <a:p>
              <a:pPr marL="0" lvl="0" indent="0" algn="ctr" defTabSz="1422400">
                <a:lnSpc>
                  <a:spcPct val="90000"/>
                </a:lnSpc>
                <a:spcBef>
                  <a:spcPct val="0"/>
                </a:spcBef>
                <a:spcAft>
                  <a:spcPct val="35000"/>
                </a:spcAft>
                <a:buNone/>
              </a:pPr>
              <a:r>
                <a:rPr lang="en-US" sz="3200" dirty="0">
                  <a:solidFill>
                    <a:schemeClr val="bg1"/>
                  </a:solidFill>
                </a:rPr>
                <a:t>Test</a:t>
              </a:r>
              <a:endParaRPr lang="en-US" sz="3200" kern="1200" dirty="0">
                <a:solidFill>
                  <a:schemeClr val="bg1"/>
                </a:solidFill>
              </a:endParaRPr>
            </a:p>
            <a:p>
              <a:pPr marL="0" lvl="0" indent="0" algn="ctr" defTabSz="1422400">
                <a:lnSpc>
                  <a:spcPct val="90000"/>
                </a:lnSpc>
                <a:spcBef>
                  <a:spcPct val="0"/>
                </a:spcBef>
                <a:spcAft>
                  <a:spcPct val="35000"/>
                </a:spcAft>
                <a:buNone/>
              </a:pPr>
              <a:endParaRPr lang="en-US" sz="3200" kern="1200" dirty="0"/>
            </a:p>
          </p:txBody>
        </p:sp>
      </p:grpSp>
      <p:grpSp>
        <p:nvGrpSpPr>
          <p:cNvPr id="20" name="Group 19">
            <a:extLst>
              <a:ext uri="{FF2B5EF4-FFF2-40B4-BE49-F238E27FC236}">
                <a16:creationId xmlns:a16="http://schemas.microsoft.com/office/drawing/2014/main" id="{0696E0A8-C7CD-46DD-8BC0-4BCC4273FDBA}"/>
              </a:ext>
            </a:extLst>
          </p:cNvPr>
          <p:cNvGrpSpPr/>
          <p:nvPr/>
        </p:nvGrpSpPr>
        <p:grpSpPr>
          <a:xfrm>
            <a:off x="5424055" y="4805435"/>
            <a:ext cx="1664855" cy="591342"/>
            <a:chOff x="3681749" y="2917367"/>
            <a:chExt cx="5548135" cy="1066986"/>
          </a:xfrm>
          <a:solidFill>
            <a:srgbClr val="92D2CC"/>
          </a:solidFill>
        </p:grpSpPr>
        <p:sp>
          <p:nvSpPr>
            <p:cNvPr id="21" name="Rectangle 20">
              <a:extLst>
                <a:ext uri="{FF2B5EF4-FFF2-40B4-BE49-F238E27FC236}">
                  <a16:creationId xmlns:a16="http://schemas.microsoft.com/office/drawing/2014/main" id="{23C03D4C-491C-4BDA-8B3A-7DCA45F08BC5}"/>
                </a:ext>
              </a:extLst>
            </p:cNvPr>
            <p:cNvSpPr/>
            <p:nvPr/>
          </p:nvSpPr>
          <p:spPr>
            <a:xfrm>
              <a:off x="3681749" y="2917367"/>
              <a:ext cx="5548135" cy="1066986"/>
            </a:xfrm>
            <a:prstGeom prst="rect">
              <a:avLst/>
            </a:prstGeom>
            <a:gr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TextBox 21">
              <a:extLst>
                <a:ext uri="{FF2B5EF4-FFF2-40B4-BE49-F238E27FC236}">
                  <a16:creationId xmlns:a16="http://schemas.microsoft.com/office/drawing/2014/main" id="{823F279E-F1B9-4710-86C0-C63437FB98DC}"/>
                </a:ext>
              </a:extLst>
            </p:cNvPr>
            <p:cNvSpPr txBox="1"/>
            <p:nvPr/>
          </p:nvSpPr>
          <p:spPr>
            <a:xfrm>
              <a:off x="3681749" y="2917367"/>
              <a:ext cx="5548135" cy="1066986"/>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en-US" sz="2800" kern="1200" dirty="0">
                <a:solidFill>
                  <a:schemeClr val="bg1"/>
                </a:solidFill>
              </a:endParaRPr>
            </a:p>
            <a:p>
              <a:pPr marL="0" lvl="0" indent="0" algn="ctr" defTabSz="1422400">
                <a:lnSpc>
                  <a:spcPct val="90000"/>
                </a:lnSpc>
                <a:spcBef>
                  <a:spcPct val="0"/>
                </a:spcBef>
                <a:spcAft>
                  <a:spcPct val="35000"/>
                </a:spcAft>
                <a:buNone/>
              </a:pPr>
              <a:r>
                <a:rPr lang="en-US" sz="2800" kern="1200" dirty="0">
                  <a:solidFill>
                    <a:schemeClr val="bg1"/>
                  </a:solidFill>
                </a:rPr>
                <a:t>Validation</a:t>
              </a:r>
            </a:p>
            <a:p>
              <a:pPr marL="0" lvl="0" indent="0" algn="ctr" defTabSz="1422400">
                <a:lnSpc>
                  <a:spcPct val="90000"/>
                </a:lnSpc>
                <a:spcBef>
                  <a:spcPct val="0"/>
                </a:spcBef>
                <a:spcAft>
                  <a:spcPct val="35000"/>
                </a:spcAft>
                <a:buNone/>
              </a:pPr>
              <a:endParaRPr lang="en-US" sz="2800" kern="1200" dirty="0">
                <a:solidFill>
                  <a:schemeClr val="bg1"/>
                </a:solidFill>
              </a:endParaRPr>
            </a:p>
          </p:txBody>
        </p:sp>
      </p:grpSp>
      <p:sp>
        <p:nvSpPr>
          <p:cNvPr id="4" name="TextBox 3">
            <a:extLst>
              <a:ext uri="{FF2B5EF4-FFF2-40B4-BE49-F238E27FC236}">
                <a16:creationId xmlns:a16="http://schemas.microsoft.com/office/drawing/2014/main" id="{0C4BB094-C925-41CD-8F15-B3321BD51DAF}"/>
              </a:ext>
            </a:extLst>
          </p:cNvPr>
          <p:cNvSpPr txBox="1"/>
          <p:nvPr/>
        </p:nvSpPr>
        <p:spPr>
          <a:xfrm>
            <a:off x="4928406" y="5371316"/>
            <a:ext cx="495649" cy="307777"/>
          </a:xfrm>
          <a:prstGeom prst="rect">
            <a:avLst/>
          </a:prstGeom>
          <a:noFill/>
        </p:spPr>
        <p:txBody>
          <a:bodyPr wrap="none" rtlCol="0">
            <a:spAutoFit/>
          </a:bodyPr>
          <a:lstStyle/>
          <a:p>
            <a:r>
              <a:rPr lang="fr-FR" sz="1400" i="1" dirty="0">
                <a:solidFill>
                  <a:schemeClr val="tx1">
                    <a:lumMod val="65000"/>
                    <a:lumOff val="35000"/>
                  </a:schemeClr>
                </a:solidFill>
              </a:rPr>
              <a:t>80%</a:t>
            </a:r>
            <a:endParaRPr lang="en-US" sz="1400" i="1" dirty="0">
              <a:solidFill>
                <a:schemeClr val="tx1">
                  <a:lumMod val="65000"/>
                  <a:lumOff val="35000"/>
                </a:schemeClr>
              </a:solidFill>
            </a:endParaRPr>
          </a:p>
        </p:txBody>
      </p:sp>
      <p:sp>
        <p:nvSpPr>
          <p:cNvPr id="24" name="TextBox 23">
            <a:extLst>
              <a:ext uri="{FF2B5EF4-FFF2-40B4-BE49-F238E27FC236}">
                <a16:creationId xmlns:a16="http://schemas.microsoft.com/office/drawing/2014/main" id="{488F6CFB-882B-4D63-B0FF-84896F7D4EA3}"/>
              </a:ext>
            </a:extLst>
          </p:cNvPr>
          <p:cNvSpPr txBox="1"/>
          <p:nvPr/>
        </p:nvSpPr>
        <p:spPr>
          <a:xfrm>
            <a:off x="6568561" y="5371316"/>
            <a:ext cx="495649" cy="307777"/>
          </a:xfrm>
          <a:prstGeom prst="rect">
            <a:avLst/>
          </a:prstGeom>
          <a:noFill/>
        </p:spPr>
        <p:txBody>
          <a:bodyPr wrap="none" rtlCol="0">
            <a:spAutoFit/>
          </a:bodyPr>
          <a:lstStyle/>
          <a:p>
            <a:r>
              <a:rPr lang="fr-FR" sz="1400" i="1" dirty="0">
                <a:solidFill>
                  <a:schemeClr val="tx1">
                    <a:lumMod val="65000"/>
                    <a:lumOff val="35000"/>
                  </a:schemeClr>
                </a:solidFill>
              </a:rPr>
              <a:t>20%</a:t>
            </a:r>
            <a:endParaRPr lang="en-US" sz="1400" i="1" dirty="0">
              <a:solidFill>
                <a:schemeClr val="tx1">
                  <a:lumMod val="65000"/>
                  <a:lumOff val="35000"/>
                </a:schemeClr>
              </a:solidFill>
            </a:endParaRPr>
          </a:p>
        </p:txBody>
      </p:sp>
      <p:sp>
        <p:nvSpPr>
          <p:cNvPr id="23" name="Right Brace 22">
            <a:extLst>
              <a:ext uri="{FF2B5EF4-FFF2-40B4-BE49-F238E27FC236}">
                <a16:creationId xmlns:a16="http://schemas.microsoft.com/office/drawing/2014/main" id="{856892D9-D821-4A06-A41F-B4458D13A5D3}"/>
              </a:ext>
            </a:extLst>
          </p:cNvPr>
          <p:cNvSpPr/>
          <p:nvPr/>
        </p:nvSpPr>
        <p:spPr>
          <a:xfrm rot="16200000">
            <a:off x="5945550" y="-2512052"/>
            <a:ext cx="344767" cy="10835956"/>
          </a:xfrm>
          <a:prstGeom prst="rightBrace">
            <a:avLst/>
          </a:prstGeom>
          <a:ln w="19050">
            <a:solidFill>
              <a:srgbClr val="5E74E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Content Placeholder 2">
            <a:extLst>
              <a:ext uri="{FF2B5EF4-FFF2-40B4-BE49-F238E27FC236}">
                <a16:creationId xmlns:a16="http://schemas.microsoft.com/office/drawing/2014/main" id="{B0DE6C6E-B300-43D3-8D1F-A44C1F5B251F}"/>
              </a:ext>
            </a:extLst>
          </p:cNvPr>
          <p:cNvSpPr>
            <a:spLocks noGrp="1"/>
          </p:cNvSpPr>
          <p:nvPr>
            <p:ph idx="1"/>
          </p:nvPr>
        </p:nvSpPr>
        <p:spPr>
          <a:xfrm>
            <a:off x="4913317" y="2303016"/>
            <a:ext cx="2365363" cy="436931"/>
          </a:xfrm>
        </p:spPr>
        <p:txBody>
          <a:bodyPr>
            <a:normAutofit/>
          </a:bodyPr>
          <a:lstStyle/>
          <a:p>
            <a:pPr marL="0" indent="0" algn="ctr">
              <a:buNone/>
            </a:pPr>
            <a:r>
              <a:rPr lang="en-US" sz="1800" dirty="0">
                <a:latin typeface="Grandview" panose="020B0502040204020203" pitchFamily="34" charset="0"/>
              </a:rPr>
              <a:t>Available</a:t>
            </a:r>
            <a:r>
              <a:rPr lang="fr-FR" sz="1800" dirty="0">
                <a:latin typeface="Grandview" panose="020B0502040204020203" pitchFamily="34" charset="0"/>
              </a:rPr>
              <a:t> Data</a:t>
            </a:r>
            <a:endParaRPr lang="en-US" sz="1800" dirty="0">
              <a:latin typeface="Grandview" panose="020B0502040204020203" pitchFamily="34" charset="0"/>
            </a:endParaRPr>
          </a:p>
        </p:txBody>
      </p:sp>
      <p:sp>
        <p:nvSpPr>
          <p:cNvPr id="29" name="Right Brace 28">
            <a:extLst>
              <a:ext uri="{FF2B5EF4-FFF2-40B4-BE49-F238E27FC236}">
                <a16:creationId xmlns:a16="http://schemas.microsoft.com/office/drawing/2014/main" id="{883F18B0-1094-43F1-9352-568C463DCE45}"/>
              </a:ext>
            </a:extLst>
          </p:cNvPr>
          <p:cNvSpPr/>
          <p:nvPr/>
        </p:nvSpPr>
        <p:spPr>
          <a:xfrm rot="16200000">
            <a:off x="3707966" y="1362167"/>
            <a:ext cx="344767" cy="6410892"/>
          </a:xfrm>
          <a:prstGeom prst="rightBrace">
            <a:avLst/>
          </a:prstGeom>
          <a:ln w="19050">
            <a:solidFill>
              <a:srgbClr val="5E74E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Content Placeholder 2">
            <a:extLst>
              <a:ext uri="{FF2B5EF4-FFF2-40B4-BE49-F238E27FC236}">
                <a16:creationId xmlns:a16="http://schemas.microsoft.com/office/drawing/2014/main" id="{22AFA792-DE6B-456A-8BF1-878403B1DFF2}"/>
              </a:ext>
            </a:extLst>
          </p:cNvPr>
          <p:cNvSpPr txBox="1">
            <a:spLocks/>
          </p:cNvSpPr>
          <p:nvPr/>
        </p:nvSpPr>
        <p:spPr>
          <a:xfrm>
            <a:off x="2697667" y="3920324"/>
            <a:ext cx="2365363" cy="4369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800" dirty="0">
                <a:latin typeface="Grandview" panose="020B0502040204020203" pitchFamily="34" charset="0"/>
              </a:rPr>
              <a:t>Train Test Split</a:t>
            </a:r>
            <a:endParaRPr lang="en-US" sz="1800" dirty="0">
              <a:latin typeface="Grandview" panose="020B0502040204020203" pitchFamily="34" charset="0"/>
            </a:endParaRPr>
          </a:p>
        </p:txBody>
      </p:sp>
      <p:sp>
        <p:nvSpPr>
          <p:cNvPr id="32" name="TextBox 31">
            <a:extLst>
              <a:ext uri="{FF2B5EF4-FFF2-40B4-BE49-F238E27FC236}">
                <a16:creationId xmlns:a16="http://schemas.microsoft.com/office/drawing/2014/main" id="{080122E7-9F01-4C14-B5A2-48C0927C3FBC}"/>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1102414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870193" y="80330"/>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PRE-PROCESSING DATA</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graphicFrame>
        <p:nvGraphicFramePr>
          <p:cNvPr id="8" name="Diagram 7">
            <a:extLst>
              <a:ext uri="{FF2B5EF4-FFF2-40B4-BE49-F238E27FC236}">
                <a16:creationId xmlns:a16="http://schemas.microsoft.com/office/drawing/2014/main" id="{1A8284DB-6796-472E-BB8D-DDFF1A8D590B}"/>
              </a:ext>
            </a:extLst>
          </p:cNvPr>
          <p:cNvGraphicFramePr/>
          <p:nvPr>
            <p:extLst>
              <p:ext uri="{D42A27DB-BD31-4B8C-83A1-F6EECF244321}">
                <p14:modId xmlns:p14="http://schemas.microsoft.com/office/powerpoint/2010/main" val="1948699737"/>
              </p:ext>
            </p:extLst>
          </p:nvPr>
        </p:nvGraphicFramePr>
        <p:xfrm>
          <a:off x="-560440" y="856311"/>
          <a:ext cx="9300299" cy="51453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ight Brace 9">
            <a:extLst>
              <a:ext uri="{FF2B5EF4-FFF2-40B4-BE49-F238E27FC236}">
                <a16:creationId xmlns:a16="http://schemas.microsoft.com/office/drawing/2014/main" id="{2246ABF7-FE5C-4ECA-8D8E-2C3F650E2BA4}"/>
              </a:ext>
            </a:extLst>
          </p:cNvPr>
          <p:cNvSpPr/>
          <p:nvPr/>
        </p:nvSpPr>
        <p:spPr>
          <a:xfrm rot="10800000">
            <a:off x="8167319" y="3636816"/>
            <a:ext cx="344767" cy="1610593"/>
          </a:xfrm>
          <a:prstGeom prst="rightBrace">
            <a:avLst>
              <a:gd name="adj1" fmla="val 8333"/>
              <a:gd name="adj2" fmla="val 81383"/>
            </a:avLst>
          </a:prstGeom>
          <a:ln w="19050">
            <a:solidFill>
              <a:srgbClr val="5E74E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7E5F8CE3-DDF1-4ABE-88CD-C06DB4EB5D67}"/>
              </a:ext>
            </a:extLst>
          </p:cNvPr>
          <p:cNvSpPr txBox="1"/>
          <p:nvPr/>
        </p:nvSpPr>
        <p:spPr>
          <a:xfrm>
            <a:off x="8512087" y="3751117"/>
            <a:ext cx="3502106" cy="1323439"/>
          </a:xfrm>
          <a:prstGeom prst="rect">
            <a:avLst/>
          </a:prstGeom>
          <a:noFill/>
        </p:spPr>
        <p:txBody>
          <a:bodyPr wrap="square" rtlCol="0">
            <a:spAutoFit/>
          </a:bodyPr>
          <a:lstStyle/>
          <a:p>
            <a:pPr marL="285750" indent="-285750">
              <a:buFont typeface="Arial" panose="020B0604020202020204" pitchFamily="34" charset="0"/>
              <a:buChar char="•"/>
            </a:pPr>
            <a:r>
              <a:rPr lang="fr-FR" sz="1600" dirty="0" err="1">
                <a:latin typeface="Grandview" panose="020B0502040204020203" pitchFamily="34" charset="0"/>
              </a:rPr>
              <a:t>Numericals</a:t>
            </a:r>
            <a:r>
              <a:rPr lang="fr-FR" sz="1600" dirty="0">
                <a:latin typeface="Grandview" panose="020B0502040204020203" pitchFamily="34" charset="0"/>
              </a:rPr>
              <a:t>: </a:t>
            </a:r>
            <a:r>
              <a:rPr lang="fr-FR" sz="1600" dirty="0" err="1">
                <a:latin typeface="Grandview" panose="020B0502040204020203" pitchFamily="34" charset="0"/>
              </a:rPr>
              <a:t>mean</a:t>
            </a:r>
            <a:r>
              <a:rPr lang="fr-FR" sz="1600" dirty="0">
                <a:latin typeface="Grandview" panose="020B0502040204020203" pitchFamily="34" charset="0"/>
              </a:rPr>
              <a:t> and mode. « </a:t>
            </a:r>
            <a:r>
              <a:rPr lang="fr-FR" sz="1600" dirty="0" err="1">
                <a:latin typeface="Grandview" panose="020B0502040204020203" pitchFamily="34" charset="0"/>
              </a:rPr>
              <a:t>Missing</a:t>
            </a:r>
            <a:r>
              <a:rPr lang="fr-FR" sz="1600" dirty="0">
                <a:latin typeface="Grandview" panose="020B0502040204020203" pitchFamily="34" charset="0"/>
              </a:rPr>
              <a:t> » tracker </a:t>
            </a:r>
            <a:r>
              <a:rPr lang="fr-FR" sz="1600" dirty="0" err="1">
                <a:latin typeface="Grandview" panose="020B0502040204020203" pitchFamily="34" charset="0"/>
              </a:rPr>
              <a:t>column</a:t>
            </a:r>
            <a:endParaRPr lang="fr-FR" sz="1600" dirty="0">
              <a:latin typeface="Grandview" panose="020B0502040204020203" pitchFamily="34" charset="0"/>
            </a:endParaRPr>
          </a:p>
          <a:p>
            <a:endParaRPr lang="fr-FR" sz="1600" dirty="0">
              <a:latin typeface="Grandview" panose="020B0502040204020203" pitchFamily="34" charset="0"/>
            </a:endParaRPr>
          </a:p>
          <a:p>
            <a:pPr marL="285750" indent="-285750">
              <a:buFont typeface="Arial" panose="020B0604020202020204" pitchFamily="34" charset="0"/>
              <a:buChar char="•"/>
            </a:pPr>
            <a:r>
              <a:rPr lang="fr-FR" sz="1600" dirty="0" err="1">
                <a:latin typeface="Grandview" panose="020B0502040204020203" pitchFamily="34" charset="0"/>
              </a:rPr>
              <a:t>Categoricals</a:t>
            </a:r>
            <a:r>
              <a:rPr lang="fr-FR" sz="1600" dirty="0">
                <a:latin typeface="Grandview" panose="020B0502040204020203" pitchFamily="34" charset="0"/>
              </a:rPr>
              <a:t> are </a:t>
            </a:r>
            <a:r>
              <a:rPr lang="fr-FR" sz="1600" dirty="0" err="1">
                <a:latin typeface="Grandview" panose="020B0502040204020203" pitchFamily="34" charset="0"/>
              </a:rPr>
              <a:t>filled</a:t>
            </a:r>
            <a:r>
              <a:rPr lang="fr-FR" sz="1600" dirty="0">
                <a:latin typeface="Grandview" panose="020B0502040204020203" pitchFamily="34" charset="0"/>
              </a:rPr>
              <a:t> </a:t>
            </a:r>
            <a:r>
              <a:rPr lang="fr-FR" sz="1600" dirty="0" err="1">
                <a:latin typeface="Grandview" panose="020B0502040204020203" pitchFamily="34" charset="0"/>
              </a:rPr>
              <a:t>with</a:t>
            </a:r>
            <a:r>
              <a:rPr lang="fr-FR" sz="1600" dirty="0">
                <a:latin typeface="Grandview" panose="020B0502040204020203" pitchFamily="34" charset="0"/>
              </a:rPr>
              <a:t> « </a:t>
            </a:r>
            <a:r>
              <a:rPr lang="fr-FR" sz="1600" dirty="0" err="1">
                <a:latin typeface="Grandview" panose="020B0502040204020203" pitchFamily="34" charset="0"/>
              </a:rPr>
              <a:t>missing</a:t>
            </a:r>
            <a:r>
              <a:rPr lang="fr-FR" sz="1600" dirty="0">
                <a:latin typeface="Grandview" panose="020B0502040204020203" pitchFamily="34" charset="0"/>
              </a:rPr>
              <a:t> »</a:t>
            </a:r>
            <a:endParaRPr lang="en-US" sz="1600" dirty="0">
              <a:latin typeface="Grandview" panose="020B0502040204020203" pitchFamily="34" charset="0"/>
            </a:endParaRPr>
          </a:p>
        </p:txBody>
      </p:sp>
      <p:sp>
        <p:nvSpPr>
          <p:cNvPr id="12" name="TextBox 11">
            <a:extLst>
              <a:ext uri="{FF2B5EF4-FFF2-40B4-BE49-F238E27FC236}">
                <a16:creationId xmlns:a16="http://schemas.microsoft.com/office/drawing/2014/main" id="{21298B9B-09E6-482C-BEA3-0A3FE6D2F349}"/>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316144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870193" y="80330"/>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PRE-PROCESSING DATA</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pic>
        <p:nvPicPr>
          <p:cNvPr id="2" name="Picture 1">
            <a:extLst>
              <a:ext uri="{FF2B5EF4-FFF2-40B4-BE49-F238E27FC236}">
                <a16:creationId xmlns:a16="http://schemas.microsoft.com/office/drawing/2014/main" id="{891B2238-8E80-4357-8748-107D54351A5E}"/>
              </a:ext>
            </a:extLst>
          </p:cNvPr>
          <p:cNvPicPr>
            <a:picLocks noChangeAspect="1"/>
          </p:cNvPicPr>
          <p:nvPr/>
        </p:nvPicPr>
        <p:blipFill>
          <a:blip r:embed="rId4"/>
          <a:stretch>
            <a:fillRect/>
          </a:stretch>
        </p:blipFill>
        <p:spPr>
          <a:xfrm>
            <a:off x="2055806" y="2789554"/>
            <a:ext cx="1841317" cy="2556733"/>
          </a:xfrm>
          <a:prstGeom prst="rect">
            <a:avLst/>
          </a:prstGeom>
        </p:spPr>
      </p:pic>
      <p:pic>
        <p:nvPicPr>
          <p:cNvPr id="3" name="Picture 2">
            <a:extLst>
              <a:ext uri="{FF2B5EF4-FFF2-40B4-BE49-F238E27FC236}">
                <a16:creationId xmlns:a16="http://schemas.microsoft.com/office/drawing/2014/main" id="{29131952-5A5A-4143-9A99-9D682120AB18}"/>
              </a:ext>
            </a:extLst>
          </p:cNvPr>
          <p:cNvPicPr>
            <a:picLocks noChangeAspect="1"/>
          </p:cNvPicPr>
          <p:nvPr/>
        </p:nvPicPr>
        <p:blipFill>
          <a:blip r:embed="rId5"/>
          <a:stretch>
            <a:fillRect/>
          </a:stretch>
        </p:blipFill>
        <p:spPr>
          <a:xfrm>
            <a:off x="4563275" y="2789553"/>
            <a:ext cx="1020347" cy="2556732"/>
          </a:xfrm>
          <a:prstGeom prst="rect">
            <a:avLst/>
          </a:prstGeom>
        </p:spPr>
      </p:pic>
      <p:sp>
        <p:nvSpPr>
          <p:cNvPr id="4" name="Arrow: Right 3">
            <a:extLst>
              <a:ext uri="{FF2B5EF4-FFF2-40B4-BE49-F238E27FC236}">
                <a16:creationId xmlns:a16="http://schemas.microsoft.com/office/drawing/2014/main" id="{34328056-31F1-43E0-B0B2-800E85E7E836}"/>
              </a:ext>
            </a:extLst>
          </p:cNvPr>
          <p:cNvSpPr/>
          <p:nvPr/>
        </p:nvSpPr>
        <p:spPr>
          <a:xfrm>
            <a:off x="4057749" y="3918312"/>
            <a:ext cx="376517" cy="298424"/>
          </a:xfrm>
          <a:prstGeom prst="rightArrow">
            <a:avLst/>
          </a:prstGeom>
          <a:solidFill>
            <a:srgbClr val="92D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B8DFD90-8792-4A0E-8CEE-71B92E150AFB}"/>
              </a:ext>
            </a:extLst>
          </p:cNvPr>
          <p:cNvSpPr txBox="1"/>
          <p:nvPr/>
        </p:nvSpPr>
        <p:spPr>
          <a:xfrm>
            <a:off x="9512717" y="2560028"/>
            <a:ext cx="2174821" cy="276999"/>
          </a:xfrm>
          <a:prstGeom prst="rect">
            <a:avLst/>
          </a:prstGeom>
          <a:noFill/>
        </p:spPr>
        <p:txBody>
          <a:bodyPr wrap="square" rtlCol="0">
            <a:spAutoFit/>
          </a:bodyPr>
          <a:lstStyle/>
          <a:p>
            <a:r>
              <a:rPr lang="en-US" sz="1200" i="1" dirty="0" err="1">
                <a:solidFill>
                  <a:schemeClr val="bg1">
                    <a:lumMod val="50000"/>
                  </a:schemeClr>
                </a:solidFill>
                <a:latin typeface="Grandview" panose="020B0502040204020203" pitchFamily="34" charset="0"/>
              </a:rPr>
              <a:t>Numericals</a:t>
            </a:r>
            <a:r>
              <a:rPr lang="en-US" sz="1200" i="1" dirty="0">
                <a:solidFill>
                  <a:schemeClr val="bg1">
                    <a:lumMod val="50000"/>
                  </a:schemeClr>
                </a:solidFill>
                <a:latin typeface="Grandview" panose="020B0502040204020203" pitchFamily="34" charset="0"/>
              </a:rPr>
              <a:t> and </a:t>
            </a:r>
            <a:r>
              <a:rPr lang="en-US" sz="1200" i="1" dirty="0" err="1">
                <a:solidFill>
                  <a:schemeClr val="bg1">
                    <a:lumMod val="50000"/>
                  </a:schemeClr>
                </a:solidFill>
                <a:latin typeface="Grandview" panose="020B0502040204020203" pitchFamily="34" charset="0"/>
              </a:rPr>
              <a:t>Categoricals</a:t>
            </a:r>
            <a:endParaRPr lang="en-US" sz="1200" i="1" dirty="0">
              <a:solidFill>
                <a:schemeClr val="bg1">
                  <a:lumMod val="50000"/>
                </a:schemeClr>
              </a:solidFill>
              <a:latin typeface="Grandview" panose="020B0502040204020203" pitchFamily="34" charset="0"/>
            </a:endParaRPr>
          </a:p>
        </p:txBody>
      </p:sp>
      <p:pic>
        <p:nvPicPr>
          <p:cNvPr id="15" name="Picture 14" descr="Background pattern&#10;&#10;Description automatically generated">
            <a:extLst>
              <a:ext uri="{FF2B5EF4-FFF2-40B4-BE49-F238E27FC236}">
                <a16:creationId xmlns:a16="http://schemas.microsoft.com/office/drawing/2014/main" id="{AE1CD5E1-81F7-47B8-9F61-A5651A4A75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54514" y="2521418"/>
            <a:ext cx="2866737" cy="2866737"/>
          </a:xfrm>
          <a:prstGeom prst="rect">
            <a:avLst/>
          </a:prstGeom>
        </p:spPr>
      </p:pic>
      <p:grpSp>
        <p:nvGrpSpPr>
          <p:cNvPr id="17" name="Group 16">
            <a:extLst>
              <a:ext uri="{FF2B5EF4-FFF2-40B4-BE49-F238E27FC236}">
                <a16:creationId xmlns:a16="http://schemas.microsoft.com/office/drawing/2014/main" id="{2146DEB7-7763-42F8-8E63-CA3E551F632B}"/>
              </a:ext>
            </a:extLst>
          </p:cNvPr>
          <p:cNvGrpSpPr/>
          <p:nvPr/>
        </p:nvGrpSpPr>
        <p:grpSpPr>
          <a:xfrm>
            <a:off x="1908002" y="1990371"/>
            <a:ext cx="3877161" cy="576264"/>
            <a:chOff x="2055806" y="1416196"/>
            <a:chExt cx="4465002" cy="957244"/>
          </a:xfrm>
        </p:grpSpPr>
        <p:sp>
          <p:nvSpPr>
            <p:cNvPr id="19" name="Rectangle 18">
              <a:extLst>
                <a:ext uri="{FF2B5EF4-FFF2-40B4-BE49-F238E27FC236}">
                  <a16:creationId xmlns:a16="http://schemas.microsoft.com/office/drawing/2014/main" id="{C647814B-D077-4D28-BF23-51C89528C734}"/>
                </a:ext>
              </a:extLst>
            </p:cNvPr>
            <p:cNvSpPr/>
            <p:nvPr/>
          </p:nvSpPr>
          <p:spPr>
            <a:xfrm>
              <a:off x="2071021" y="1416196"/>
              <a:ext cx="4449787" cy="705298"/>
            </a:xfrm>
            <a:prstGeom prst="rect">
              <a:avLst/>
            </a:prstGeom>
            <a:solidFill>
              <a:srgbClr val="4B4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a:latin typeface="Calibri Light" panose="020F0302020204030204" pitchFamily="34" charset="0"/>
                  <a:cs typeface="Calibri Light" panose="020F0302020204030204" pitchFamily="34" charset="0"/>
                </a:rPr>
                <a:t>Ordinal </a:t>
              </a:r>
              <a:r>
                <a:rPr lang="es-MX" sz="2000" b="1" dirty="0" err="1">
                  <a:latin typeface="Calibri Light" panose="020F0302020204030204" pitchFamily="34" charset="0"/>
                  <a:cs typeface="Calibri Light" panose="020F0302020204030204" pitchFamily="34" charset="0"/>
                </a:rPr>
                <a:t>Encoding</a:t>
              </a:r>
              <a:r>
                <a:rPr lang="es-MX" sz="2000" b="1" dirty="0">
                  <a:latin typeface="Calibri Light" panose="020F0302020204030204" pitchFamily="34" charset="0"/>
                  <a:cs typeface="Calibri Light" panose="020F0302020204030204" pitchFamily="34" charset="0"/>
                </a:rPr>
                <a:t> </a:t>
              </a:r>
              <a:r>
                <a:rPr lang="es-MX" sz="2000" b="1" dirty="0" err="1">
                  <a:latin typeface="Calibri Light" panose="020F0302020204030204" pitchFamily="34" charset="0"/>
                  <a:cs typeface="Calibri Light" panose="020F0302020204030204" pitchFamily="34" charset="0"/>
                </a:rPr>
                <a:t>for</a:t>
              </a:r>
              <a:r>
                <a:rPr lang="es-MX" sz="2000" b="1" dirty="0">
                  <a:latin typeface="Calibri Light" panose="020F0302020204030204" pitchFamily="34" charset="0"/>
                  <a:cs typeface="Calibri Light" panose="020F0302020204030204" pitchFamily="34" charset="0"/>
                </a:rPr>
                <a:t> </a:t>
              </a:r>
              <a:r>
                <a:rPr lang="es-MX" sz="2000" b="1" dirty="0" err="1">
                  <a:latin typeface="Calibri Light" panose="020F0302020204030204" pitchFamily="34" charset="0"/>
                  <a:cs typeface="Calibri Light" panose="020F0302020204030204" pitchFamily="34" charset="0"/>
                </a:rPr>
                <a:t>Categoricals</a:t>
              </a:r>
              <a:endParaRPr lang="es-MX" sz="2000" b="1" dirty="0">
                <a:latin typeface="Calibri Light" panose="020F0302020204030204" pitchFamily="34" charset="0"/>
                <a:cs typeface="Calibri Light" panose="020F0302020204030204" pitchFamily="34" charset="0"/>
              </a:endParaRPr>
            </a:p>
          </p:txBody>
        </p:sp>
        <p:sp>
          <p:nvSpPr>
            <p:cNvPr id="20" name="Right Triangle 19">
              <a:extLst>
                <a:ext uri="{FF2B5EF4-FFF2-40B4-BE49-F238E27FC236}">
                  <a16:creationId xmlns:a16="http://schemas.microsoft.com/office/drawing/2014/main" id="{5A95667E-3051-4DC2-86BA-491BEA01609E}"/>
                </a:ext>
              </a:extLst>
            </p:cNvPr>
            <p:cNvSpPr/>
            <p:nvPr/>
          </p:nvSpPr>
          <p:spPr>
            <a:xfrm rot="10800000" flipH="1">
              <a:off x="6025602" y="2121494"/>
              <a:ext cx="495206" cy="251946"/>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21" name="Right Triangle 20">
              <a:extLst>
                <a:ext uri="{FF2B5EF4-FFF2-40B4-BE49-F238E27FC236}">
                  <a16:creationId xmlns:a16="http://schemas.microsoft.com/office/drawing/2014/main" id="{9EFA976C-2AA1-4B54-9A0C-67057D8B8DFF}"/>
                </a:ext>
              </a:extLst>
            </p:cNvPr>
            <p:cNvSpPr/>
            <p:nvPr/>
          </p:nvSpPr>
          <p:spPr>
            <a:xfrm rot="10800000">
              <a:off x="2055806" y="2120327"/>
              <a:ext cx="495202" cy="251946"/>
            </a:xfrm>
            <a:prstGeom prst="r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grpSp>
      <p:grpSp>
        <p:nvGrpSpPr>
          <p:cNvPr id="23" name="Group 22">
            <a:extLst>
              <a:ext uri="{FF2B5EF4-FFF2-40B4-BE49-F238E27FC236}">
                <a16:creationId xmlns:a16="http://schemas.microsoft.com/office/drawing/2014/main" id="{B54283F9-7D0E-4F16-920E-0FFD8E8204D0}"/>
              </a:ext>
            </a:extLst>
          </p:cNvPr>
          <p:cNvGrpSpPr/>
          <p:nvPr/>
        </p:nvGrpSpPr>
        <p:grpSpPr>
          <a:xfrm>
            <a:off x="6849304" y="1992194"/>
            <a:ext cx="3877161" cy="576264"/>
            <a:chOff x="2055806" y="1416196"/>
            <a:chExt cx="4465002" cy="957244"/>
          </a:xfrm>
        </p:grpSpPr>
        <p:sp>
          <p:nvSpPr>
            <p:cNvPr id="24" name="Rectangle 23">
              <a:extLst>
                <a:ext uri="{FF2B5EF4-FFF2-40B4-BE49-F238E27FC236}">
                  <a16:creationId xmlns:a16="http://schemas.microsoft.com/office/drawing/2014/main" id="{0D3F0069-3D6E-44CF-9A63-B0A31814578F}"/>
                </a:ext>
              </a:extLst>
            </p:cNvPr>
            <p:cNvSpPr/>
            <p:nvPr/>
          </p:nvSpPr>
          <p:spPr>
            <a:xfrm>
              <a:off x="2071021" y="1416196"/>
              <a:ext cx="4449787" cy="705298"/>
            </a:xfrm>
            <a:prstGeom prst="rect">
              <a:avLst/>
            </a:prstGeom>
            <a:solidFill>
              <a:srgbClr val="4B4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000" b="1" dirty="0" err="1">
                  <a:latin typeface="Calibri Light" panose="020F0302020204030204" pitchFamily="34" charset="0"/>
                  <a:cs typeface="Calibri Light" panose="020F0302020204030204" pitchFamily="34" charset="0"/>
                </a:rPr>
                <a:t>Decision</a:t>
              </a:r>
              <a:r>
                <a:rPr lang="es-MX" sz="2000" b="1" dirty="0">
                  <a:latin typeface="Calibri Light" panose="020F0302020204030204" pitchFamily="34" charset="0"/>
                  <a:cs typeface="Calibri Light" panose="020F0302020204030204" pitchFamily="34" charset="0"/>
                </a:rPr>
                <a:t> </a:t>
              </a:r>
              <a:r>
                <a:rPr lang="es-MX" sz="2000" b="1" dirty="0" err="1">
                  <a:latin typeface="Calibri Light" panose="020F0302020204030204" pitchFamily="34" charset="0"/>
                  <a:cs typeface="Calibri Light" panose="020F0302020204030204" pitchFamily="34" charset="0"/>
                </a:rPr>
                <a:t>Tree-Based</a:t>
              </a:r>
              <a:r>
                <a:rPr lang="es-MX" sz="2000" b="1" dirty="0">
                  <a:latin typeface="Calibri Light" panose="020F0302020204030204" pitchFamily="34" charset="0"/>
                  <a:cs typeface="Calibri Light" panose="020F0302020204030204" pitchFamily="34" charset="0"/>
                </a:rPr>
                <a:t> </a:t>
              </a:r>
              <a:r>
                <a:rPr lang="es-MX" sz="2000" b="1" dirty="0" err="1">
                  <a:latin typeface="Calibri Light" panose="020F0302020204030204" pitchFamily="34" charset="0"/>
                  <a:cs typeface="Calibri Light" panose="020F0302020204030204" pitchFamily="34" charset="0"/>
                </a:rPr>
                <a:t>Remapping</a:t>
              </a:r>
              <a:endParaRPr lang="es-MX" sz="2000" b="1" dirty="0">
                <a:latin typeface="Calibri Light" panose="020F0302020204030204" pitchFamily="34" charset="0"/>
                <a:cs typeface="Calibri Light" panose="020F0302020204030204" pitchFamily="34" charset="0"/>
              </a:endParaRPr>
            </a:p>
          </p:txBody>
        </p:sp>
        <p:sp>
          <p:nvSpPr>
            <p:cNvPr id="27" name="Right Triangle 26">
              <a:extLst>
                <a:ext uri="{FF2B5EF4-FFF2-40B4-BE49-F238E27FC236}">
                  <a16:creationId xmlns:a16="http://schemas.microsoft.com/office/drawing/2014/main" id="{793D4D15-F643-4377-8EEA-52AF53E36EB4}"/>
                </a:ext>
              </a:extLst>
            </p:cNvPr>
            <p:cNvSpPr/>
            <p:nvPr/>
          </p:nvSpPr>
          <p:spPr>
            <a:xfrm rot="10800000" flipH="1">
              <a:off x="6025602" y="2121494"/>
              <a:ext cx="495206" cy="251946"/>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sp>
          <p:nvSpPr>
            <p:cNvPr id="28" name="Right Triangle 27">
              <a:extLst>
                <a:ext uri="{FF2B5EF4-FFF2-40B4-BE49-F238E27FC236}">
                  <a16:creationId xmlns:a16="http://schemas.microsoft.com/office/drawing/2014/main" id="{79847898-C18A-4AA6-9548-46EBA0BE15FB}"/>
                </a:ext>
              </a:extLst>
            </p:cNvPr>
            <p:cNvSpPr/>
            <p:nvPr/>
          </p:nvSpPr>
          <p:spPr>
            <a:xfrm rot="10800000">
              <a:off x="2055806" y="2120327"/>
              <a:ext cx="495202" cy="251946"/>
            </a:xfrm>
            <a:prstGeom prst="r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Calibri Light" panose="020F0302020204030204" pitchFamily="34" charset="0"/>
                <a:cs typeface="Calibri Light" panose="020F0302020204030204" pitchFamily="34" charset="0"/>
              </a:endParaRPr>
            </a:p>
          </p:txBody>
        </p:sp>
      </p:grpSp>
      <p:sp>
        <p:nvSpPr>
          <p:cNvPr id="29" name="TextBox 28">
            <a:extLst>
              <a:ext uri="{FF2B5EF4-FFF2-40B4-BE49-F238E27FC236}">
                <a16:creationId xmlns:a16="http://schemas.microsoft.com/office/drawing/2014/main" id="{FE6C8E8A-64F9-4130-8AD0-A1D90A68389E}"/>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333166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870193" y="80330"/>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atin typeface="Grandview" panose="020B0604020202020204" pitchFamily="34" charset="0"/>
              </a:rPr>
              <a:t>FEATURE ENGINEERING</a:t>
            </a: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sp>
        <p:nvSpPr>
          <p:cNvPr id="7" name="Content Placeholder 2">
            <a:extLst>
              <a:ext uri="{FF2B5EF4-FFF2-40B4-BE49-F238E27FC236}">
                <a16:creationId xmlns:a16="http://schemas.microsoft.com/office/drawing/2014/main" id="{81C97D29-736E-46C7-B3AE-23BFDED3596A}"/>
              </a:ext>
            </a:extLst>
          </p:cNvPr>
          <p:cNvSpPr>
            <a:spLocks noGrp="1"/>
          </p:cNvSpPr>
          <p:nvPr>
            <p:ph idx="1"/>
          </p:nvPr>
        </p:nvSpPr>
        <p:spPr>
          <a:xfrm>
            <a:off x="5520924" y="2525472"/>
            <a:ext cx="2664501" cy="849695"/>
          </a:xfrm>
        </p:spPr>
        <p:txBody>
          <a:bodyPr>
            <a:normAutofit fontScale="92500"/>
          </a:bodyPr>
          <a:lstStyle/>
          <a:p>
            <a:pPr lvl="1"/>
            <a:r>
              <a:rPr lang="en-US" dirty="0">
                <a:latin typeface="Grandview" panose="020B0502040204020203" pitchFamily="34" charset="0"/>
              </a:rPr>
              <a:t>Age </a:t>
            </a:r>
          </a:p>
          <a:p>
            <a:pPr lvl="1"/>
            <a:r>
              <a:rPr lang="en-US" dirty="0" err="1">
                <a:latin typeface="Grandview" panose="020B0502040204020203" pitchFamily="34" charset="0"/>
              </a:rPr>
              <a:t>Cons.conf.idx</a:t>
            </a:r>
            <a:endParaRPr lang="en-US" dirty="0">
              <a:latin typeface="Grandview" panose="020B0502040204020203" pitchFamily="34" charset="0"/>
            </a:endParaRPr>
          </a:p>
        </p:txBody>
      </p:sp>
      <p:sp>
        <p:nvSpPr>
          <p:cNvPr id="12" name="Right Brace 11">
            <a:extLst>
              <a:ext uri="{FF2B5EF4-FFF2-40B4-BE49-F238E27FC236}">
                <a16:creationId xmlns:a16="http://schemas.microsoft.com/office/drawing/2014/main" id="{537A42A7-2BAC-4416-9F12-69E40B6BA9E8}"/>
              </a:ext>
            </a:extLst>
          </p:cNvPr>
          <p:cNvSpPr/>
          <p:nvPr/>
        </p:nvSpPr>
        <p:spPr>
          <a:xfrm rot="10800000">
            <a:off x="5666932" y="2488710"/>
            <a:ext cx="344767" cy="2254292"/>
          </a:xfrm>
          <a:prstGeom prst="rightBrace">
            <a:avLst>
              <a:gd name="adj1" fmla="val 8333"/>
              <a:gd name="adj2" fmla="val 53083"/>
            </a:avLst>
          </a:prstGeom>
          <a:ln w="19050">
            <a:solidFill>
              <a:srgbClr val="5E74E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6481B952-E8A8-4ADA-95DC-A553D9C134D3}"/>
              </a:ext>
            </a:extLst>
          </p:cNvPr>
          <p:cNvGrpSpPr/>
          <p:nvPr/>
        </p:nvGrpSpPr>
        <p:grpSpPr>
          <a:xfrm>
            <a:off x="3401956" y="2040671"/>
            <a:ext cx="2118968" cy="3471189"/>
            <a:chOff x="1852638" y="1693405"/>
            <a:chExt cx="2118968" cy="3471189"/>
          </a:xfrm>
        </p:grpSpPr>
        <p:grpSp>
          <p:nvGrpSpPr>
            <p:cNvPr id="2" name="Group 1">
              <a:extLst>
                <a:ext uri="{FF2B5EF4-FFF2-40B4-BE49-F238E27FC236}">
                  <a16:creationId xmlns:a16="http://schemas.microsoft.com/office/drawing/2014/main" id="{A8A4D7D6-96F0-4B08-8900-DAD6266195CB}"/>
                </a:ext>
              </a:extLst>
            </p:cNvPr>
            <p:cNvGrpSpPr/>
            <p:nvPr/>
          </p:nvGrpSpPr>
          <p:grpSpPr>
            <a:xfrm>
              <a:off x="1867804" y="1693405"/>
              <a:ext cx="1960491" cy="3471189"/>
              <a:chOff x="6297243" y="2479096"/>
              <a:chExt cx="1653527" cy="2927688"/>
            </a:xfrm>
          </p:grpSpPr>
          <p:sp>
            <p:nvSpPr>
              <p:cNvPr id="8" name="Arrow: Pentagon 7">
                <a:extLst>
                  <a:ext uri="{FF2B5EF4-FFF2-40B4-BE49-F238E27FC236}">
                    <a16:creationId xmlns:a16="http://schemas.microsoft.com/office/drawing/2014/main" id="{6DE2C114-E09A-4707-AA45-4B8B3E4CDEEE}"/>
                  </a:ext>
                </a:extLst>
              </p:cNvPr>
              <p:cNvSpPr/>
              <p:nvPr/>
            </p:nvSpPr>
            <p:spPr>
              <a:xfrm rot="5400000">
                <a:off x="5849762" y="3305776"/>
                <a:ext cx="2548489" cy="1653527"/>
              </a:xfrm>
              <a:prstGeom prst="homePlate">
                <a:avLst/>
              </a:prstGeom>
              <a:solidFill>
                <a:srgbClr val="51B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randview" panose="020B0502040204020203" pitchFamily="34" charset="0"/>
                </a:endParaRPr>
              </a:p>
            </p:txBody>
          </p:sp>
          <p:sp>
            <p:nvSpPr>
              <p:cNvPr id="9" name="TextBox 8">
                <a:extLst>
                  <a:ext uri="{FF2B5EF4-FFF2-40B4-BE49-F238E27FC236}">
                    <a16:creationId xmlns:a16="http://schemas.microsoft.com/office/drawing/2014/main" id="{03B52E5E-CBD6-49FC-A2F8-522EE597F581}"/>
                  </a:ext>
                </a:extLst>
              </p:cNvPr>
              <p:cNvSpPr txBox="1"/>
              <p:nvPr/>
            </p:nvSpPr>
            <p:spPr>
              <a:xfrm>
                <a:off x="6357027" y="3709756"/>
                <a:ext cx="1571310" cy="259587"/>
              </a:xfrm>
              <a:prstGeom prst="rect">
                <a:avLst/>
              </a:prstGeom>
              <a:noFill/>
            </p:spPr>
            <p:txBody>
              <a:bodyPr wrap="none" rtlCol="0">
                <a:spAutoFit/>
              </a:bodyPr>
              <a:lstStyle/>
              <a:p>
                <a:pPr algn="ctr"/>
                <a:r>
                  <a:rPr lang="es-MX" sz="1400" b="1" dirty="0" err="1">
                    <a:solidFill>
                      <a:schemeClr val="bg1"/>
                    </a:solidFill>
                    <a:latin typeface="Grandview" panose="020B0502040204020203" pitchFamily="34" charset="0"/>
                    <a:cs typeface="Calibri Light" panose="020F0302020204030204" pitchFamily="34" charset="0"/>
                  </a:rPr>
                  <a:t>Polynomial</a:t>
                </a:r>
                <a:r>
                  <a:rPr lang="es-MX" sz="1400" b="1" dirty="0">
                    <a:solidFill>
                      <a:schemeClr val="bg1"/>
                    </a:solidFill>
                    <a:latin typeface="Grandview" panose="020B0502040204020203" pitchFamily="34" charset="0"/>
                    <a:cs typeface="Calibri Light" panose="020F0302020204030204" pitchFamily="34" charset="0"/>
                  </a:rPr>
                  <a:t> </a:t>
                </a:r>
                <a:r>
                  <a:rPr lang="es-MX" sz="1400" b="1" dirty="0" err="1">
                    <a:solidFill>
                      <a:schemeClr val="bg1"/>
                    </a:solidFill>
                    <a:latin typeface="Grandview" panose="020B0502040204020203" pitchFamily="34" charset="0"/>
                    <a:cs typeface="Calibri Light" panose="020F0302020204030204" pitchFamily="34" charset="0"/>
                  </a:rPr>
                  <a:t>Features</a:t>
                </a:r>
                <a:endParaRPr lang="en-US" sz="1400" b="1" dirty="0">
                  <a:solidFill>
                    <a:schemeClr val="bg1"/>
                  </a:solidFill>
                  <a:latin typeface="Grandview" panose="020B0502040204020203" pitchFamily="34" charset="0"/>
                  <a:cs typeface="Calibri Light" panose="020F0302020204030204" pitchFamily="34" charset="0"/>
                </a:endParaRPr>
              </a:p>
            </p:txBody>
          </p:sp>
          <p:sp>
            <p:nvSpPr>
              <p:cNvPr id="10" name="Oval 9">
                <a:extLst>
                  <a:ext uri="{FF2B5EF4-FFF2-40B4-BE49-F238E27FC236}">
                    <a16:creationId xmlns:a16="http://schemas.microsoft.com/office/drawing/2014/main" id="{5CC4B0F3-C2CD-4B54-A4AC-292E25A24D54}"/>
                  </a:ext>
                </a:extLst>
              </p:cNvPr>
              <p:cNvSpPr/>
              <p:nvPr/>
            </p:nvSpPr>
            <p:spPr>
              <a:xfrm>
                <a:off x="6756293" y="2479096"/>
                <a:ext cx="781235" cy="782656"/>
              </a:xfrm>
              <a:prstGeom prst="ellipse">
                <a:avLst/>
              </a:prstGeom>
              <a:solidFill>
                <a:schemeClr val="bg1"/>
              </a:solidFill>
              <a:ln w="38100">
                <a:solidFill>
                  <a:srgbClr val="51B7A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Grandview" panose="020B0502040204020203" pitchFamily="34" charset="0"/>
                </a:endParaRPr>
              </a:p>
            </p:txBody>
          </p:sp>
          <p:pic>
            <p:nvPicPr>
              <p:cNvPr id="11" name="Graphic 10" descr="Tools with solid fill">
                <a:extLst>
                  <a:ext uri="{FF2B5EF4-FFF2-40B4-BE49-F238E27FC236}">
                    <a16:creationId xmlns:a16="http://schemas.microsoft.com/office/drawing/2014/main" id="{65C254ED-5D50-4900-9803-2A24CD8282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28230" y="2544190"/>
                <a:ext cx="628907" cy="628907"/>
              </a:xfrm>
              <a:prstGeom prst="rect">
                <a:avLst/>
              </a:prstGeom>
            </p:spPr>
          </p:pic>
        </p:grpSp>
        <p:cxnSp>
          <p:nvCxnSpPr>
            <p:cNvPr id="13" name="Straight Connector 12">
              <a:extLst>
                <a:ext uri="{FF2B5EF4-FFF2-40B4-BE49-F238E27FC236}">
                  <a16:creationId xmlns:a16="http://schemas.microsoft.com/office/drawing/2014/main" id="{1B7E2E91-B0CF-40F0-BE68-74B4D513149D}"/>
                </a:ext>
              </a:extLst>
            </p:cNvPr>
            <p:cNvCxnSpPr>
              <a:cxnSpLocks/>
            </p:cNvCxnSpPr>
            <p:nvPr/>
          </p:nvCxnSpPr>
          <p:spPr>
            <a:xfrm>
              <a:off x="1852638" y="4016336"/>
              <a:ext cx="1010456" cy="954424"/>
            </a:xfrm>
            <a:prstGeom prst="line">
              <a:avLst/>
            </a:prstGeom>
            <a:solidFill>
              <a:srgbClr val="51B7AD"/>
            </a:solidFill>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7459C7-E148-41BA-A6EC-9CAC92ED7782}"/>
                </a:ext>
              </a:extLst>
            </p:cNvPr>
            <p:cNvCxnSpPr>
              <a:cxnSpLocks/>
            </p:cNvCxnSpPr>
            <p:nvPr/>
          </p:nvCxnSpPr>
          <p:spPr>
            <a:xfrm flipH="1">
              <a:off x="2863094" y="3940675"/>
              <a:ext cx="1108512" cy="1030085"/>
            </a:xfrm>
            <a:prstGeom prst="line">
              <a:avLst/>
            </a:prstGeom>
            <a:solidFill>
              <a:srgbClr val="51B7AD"/>
            </a:solidFill>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Content Placeholder 2">
            <a:extLst>
              <a:ext uri="{FF2B5EF4-FFF2-40B4-BE49-F238E27FC236}">
                <a16:creationId xmlns:a16="http://schemas.microsoft.com/office/drawing/2014/main" id="{1BFBC712-C618-48E1-BD5F-3FF286FB7AC1}"/>
              </a:ext>
            </a:extLst>
          </p:cNvPr>
          <p:cNvSpPr txBox="1">
            <a:spLocks/>
          </p:cNvSpPr>
          <p:nvPr/>
        </p:nvSpPr>
        <p:spPr>
          <a:xfrm>
            <a:off x="97284" y="1439294"/>
            <a:ext cx="10515600" cy="98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Grandview" panose="020B0502040204020203" pitchFamily="34" charset="0"/>
              </a:rPr>
              <a:t>Since all variables are anonymized, we can’t create features based on meaning:</a:t>
            </a:r>
          </a:p>
        </p:txBody>
      </p:sp>
      <p:sp>
        <p:nvSpPr>
          <p:cNvPr id="20" name="TextBox 19">
            <a:extLst>
              <a:ext uri="{FF2B5EF4-FFF2-40B4-BE49-F238E27FC236}">
                <a16:creationId xmlns:a16="http://schemas.microsoft.com/office/drawing/2014/main" id="{AC585530-39ED-461B-9D91-A035BB225D71}"/>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796834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870193" y="80330"/>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dirty="0">
                <a:latin typeface="Grandview" panose="020B0604020202020204" pitchFamily="34" charset="0"/>
              </a:rPr>
              <a:t>V</a:t>
            </a:r>
            <a:r>
              <a:rPr lang="en-US" dirty="0">
                <a:latin typeface="Grandview" panose="020B0604020202020204" pitchFamily="34" charset="0"/>
              </a:rPr>
              <a:t>ARIABLE SELECTION</a:t>
            </a: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sp>
        <p:nvSpPr>
          <p:cNvPr id="7" name="Content Placeholder 2">
            <a:extLst>
              <a:ext uri="{FF2B5EF4-FFF2-40B4-BE49-F238E27FC236}">
                <a16:creationId xmlns:a16="http://schemas.microsoft.com/office/drawing/2014/main" id="{81C97D29-736E-46C7-B3AE-23BFDED3596A}"/>
              </a:ext>
            </a:extLst>
          </p:cNvPr>
          <p:cNvSpPr>
            <a:spLocks noGrp="1"/>
          </p:cNvSpPr>
          <p:nvPr>
            <p:ph idx="1"/>
          </p:nvPr>
        </p:nvSpPr>
        <p:spPr>
          <a:xfrm>
            <a:off x="97284" y="1439294"/>
            <a:ext cx="10515600" cy="989398"/>
          </a:xfrm>
        </p:spPr>
        <p:txBody>
          <a:bodyPr>
            <a:normAutofit/>
          </a:bodyPr>
          <a:lstStyle/>
          <a:p>
            <a:pPr marL="0" indent="0">
              <a:buNone/>
            </a:pPr>
            <a:r>
              <a:rPr lang="en-US" sz="1800" dirty="0">
                <a:latin typeface="Grandview" panose="020B0502040204020203" pitchFamily="34" charset="0"/>
              </a:rPr>
              <a:t>With Fisher Score Methodology, out of 194 Variables we select the best 55:</a:t>
            </a:r>
          </a:p>
        </p:txBody>
      </p:sp>
      <p:grpSp>
        <p:nvGrpSpPr>
          <p:cNvPr id="3" name="Group 2">
            <a:extLst>
              <a:ext uri="{FF2B5EF4-FFF2-40B4-BE49-F238E27FC236}">
                <a16:creationId xmlns:a16="http://schemas.microsoft.com/office/drawing/2014/main" id="{13C57EB4-54B5-4E59-9C88-8A0F7F4CEDE7}"/>
              </a:ext>
            </a:extLst>
          </p:cNvPr>
          <p:cNvGrpSpPr/>
          <p:nvPr/>
        </p:nvGrpSpPr>
        <p:grpSpPr>
          <a:xfrm>
            <a:off x="4308644" y="2120915"/>
            <a:ext cx="3749365" cy="2800610"/>
            <a:chOff x="4308644" y="2863261"/>
            <a:chExt cx="3749365" cy="2800610"/>
          </a:xfrm>
        </p:grpSpPr>
        <p:sp>
          <p:nvSpPr>
            <p:cNvPr id="8" name="TextBox 7">
              <a:extLst>
                <a:ext uri="{FF2B5EF4-FFF2-40B4-BE49-F238E27FC236}">
                  <a16:creationId xmlns:a16="http://schemas.microsoft.com/office/drawing/2014/main" id="{B869A4B1-008F-48F0-87E1-ED184CC54164}"/>
                </a:ext>
              </a:extLst>
            </p:cNvPr>
            <p:cNvSpPr txBox="1"/>
            <p:nvPr/>
          </p:nvSpPr>
          <p:spPr>
            <a:xfrm>
              <a:off x="4682593" y="2863261"/>
              <a:ext cx="2423933" cy="307777"/>
            </a:xfrm>
            <a:prstGeom prst="rect">
              <a:avLst/>
            </a:prstGeom>
            <a:noFill/>
          </p:spPr>
          <p:txBody>
            <a:bodyPr wrap="none" rtlCol="0">
              <a:spAutoFit/>
            </a:bodyPr>
            <a:lstStyle/>
            <a:p>
              <a:r>
                <a:rPr lang="en-US" sz="1400" i="1" dirty="0"/>
                <a:t>Equal Frequency Discretization</a:t>
              </a:r>
            </a:p>
          </p:txBody>
        </p:sp>
        <p:pic>
          <p:nvPicPr>
            <p:cNvPr id="11" name="Picture 10">
              <a:extLst>
                <a:ext uri="{FF2B5EF4-FFF2-40B4-BE49-F238E27FC236}">
                  <a16:creationId xmlns:a16="http://schemas.microsoft.com/office/drawing/2014/main" id="{1A609508-AAFC-4323-8573-8E41637E6472}"/>
                </a:ext>
              </a:extLst>
            </p:cNvPr>
            <p:cNvPicPr>
              <a:picLocks noChangeAspect="1"/>
            </p:cNvPicPr>
            <p:nvPr/>
          </p:nvPicPr>
          <p:blipFill>
            <a:blip r:embed="rId4"/>
            <a:stretch>
              <a:fillRect/>
            </a:stretch>
          </p:blipFill>
          <p:spPr>
            <a:xfrm>
              <a:off x="4308644" y="3202398"/>
              <a:ext cx="3749365" cy="2461473"/>
            </a:xfrm>
            <a:prstGeom prst="rect">
              <a:avLst/>
            </a:prstGeom>
          </p:spPr>
        </p:pic>
      </p:grpSp>
      <p:grpSp>
        <p:nvGrpSpPr>
          <p:cNvPr id="2" name="Group 1">
            <a:extLst>
              <a:ext uri="{FF2B5EF4-FFF2-40B4-BE49-F238E27FC236}">
                <a16:creationId xmlns:a16="http://schemas.microsoft.com/office/drawing/2014/main" id="{60D1784A-72EE-4A83-8AC5-13BAE59CA4FC}"/>
              </a:ext>
            </a:extLst>
          </p:cNvPr>
          <p:cNvGrpSpPr/>
          <p:nvPr/>
        </p:nvGrpSpPr>
        <p:grpSpPr>
          <a:xfrm>
            <a:off x="8242642" y="2120915"/>
            <a:ext cx="3756986" cy="2829373"/>
            <a:chOff x="8242642" y="2881100"/>
            <a:chExt cx="3756986" cy="2829373"/>
          </a:xfrm>
        </p:grpSpPr>
        <p:sp>
          <p:nvSpPr>
            <p:cNvPr id="9" name="TextBox 8">
              <a:extLst>
                <a:ext uri="{FF2B5EF4-FFF2-40B4-BE49-F238E27FC236}">
                  <a16:creationId xmlns:a16="http://schemas.microsoft.com/office/drawing/2014/main" id="{75C2F461-2125-4EF4-8233-AE10A22CF59E}"/>
                </a:ext>
              </a:extLst>
            </p:cNvPr>
            <p:cNvSpPr txBox="1"/>
            <p:nvPr/>
          </p:nvSpPr>
          <p:spPr>
            <a:xfrm>
              <a:off x="8589907" y="2881100"/>
              <a:ext cx="2113720" cy="307777"/>
            </a:xfrm>
            <a:prstGeom prst="rect">
              <a:avLst/>
            </a:prstGeom>
            <a:noFill/>
          </p:spPr>
          <p:txBody>
            <a:bodyPr wrap="none" rtlCol="0">
              <a:spAutoFit/>
            </a:bodyPr>
            <a:lstStyle/>
            <a:p>
              <a:r>
                <a:rPr lang="en-US" sz="1400" i="1" dirty="0"/>
                <a:t>Equal Width Discretization</a:t>
              </a:r>
            </a:p>
          </p:txBody>
        </p:sp>
        <p:pic>
          <p:nvPicPr>
            <p:cNvPr id="12" name="Picture 11">
              <a:extLst>
                <a:ext uri="{FF2B5EF4-FFF2-40B4-BE49-F238E27FC236}">
                  <a16:creationId xmlns:a16="http://schemas.microsoft.com/office/drawing/2014/main" id="{622F9886-33AF-4183-81B9-D7A27A601682}"/>
                </a:ext>
              </a:extLst>
            </p:cNvPr>
            <p:cNvPicPr>
              <a:picLocks noChangeAspect="1"/>
            </p:cNvPicPr>
            <p:nvPr/>
          </p:nvPicPr>
          <p:blipFill rotWithShape="1">
            <a:blip r:embed="rId5"/>
            <a:srcRect t="915"/>
            <a:stretch/>
          </p:blipFill>
          <p:spPr>
            <a:xfrm>
              <a:off x="8242642" y="3233758"/>
              <a:ext cx="3756986" cy="2476715"/>
            </a:xfrm>
            <a:prstGeom prst="rect">
              <a:avLst/>
            </a:prstGeom>
          </p:spPr>
        </p:pic>
      </p:grpSp>
      <p:grpSp>
        <p:nvGrpSpPr>
          <p:cNvPr id="4" name="Group 3">
            <a:extLst>
              <a:ext uri="{FF2B5EF4-FFF2-40B4-BE49-F238E27FC236}">
                <a16:creationId xmlns:a16="http://schemas.microsoft.com/office/drawing/2014/main" id="{87B326DB-ECD6-4B1A-AB8D-BCE81AC1C8D4}"/>
              </a:ext>
            </a:extLst>
          </p:cNvPr>
          <p:cNvGrpSpPr/>
          <p:nvPr/>
        </p:nvGrpSpPr>
        <p:grpSpPr>
          <a:xfrm>
            <a:off x="177807" y="2138754"/>
            <a:ext cx="3833192" cy="2798013"/>
            <a:chOff x="177807" y="2881100"/>
            <a:chExt cx="3833192" cy="2798013"/>
          </a:xfrm>
        </p:grpSpPr>
        <p:pic>
          <p:nvPicPr>
            <p:cNvPr id="10" name="Picture 9">
              <a:extLst>
                <a:ext uri="{FF2B5EF4-FFF2-40B4-BE49-F238E27FC236}">
                  <a16:creationId xmlns:a16="http://schemas.microsoft.com/office/drawing/2014/main" id="{CD8E93CB-DA15-4C85-8FC2-70852B049722}"/>
                </a:ext>
              </a:extLst>
            </p:cNvPr>
            <p:cNvPicPr>
              <a:picLocks noChangeAspect="1"/>
            </p:cNvPicPr>
            <p:nvPr/>
          </p:nvPicPr>
          <p:blipFill>
            <a:blip r:embed="rId6"/>
            <a:stretch>
              <a:fillRect/>
            </a:stretch>
          </p:blipFill>
          <p:spPr>
            <a:xfrm>
              <a:off x="177807" y="3202398"/>
              <a:ext cx="3833192" cy="2476715"/>
            </a:xfrm>
            <a:prstGeom prst="rect">
              <a:avLst/>
            </a:prstGeom>
          </p:spPr>
        </p:pic>
        <p:sp>
          <p:nvSpPr>
            <p:cNvPr id="13" name="TextBox 12">
              <a:extLst>
                <a:ext uri="{FF2B5EF4-FFF2-40B4-BE49-F238E27FC236}">
                  <a16:creationId xmlns:a16="http://schemas.microsoft.com/office/drawing/2014/main" id="{4F523467-E8D2-4A14-894A-843C654926DD}"/>
                </a:ext>
              </a:extLst>
            </p:cNvPr>
            <p:cNvSpPr txBox="1"/>
            <p:nvPr/>
          </p:nvSpPr>
          <p:spPr>
            <a:xfrm>
              <a:off x="325884" y="2881100"/>
              <a:ext cx="2518703" cy="307777"/>
            </a:xfrm>
            <a:prstGeom prst="rect">
              <a:avLst/>
            </a:prstGeom>
            <a:noFill/>
          </p:spPr>
          <p:txBody>
            <a:bodyPr wrap="none" rtlCol="0">
              <a:spAutoFit/>
            </a:bodyPr>
            <a:lstStyle/>
            <a:p>
              <a:r>
                <a:rPr lang="en-US" sz="1400" i="1" dirty="0"/>
                <a:t>Decision-tree based re-mapping</a:t>
              </a:r>
            </a:p>
          </p:txBody>
        </p:sp>
      </p:grpSp>
      <p:sp>
        <p:nvSpPr>
          <p:cNvPr id="5" name="Rectangle 4">
            <a:extLst>
              <a:ext uri="{FF2B5EF4-FFF2-40B4-BE49-F238E27FC236}">
                <a16:creationId xmlns:a16="http://schemas.microsoft.com/office/drawing/2014/main" id="{A9BCCDE0-DC18-4A90-9D28-1FD810E0F5AB}"/>
              </a:ext>
            </a:extLst>
          </p:cNvPr>
          <p:cNvSpPr/>
          <p:nvPr/>
        </p:nvSpPr>
        <p:spPr>
          <a:xfrm>
            <a:off x="177807" y="2120915"/>
            <a:ext cx="4040094" cy="2800610"/>
          </a:xfrm>
          <a:prstGeom prst="rect">
            <a:avLst/>
          </a:prstGeom>
          <a:noFill/>
          <a:ln w="28575">
            <a:solidFill>
              <a:srgbClr val="51B7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3F3A57C-8131-4524-9C3C-0A7487C8D624}"/>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49651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786657" y="186852"/>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dirty="0">
                <a:latin typeface="Grandview" panose="020B0604020202020204" pitchFamily="34" charset="0"/>
              </a:rPr>
              <a:t>METHODOLOGY</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graphicFrame>
        <p:nvGraphicFramePr>
          <p:cNvPr id="18" name="Chart 17">
            <a:extLst>
              <a:ext uri="{FF2B5EF4-FFF2-40B4-BE49-F238E27FC236}">
                <a16:creationId xmlns:a16="http://schemas.microsoft.com/office/drawing/2014/main" id="{E98DAACB-C427-4C6A-BDBD-E0E7DF51EB77}"/>
              </a:ext>
            </a:extLst>
          </p:cNvPr>
          <p:cNvGraphicFramePr>
            <a:graphicFrameLocks/>
          </p:cNvGraphicFramePr>
          <p:nvPr>
            <p:extLst>
              <p:ext uri="{D42A27DB-BD31-4B8C-83A1-F6EECF244321}">
                <p14:modId xmlns:p14="http://schemas.microsoft.com/office/powerpoint/2010/main" val="3168978588"/>
              </p:ext>
            </p:extLst>
          </p:nvPr>
        </p:nvGraphicFramePr>
        <p:xfrm>
          <a:off x="271733" y="1429226"/>
          <a:ext cx="7525512" cy="4800600"/>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5868AE3F-85E2-4324-9DFA-970464B1F0D9}"/>
              </a:ext>
            </a:extLst>
          </p:cNvPr>
          <p:cNvSpPr txBox="1"/>
          <p:nvPr/>
        </p:nvSpPr>
        <p:spPr>
          <a:xfrm>
            <a:off x="177807" y="1073418"/>
            <a:ext cx="4790210" cy="369332"/>
          </a:xfrm>
          <a:prstGeom prst="rect">
            <a:avLst/>
          </a:prstGeom>
          <a:noFill/>
        </p:spPr>
        <p:txBody>
          <a:bodyPr wrap="square" rtlCol="0">
            <a:spAutoFit/>
          </a:bodyPr>
          <a:lstStyle/>
          <a:p>
            <a:r>
              <a:rPr lang="en-US" dirty="0">
                <a:latin typeface="Grandview" panose="020B0502040204020203" pitchFamily="34" charset="0"/>
              </a:rPr>
              <a:t>Model Evaluation with Validation AUC</a:t>
            </a:r>
          </a:p>
        </p:txBody>
      </p:sp>
      <p:sp>
        <p:nvSpPr>
          <p:cNvPr id="23" name="TextBox 22">
            <a:extLst>
              <a:ext uri="{FF2B5EF4-FFF2-40B4-BE49-F238E27FC236}">
                <a16:creationId xmlns:a16="http://schemas.microsoft.com/office/drawing/2014/main" id="{557D8C02-EA14-44AA-936F-01ADF16B372F}"/>
              </a:ext>
            </a:extLst>
          </p:cNvPr>
          <p:cNvSpPr txBox="1"/>
          <p:nvPr/>
        </p:nvSpPr>
        <p:spPr>
          <a:xfrm>
            <a:off x="7797245" y="5705759"/>
            <a:ext cx="4052455" cy="307777"/>
          </a:xfrm>
          <a:prstGeom prst="rect">
            <a:avLst/>
          </a:prstGeom>
          <a:noFill/>
        </p:spPr>
        <p:txBody>
          <a:bodyPr wrap="square" rtlCol="0">
            <a:spAutoFit/>
          </a:bodyPr>
          <a:lstStyle/>
          <a:p>
            <a:r>
              <a:rPr lang="fr-FR" sz="1400" i="1" dirty="0" err="1">
                <a:solidFill>
                  <a:schemeClr val="bg1">
                    <a:lumMod val="50000"/>
                  </a:schemeClr>
                </a:solidFill>
              </a:rPr>
              <a:t>We</a:t>
            </a:r>
            <a:r>
              <a:rPr lang="fr-FR" sz="1400" i="1" dirty="0">
                <a:solidFill>
                  <a:schemeClr val="bg1">
                    <a:lumMod val="50000"/>
                  </a:schemeClr>
                </a:solidFill>
              </a:rPr>
              <a:t> fit </a:t>
            </a:r>
            <a:r>
              <a:rPr lang="fr-FR" sz="1400" i="1" dirty="0" err="1">
                <a:solidFill>
                  <a:schemeClr val="bg1">
                    <a:lumMod val="50000"/>
                  </a:schemeClr>
                </a:solidFill>
              </a:rPr>
              <a:t>models</a:t>
            </a:r>
            <a:r>
              <a:rPr lang="fr-FR" sz="1400" i="1" dirty="0">
                <a:solidFill>
                  <a:schemeClr val="bg1">
                    <a:lumMod val="50000"/>
                  </a:schemeClr>
                </a:solidFill>
              </a:rPr>
              <a:t> to 5 </a:t>
            </a:r>
            <a:r>
              <a:rPr lang="fr-FR" sz="1400" i="1" dirty="0" err="1">
                <a:solidFill>
                  <a:schemeClr val="bg1">
                    <a:lumMod val="50000"/>
                  </a:schemeClr>
                </a:solidFill>
              </a:rPr>
              <a:t>different</a:t>
            </a:r>
            <a:r>
              <a:rPr lang="fr-FR" sz="1400" i="1" dirty="0">
                <a:solidFill>
                  <a:schemeClr val="bg1">
                    <a:lumMod val="50000"/>
                  </a:schemeClr>
                </a:solidFill>
              </a:rPr>
              <a:t> classification </a:t>
            </a:r>
            <a:r>
              <a:rPr lang="fr-FR" sz="1400" i="1" dirty="0" err="1">
                <a:solidFill>
                  <a:schemeClr val="bg1">
                    <a:lumMod val="50000"/>
                  </a:schemeClr>
                </a:solidFill>
              </a:rPr>
              <a:t>methods</a:t>
            </a:r>
            <a:r>
              <a:rPr lang="fr-FR" sz="1400" i="1" dirty="0">
                <a:solidFill>
                  <a:schemeClr val="bg1">
                    <a:lumMod val="50000"/>
                  </a:schemeClr>
                </a:solidFill>
              </a:rPr>
              <a:t>.</a:t>
            </a:r>
            <a:endParaRPr lang="en-US" sz="1400" i="1" dirty="0">
              <a:solidFill>
                <a:schemeClr val="bg1">
                  <a:lumMod val="50000"/>
                </a:schemeClr>
              </a:solidFill>
            </a:endParaRPr>
          </a:p>
        </p:txBody>
      </p:sp>
      <p:sp>
        <p:nvSpPr>
          <p:cNvPr id="24" name="TextBox 23">
            <a:extLst>
              <a:ext uri="{FF2B5EF4-FFF2-40B4-BE49-F238E27FC236}">
                <a16:creationId xmlns:a16="http://schemas.microsoft.com/office/drawing/2014/main" id="{FF6B954E-C178-4D70-88FD-FC4577097C4D}"/>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408904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786657" y="186852"/>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dirty="0">
                <a:latin typeface="Grandview" panose="020B0604020202020204" pitchFamily="34" charset="0"/>
              </a:rPr>
              <a:t>METHODOLOGY</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graphicFrame>
        <p:nvGraphicFramePr>
          <p:cNvPr id="11" name="Chart 10">
            <a:extLst>
              <a:ext uri="{FF2B5EF4-FFF2-40B4-BE49-F238E27FC236}">
                <a16:creationId xmlns:a16="http://schemas.microsoft.com/office/drawing/2014/main" id="{D81C9C3E-1425-400D-9A0C-9AD42A7D374A}"/>
              </a:ext>
            </a:extLst>
          </p:cNvPr>
          <p:cNvGraphicFramePr>
            <a:graphicFrameLocks/>
          </p:cNvGraphicFramePr>
          <p:nvPr>
            <p:extLst>
              <p:ext uri="{D42A27DB-BD31-4B8C-83A1-F6EECF244321}">
                <p14:modId xmlns:p14="http://schemas.microsoft.com/office/powerpoint/2010/main" val="623569125"/>
              </p:ext>
            </p:extLst>
          </p:nvPr>
        </p:nvGraphicFramePr>
        <p:xfrm>
          <a:off x="415635" y="1537853"/>
          <a:ext cx="7525512" cy="480060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68A39980-CC6B-42C5-9DFA-779EA89B1C21}"/>
              </a:ext>
            </a:extLst>
          </p:cNvPr>
          <p:cNvSpPr txBox="1"/>
          <p:nvPr/>
        </p:nvSpPr>
        <p:spPr>
          <a:xfrm>
            <a:off x="177807" y="1073418"/>
            <a:ext cx="4790210" cy="369332"/>
          </a:xfrm>
          <a:prstGeom prst="rect">
            <a:avLst/>
          </a:prstGeom>
          <a:noFill/>
        </p:spPr>
        <p:txBody>
          <a:bodyPr wrap="square" rtlCol="0">
            <a:spAutoFit/>
          </a:bodyPr>
          <a:lstStyle/>
          <a:p>
            <a:r>
              <a:rPr lang="en-US" dirty="0">
                <a:latin typeface="Grandview" panose="020B0502040204020203" pitchFamily="34" charset="0"/>
              </a:rPr>
              <a:t>Hyper Parameter Tuning</a:t>
            </a:r>
          </a:p>
        </p:txBody>
      </p:sp>
      <p:sp>
        <p:nvSpPr>
          <p:cNvPr id="13" name="TextBox 12">
            <a:extLst>
              <a:ext uri="{FF2B5EF4-FFF2-40B4-BE49-F238E27FC236}">
                <a16:creationId xmlns:a16="http://schemas.microsoft.com/office/drawing/2014/main" id="{CECDA21A-9CC4-4D41-B92E-C1BF7CBFC73B}"/>
              </a:ext>
            </a:extLst>
          </p:cNvPr>
          <p:cNvSpPr txBox="1"/>
          <p:nvPr/>
        </p:nvSpPr>
        <p:spPr>
          <a:xfrm>
            <a:off x="7797245" y="5705759"/>
            <a:ext cx="4052455" cy="307777"/>
          </a:xfrm>
          <a:prstGeom prst="rect">
            <a:avLst/>
          </a:prstGeom>
          <a:noFill/>
        </p:spPr>
        <p:txBody>
          <a:bodyPr wrap="square" rtlCol="0">
            <a:spAutoFit/>
          </a:bodyPr>
          <a:lstStyle/>
          <a:p>
            <a:r>
              <a:rPr lang="fr-FR" sz="1400" i="1" dirty="0" err="1">
                <a:solidFill>
                  <a:schemeClr val="bg1">
                    <a:lumMod val="50000"/>
                  </a:schemeClr>
                </a:solidFill>
              </a:rPr>
              <a:t>Logistic</a:t>
            </a:r>
            <a:r>
              <a:rPr lang="fr-FR" sz="1400" i="1" dirty="0">
                <a:solidFill>
                  <a:schemeClr val="bg1">
                    <a:lumMod val="50000"/>
                  </a:schemeClr>
                </a:solidFill>
              </a:rPr>
              <a:t> </a:t>
            </a:r>
            <a:r>
              <a:rPr lang="fr-FR" sz="1400" i="1" dirty="0" err="1">
                <a:solidFill>
                  <a:schemeClr val="bg1">
                    <a:lumMod val="50000"/>
                  </a:schemeClr>
                </a:solidFill>
              </a:rPr>
              <a:t>Regression</a:t>
            </a:r>
            <a:r>
              <a:rPr lang="fr-FR" sz="1400" i="1" dirty="0">
                <a:solidFill>
                  <a:schemeClr val="bg1">
                    <a:lumMod val="50000"/>
                  </a:schemeClr>
                </a:solidFill>
              </a:rPr>
              <a:t> </a:t>
            </a:r>
            <a:r>
              <a:rPr lang="fr-FR" sz="1400" i="1" dirty="0" err="1">
                <a:solidFill>
                  <a:schemeClr val="bg1">
                    <a:lumMod val="50000"/>
                  </a:schemeClr>
                </a:solidFill>
              </a:rPr>
              <a:t>is</a:t>
            </a:r>
            <a:r>
              <a:rPr lang="fr-FR" sz="1400" i="1" dirty="0">
                <a:solidFill>
                  <a:schemeClr val="bg1">
                    <a:lumMod val="50000"/>
                  </a:schemeClr>
                </a:solidFill>
              </a:rPr>
              <a:t> the best performer.</a:t>
            </a:r>
            <a:endParaRPr lang="en-US" sz="1400" i="1" dirty="0">
              <a:solidFill>
                <a:schemeClr val="bg1">
                  <a:lumMod val="50000"/>
                </a:schemeClr>
              </a:solidFill>
            </a:endParaRPr>
          </a:p>
        </p:txBody>
      </p:sp>
      <p:sp>
        <p:nvSpPr>
          <p:cNvPr id="16" name="TextBox 15">
            <a:extLst>
              <a:ext uri="{FF2B5EF4-FFF2-40B4-BE49-F238E27FC236}">
                <a16:creationId xmlns:a16="http://schemas.microsoft.com/office/drawing/2014/main" id="{ACC6F65E-4EC9-49C5-80BE-2D3599E0A990}"/>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76508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786657" y="186852"/>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a:latin typeface="Grandview" panose="020B0604020202020204" pitchFamily="34" charset="0"/>
              </a:rPr>
              <a:t>EXPERIMENTAL SETUP</a:t>
            </a:r>
            <a:endParaRPr lang="en-US">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graphicFrame>
        <p:nvGraphicFramePr>
          <p:cNvPr id="8" name="Diagram 7">
            <a:extLst>
              <a:ext uri="{FF2B5EF4-FFF2-40B4-BE49-F238E27FC236}">
                <a16:creationId xmlns:a16="http://schemas.microsoft.com/office/drawing/2014/main" id="{B1510217-C5D8-449D-BED9-57A5ADCE6B33}"/>
              </a:ext>
            </a:extLst>
          </p:cNvPr>
          <p:cNvGraphicFramePr/>
          <p:nvPr>
            <p:extLst>
              <p:ext uri="{D42A27DB-BD31-4B8C-83A1-F6EECF244321}">
                <p14:modId xmlns:p14="http://schemas.microsoft.com/office/powerpoint/2010/main" val="3313327390"/>
              </p:ext>
            </p:extLst>
          </p:nvPr>
        </p:nvGraphicFramePr>
        <p:xfrm>
          <a:off x="801384" y="643165"/>
          <a:ext cx="10417996" cy="56297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A9728209-BEE6-4BBB-AF95-E72ADF8B7B11}"/>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90944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786657" y="186852"/>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dirty="0">
                <a:latin typeface="Grandview" panose="020B0604020202020204" pitchFamily="34" charset="0"/>
              </a:rPr>
              <a:t>RESULTS</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sp>
        <p:nvSpPr>
          <p:cNvPr id="9" name="Rectangle 8">
            <a:extLst>
              <a:ext uri="{FF2B5EF4-FFF2-40B4-BE49-F238E27FC236}">
                <a16:creationId xmlns:a16="http://schemas.microsoft.com/office/drawing/2014/main" id="{9581B60E-1348-4A74-A6D4-0095813696C4}"/>
              </a:ext>
            </a:extLst>
          </p:cNvPr>
          <p:cNvSpPr/>
          <p:nvPr/>
        </p:nvSpPr>
        <p:spPr>
          <a:xfrm>
            <a:off x="11281144" y="4369981"/>
            <a:ext cx="798641" cy="1464761"/>
          </a:xfrm>
          <a:prstGeom prst="rect">
            <a:avLst/>
          </a:prstGeom>
          <a:noFill/>
          <a:ln w="28575">
            <a:solidFill>
              <a:srgbClr val="51B7A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BF23AA1-E647-44CD-B86C-2907C68AE149}"/>
              </a:ext>
            </a:extLst>
          </p:cNvPr>
          <p:cNvPicPr>
            <a:picLocks noChangeAspect="1"/>
          </p:cNvPicPr>
          <p:nvPr/>
        </p:nvPicPr>
        <p:blipFill>
          <a:blip r:embed="rId4"/>
          <a:stretch>
            <a:fillRect/>
          </a:stretch>
        </p:blipFill>
        <p:spPr>
          <a:xfrm>
            <a:off x="7703319" y="4460281"/>
            <a:ext cx="4376466" cy="1321069"/>
          </a:xfrm>
          <a:prstGeom prst="rect">
            <a:avLst/>
          </a:prstGeom>
        </p:spPr>
      </p:pic>
      <p:graphicFrame>
        <p:nvGraphicFramePr>
          <p:cNvPr id="11" name="Chart 10">
            <a:extLst>
              <a:ext uri="{FF2B5EF4-FFF2-40B4-BE49-F238E27FC236}">
                <a16:creationId xmlns:a16="http://schemas.microsoft.com/office/drawing/2014/main" id="{D2E03E28-AB88-407B-8816-3099502469FF}"/>
              </a:ext>
            </a:extLst>
          </p:cNvPr>
          <p:cNvGraphicFramePr>
            <a:graphicFrameLocks/>
          </p:cNvGraphicFramePr>
          <p:nvPr>
            <p:extLst>
              <p:ext uri="{D42A27DB-BD31-4B8C-83A1-F6EECF244321}">
                <p14:modId xmlns:p14="http://schemas.microsoft.com/office/powerpoint/2010/main" val="2273802499"/>
              </p:ext>
            </p:extLst>
          </p:nvPr>
        </p:nvGraphicFramePr>
        <p:xfrm>
          <a:off x="177807" y="1400528"/>
          <a:ext cx="7525512" cy="4800600"/>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Box 11">
            <a:extLst>
              <a:ext uri="{FF2B5EF4-FFF2-40B4-BE49-F238E27FC236}">
                <a16:creationId xmlns:a16="http://schemas.microsoft.com/office/drawing/2014/main" id="{717A3E7D-A702-49BA-A6B4-E56A39B14BD9}"/>
              </a:ext>
            </a:extLst>
          </p:cNvPr>
          <p:cNvSpPr txBox="1"/>
          <p:nvPr/>
        </p:nvSpPr>
        <p:spPr>
          <a:xfrm>
            <a:off x="177807" y="1073418"/>
            <a:ext cx="4790210" cy="369332"/>
          </a:xfrm>
          <a:prstGeom prst="rect">
            <a:avLst/>
          </a:prstGeom>
          <a:noFill/>
        </p:spPr>
        <p:txBody>
          <a:bodyPr wrap="square" rtlCol="0">
            <a:spAutoFit/>
          </a:bodyPr>
          <a:lstStyle/>
          <a:p>
            <a:r>
              <a:rPr lang="en-US" dirty="0">
                <a:latin typeface="Grandview" panose="020B0502040204020203" pitchFamily="34" charset="0"/>
              </a:rPr>
              <a:t>Cross Validated AUC on Full Train Set</a:t>
            </a:r>
          </a:p>
        </p:txBody>
      </p:sp>
      <p:sp>
        <p:nvSpPr>
          <p:cNvPr id="13" name="TextBox 12">
            <a:extLst>
              <a:ext uri="{FF2B5EF4-FFF2-40B4-BE49-F238E27FC236}">
                <a16:creationId xmlns:a16="http://schemas.microsoft.com/office/drawing/2014/main" id="{197150F0-960B-4DC9-8A03-EEF795FED20E}"/>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
        <p:nvSpPr>
          <p:cNvPr id="14" name="Rectangle 13">
            <a:extLst>
              <a:ext uri="{FF2B5EF4-FFF2-40B4-BE49-F238E27FC236}">
                <a16:creationId xmlns:a16="http://schemas.microsoft.com/office/drawing/2014/main" id="{46CD9B1D-0DA3-4DCD-945C-58BE36049F53}"/>
              </a:ext>
            </a:extLst>
          </p:cNvPr>
          <p:cNvSpPr/>
          <p:nvPr/>
        </p:nvSpPr>
        <p:spPr>
          <a:xfrm>
            <a:off x="255182" y="5872373"/>
            <a:ext cx="1158948" cy="369332"/>
          </a:xfrm>
          <a:prstGeom prst="rect">
            <a:avLst/>
          </a:prstGeom>
          <a:noFill/>
          <a:ln w="28575">
            <a:solidFill>
              <a:srgbClr val="6D73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ED4FEC-FA0A-4B70-AD88-81267E8E6DED}"/>
              </a:ext>
            </a:extLst>
          </p:cNvPr>
          <p:cNvSpPr/>
          <p:nvPr/>
        </p:nvSpPr>
        <p:spPr>
          <a:xfrm>
            <a:off x="2300177" y="5872373"/>
            <a:ext cx="1158948" cy="369332"/>
          </a:xfrm>
          <a:prstGeom prst="rect">
            <a:avLst/>
          </a:prstGeom>
          <a:noFill/>
          <a:ln w="28575">
            <a:solidFill>
              <a:srgbClr val="6D73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517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AE9D20-74F0-4E2E-B2B2-08C61EDDA68D}"/>
              </a:ext>
            </a:extLst>
          </p:cNvPr>
          <p:cNvSpPr txBox="1">
            <a:spLocks/>
          </p:cNvSpPr>
          <p:nvPr/>
        </p:nvSpPr>
        <p:spPr>
          <a:xfrm>
            <a:off x="2870193" y="80330"/>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AGENDA</a:t>
            </a:r>
            <a:endParaRPr lang="en-US" dirty="0">
              <a:latin typeface="Grandview" panose="020B0604020202020204" pitchFamily="34" charset="0"/>
            </a:endParaRPr>
          </a:p>
        </p:txBody>
      </p:sp>
      <p:sp>
        <p:nvSpPr>
          <p:cNvPr id="5" name="TextBox 4">
            <a:extLst>
              <a:ext uri="{FF2B5EF4-FFF2-40B4-BE49-F238E27FC236}">
                <a16:creationId xmlns:a16="http://schemas.microsoft.com/office/drawing/2014/main" id="{122DE9E1-3423-4902-AEC7-A048C987C9D4}"/>
              </a:ext>
            </a:extLst>
          </p:cNvPr>
          <p:cNvSpPr txBox="1"/>
          <p:nvPr/>
        </p:nvSpPr>
        <p:spPr>
          <a:xfrm>
            <a:off x="7087026" y="1863803"/>
            <a:ext cx="2478564" cy="369332"/>
          </a:xfrm>
          <a:prstGeom prst="rect">
            <a:avLst/>
          </a:prstGeom>
          <a:noFill/>
        </p:spPr>
        <p:txBody>
          <a:bodyPr wrap="none" rtlCol="0">
            <a:spAutoFit/>
          </a:bodyPr>
          <a:lstStyle/>
          <a:p>
            <a:r>
              <a:rPr lang="es-MX" dirty="0">
                <a:latin typeface="Grandview" panose="020B0502040204020203" pitchFamily="34" charset="0"/>
                <a:cs typeface="Calibri Light" panose="020F0302020204030204" pitchFamily="34" charset="0"/>
              </a:rPr>
              <a:t>TEAM PRESENTATION</a:t>
            </a:r>
            <a:endParaRPr lang="en-US" dirty="0">
              <a:latin typeface="Grandview" panose="020B0502040204020203" pitchFamily="34" charset="0"/>
              <a:cs typeface="Calibri Light" panose="020F0302020204030204" pitchFamily="34" charset="0"/>
            </a:endParaRPr>
          </a:p>
        </p:txBody>
      </p:sp>
      <p:sp>
        <p:nvSpPr>
          <p:cNvPr id="6" name="TextBox 5">
            <a:extLst>
              <a:ext uri="{FF2B5EF4-FFF2-40B4-BE49-F238E27FC236}">
                <a16:creationId xmlns:a16="http://schemas.microsoft.com/office/drawing/2014/main" id="{21E48446-D38D-46B8-8A62-EA9D40501D51}"/>
              </a:ext>
            </a:extLst>
          </p:cNvPr>
          <p:cNvSpPr txBox="1"/>
          <p:nvPr/>
        </p:nvSpPr>
        <p:spPr>
          <a:xfrm>
            <a:off x="5852584" y="3422067"/>
            <a:ext cx="1790875" cy="369332"/>
          </a:xfrm>
          <a:prstGeom prst="rect">
            <a:avLst/>
          </a:prstGeom>
          <a:noFill/>
        </p:spPr>
        <p:txBody>
          <a:bodyPr wrap="none" rtlCol="0">
            <a:spAutoFit/>
          </a:bodyPr>
          <a:lstStyle/>
          <a:p>
            <a:r>
              <a:rPr lang="es-MX" dirty="0">
                <a:latin typeface="Grandview" panose="020B0502040204020203" pitchFamily="34" charset="0"/>
                <a:cs typeface="Calibri Light" panose="020F0302020204030204" pitchFamily="34" charset="0"/>
              </a:rPr>
              <a:t>METHODOLOGY</a:t>
            </a:r>
          </a:p>
        </p:txBody>
      </p:sp>
      <p:sp>
        <p:nvSpPr>
          <p:cNvPr id="7" name="TextBox 6">
            <a:extLst>
              <a:ext uri="{FF2B5EF4-FFF2-40B4-BE49-F238E27FC236}">
                <a16:creationId xmlns:a16="http://schemas.microsoft.com/office/drawing/2014/main" id="{D54D49E8-4E7E-467D-AAE9-056ED8A11A09}"/>
              </a:ext>
            </a:extLst>
          </p:cNvPr>
          <p:cNvSpPr txBox="1"/>
          <p:nvPr/>
        </p:nvSpPr>
        <p:spPr>
          <a:xfrm>
            <a:off x="6472341" y="2623890"/>
            <a:ext cx="3902030" cy="369332"/>
          </a:xfrm>
          <a:prstGeom prst="rect">
            <a:avLst/>
          </a:prstGeom>
          <a:noFill/>
        </p:spPr>
        <p:txBody>
          <a:bodyPr wrap="none" rtlCol="0">
            <a:spAutoFit/>
          </a:bodyPr>
          <a:lstStyle/>
          <a:p>
            <a:r>
              <a:rPr lang="es-MX" dirty="0">
                <a:latin typeface="Grandview" panose="020B0502040204020203" pitchFamily="34" charset="0"/>
                <a:cs typeface="Calibri Light" panose="020F0302020204030204" pitchFamily="34" charset="0"/>
              </a:rPr>
              <a:t>DATA SUMMARY AND PROCESSING</a:t>
            </a:r>
            <a:endParaRPr lang="en-US" dirty="0">
              <a:latin typeface="Grandview" panose="020B0502040204020203" pitchFamily="34" charset="0"/>
              <a:cs typeface="Calibri Light" panose="020F0302020204030204" pitchFamily="34" charset="0"/>
            </a:endParaRPr>
          </a:p>
        </p:txBody>
      </p:sp>
      <p:sp>
        <p:nvSpPr>
          <p:cNvPr id="8" name="Oval 7">
            <a:extLst>
              <a:ext uri="{FF2B5EF4-FFF2-40B4-BE49-F238E27FC236}">
                <a16:creationId xmlns:a16="http://schemas.microsoft.com/office/drawing/2014/main" id="{7B30EA49-D2EE-4438-B75C-8AC0652BB5E6}"/>
              </a:ext>
            </a:extLst>
          </p:cNvPr>
          <p:cNvSpPr/>
          <p:nvPr/>
        </p:nvSpPr>
        <p:spPr>
          <a:xfrm>
            <a:off x="5729192" y="2487284"/>
            <a:ext cx="584776" cy="584776"/>
          </a:xfrm>
          <a:prstGeom prst="ellipse">
            <a:avLst/>
          </a:prstGeom>
          <a:solidFill>
            <a:srgbClr val="6D7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7CD98D2E-A9F2-4E82-96F5-F880C2950C25}"/>
              </a:ext>
            </a:extLst>
          </p:cNvPr>
          <p:cNvSpPr/>
          <p:nvPr/>
        </p:nvSpPr>
        <p:spPr>
          <a:xfrm>
            <a:off x="5056465" y="3284130"/>
            <a:ext cx="584776" cy="584776"/>
          </a:xfrm>
          <a:prstGeom prst="ellipse">
            <a:avLst/>
          </a:prstGeom>
          <a:solidFill>
            <a:srgbClr val="6D7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37449822-9FC4-48DC-8862-4D86A3690556}"/>
              </a:ext>
            </a:extLst>
          </p:cNvPr>
          <p:cNvSpPr/>
          <p:nvPr/>
        </p:nvSpPr>
        <p:spPr>
          <a:xfrm>
            <a:off x="4445875" y="4102246"/>
            <a:ext cx="584776" cy="584776"/>
          </a:xfrm>
          <a:prstGeom prst="ellipse">
            <a:avLst/>
          </a:prstGeom>
          <a:solidFill>
            <a:srgbClr val="6D7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36F20E9-77AA-4357-808E-0BBB5D3CD653}"/>
              </a:ext>
            </a:extLst>
          </p:cNvPr>
          <p:cNvCxnSpPr>
            <a:cxnSpLocks/>
          </p:cNvCxnSpPr>
          <p:nvPr/>
        </p:nvCxnSpPr>
        <p:spPr>
          <a:xfrm flipH="1">
            <a:off x="2684572" y="-217031"/>
            <a:ext cx="5867685" cy="7015971"/>
          </a:xfrm>
          <a:prstGeom prst="line">
            <a:avLst/>
          </a:prstGeom>
          <a:ln w="38100">
            <a:solidFill>
              <a:srgbClr val="6D73B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C25FAE-2EA1-4515-A37A-1238030D6064}"/>
              </a:ext>
            </a:extLst>
          </p:cNvPr>
          <p:cNvCxnSpPr>
            <a:cxnSpLocks/>
          </p:cNvCxnSpPr>
          <p:nvPr/>
        </p:nvCxnSpPr>
        <p:spPr>
          <a:xfrm flipH="1">
            <a:off x="1810285" y="-55878"/>
            <a:ext cx="5867685" cy="7015971"/>
          </a:xfrm>
          <a:prstGeom prst="line">
            <a:avLst/>
          </a:prstGeom>
          <a:ln w="38100">
            <a:solidFill>
              <a:srgbClr val="5E74E3"/>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55A2ECA-B3AA-440E-8F4A-7D3D28CE12D5}"/>
              </a:ext>
            </a:extLst>
          </p:cNvPr>
          <p:cNvSpPr/>
          <p:nvPr/>
        </p:nvSpPr>
        <p:spPr>
          <a:xfrm rot="2395616">
            <a:off x="4278281" y="1513469"/>
            <a:ext cx="468866" cy="3773010"/>
          </a:xfrm>
          <a:prstGeom prst="rect">
            <a:avLst/>
          </a:prstGeom>
          <a:solidFill>
            <a:srgbClr val="5E74E3"/>
          </a:solidFill>
          <a:ln>
            <a:solidFill>
              <a:srgbClr val="5E74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BB6AD3FE-989B-4420-87D4-D41216E0A0D7}"/>
              </a:ext>
            </a:extLst>
          </p:cNvPr>
          <p:cNvSpPr/>
          <p:nvPr/>
        </p:nvSpPr>
        <p:spPr>
          <a:xfrm rot="16200000">
            <a:off x="9473533" y="4139532"/>
            <a:ext cx="3093868" cy="2343067"/>
          </a:xfrm>
          <a:prstGeom prst="rtTriangle">
            <a:avLst/>
          </a:prstGeom>
          <a:solidFill>
            <a:srgbClr val="5E74E3"/>
          </a:solidFill>
          <a:ln>
            <a:solidFill>
              <a:srgbClr val="5E74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3E1C34D6-B19D-4A4D-8587-7F1AE13B7AA2}"/>
              </a:ext>
            </a:extLst>
          </p:cNvPr>
          <p:cNvSpPr/>
          <p:nvPr/>
        </p:nvSpPr>
        <p:spPr>
          <a:xfrm rot="18536737">
            <a:off x="5614377" y="1538913"/>
            <a:ext cx="484521" cy="448808"/>
          </a:xfrm>
          <a:prstGeom prst="rtTriangle">
            <a:avLst/>
          </a:prstGeom>
          <a:solidFill>
            <a:srgbClr val="5E74E3"/>
          </a:solidFill>
          <a:ln>
            <a:solidFill>
              <a:srgbClr val="5E74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5A566512-0BEE-490A-A2A4-E51FCC255409}"/>
              </a:ext>
            </a:extLst>
          </p:cNvPr>
          <p:cNvSpPr/>
          <p:nvPr/>
        </p:nvSpPr>
        <p:spPr>
          <a:xfrm rot="13981812">
            <a:off x="2734941" y="4600493"/>
            <a:ext cx="671051" cy="46088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1EF2F56-D2A0-44A7-B618-4BBC8E9FCF4B}"/>
              </a:ext>
            </a:extLst>
          </p:cNvPr>
          <p:cNvSpPr txBox="1"/>
          <p:nvPr/>
        </p:nvSpPr>
        <p:spPr>
          <a:xfrm>
            <a:off x="5194006" y="4377642"/>
            <a:ext cx="4816678" cy="369332"/>
          </a:xfrm>
          <a:prstGeom prst="rect">
            <a:avLst/>
          </a:prstGeom>
          <a:noFill/>
        </p:spPr>
        <p:txBody>
          <a:bodyPr wrap="square" rtlCol="0">
            <a:spAutoFit/>
          </a:bodyPr>
          <a:lstStyle/>
          <a:p>
            <a:r>
              <a:rPr lang="es-MX" dirty="0">
                <a:latin typeface="Grandview" panose="020B0502040204020203" pitchFamily="34" charset="0"/>
                <a:cs typeface="Calibri Light" panose="020F0302020204030204" pitchFamily="34" charset="0"/>
              </a:rPr>
              <a:t>RESULTS</a:t>
            </a:r>
          </a:p>
        </p:txBody>
      </p:sp>
      <p:sp>
        <p:nvSpPr>
          <p:cNvPr id="19" name="Oval 18">
            <a:extLst>
              <a:ext uri="{FF2B5EF4-FFF2-40B4-BE49-F238E27FC236}">
                <a16:creationId xmlns:a16="http://schemas.microsoft.com/office/drawing/2014/main" id="{7C7AE55D-7011-4328-8272-FC4790A64504}"/>
              </a:ext>
            </a:extLst>
          </p:cNvPr>
          <p:cNvSpPr/>
          <p:nvPr/>
        </p:nvSpPr>
        <p:spPr>
          <a:xfrm>
            <a:off x="6415808" y="1690438"/>
            <a:ext cx="584776" cy="584776"/>
          </a:xfrm>
          <a:prstGeom prst="ellipse">
            <a:avLst/>
          </a:prstGeom>
          <a:solidFill>
            <a:srgbClr val="6D7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EEAD889B-FB66-4B70-B5C0-B1D233165301}"/>
              </a:ext>
            </a:extLst>
          </p:cNvPr>
          <p:cNvPicPr>
            <a:picLocks noChangeAspect="1"/>
          </p:cNvPicPr>
          <p:nvPr/>
        </p:nvPicPr>
        <p:blipFill rotWithShape="1">
          <a:blip r:embed="rId2"/>
          <a:srcRect l="8797" r="7124" b="15889"/>
          <a:stretch/>
        </p:blipFill>
        <p:spPr>
          <a:xfrm>
            <a:off x="361097" y="1863803"/>
            <a:ext cx="2687659" cy="2675238"/>
          </a:xfrm>
          <a:prstGeom prst="rect">
            <a:avLst/>
          </a:prstGeom>
        </p:spPr>
      </p:pic>
      <p:sp>
        <p:nvSpPr>
          <p:cNvPr id="22" name="Oval 21">
            <a:extLst>
              <a:ext uri="{FF2B5EF4-FFF2-40B4-BE49-F238E27FC236}">
                <a16:creationId xmlns:a16="http://schemas.microsoft.com/office/drawing/2014/main" id="{2ABAE580-BA7D-4C9E-8256-70ED3A69E60F}"/>
              </a:ext>
            </a:extLst>
          </p:cNvPr>
          <p:cNvSpPr/>
          <p:nvPr/>
        </p:nvSpPr>
        <p:spPr>
          <a:xfrm>
            <a:off x="3791522" y="4897272"/>
            <a:ext cx="584776" cy="584776"/>
          </a:xfrm>
          <a:prstGeom prst="ellipse">
            <a:avLst/>
          </a:prstGeom>
          <a:solidFill>
            <a:srgbClr val="6D7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F569EFA8-69A3-4E63-A71B-47741C4128C4}"/>
              </a:ext>
            </a:extLst>
          </p:cNvPr>
          <p:cNvSpPr txBox="1"/>
          <p:nvPr/>
        </p:nvSpPr>
        <p:spPr>
          <a:xfrm>
            <a:off x="4539653" y="5172668"/>
            <a:ext cx="4816678" cy="369332"/>
          </a:xfrm>
          <a:prstGeom prst="rect">
            <a:avLst/>
          </a:prstGeom>
          <a:noFill/>
        </p:spPr>
        <p:txBody>
          <a:bodyPr wrap="square" rtlCol="0">
            <a:spAutoFit/>
          </a:bodyPr>
          <a:lstStyle/>
          <a:p>
            <a:r>
              <a:rPr lang="es-MX" dirty="0">
                <a:latin typeface="Grandview" panose="020B0502040204020203" pitchFamily="34" charset="0"/>
                <a:cs typeface="Calibri Light" panose="020F0302020204030204" pitchFamily="34" charset="0"/>
              </a:rPr>
              <a:t>SOLUTION IMPLEMENTATION</a:t>
            </a:r>
          </a:p>
        </p:txBody>
      </p:sp>
      <p:pic>
        <p:nvPicPr>
          <p:cNvPr id="24" name="Picture 23">
            <a:extLst>
              <a:ext uri="{FF2B5EF4-FFF2-40B4-BE49-F238E27FC236}">
                <a16:creationId xmlns:a16="http://schemas.microsoft.com/office/drawing/2014/main" id="{86BD7590-81C4-4BA2-B7FF-9520A8453157}"/>
              </a:ext>
            </a:extLst>
          </p:cNvPr>
          <p:cNvPicPr>
            <a:picLocks noChangeAspect="1"/>
          </p:cNvPicPr>
          <p:nvPr/>
        </p:nvPicPr>
        <p:blipFill>
          <a:blip r:embed="rId3"/>
          <a:stretch>
            <a:fillRect/>
          </a:stretch>
        </p:blipFill>
        <p:spPr>
          <a:xfrm>
            <a:off x="177807" y="186852"/>
            <a:ext cx="1044299" cy="324777"/>
          </a:xfrm>
          <a:prstGeom prst="rect">
            <a:avLst/>
          </a:prstGeom>
        </p:spPr>
      </p:pic>
    </p:spTree>
    <p:extLst>
      <p:ext uri="{BB962C8B-B14F-4D97-AF65-F5344CB8AC3E}">
        <p14:creationId xmlns:p14="http://schemas.microsoft.com/office/powerpoint/2010/main" val="3270025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ands holding a light bulb&#10;&#10;Description automatically generated with low confidence">
            <a:extLst>
              <a:ext uri="{FF2B5EF4-FFF2-40B4-BE49-F238E27FC236}">
                <a16:creationId xmlns:a16="http://schemas.microsoft.com/office/drawing/2014/main" id="{D02EDA93-9084-4C5F-B021-E6EE85EDB77E}"/>
              </a:ext>
            </a:extLst>
          </p:cNvPr>
          <p:cNvPicPr>
            <a:picLocks noChangeAspect="1"/>
          </p:cNvPicPr>
          <p:nvPr/>
        </p:nvPicPr>
        <p:blipFill rotWithShape="1">
          <a:blip r:embed="rId3"/>
          <a:srcRect l="5884" r="-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0192692-2A0F-4AEA-85D6-13C2E018FBFC}"/>
              </a:ext>
            </a:extLst>
          </p:cNvPr>
          <p:cNvSpPr>
            <a:spLocks noGrp="1"/>
          </p:cNvSpPr>
          <p:nvPr>
            <p:ph idx="1"/>
          </p:nvPr>
        </p:nvSpPr>
        <p:spPr>
          <a:xfrm>
            <a:off x="7715322" y="3628299"/>
            <a:ext cx="3822189" cy="2299164"/>
          </a:xfrm>
        </p:spPr>
        <p:txBody>
          <a:bodyPr>
            <a:normAutofit/>
          </a:bodyPr>
          <a:lstStyle/>
          <a:p>
            <a:pPr marL="0" indent="0">
              <a:buNone/>
            </a:pPr>
            <a:endParaRPr lang="en-US" sz="2000" dirty="0"/>
          </a:p>
          <a:p>
            <a:pPr marL="0" indent="0">
              <a:buNone/>
            </a:pPr>
            <a:endParaRPr lang="en-US" sz="2000" dirty="0"/>
          </a:p>
          <a:p>
            <a:pPr marL="0" indent="0">
              <a:buNone/>
            </a:pPr>
            <a:r>
              <a:rPr lang="en-US" sz="2000" i="1" dirty="0"/>
              <a:t>Our model can accurately predict with 80% accuracy whether a client will subscribe for a deposit after a bank telemarketing campaign.</a:t>
            </a:r>
          </a:p>
        </p:txBody>
      </p:sp>
    </p:spTree>
    <p:extLst>
      <p:ext uri="{BB962C8B-B14F-4D97-AF65-F5344CB8AC3E}">
        <p14:creationId xmlns:p14="http://schemas.microsoft.com/office/powerpoint/2010/main" val="1021115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BD9813-A858-46F0-812F-53A32C8B1C68}"/>
              </a:ext>
            </a:extLst>
          </p:cNvPr>
          <p:cNvPicPr>
            <a:picLocks noChangeAspect="1"/>
          </p:cNvPicPr>
          <p:nvPr/>
        </p:nvPicPr>
        <p:blipFill rotWithShape="1">
          <a:blip r:embed="rId3"/>
          <a:srcRect l="43275" t="42921" r="28223" b="38599"/>
          <a:stretch/>
        </p:blipFill>
        <p:spPr>
          <a:xfrm>
            <a:off x="4324126" y="4908567"/>
            <a:ext cx="3694476" cy="1347395"/>
          </a:xfrm>
          <a:prstGeom prst="rect">
            <a:avLst/>
          </a:prstGeom>
        </p:spPr>
      </p:pic>
      <p:pic>
        <p:nvPicPr>
          <p:cNvPr id="3" name="Picture 2">
            <a:extLst>
              <a:ext uri="{FF2B5EF4-FFF2-40B4-BE49-F238E27FC236}">
                <a16:creationId xmlns:a16="http://schemas.microsoft.com/office/drawing/2014/main" id="{27700ECF-6FA9-49C1-A219-430401B7B5D1}"/>
              </a:ext>
            </a:extLst>
          </p:cNvPr>
          <p:cNvPicPr>
            <a:picLocks noChangeAspect="1"/>
          </p:cNvPicPr>
          <p:nvPr/>
        </p:nvPicPr>
        <p:blipFill>
          <a:blip r:embed="rId4"/>
          <a:stretch>
            <a:fillRect/>
          </a:stretch>
        </p:blipFill>
        <p:spPr>
          <a:xfrm>
            <a:off x="4324126" y="454682"/>
            <a:ext cx="3543748" cy="1737421"/>
          </a:xfrm>
          <a:prstGeom prst="rect">
            <a:avLst/>
          </a:prstGeom>
        </p:spPr>
      </p:pic>
      <p:sp>
        <p:nvSpPr>
          <p:cNvPr id="4" name="TextBox 3">
            <a:extLst>
              <a:ext uri="{FF2B5EF4-FFF2-40B4-BE49-F238E27FC236}">
                <a16:creationId xmlns:a16="http://schemas.microsoft.com/office/drawing/2014/main" id="{3A7684DC-C9DB-410B-8209-2D78FE464037}"/>
              </a:ext>
            </a:extLst>
          </p:cNvPr>
          <p:cNvSpPr txBox="1"/>
          <p:nvPr/>
        </p:nvSpPr>
        <p:spPr>
          <a:xfrm>
            <a:off x="3961505" y="2192103"/>
            <a:ext cx="4625788" cy="369332"/>
          </a:xfrm>
          <a:prstGeom prst="rect">
            <a:avLst/>
          </a:prstGeom>
          <a:noFill/>
        </p:spPr>
        <p:txBody>
          <a:bodyPr wrap="square" rtlCol="0">
            <a:spAutoFit/>
          </a:bodyPr>
          <a:lstStyle/>
          <a:p>
            <a:r>
              <a:rPr lang="en-US" b="1" dirty="0"/>
              <a:t>Team 4 fromage pizza thanks you for listening!</a:t>
            </a:r>
          </a:p>
        </p:txBody>
      </p:sp>
    </p:spTree>
    <p:extLst>
      <p:ext uri="{BB962C8B-B14F-4D97-AF65-F5344CB8AC3E}">
        <p14:creationId xmlns:p14="http://schemas.microsoft.com/office/powerpoint/2010/main" val="50635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0E6AA4EA-CC2A-426F-AF34-B00EAC37A979}"/>
              </a:ext>
            </a:extLst>
          </p:cNvPr>
          <p:cNvCxnSpPr>
            <a:stCxn id="3" idx="2"/>
            <a:endCxn id="4" idx="6"/>
          </p:cNvCxnSpPr>
          <p:nvPr/>
        </p:nvCxnSpPr>
        <p:spPr>
          <a:xfrm flipV="1">
            <a:off x="1170296" y="2367681"/>
            <a:ext cx="9833617" cy="1"/>
          </a:xfrm>
          <a:prstGeom prst="line">
            <a:avLst/>
          </a:prstGeom>
          <a:ln w="76200">
            <a:solidFill>
              <a:srgbClr val="5E74E3"/>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C4DDB65-880B-4093-9657-654A91C84850}"/>
              </a:ext>
            </a:extLst>
          </p:cNvPr>
          <p:cNvPicPr>
            <a:picLocks noChangeAspect="1"/>
          </p:cNvPicPr>
          <p:nvPr/>
        </p:nvPicPr>
        <p:blipFill>
          <a:blip r:embed="rId3"/>
          <a:stretch>
            <a:fillRect/>
          </a:stretch>
        </p:blipFill>
        <p:spPr>
          <a:xfrm>
            <a:off x="1170296" y="1325989"/>
            <a:ext cx="2083385" cy="2083385"/>
          </a:xfrm>
          <a:prstGeom prst="ellipse">
            <a:avLst/>
          </a:prstGeom>
        </p:spPr>
      </p:pic>
      <p:pic>
        <p:nvPicPr>
          <p:cNvPr id="4" name="Picture 3">
            <a:extLst>
              <a:ext uri="{FF2B5EF4-FFF2-40B4-BE49-F238E27FC236}">
                <a16:creationId xmlns:a16="http://schemas.microsoft.com/office/drawing/2014/main" id="{B6F63D5B-4AD4-49D8-87DF-E32A49B43104}"/>
              </a:ext>
            </a:extLst>
          </p:cNvPr>
          <p:cNvPicPr>
            <a:picLocks noChangeAspect="1"/>
          </p:cNvPicPr>
          <p:nvPr/>
        </p:nvPicPr>
        <p:blipFill>
          <a:blip r:embed="rId4"/>
          <a:stretch>
            <a:fillRect/>
          </a:stretch>
        </p:blipFill>
        <p:spPr>
          <a:xfrm>
            <a:off x="8880763" y="1306106"/>
            <a:ext cx="2123150" cy="2123150"/>
          </a:xfrm>
          <a:prstGeom prst="ellipse">
            <a:avLst/>
          </a:prstGeom>
        </p:spPr>
      </p:pic>
      <p:pic>
        <p:nvPicPr>
          <p:cNvPr id="5" name="Picture 4">
            <a:extLst>
              <a:ext uri="{FF2B5EF4-FFF2-40B4-BE49-F238E27FC236}">
                <a16:creationId xmlns:a16="http://schemas.microsoft.com/office/drawing/2014/main" id="{3CC6B9F9-1402-4379-823C-F8D436BA29CB}"/>
              </a:ext>
            </a:extLst>
          </p:cNvPr>
          <p:cNvPicPr>
            <a:picLocks noChangeAspect="1"/>
          </p:cNvPicPr>
          <p:nvPr/>
        </p:nvPicPr>
        <p:blipFill>
          <a:blip r:embed="rId5"/>
          <a:stretch>
            <a:fillRect/>
          </a:stretch>
        </p:blipFill>
        <p:spPr>
          <a:xfrm>
            <a:off x="5045310" y="1306106"/>
            <a:ext cx="2123150" cy="2123150"/>
          </a:xfrm>
          <a:prstGeom prst="ellipse">
            <a:avLst/>
          </a:prstGeom>
        </p:spPr>
      </p:pic>
      <p:sp>
        <p:nvSpPr>
          <p:cNvPr id="7" name="TextBox 6">
            <a:extLst>
              <a:ext uri="{FF2B5EF4-FFF2-40B4-BE49-F238E27FC236}">
                <a16:creationId xmlns:a16="http://schemas.microsoft.com/office/drawing/2014/main" id="{89A29C52-EB50-4463-BB0E-E6359C3525C3}"/>
              </a:ext>
            </a:extLst>
          </p:cNvPr>
          <p:cNvSpPr txBox="1"/>
          <p:nvPr/>
        </p:nvSpPr>
        <p:spPr>
          <a:xfrm>
            <a:off x="719647" y="3792994"/>
            <a:ext cx="3048740" cy="2462213"/>
          </a:xfrm>
          <a:prstGeom prst="rect">
            <a:avLst/>
          </a:prstGeom>
          <a:noFill/>
        </p:spPr>
        <p:txBody>
          <a:bodyPr wrap="square">
            <a:spAutoFit/>
          </a:bodyPr>
          <a:lstStyle/>
          <a:p>
            <a:r>
              <a:rPr lang="en-US" sz="1400" dirty="0"/>
              <a:t>Used to work in finance as a Global Business Services Trainee, but the hunger for data (and pain au chocolat) led him to…. France and an MSc in Big Data Analytics. He is an expert in data wrangling, predictive modelling and out-of-the box thinking. When he's not asking “how can we improve our Kaggle score“, he enjoys eating Mexican food, travelling and playing music. </a:t>
            </a:r>
          </a:p>
        </p:txBody>
      </p:sp>
      <p:sp>
        <p:nvSpPr>
          <p:cNvPr id="9" name="TextBox 8">
            <a:extLst>
              <a:ext uri="{FF2B5EF4-FFF2-40B4-BE49-F238E27FC236}">
                <a16:creationId xmlns:a16="http://schemas.microsoft.com/office/drawing/2014/main" id="{17E9D705-1BAC-4FD0-9C91-38A7450ADCD8}"/>
              </a:ext>
            </a:extLst>
          </p:cNvPr>
          <p:cNvSpPr txBox="1"/>
          <p:nvPr/>
        </p:nvSpPr>
        <p:spPr>
          <a:xfrm>
            <a:off x="8195866" y="3756040"/>
            <a:ext cx="3471169" cy="2462213"/>
          </a:xfrm>
          <a:prstGeom prst="rect">
            <a:avLst/>
          </a:prstGeom>
          <a:noFill/>
        </p:spPr>
        <p:txBody>
          <a:bodyPr wrap="square">
            <a:spAutoFit/>
          </a:bodyPr>
          <a:lstStyle/>
          <a:p>
            <a:r>
              <a:rPr lang="en-US" sz="1400" dirty="0"/>
              <a:t>Has</a:t>
            </a:r>
            <a:r>
              <a:rPr lang="en-US" sz="1400" b="1" dirty="0"/>
              <a:t> </a:t>
            </a:r>
            <a:r>
              <a:rPr lang="en-US" sz="1400" dirty="0"/>
              <a:t>more than five years of experience as an accountant and external auditor in highly demanding environments. She is known for her critical thinking skillset and problem-solving abilities. Nour has a passion for machine learning and enjoys getting her hands dirty during all aspects of the modelling pipeline. Nour did community volunteering in her home country Lebanon and in her free time you might see her eating delicious food and getting outside. </a:t>
            </a:r>
          </a:p>
        </p:txBody>
      </p:sp>
      <p:sp>
        <p:nvSpPr>
          <p:cNvPr id="11" name="TextBox 10">
            <a:extLst>
              <a:ext uri="{FF2B5EF4-FFF2-40B4-BE49-F238E27FC236}">
                <a16:creationId xmlns:a16="http://schemas.microsoft.com/office/drawing/2014/main" id="{08F91F91-02BC-433C-B44B-59CEDC69DD13}"/>
              </a:ext>
            </a:extLst>
          </p:cNvPr>
          <p:cNvSpPr txBox="1"/>
          <p:nvPr/>
        </p:nvSpPr>
        <p:spPr>
          <a:xfrm>
            <a:off x="4456747" y="3756041"/>
            <a:ext cx="3300274" cy="2462213"/>
          </a:xfrm>
          <a:prstGeom prst="rect">
            <a:avLst/>
          </a:prstGeom>
          <a:noFill/>
        </p:spPr>
        <p:txBody>
          <a:bodyPr wrap="square">
            <a:spAutoFit/>
          </a:bodyPr>
          <a:lstStyle/>
          <a:p>
            <a:r>
              <a:rPr lang="en-US" sz="1400" dirty="0"/>
              <a:t>Has a background in HR, international trade and communications and has worked in various HR roles at multinational companies in Belgium and France. She has a knack for organization and a passion for reporting and data visualization tools. When not scheduling in team meetings or sharing Belgian chocolates with her colleagues, Sofie can be found watching reality series, walking or hanging out with friends. </a:t>
            </a:r>
          </a:p>
        </p:txBody>
      </p:sp>
      <p:sp>
        <p:nvSpPr>
          <p:cNvPr id="10" name="Title 1">
            <a:extLst>
              <a:ext uri="{FF2B5EF4-FFF2-40B4-BE49-F238E27FC236}">
                <a16:creationId xmlns:a16="http://schemas.microsoft.com/office/drawing/2014/main" id="{C0DB8552-B99D-4BCD-8775-CCFE11023D6E}"/>
              </a:ext>
            </a:extLst>
          </p:cNvPr>
          <p:cNvSpPr txBox="1">
            <a:spLocks/>
          </p:cNvSpPr>
          <p:nvPr/>
        </p:nvSpPr>
        <p:spPr>
          <a:xfrm>
            <a:off x="2870193" y="80330"/>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4 FROMAGE PIZZA</a:t>
            </a:r>
            <a:endParaRPr lang="en-US" dirty="0">
              <a:latin typeface="Grandview" panose="020B0604020202020204" pitchFamily="34" charset="0"/>
            </a:endParaRPr>
          </a:p>
        </p:txBody>
      </p:sp>
      <p:sp>
        <p:nvSpPr>
          <p:cNvPr id="15" name="Rectangle 14">
            <a:extLst>
              <a:ext uri="{FF2B5EF4-FFF2-40B4-BE49-F238E27FC236}">
                <a16:creationId xmlns:a16="http://schemas.microsoft.com/office/drawing/2014/main" id="{515DB54F-F61D-4C0F-8DBB-CB152864834D}"/>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76FF20C-BC6C-4217-91EA-D07283900E84}"/>
              </a:ext>
            </a:extLst>
          </p:cNvPr>
          <p:cNvSpPr txBox="1"/>
          <p:nvPr/>
        </p:nvSpPr>
        <p:spPr>
          <a:xfrm>
            <a:off x="1480057" y="3442090"/>
            <a:ext cx="1463862" cy="276999"/>
          </a:xfrm>
          <a:prstGeom prst="rect">
            <a:avLst/>
          </a:prstGeom>
          <a:noFill/>
        </p:spPr>
        <p:txBody>
          <a:bodyPr wrap="none" rtlCol="0">
            <a:spAutoFit/>
          </a:bodyPr>
          <a:lstStyle/>
          <a:p>
            <a:r>
              <a:rPr lang="fr-FR" sz="1200" i="1" dirty="0">
                <a:latin typeface="Grandview" panose="020B0502040204020203" pitchFamily="34" charset="0"/>
              </a:rPr>
              <a:t>Fernando Delgado</a:t>
            </a:r>
            <a:endParaRPr lang="en-US" sz="1200" i="1" dirty="0">
              <a:latin typeface="Grandview" panose="020B0502040204020203" pitchFamily="34" charset="0"/>
            </a:endParaRPr>
          </a:p>
        </p:txBody>
      </p:sp>
      <p:sp>
        <p:nvSpPr>
          <p:cNvPr id="18" name="TextBox 17">
            <a:extLst>
              <a:ext uri="{FF2B5EF4-FFF2-40B4-BE49-F238E27FC236}">
                <a16:creationId xmlns:a16="http://schemas.microsoft.com/office/drawing/2014/main" id="{5A5DEBF2-E23A-47B1-A30F-5E035DD0B37C}"/>
              </a:ext>
            </a:extLst>
          </p:cNvPr>
          <p:cNvSpPr txBox="1"/>
          <p:nvPr/>
        </p:nvSpPr>
        <p:spPr>
          <a:xfrm>
            <a:off x="5545673" y="3442090"/>
            <a:ext cx="1122423" cy="276999"/>
          </a:xfrm>
          <a:prstGeom prst="rect">
            <a:avLst/>
          </a:prstGeom>
          <a:noFill/>
        </p:spPr>
        <p:txBody>
          <a:bodyPr wrap="none" rtlCol="0">
            <a:spAutoFit/>
          </a:bodyPr>
          <a:lstStyle/>
          <a:p>
            <a:r>
              <a:rPr lang="fr-FR" sz="1200" i="1" dirty="0">
                <a:latin typeface="Grandview" panose="020B0502040204020203" pitchFamily="34" charset="0"/>
              </a:rPr>
              <a:t>Sofie </a:t>
            </a:r>
            <a:r>
              <a:rPr lang="fr-FR" sz="1200" i="1" dirty="0" err="1">
                <a:latin typeface="Grandview" panose="020B0502040204020203" pitchFamily="34" charset="0"/>
              </a:rPr>
              <a:t>Ghysels</a:t>
            </a:r>
            <a:endParaRPr lang="en-US" sz="1200" i="1" dirty="0">
              <a:latin typeface="Grandview" panose="020B0502040204020203" pitchFamily="34" charset="0"/>
            </a:endParaRPr>
          </a:p>
        </p:txBody>
      </p:sp>
      <p:sp>
        <p:nvSpPr>
          <p:cNvPr id="19" name="TextBox 18">
            <a:extLst>
              <a:ext uri="{FF2B5EF4-FFF2-40B4-BE49-F238E27FC236}">
                <a16:creationId xmlns:a16="http://schemas.microsoft.com/office/drawing/2014/main" id="{52BDD07D-0536-458B-9E82-A92E5E2988DD}"/>
              </a:ext>
            </a:extLst>
          </p:cNvPr>
          <p:cNvSpPr txBox="1"/>
          <p:nvPr/>
        </p:nvSpPr>
        <p:spPr>
          <a:xfrm>
            <a:off x="9482450" y="3442090"/>
            <a:ext cx="898003" cy="276999"/>
          </a:xfrm>
          <a:prstGeom prst="rect">
            <a:avLst/>
          </a:prstGeom>
          <a:noFill/>
        </p:spPr>
        <p:txBody>
          <a:bodyPr wrap="none" rtlCol="0">
            <a:spAutoFit/>
          </a:bodyPr>
          <a:lstStyle/>
          <a:p>
            <a:r>
              <a:rPr lang="fr-FR" sz="1200" i="1" dirty="0">
                <a:latin typeface="Grandview" panose="020B0502040204020203" pitchFamily="34" charset="0"/>
              </a:rPr>
              <a:t>Nour Azar</a:t>
            </a:r>
            <a:endParaRPr lang="en-US" sz="1200" i="1" dirty="0">
              <a:latin typeface="Grandview" panose="020B0502040204020203" pitchFamily="34" charset="0"/>
            </a:endParaRPr>
          </a:p>
        </p:txBody>
      </p:sp>
      <p:pic>
        <p:nvPicPr>
          <p:cNvPr id="20" name="Picture 19">
            <a:extLst>
              <a:ext uri="{FF2B5EF4-FFF2-40B4-BE49-F238E27FC236}">
                <a16:creationId xmlns:a16="http://schemas.microsoft.com/office/drawing/2014/main" id="{05F6E394-43D1-4A1B-8FB4-7F5DCA716716}"/>
              </a:ext>
            </a:extLst>
          </p:cNvPr>
          <p:cNvPicPr>
            <a:picLocks noChangeAspect="1"/>
          </p:cNvPicPr>
          <p:nvPr/>
        </p:nvPicPr>
        <p:blipFill>
          <a:blip r:embed="rId6"/>
          <a:stretch>
            <a:fillRect/>
          </a:stretch>
        </p:blipFill>
        <p:spPr>
          <a:xfrm>
            <a:off x="177807" y="186852"/>
            <a:ext cx="1044299" cy="324777"/>
          </a:xfrm>
          <a:prstGeom prst="rect">
            <a:avLst/>
          </a:prstGeom>
        </p:spPr>
      </p:pic>
      <p:sp>
        <p:nvSpPr>
          <p:cNvPr id="22" name="TextBox 21">
            <a:extLst>
              <a:ext uri="{FF2B5EF4-FFF2-40B4-BE49-F238E27FC236}">
                <a16:creationId xmlns:a16="http://schemas.microsoft.com/office/drawing/2014/main" id="{C0A5B1EC-2D28-48F7-ABA0-61DD3B540FDA}"/>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182472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group of people wearing headphones&#10;&#10;Description automatically generated with low confidence">
            <a:extLst>
              <a:ext uri="{FF2B5EF4-FFF2-40B4-BE49-F238E27FC236}">
                <a16:creationId xmlns:a16="http://schemas.microsoft.com/office/drawing/2014/main" id="{A5804860-5465-4751-A647-C7BDB0585DF6}"/>
              </a:ext>
            </a:extLst>
          </p:cNvPr>
          <p:cNvPicPr>
            <a:picLocks noChangeAspect="1"/>
          </p:cNvPicPr>
          <p:nvPr/>
        </p:nvPicPr>
        <p:blipFill rotWithShape="1">
          <a:blip r:embed="rId3"/>
          <a:srcRect l="7982" r="33981" b="-1"/>
          <a:stretch/>
        </p:blipFill>
        <p:spPr>
          <a:xfrm flipH="1">
            <a:off x="0" y="10"/>
            <a:ext cx="569581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itle 1">
            <a:extLst>
              <a:ext uri="{FF2B5EF4-FFF2-40B4-BE49-F238E27FC236}">
                <a16:creationId xmlns:a16="http://schemas.microsoft.com/office/drawing/2014/main" id="{D74A91BB-1E3A-480F-B96A-B1799AD6D9B1}"/>
              </a:ext>
            </a:extLst>
          </p:cNvPr>
          <p:cNvSpPr txBox="1">
            <a:spLocks/>
          </p:cNvSpPr>
          <p:nvPr/>
        </p:nvSpPr>
        <p:spPr>
          <a:xfrm>
            <a:off x="2870193" y="80330"/>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BUSINESS PROBLEM</a:t>
            </a:r>
            <a:endParaRPr lang="en-US" dirty="0">
              <a:latin typeface="Grandview" panose="020B0604020202020204" pitchFamily="34" charset="0"/>
            </a:endParaRPr>
          </a:p>
        </p:txBody>
      </p:sp>
      <p:pic>
        <p:nvPicPr>
          <p:cNvPr id="10" name="Picture 9">
            <a:extLst>
              <a:ext uri="{FF2B5EF4-FFF2-40B4-BE49-F238E27FC236}">
                <a16:creationId xmlns:a16="http://schemas.microsoft.com/office/drawing/2014/main" id="{093DF45B-4303-4D22-AC96-C494F15939BC}"/>
              </a:ext>
            </a:extLst>
          </p:cNvPr>
          <p:cNvPicPr>
            <a:picLocks noChangeAspect="1"/>
          </p:cNvPicPr>
          <p:nvPr/>
        </p:nvPicPr>
        <p:blipFill>
          <a:blip r:embed="rId4"/>
          <a:stretch>
            <a:fillRect/>
          </a:stretch>
        </p:blipFill>
        <p:spPr>
          <a:xfrm>
            <a:off x="10938184" y="6337280"/>
            <a:ext cx="1044299" cy="324777"/>
          </a:xfrm>
          <a:prstGeom prst="rect">
            <a:avLst/>
          </a:prstGeom>
        </p:spPr>
      </p:pic>
      <p:grpSp>
        <p:nvGrpSpPr>
          <p:cNvPr id="29" name="Group 28">
            <a:extLst>
              <a:ext uri="{FF2B5EF4-FFF2-40B4-BE49-F238E27FC236}">
                <a16:creationId xmlns:a16="http://schemas.microsoft.com/office/drawing/2014/main" id="{23C19B45-A3B6-4823-A1CD-3F65248D75C0}"/>
              </a:ext>
            </a:extLst>
          </p:cNvPr>
          <p:cNvGrpSpPr/>
          <p:nvPr/>
        </p:nvGrpSpPr>
        <p:grpSpPr>
          <a:xfrm>
            <a:off x="5816309" y="2134210"/>
            <a:ext cx="4937753" cy="914400"/>
            <a:chOff x="5862125" y="1607386"/>
            <a:chExt cx="4937753" cy="914400"/>
          </a:xfrm>
        </p:grpSpPr>
        <p:grpSp>
          <p:nvGrpSpPr>
            <p:cNvPr id="11" name="Group 10">
              <a:extLst>
                <a:ext uri="{FF2B5EF4-FFF2-40B4-BE49-F238E27FC236}">
                  <a16:creationId xmlns:a16="http://schemas.microsoft.com/office/drawing/2014/main" id="{A9D55B4D-4578-411D-A242-320152F7B1FA}"/>
                </a:ext>
              </a:extLst>
            </p:cNvPr>
            <p:cNvGrpSpPr/>
            <p:nvPr/>
          </p:nvGrpSpPr>
          <p:grpSpPr>
            <a:xfrm>
              <a:off x="5862125" y="1607386"/>
              <a:ext cx="4937753" cy="914400"/>
              <a:chOff x="2441011" y="991205"/>
              <a:chExt cx="3866307" cy="914400"/>
            </a:xfrm>
          </p:grpSpPr>
          <p:sp>
            <p:nvSpPr>
              <p:cNvPr id="12" name="Rectangle 11">
                <a:extLst>
                  <a:ext uri="{FF2B5EF4-FFF2-40B4-BE49-F238E27FC236}">
                    <a16:creationId xmlns:a16="http://schemas.microsoft.com/office/drawing/2014/main" id="{F73C9A58-4710-4527-980C-7096D6D2C75C}"/>
                  </a:ext>
                </a:extLst>
              </p:cNvPr>
              <p:cNvSpPr/>
              <p:nvPr/>
            </p:nvSpPr>
            <p:spPr>
              <a:xfrm>
                <a:off x="2673621" y="1122700"/>
                <a:ext cx="3611650" cy="651938"/>
              </a:xfrm>
              <a:prstGeom prst="rect">
                <a:avLst/>
              </a:prstGeom>
              <a:solidFill>
                <a:srgbClr val="A8A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5ECF06A0-EF3D-4638-9022-E4834CB1931B}"/>
                  </a:ext>
                </a:extLst>
              </p:cNvPr>
              <p:cNvSpPr/>
              <p:nvPr/>
            </p:nvSpPr>
            <p:spPr>
              <a:xfrm>
                <a:off x="2441011" y="1122700"/>
                <a:ext cx="508348" cy="652463"/>
              </a:xfrm>
              <a:prstGeom prst="ellipse">
                <a:avLst/>
              </a:prstGeom>
              <a:solidFill>
                <a:srgbClr val="6D73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a:extLst>
                  <a:ext uri="{FF2B5EF4-FFF2-40B4-BE49-F238E27FC236}">
                    <a16:creationId xmlns:a16="http://schemas.microsoft.com/office/drawing/2014/main" id="{9BED5102-407A-4B3F-8176-E0801D8886ED}"/>
                  </a:ext>
                </a:extLst>
              </p:cNvPr>
              <p:cNvSpPr/>
              <p:nvPr/>
            </p:nvSpPr>
            <p:spPr>
              <a:xfrm rot="16200000">
                <a:off x="5638800" y="1237087"/>
                <a:ext cx="914400" cy="422636"/>
              </a:xfrm>
              <a:prstGeom prst="triangle">
                <a:avLst>
                  <a:gd name="adj" fmla="val 502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32E398C8-BDC9-4B26-B459-80C3B1EE46F1}"/>
                </a:ext>
              </a:extLst>
            </p:cNvPr>
            <p:cNvSpPr txBox="1"/>
            <p:nvPr/>
          </p:nvSpPr>
          <p:spPr>
            <a:xfrm>
              <a:off x="6511348" y="1881205"/>
              <a:ext cx="3763274" cy="338554"/>
            </a:xfrm>
            <a:prstGeom prst="rect">
              <a:avLst/>
            </a:prstGeom>
            <a:noFill/>
          </p:spPr>
          <p:txBody>
            <a:bodyPr wrap="none" rtlCol="0">
              <a:spAutoFit/>
            </a:bodyPr>
            <a:lstStyle/>
            <a:p>
              <a:r>
                <a:rPr lang="en-US" sz="1600" b="1" dirty="0"/>
                <a:t>Portuguese Bank Telemarketing Campaign</a:t>
              </a:r>
            </a:p>
          </p:txBody>
        </p:sp>
      </p:grpSp>
      <p:grpSp>
        <p:nvGrpSpPr>
          <p:cNvPr id="28" name="Group 27">
            <a:extLst>
              <a:ext uri="{FF2B5EF4-FFF2-40B4-BE49-F238E27FC236}">
                <a16:creationId xmlns:a16="http://schemas.microsoft.com/office/drawing/2014/main" id="{98B80FE8-4743-422A-876E-78D9E8F0E5E6}"/>
              </a:ext>
            </a:extLst>
          </p:cNvPr>
          <p:cNvGrpSpPr/>
          <p:nvPr/>
        </p:nvGrpSpPr>
        <p:grpSpPr>
          <a:xfrm>
            <a:off x="6336675" y="3197199"/>
            <a:ext cx="4937753" cy="914400"/>
            <a:chOff x="6382491" y="2692125"/>
            <a:chExt cx="4937753" cy="914400"/>
          </a:xfrm>
        </p:grpSpPr>
        <p:grpSp>
          <p:nvGrpSpPr>
            <p:cNvPr id="15" name="Group 14">
              <a:extLst>
                <a:ext uri="{FF2B5EF4-FFF2-40B4-BE49-F238E27FC236}">
                  <a16:creationId xmlns:a16="http://schemas.microsoft.com/office/drawing/2014/main" id="{9D0BE249-1E55-4E8C-BB58-3123ABAA92EE}"/>
                </a:ext>
              </a:extLst>
            </p:cNvPr>
            <p:cNvGrpSpPr/>
            <p:nvPr/>
          </p:nvGrpSpPr>
          <p:grpSpPr>
            <a:xfrm>
              <a:off x="6382491" y="2692125"/>
              <a:ext cx="4937753" cy="914400"/>
              <a:chOff x="2441011" y="991205"/>
              <a:chExt cx="3866307" cy="914400"/>
            </a:xfrm>
          </p:grpSpPr>
          <p:sp>
            <p:nvSpPr>
              <p:cNvPr id="16" name="Rectangle 15">
                <a:extLst>
                  <a:ext uri="{FF2B5EF4-FFF2-40B4-BE49-F238E27FC236}">
                    <a16:creationId xmlns:a16="http://schemas.microsoft.com/office/drawing/2014/main" id="{07874CE5-CF85-4E14-9794-A95238F467C4}"/>
                  </a:ext>
                </a:extLst>
              </p:cNvPr>
              <p:cNvSpPr/>
              <p:nvPr/>
            </p:nvSpPr>
            <p:spPr>
              <a:xfrm>
                <a:off x="2673621" y="1122700"/>
                <a:ext cx="3611650" cy="651938"/>
              </a:xfrm>
              <a:prstGeom prst="rect">
                <a:avLst/>
              </a:prstGeom>
              <a:solidFill>
                <a:srgbClr val="9CAA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C94C20CD-4041-4DD3-A11F-4112EE7D558B}"/>
                  </a:ext>
                </a:extLst>
              </p:cNvPr>
              <p:cNvSpPr/>
              <p:nvPr/>
            </p:nvSpPr>
            <p:spPr>
              <a:xfrm>
                <a:off x="2441011" y="1122700"/>
                <a:ext cx="508348" cy="652463"/>
              </a:xfrm>
              <a:prstGeom prst="ellipse">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CEA5B24A-9224-4EB6-A8E4-9D153FEEE5B5}"/>
                  </a:ext>
                </a:extLst>
              </p:cNvPr>
              <p:cNvSpPr/>
              <p:nvPr/>
            </p:nvSpPr>
            <p:spPr>
              <a:xfrm rot="16200000">
                <a:off x="5638800" y="1237087"/>
                <a:ext cx="914400" cy="422636"/>
              </a:xfrm>
              <a:prstGeom prst="triangle">
                <a:avLst>
                  <a:gd name="adj" fmla="val 502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a:extLst>
                <a:ext uri="{FF2B5EF4-FFF2-40B4-BE49-F238E27FC236}">
                  <a16:creationId xmlns:a16="http://schemas.microsoft.com/office/drawing/2014/main" id="{BCB82428-9398-4378-9120-C9345C4F28BF}"/>
                </a:ext>
              </a:extLst>
            </p:cNvPr>
            <p:cNvSpPr txBox="1"/>
            <p:nvPr/>
          </p:nvSpPr>
          <p:spPr>
            <a:xfrm>
              <a:off x="7066709" y="2985024"/>
              <a:ext cx="3812262" cy="338554"/>
            </a:xfrm>
            <a:prstGeom prst="rect">
              <a:avLst/>
            </a:prstGeom>
            <a:noFill/>
          </p:spPr>
          <p:txBody>
            <a:bodyPr wrap="none" rtlCol="0">
              <a:spAutoFit/>
            </a:bodyPr>
            <a:lstStyle/>
            <a:p>
              <a:r>
                <a:rPr lang="en-US" sz="1600" b="1" dirty="0">
                  <a:latin typeface="Grandview" panose="020B0502040204020203" pitchFamily="34" charset="0"/>
                </a:rPr>
                <a:t>Classification Goal → Subscribe or Not </a:t>
              </a:r>
            </a:p>
          </p:txBody>
        </p:sp>
      </p:grpSp>
      <p:grpSp>
        <p:nvGrpSpPr>
          <p:cNvPr id="27" name="Group 26">
            <a:extLst>
              <a:ext uri="{FF2B5EF4-FFF2-40B4-BE49-F238E27FC236}">
                <a16:creationId xmlns:a16="http://schemas.microsoft.com/office/drawing/2014/main" id="{9BBD99A3-7091-439A-8275-62744CFD2E61}"/>
              </a:ext>
            </a:extLst>
          </p:cNvPr>
          <p:cNvGrpSpPr/>
          <p:nvPr/>
        </p:nvGrpSpPr>
        <p:grpSpPr>
          <a:xfrm>
            <a:off x="6760002" y="4260189"/>
            <a:ext cx="4937753" cy="914400"/>
            <a:chOff x="7001761" y="3776865"/>
            <a:chExt cx="4937753" cy="914400"/>
          </a:xfrm>
        </p:grpSpPr>
        <p:grpSp>
          <p:nvGrpSpPr>
            <p:cNvPr id="20" name="Group 19">
              <a:extLst>
                <a:ext uri="{FF2B5EF4-FFF2-40B4-BE49-F238E27FC236}">
                  <a16:creationId xmlns:a16="http://schemas.microsoft.com/office/drawing/2014/main" id="{6128B017-9671-4985-961D-B37794A674F1}"/>
                </a:ext>
              </a:extLst>
            </p:cNvPr>
            <p:cNvGrpSpPr/>
            <p:nvPr/>
          </p:nvGrpSpPr>
          <p:grpSpPr>
            <a:xfrm>
              <a:off x="7001761" y="3776865"/>
              <a:ext cx="4937753" cy="914400"/>
              <a:chOff x="2441011" y="991205"/>
              <a:chExt cx="3866307" cy="914400"/>
            </a:xfrm>
          </p:grpSpPr>
          <p:sp>
            <p:nvSpPr>
              <p:cNvPr id="21" name="Rectangle 20">
                <a:extLst>
                  <a:ext uri="{FF2B5EF4-FFF2-40B4-BE49-F238E27FC236}">
                    <a16:creationId xmlns:a16="http://schemas.microsoft.com/office/drawing/2014/main" id="{D896BF17-DB32-4483-881E-992428866677}"/>
                  </a:ext>
                </a:extLst>
              </p:cNvPr>
              <p:cNvSpPr/>
              <p:nvPr/>
            </p:nvSpPr>
            <p:spPr>
              <a:xfrm>
                <a:off x="2673621" y="1122700"/>
                <a:ext cx="3611650" cy="651938"/>
              </a:xfrm>
              <a:prstGeom prst="rect">
                <a:avLst/>
              </a:prstGeom>
              <a:solidFill>
                <a:srgbClr val="9AD6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E3185DA2-1B51-4B5B-A74C-3749731419F5}"/>
                  </a:ext>
                </a:extLst>
              </p:cNvPr>
              <p:cNvSpPr/>
              <p:nvPr/>
            </p:nvSpPr>
            <p:spPr>
              <a:xfrm>
                <a:off x="2441011" y="1122700"/>
                <a:ext cx="508348" cy="652463"/>
              </a:xfrm>
              <a:prstGeom prst="ellipse">
                <a:avLst/>
              </a:prstGeom>
              <a:solidFill>
                <a:srgbClr val="51B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Isosceles Triangle 22">
                <a:extLst>
                  <a:ext uri="{FF2B5EF4-FFF2-40B4-BE49-F238E27FC236}">
                    <a16:creationId xmlns:a16="http://schemas.microsoft.com/office/drawing/2014/main" id="{A6F96497-2AD5-469B-9703-140C5B04AC2E}"/>
                  </a:ext>
                </a:extLst>
              </p:cNvPr>
              <p:cNvSpPr/>
              <p:nvPr/>
            </p:nvSpPr>
            <p:spPr>
              <a:xfrm rot="16200000">
                <a:off x="5638800" y="1237087"/>
                <a:ext cx="914400" cy="422636"/>
              </a:xfrm>
              <a:prstGeom prst="triangle">
                <a:avLst>
                  <a:gd name="adj" fmla="val 5024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1D098963-E86E-4A80-9538-20A0B2534332}"/>
                </a:ext>
              </a:extLst>
            </p:cNvPr>
            <p:cNvSpPr txBox="1"/>
            <p:nvPr/>
          </p:nvSpPr>
          <p:spPr>
            <a:xfrm>
              <a:off x="7621789" y="4052730"/>
              <a:ext cx="3119957" cy="338554"/>
            </a:xfrm>
            <a:prstGeom prst="rect">
              <a:avLst/>
            </a:prstGeom>
            <a:noFill/>
          </p:spPr>
          <p:txBody>
            <a:bodyPr wrap="none" rtlCol="0">
              <a:spAutoFit/>
            </a:bodyPr>
            <a:lstStyle/>
            <a:p>
              <a:r>
                <a:rPr lang="en-US" sz="1600" b="1" dirty="0">
                  <a:latin typeface="Grandview" panose="020B0502040204020203" pitchFamily="34" charset="0"/>
                </a:rPr>
                <a:t>Success of Bank Telemarketing </a:t>
              </a:r>
            </a:p>
          </p:txBody>
        </p:sp>
      </p:grpSp>
    </p:spTree>
    <p:extLst>
      <p:ext uri="{BB962C8B-B14F-4D97-AF65-F5344CB8AC3E}">
        <p14:creationId xmlns:p14="http://schemas.microsoft.com/office/powerpoint/2010/main" val="396831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870193" y="80330"/>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DATA SCIENCE PROBLEM</a:t>
            </a:r>
            <a:endParaRPr lang="en-US" dirty="0">
              <a:latin typeface="Grandview" panose="020B0604020202020204" pitchFamily="34" charset="0"/>
            </a:endParaRPr>
          </a:p>
        </p:txBody>
      </p:sp>
      <p:grpSp>
        <p:nvGrpSpPr>
          <p:cNvPr id="7" name="Group 6">
            <a:extLst>
              <a:ext uri="{FF2B5EF4-FFF2-40B4-BE49-F238E27FC236}">
                <a16:creationId xmlns:a16="http://schemas.microsoft.com/office/drawing/2014/main" id="{5ABE9CD9-BD06-41C9-AC32-96B3E5991857}"/>
              </a:ext>
            </a:extLst>
          </p:cNvPr>
          <p:cNvGrpSpPr/>
          <p:nvPr/>
        </p:nvGrpSpPr>
        <p:grpSpPr>
          <a:xfrm>
            <a:off x="1083518" y="1615838"/>
            <a:ext cx="10024961" cy="2190870"/>
            <a:chOff x="1104671" y="1238690"/>
            <a:chExt cx="10024961" cy="2190870"/>
          </a:xfrm>
        </p:grpSpPr>
        <p:cxnSp>
          <p:nvCxnSpPr>
            <p:cNvPr id="8" name="Straight Connector 7">
              <a:extLst>
                <a:ext uri="{FF2B5EF4-FFF2-40B4-BE49-F238E27FC236}">
                  <a16:creationId xmlns:a16="http://schemas.microsoft.com/office/drawing/2014/main" id="{DE22344D-D676-466E-8750-8A52792A5D02}"/>
                </a:ext>
              </a:extLst>
            </p:cNvPr>
            <p:cNvCxnSpPr>
              <a:stCxn id="20" idx="2"/>
              <a:endCxn id="16" idx="6"/>
            </p:cNvCxnSpPr>
            <p:nvPr/>
          </p:nvCxnSpPr>
          <p:spPr>
            <a:xfrm>
              <a:off x="1104671" y="2334125"/>
              <a:ext cx="10024961" cy="0"/>
            </a:xfrm>
            <a:prstGeom prst="line">
              <a:avLst/>
            </a:prstGeom>
            <a:ln w="76200">
              <a:solidFill>
                <a:srgbClr val="76717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09745ED2-916D-451A-891A-54BF3B42444B}"/>
                </a:ext>
              </a:extLst>
            </p:cNvPr>
            <p:cNvGrpSpPr/>
            <p:nvPr/>
          </p:nvGrpSpPr>
          <p:grpSpPr>
            <a:xfrm>
              <a:off x="1104671" y="1238690"/>
              <a:ext cx="2194560" cy="2190870"/>
              <a:chOff x="1235615" y="1640801"/>
              <a:chExt cx="2194560" cy="2190870"/>
            </a:xfrm>
          </p:grpSpPr>
          <p:sp>
            <p:nvSpPr>
              <p:cNvPr id="20" name="Oval 19">
                <a:extLst>
                  <a:ext uri="{FF2B5EF4-FFF2-40B4-BE49-F238E27FC236}">
                    <a16:creationId xmlns:a16="http://schemas.microsoft.com/office/drawing/2014/main" id="{C1F231C7-7C60-48CB-9060-6FAF8B6654E6}"/>
                  </a:ext>
                </a:extLst>
              </p:cNvPr>
              <p:cNvSpPr/>
              <p:nvPr/>
            </p:nvSpPr>
            <p:spPr>
              <a:xfrm>
                <a:off x="1235615" y="1640801"/>
                <a:ext cx="2194560" cy="2190870"/>
              </a:xfrm>
              <a:prstGeom prst="ellipse">
                <a:avLst/>
              </a:prstGeom>
              <a:solidFill>
                <a:srgbClr val="51B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47CEBC8D-CA7F-4339-BA9A-96952B36B7D2}"/>
                  </a:ext>
                </a:extLst>
              </p:cNvPr>
              <p:cNvSpPr/>
              <p:nvPr/>
            </p:nvSpPr>
            <p:spPr>
              <a:xfrm>
                <a:off x="1487075" y="1891780"/>
                <a:ext cx="1691640" cy="16889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651829E-82BC-4C62-9028-17738C324F70}"/>
                </a:ext>
              </a:extLst>
            </p:cNvPr>
            <p:cNvGrpSpPr/>
            <p:nvPr/>
          </p:nvGrpSpPr>
          <p:grpSpPr>
            <a:xfrm>
              <a:off x="5014671" y="1238690"/>
              <a:ext cx="2194560" cy="2190870"/>
              <a:chOff x="2170795" y="1640801"/>
              <a:chExt cx="2194560" cy="2190870"/>
            </a:xfrm>
          </p:grpSpPr>
          <p:sp>
            <p:nvSpPr>
              <p:cNvPr id="18" name="Oval 17">
                <a:extLst>
                  <a:ext uri="{FF2B5EF4-FFF2-40B4-BE49-F238E27FC236}">
                    <a16:creationId xmlns:a16="http://schemas.microsoft.com/office/drawing/2014/main" id="{1DB6F491-E39F-4234-B151-4DFBAD261825}"/>
                  </a:ext>
                </a:extLst>
              </p:cNvPr>
              <p:cNvSpPr/>
              <p:nvPr/>
            </p:nvSpPr>
            <p:spPr>
              <a:xfrm>
                <a:off x="2170795" y="1640801"/>
                <a:ext cx="2194560" cy="2190870"/>
              </a:xfrm>
              <a:prstGeom prst="ellipse">
                <a:avLst/>
              </a:prstGeom>
              <a:solidFill>
                <a:srgbClr val="4B4B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7B23587-3BA8-42CC-940B-85D46F66CCB6}"/>
                  </a:ext>
                </a:extLst>
              </p:cNvPr>
              <p:cNvSpPr/>
              <p:nvPr/>
            </p:nvSpPr>
            <p:spPr>
              <a:xfrm>
                <a:off x="2422255" y="1891780"/>
                <a:ext cx="1691640" cy="16889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256370E-9532-4C33-8D34-D070B33AC61D}"/>
                </a:ext>
              </a:extLst>
            </p:cNvPr>
            <p:cNvGrpSpPr/>
            <p:nvPr/>
          </p:nvGrpSpPr>
          <p:grpSpPr>
            <a:xfrm>
              <a:off x="8935072" y="1238690"/>
              <a:ext cx="2194560" cy="2190870"/>
              <a:chOff x="3116376" y="1640801"/>
              <a:chExt cx="2194560" cy="2190870"/>
            </a:xfrm>
          </p:grpSpPr>
          <p:sp>
            <p:nvSpPr>
              <p:cNvPr id="16" name="Oval 15">
                <a:extLst>
                  <a:ext uri="{FF2B5EF4-FFF2-40B4-BE49-F238E27FC236}">
                    <a16:creationId xmlns:a16="http://schemas.microsoft.com/office/drawing/2014/main" id="{41A9CA94-3701-4CE7-837F-7B21B27D6CB8}"/>
                  </a:ext>
                </a:extLst>
              </p:cNvPr>
              <p:cNvSpPr/>
              <p:nvPr/>
            </p:nvSpPr>
            <p:spPr>
              <a:xfrm>
                <a:off x="3116376" y="1640801"/>
                <a:ext cx="2194560" cy="2190870"/>
              </a:xfrm>
              <a:prstGeom prst="ellipse">
                <a:avLst/>
              </a:prstGeom>
              <a:solidFill>
                <a:srgbClr val="A8A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118FC35-078F-4344-87FE-F4B4E1738C50}"/>
                  </a:ext>
                </a:extLst>
              </p:cNvPr>
              <p:cNvSpPr/>
              <p:nvPr/>
            </p:nvSpPr>
            <p:spPr>
              <a:xfrm>
                <a:off x="3367836" y="1891780"/>
                <a:ext cx="1691640" cy="168891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Robot with solid fill">
              <a:extLst>
                <a:ext uri="{FF2B5EF4-FFF2-40B4-BE49-F238E27FC236}">
                  <a16:creationId xmlns:a16="http://schemas.microsoft.com/office/drawing/2014/main" id="{E6BAE525-6630-43CF-B96E-9BBDEEEE13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6537" y="1788710"/>
              <a:ext cx="1090828" cy="1090828"/>
            </a:xfrm>
            <a:prstGeom prst="rect">
              <a:avLst/>
            </a:prstGeom>
          </p:spPr>
        </p:pic>
        <p:pic>
          <p:nvPicPr>
            <p:cNvPr id="14" name="Graphic 13" descr="Remote work with solid fill">
              <a:extLst>
                <a:ext uri="{FF2B5EF4-FFF2-40B4-BE49-F238E27FC236}">
                  <a16:creationId xmlns:a16="http://schemas.microsoft.com/office/drawing/2014/main" id="{BA5E9573-C302-4743-AF06-25AD8275F1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5566537" y="1797588"/>
              <a:ext cx="1090828" cy="1090828"/>
            </a:xfrm>
            <a:prstGeom prst="rect">
              <a:avLst/>
            </a:prstGeom>
          </p:spPr>
        </p:pic>
        <p:pic>
          <p:nvPicPr>
            <p:cNvPr id="15" name="Graphic 14" descr="Thumbs up sign with solid fill">
              <a:extLst>
                <a:ext uri="{FF2B5EF4-FFF2-40B4-BE49-F238E27FC236}">
                  <a16:creationId xmlns:a16="http://schemas.microsoft.com/office/drawing/2014/main" id="{30D77F68-8B63-4719-965C-8DBF3AF2D25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9486938" y="1797028"/>
              <a:ext cx="1090828" cy="1090828"/>
            </a:xfrm>
            <a:prstGeom prst="rect">
              <a:avLst/>
            </a:prstGeom>
          </p:spPr>
        </p:pic>
      </p:grpSp>
      <p:sp>
        <p:nvSpPr>
          <p:cNvPr id="22" name="TextBox 21">
            <a:extLst>
              <a:ext uri="{FF2B5EF4-FFF2-40B4-BE49-F238E27FC236}">
                <a16:creationId xmlns:a16="http://schemas.microsoft.com/office/drawing/2014/main" id="{9E356835-0DF0-4C34-B0EC-1751D066FCEC}"/>
              </a:ext>
            </a:extLst>
          </p:cNvPr>
          <p:cNvSpPr txBox="1"/>
          <p:nvPr/>
        </p:nvSpPr>
        <p:spPr>
          <a:xfrm flipH="1">
            <a:off x="893106" y="4145687"/>
            <a:ext cx="2575384" cy="523220"/>
          </a:xfrm>
          <a:prstGeom prst="rect">
            <a:avLst/>
          </a:prstGeom>
          <a:noFill/>
        </p:spPr>
        <p:txBody>
          <a:bodyPr wrap="square" rtlCol="0">
            <a:spAutoFit/>
          </a:bodyPr>
          <a:lstStyle/>
          <a:p>
            <a:pPr algn="ctr"/>
            <a:r>
              <a:rPr lang="en-US" sz="1400" b="1" dirty="0">
                <a:latin typeface="Grandview" panose="020B0502040204020203" pitchFamily="34" charset="0"/>
                <a:cs typeface="Calibri Light" panose="020F0302020204030204" pitchFamily="34" charset="0"/>
              </a:rPr>
              <a:t>Classification Supervised </a:t>
            </a:r>
            <a:r>
              <a:rPr lang="en-US" sz="1400" dirty="0">
                <a:latin typeface="Grandview" panose="020B0502040204020203" pitchFamily="34" charset="0"/>
                <a:cs typeface="Calibri Light" panose="020F0302020204030204" pitchFamily="34" charset="0"/>
              </a:rPr>
              <a:t>(Yes/No 1 or 0)</a:t>
            </a: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9"/>
          <a:stretch>
            <a:fillRect/>
          </a:stretch>
        </p:blipFill>
        <p:spPr>
          <a:xfrm>
            <a:off x="177807" y="186852"/>
            <a:ext cx="1044299" cy="324777"/>
          </a:xfrm>
          <a:prstGeom prst="rect">
            <a:avLst/>
          </a:prstGeom>
        </p:spPr>
      </p:pic>
      <p:sp>
        <p:nvSpPr>
          <p:cNvPr id="27" name="TextBox 26">
            <a:extLst>
              <a:ext uri="{FF2B5EF4-FFF2-40B4-BE49-F238E27FC236}">
                <a16:creationId xmlns:a16="http://schemas.microsoft.com/office/drawing/2014/main" id="{2BCB2DA1-6D2C-4CB3-BAF3-578118F467AA}"/>
              </a:ext>
            </a:extLst>
          </p:cNvPr>
          <p:cNvSpPr txBox="1"/>
          <p:nvPr/>
        </p:nvSpPr>
        <p:spPr>
          <a:xfrm flipH="1">
            <a:off x="4372678" y="4198253"/>
            <a:ext cx="3493796" cy="1169551"/>
          </a:xfrm>
          <a:prstGeom prst="rect">
            <a:avLst/>
          </a:prstGeom>
          <a:noFill/>
        </p:spPr>
        <p:txBody>
          <a:bodyPr wrap="square" rtlCol="0">
            <a:spAutoFit/>
          </a:bodyPr>
          <a:lstStyle/>
          <a:p>
            <a:pPr algn="ctr"/>
            <a:r>
              <a:rPr lang="en-US" sz="1400" dirty="0">
                <a:latin typeface="Grandview" panose="020B0502040204020203" pitchFamily="34" charset="0"/>
                <a:cs typeface="Calibri Light" panose="020F0302020204030204" pitchFamily="34" charset="0"/>
              </a:rPr>
              <a:t>Logistic Regression</a:t>
            </a:r>
          </a:p>
          <a:p>
            <a:pPr algn="ctr"/>
            <a:r>
              <a:rPr lang="en-US" sz="1400" dirty="0">
                <a:latin typeface="Grandview" panose="020B0502040204020203" pitchFamily="34" charset="0"/>
                <a:cs typeface="Calibri Light" panose="020F0302020204030204" pitchFamily="34" charset="0"/>
              </a:rPr>
              <a:t>Random Forest </a:t>
            </a:r>
          </a:p>
          <a:p>
            <a:pPr algn="ctr"/>
            <a:r>
              <a:rPr lang="en-US" sz="1400" dirty="0">
                <a:latin typeface="Grandview" panose="020B0502040204020203" pitchFamily="34" charset="0"/>
                <a:cs typeface="Calibri Light" panose="020F0302020204030204" pitchFamily="34" charset="0"/>
              </a:rPr>
              <a:t>Gradient Boosting</a:t>
            </a:r>
          </a:p>
          <a:p>
            <a:pPr algn="ctr"/>
            <a:r>
              <a:rPr lang="en-US" sz="1400" dirty="0">
                <a:latin typeface="Grandview" panose="020B0502040204020203" pitchFamily="34" charset="0"/>
                <a:cs typeface="Calibri Light" panose="020F0302020204030204" pitchFamily="34" charset="0"/>
              </a:rPr>
              <a:t>K Nearest Neighbors</a:t>
            </a:r>
          </a:p>
          <a:p>
            <a:pPr algn="ctr"/>
            <a:r>
              <a:rPr lang="en-US" sz="1400" dirty="0">
                <a:latin typeface="Grandview" panose="020B0502040204020203" pitchFamily="34" charset="0"/>
                <a:cs typeface="Calibri Light" panose="020F0302020204030204" pitchFamily="34" charset="0"/>
              </a:rPr>
              <a:t>Support Vector Machine </a:t>
            </a:r>
          </a:p>
        </p:txBody>
      </p:sp>
      <p:sp>
        <p:nvSpPr>
          <p:cNvPr id="28" name="TextBox 27">
            <a:extLst>
              <a:ext uri="{FF2B5EF4-FFF2-40B4-BE49-F238E27FC236}">
                <a16:creationId xmlns:a16="http://schemas.microsoft.com/office/drawing/2014/main" id="{CB4082EC-BAC9-4759-ACE8-75328B7221CF}"/>
              </a:ext>
            </a:extLst>
          </p:cNvPr>
          <p:cNvSpPr txBox="1"/>
          <p:nvPr/>
        </p:nvSpPr>
        <p:spPr>
          <a:xfrm>
            <a:off x="1563425" y="3802101"/>
            <a:ext cx="1306768" cy="307777"/>
          </a:xfrm>
          <a:prstGeom prst="rect">
            <a:avLst/>
          </a:prstGeom>
          <a:noFill/>
        </p:spPr>
        <p:txBody>
          <a:bodyPr wrap="none" rtlCol="0">
            <a:spAutoFit/>
          </a:bodyPr>
          <a:lstStyle/>
          <a:p>
            <a:r>
              <a:rPr lang="fr-FR" sz="1400" i="1" dirty="0" err="1">
                <a:latin typeface="Grandview" panose="020B0502040204020203" pitchFamily="34" charset="0"/>
              </a:rPr>
              <a:t>Problem</a:t>
            </a:r>
            <a:r>
              <a:rPr lang="fr-FR" sz="1400" i="1" dirty="0">
                <a:latin typeface="Grandview" panose="020B0502040204020203" pitchFamily="34" charset="0"/>
              </a:rPr>
              <a:t> Type</a:t>
            </a:r>
            <a:endParaRPr lang="en-US" sz="1400" i="1" dirty="0">
              <a:latin typeface="Grandview" panose="020B0502040204020203" pitchFamily="34" charset="0"/>
            </a:endParaRPr>
          </a:p>
        </p:txBody>
      </p:sp>
      <p:sp>
        <p:nvSpPr>
          <p:cNvPr id="29" name="TextBox 28">
            <a:extLst>
              <a:ext uri="{FF2B5EF4-FFF2-40B4-BE49-F238E27FC236}">
                <a16:creationId xmlns:a16="http://schemas.microsoft.com/office/drawing/2014/main" id="{032F5290-7E7D-4122-B5EF-6776E8AB1D9E}"/>
              </a:ext>
            </a:extLst>
          </p:cNvPr>
          <p:cNvSpPr txBox="1"/>
          <p:nvPr/>
        </p:nvSpPr>
        <p:spPr>
          <a:xfrm>
            <a:off x="5244978" y="3788122"/>
            <a:ext cx="1749197" cy="307777"/>
          </a:xfrm>
          <a:prstGeom prst="rect">
            <a:avLst/>
          </a:prstGeom>
          <a:noFill/>
        </p:spPr>
        <p:txBody>
          <a:bodyPr wrap="none" rtlCol="0">
            <a:spAutoFit/>
          </a:bodyPr>
          <a:lstStyle/>
          <a:p>
            <a:r>
              <a:rPr lang="fr-FR" sz="1400" i="1" dirty="0">
                <a:latin typeface="Grandview" panose="020B0502040204020203" pitchFamily="34" charset="0"/>
              </a:rPr>
              <a:t>Data-Science Tools</a:t>
            </a:r>
            <a:endParaRPr lang="en-US" sz="1400" i="1" dirty="0">
              <a:latin typeface="Grandview" panose="020B0502040204020203" pitchFamily="34" charset="0"/>
            </a:endParaRPr>
          </a:p>
        </p:txBody>
      </p:sp>
      <p:sp>
        <p:nvSpPr>
          <p:cNvPr id="30" name="TextBox 29">
            <a:extLst>
              <a:ext uri="{FF2B5EF4-FFF2-40B4-BE49-F238E27FC236}">
                <a16:creationId xmlns:a16="http://schemas.microsoft.com/office/drawing/2014/main" id="{1CC55278-58E1-4A7A-A90F-2178D236F968}"/>
              </a:ext>
            </a:extLst>
          </p:cNvPr>
          <p:cNvSpPr txBox="1"/>
          <p:nvPr/>
        </p:nvSpPr>
        <p:spPr>
          <a:xfrm flipH="1">
            <a:off x="8662587" y="4188890"/>
            <a:ext cx="2697224" cy="738664"/>
          </a:xfrm>
          <a:prstGeom prst="rect">
            <a:avLst/>
          </a:prstGeom>
          <a:noFill/>
        </p:spPr>
        <p:txBody>
          <a:bodyPr wrap="square" rtlCol="0">
            <a:spAutoFit/>
          </a:bodyPr>
          <a:lstStyle/>
          <a:p>
            <a:pPr algn="ctr"/>
            <a:r>
              <a:rPr lang="en-US" sz="1400" dirty="0">
                <a:latin typeface="Grandview" panose="020B0502040204020203" pitchFamily="34" charset="0"/>
                <a:cs typeface="Calibri Light" panose="020F0302020204030204" pitchFamily="34" charset="0"/>
              </a:rPr>
              <a:t>Model evaluation with AUC to perform predictions: probability of subscribe</a:t>
            </a:r>
          </a:p>
        </p:txBody>
      </p:sp>
      <p:sp>
        <p:nvSpPr>
          <p:cNvPr id="31" name="TextBox 30">
            <a:extLst>
              <a:ext uri="{FF2B5EF4-FFF2-40B4-BE49-F238E27FC236}">
                <a16:creationId xmlns:a16="http://schemas.microsoft.com/office/drawing/2014/main" id="{BACDA068-EF86-4445-8865-AD7D90A6E17D}"/>
              </a:ext>
            </a:extLst>
          </p:cNvPr>
          <p:cNvSpPr txBox="1"/>
          <p:nvPr/>
        </p:nvSpPr>
        <p:spPr>
          <a:xfrm>
            <a:off x="9272931" y="3793366"/>
            <a:ext cx="1584088" cy="307777"/>
          </a:xfrm>
          <a:prstGeom prst="rect">
            <a:avLst/>
          </a:prstGeom>
          <a:noFill/>
        </p:spPr>
        <p:txBody>
          <a:bodyPr wrap="none" rtlCol="0">
            <a:spAutoFit/>
          </a:bodyPr>
          <a:lstStyle/>
          <a:p>
            <a:r>
              <a:rPr lang="fr-FR" sz="1400" i="1" dirty="0" err="1">
                <a:latin typeface="Grandview" panose="020B0502040204020203" pitchFamily="34" charset="0"/>
              </a:rPr>
              <a:t>Expected</a:t>
            </a:r>
            <a:r>
              <a:rPr lang="fr-FR" sz="1400" i="1" dirty="0">
                <a:latin typeface="Grandview" panose="020B0502040204020203" pitchFamily="34" charset="0"/>
              </a:rPr>
              <a:t> </a:t>
            </a:r>
            <a:r>
              <a:rPr lang="fr-FR" sz="1400" i="1" dirty="0" err="1">
                <a:latin typeface="Grandview" panose="020B0502040204020203" pitchFamily="34" charset="0"/>
              </a:rPr>
              <a:t>Results</a:t>
            </a:r>
            <a:endParaRPr lang="en-US" sz="1400" i="1" dirty="0">
              <a:latin typeface="Grandview" panose="020B0502040204020203" pitchFamily="34" charset="0"/>
            </a:endParaRPr>
          </a:p>
        </p:txBody>
      </p:sp>
      <p:sp>
        <p:nvSpPr>
          <p:cNvPr id="32" name="TextBox 31">
            <a:extLst>
              <a:ext uri="{FF2B5EF4-FFF2-40B4-BE49-F238E27FC236}">
                <a16:creationId xmlns:a16="http://schemas.microsoft.com/office/drawing/2014/main" id="{BF8A11E9-1C37-4A3E-B66F-7E0276959055}"/>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373784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7202183" y="80330"/>
            <a:ext cx="4812009" cy="47637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DATA SUMMARY</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sp>
        <p:nvSpPr>
          <p:cNvPr id="7" name="Flowchart: Alternate Process 6">
            <a:extLst>
              <a:ext uri="{FF2B5EF4-FFF2-40B4-BE49-F238E27FC236}">
                <a16:creationId xmlns:a16="http://schemas.microsoft.com/office/drawing/2014/main" id="{92959DEB-AB2D-9748-61FC-6F22CB94C131}"/>
              </a:ext>
            </a:extLst>
          </p:cNvPr>
          <p:cNvSpPr/>
          <p:nvPr/>
        </p:nvSpPr>
        <p:spPr>
          <a:xfrm>
            <a:off x="8064392" y="2417006"/>
            <a:ext cx="1460499" cy="907142"/>
          </a:xfrm>
          <a:prstGeom prst="flowChartAlternateProcess">
            <a:avLst/>
          </a:prstGeom>
          <a:solidFill>
            <a:srgbClr val="51B7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TRAIN</a:t>
            </a:r>
          </a:p>
        </p:txBody>
      </p:sp>
      <p:sp>
        <p:nvSpPr>
          <p:cNvPr id="11" name="Flowchart: Alternate Process 10">
            <a:extLst>
              <a:ext uri="{FF2B5EF4-FFF2-40B4-BE49-F238E27FC236}">
                <a16:creationId xmlns:a16="http://schemas.microsoft.com/office/drawing/2014/main" id="{DD3C5AA9-D3A5-48B6-2CB8-32429715CC6D}"/>
              </a:ext>
            </a:extLst>
          </p:cNvPr>
          <p:cNvSpPr/>
          <p:nvPr/>
        </p:nvSpPr>
        <p:spPr>
          <a:xfrm>
            <a:off x="2444116" y="2394327"/>
            <a:ext cx="1533070" cy="952500"/>
          </a:xfrm>
          <a:prstGeom prst="flowChartAlternateProcess">
            <a:avLst/>
          </a:prstGeom>
          <a:solidFill>
            <a:srgbClr val="51B7AD"/>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cs typeface="Calibri"/>
              </a:rPr>
              <a:t>TEST</a:t>
            </a:r>
          </a:p>
        </p:txBody>
      </p:sp>
      <p:sp>
        <p:nvSpPr>
          <p:cNvPr id="16" name="TextBox 15">
            <a:extLst>
              <a:ext uri="{FF2B5EF4-FFF2-40B4-BE49-F238E27FC236}">
                <a16:creationId xmlns:a16="http://schemas.microsoft.com/office/drawing/2014/main" id="{4B5052CD-FDC0-71AF-CB12-E1499F832A76}"/>
              </a:ext>
            </a:extLst>
          </p:cNvPr>
          <p:cNvSpPr txBox="1"/>
          <p:nvPr/>
        </p:nvSpPr>
        <p:spPr>
          <a:xfrm>
            <a:off x="8160096" y="1929517"/>
            <a:ext cx="1239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rgbClr val="51B7AD"/>
                </a:solidFill>
              </a:rPr>
              <a:t>20,000</a:t>
            </a:r>
            <a:endParaRPr lang="en-US" b="1">
              <a:solidFill>
                <a:srgbClr val="51B7AD"/>
              </a:solidFill>
              <a:cs typeface="Calibri"/>
            </a:endParaRPr>
          </a:p>
        </p:txBody>
      </p:sp>
      <p:sp>
        <p:nvSpPr>
          <p:cNvPr id="18" name="Wave 17">
            <a:extLst>
              <a:ext uri="{FF2B5EF4-FFF2-40B4-BE49-F238E27FC236}">
                <a16:creationId xmlns:a16="http://schemas.microsoft.com/office/drawing/2014/main" id="{FAF4F04A-7C17-D8B8-BC2D-A4C97394B2CA}"/>
              </a:ext>
            </a:extLst>
          </p:cNvPr>
          <p:cNvSpPr/>
          <p:nvPr/>
        </p:nvSpPr>
        <p:spPr>
          <a:xfrm>
            <a:off x="4524247" y="3150067"/>
            <a:ext cx="2984496" cy="907143"/>
          </a:xfrm>
          <a:prstGeom prst="wave">
            <a:avLst/>
          </a:prstGeom>
          <a:solidFill>
            <a:srgbClr val="6D73B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b="1" dirty="0">
                <a:cs typeface="Calibri"/>
              </a:rPr>
              <a:t>Variables</a:t>
            </a:r>
          </a:p>
          <a:p>
            <a:pPr algn="ctr"/>
            <a:endParaRPr lang="en-US" b="1" dirty="0"/>
          </a:p>
          <a:p>
            <a:pPr algn="ctr"/>
            <a:endParaRPr lang="en-US" b="1" dirty="0">
              <a:cs typeface="Calibri"/>
            </a:endParaRPr>
          </a:p>
        </p:txBody>
      </p:sp>
      <p:sp>
        <p:nvSpPr>
          <p:cNvPr id="14" name="TextBox 13">
            <a:extLst>
              <a:ext uri="{FF2B5EF4-FFF2-40B4-BE49-F238E27FC236}">
                <a16:creationId xmlns:a16="http://schemas.microsoft.com/office/drawing/2014/main" id="{F0B1D18F-7E75-4E54-8589-B811CA2FEC28}"/>
              </a:ext>
            </a:extLst>
          </p:cNvPr>
          <p:cNvSpPr txBox="1"/>
          <p:nvPr/>
        </p:nvSpPr>
        <p:spPr>
          <a:xfrm>
            <a:off x="2545169" y="1893786"/>
            <a:ext cx="1239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solidFill>
                  <a:srgbClr val="51B7AD"/>
                </a:solidFill>
              </a:rPr>
              <a:t>10,000</a:t>
            </a:r>
            <a:endParaRPr lang="en-US" sz="2400" b="1" dirty="0">
              <a:solidFill>
                <a:srgbClr val="51B7AD"/>
              </a:solidFill>
              <a:cs typeface="Calibri"/>
            </a:endParaRPr>
          </a:p>
        </p:txBody>
      </p:sp>
      <p:sp>
        <p:nvSpPr>
          <p:cNvPr id="3" name="Block Arc 2">
            <a:extLst>
              <a:ext uri="{FF2B5EF4-FFF2-40B4-BE49-F238E27FC236}">
                <a16:creationId xmlns:a16="http://schemas.microsoft.com/office/drawing/2014/main" id="{9A05E239-5411-4323-A1F6-1BF8A098601D}"/>
              </a:ext>
            </a:extLst>
          </p:cNvPr>
          <p:cNvSpPr/>
          <p:nvPr/>
        </p:nvSpPr>
        <p:spPr>
          <a:xfrm>
            <a:off x="3027223" y="995881"/>
            <a:ext cx="5978546" cy="1467326"/>
          </a:xfrm>
          <a:prstGeom prst="blockArc">
            <a:avLst/>
          </a:prstGeom>
          <a:solidFill>
            <a:srgbClr val="6D73BD"/>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noAutofit/>
          </a:bodyPr>
          <a:lstStyle/>
          <a:p>
            <a:pPr algn="ctr"/>
            <a:r>
              <a:rPr lang="en-US" sz="2400" dirty="0">
                <a:solidFill>
                  <a:schemeClr val="bg1"/>
                </a:solidFill>
              </a:rPr>
              <a:t>Number of Observations</a:t>
            </a:r>
          </a:p>
          <a:p>
            <a:pPr algn="ctr"/>
            <a:endParaRPr lang="en-US" dirty="0">
              <a:solidFill>
                <a:schemeClr val="tx1"/>
              </a:solidFill>
            </a:endParaRPr>
          </a:p>
        </p:txBody>
      </p:sp>
      <p:sp>
        <p:nvSpPr>
          <p:cNvPr id="20" name="TextBox 19">
            <a:extLst>
              <a:ext uri="{FF2B5EF4-FFF2-40B4-BE49-F238E27FC236}">
                <a16:creationId xmlns:a16="http://schemas.microsoft.com/office/drawing/2014/main" id="{2D0F6920-BC6A-475A-B8D5-AC729AA78ADF}"/>
              </a:ext>
            </a:extLst>
          </p:cNvPr>
          <p:cNvSpPr txBox="1"/>
          <p:nvPr/>
        </p:nvSpPr>
        <p:spPr>
          <a:xfrm>
            <a:off x="7616853" y="4655111"/>
            <a:ext cx="2954733" cy="892552"/>
          </a:xfrm>
          <a:prstGeom prst="rect">
            <a:avLst/>
          </a:prstGeom>
          <a:noFill/>
        </p:spPr>
        <p:txBody>
          <a:bodyPr wrap="square" rtlCol="0">
            <a:spAutoFit/>
          </a:bodyPr>
          <a:lstStyle/>
          <a:p>
            <a:pPr algn="ctr"/>
            <a:r>
              <a:rPr lang="en-US" b="1" dirty="0"/>
              <a:t>Target</a:t>
            </a:r>
          </a:p>
          <a:p>
            <a:pPr marL="285750" indent="-285750" algn="ctr">
              <a:buFont typeface="Arial" panose="020B0604020202020204" pitchFamily="34" charset="0"/>
              <a:buChar char="•"/>
            </a:pPr>
            <a:r>
              <a:rPr lang="en-US" sz="1600" dirty="0">
                <a:solidFill>
                  <a:srgbClr val="51B7AD"/>
                </a:solidFill>
              </a:rPr>
              <a:t>Subscribe/ not subscribe</a:t>
            </a:r>
          </a:p>
          <a:p>
            <a:endParaRPr lang="en-US" b="1" dirty="0"/>
          </a:p>
        </p:txBody>
      </p:sp>
      <p:sp>
        <p:nvSpPr>
          <p:cNvPr id="24" name="TextBox 23">
            <a:extLst>
              <a:ext uri="{FF2B5EF4-FFF2-40B4-BE49-F238E27FC236}">
                <a16:creationId xmlns:a16="http://schemas.microsoft.com/office/drawing/2014/main" id="{C8613B9F-2BC9-4DF4-9463-7FE806D7E840}"/>
              </a:ext>
            </a:extLst>
          </p:cNvPr>
          <p:cNvSpPr txBox="1"/>
          <p:nvPr/>
        </p:nvSpPr>
        <p:spPr>
          <a:xfrm>
            <a:off x="2056194" y="4609832"/>
            <a:ext cx="3112262" cy="1138773"/>
          </a:xfrm>
          <a:prstGeom prst="rect">
            <a:avLst/>
          </a:prstGeom>
          <a:noFill/>
        </p:spPr>
        <p:txBody>
          <a:bodyPr wrap="square" rtlCol="0">
            <a:spAutoFit/>
          </a:bodyPr>
          <a:lstStyle/>
          <a:p>
            <a:pPr algn="ctr"/>
            <a:r>
              <a:rPr lang="en-US" b="1" dirty="0"/>
              <a:t>Predictors</a:t>
            </a:r>
          </a:p>
          <a:p>
            <a:pPr marL="285750" indent="-285750" algn="ctr">
              <a:buFont typeface="Arial" panose="020B0604020202020204" pitchFamily="34" charset="0"/>
              <a:buChar char="•"/>
            </a:pPr>
            <a:r>
              <a:rPr lang="en-US" sz="1600" dirty="0">
                <a:solidFill>
                  <a:srgbClr val="51B7AD"/>
                </a:solidFill>
              </a:rPr>
              <a:t>9 Numerical Variables</a:t>
            </a:r>
          </a:p>
          <a:p>
            <a:pPr marL="285750" indent="-285750" algn="ctr">
              <a:buFont typeface="Arial" panose="020B0604020202020204" pitchFamily="34" charset="0"/>
              <a:buChar char="•"/>
            </a:pPr>
            <a:r>
              <a:rPr lang="en-US" sz="1600" dirty="0">
                <a:solidFill>
                  <a:srgbClr val="51B7AD"/>
                </a:solidFill>
              </a:rPr>
              <a:t>10 Categorical Variables</a:t>
            </a:r>
          </a:p>
          <a:p>
            <a:pPr marL="285750" indent="-285750" algn="ctr">
              <a:buFont typeface="Arial" panose="020B0604020202020204" pitchFamily="34" charset="0"/>
              <a:buChar char="•"/>
            </a:pPr>
            <a:endParaRPr lang="en-US" b="1" dirty="0"/>
          </a:p>
        </p:txBody>
      </p:sp>
      <p:sp>
        <p:nvSpPr>
          <p:cNvPr id="32" name="Right Brace 31">
            <a:extLst>
              <a:ext uri="{FF2B5EF4-FFF2-40B4-BE49-F238E27FC236}">
                <a16:creationId xmlns:a16="http://schemas.microsoft.com/office/drawing/2014/main" id="{F70B6B25-5349-4012-8E71-97322E096EA8}"/>
              </a:ext>
            </a:extLst>
          </p:cNvPr>
          <p:cNvSpPr/>
          <p:nvPr/>
        </p:nvSpPr>
        <p:spPr>
          <a:xfrm rot="16200000">
            <a:off x="6104369" y="650055"/>
            <a:ext cx="344767" cy="7665271"/>
          </a:xfrm>
          <a:prstGeom prst="rightBrace">
            <a:avLst>
              <a:gd name="adj1" fmla="val 20389"/>
              <a:gd name="adj2" fmla="val 50000"/>
            </a:avLst>
          </a:prstGeom>
          <a:ln w="19050">
            <a:solidFill>
              <a:srgbClr val="5E74E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TextBox 32">
            <a:extLst>
              <a:ext uri="{FF2B5EF4-FFF2-40B4-BE49-F238E27FC236}">
                <a16:creationId xmlns:a16="http://schemas.microsoft.com/office/drawing/2014/main" id="{450C3EE7-A436-4EC0-8572-40B0F4C0AE21}"/>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2346508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870193" y="55316"/>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DATA SUMMARY</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graphicFrame>
        <p:nvGraphicFramePr>
          <p:cNvPr id="31" name="Chart 30">
            <a:extLst>
              <a:ext uri="{FF2B5EF4-FFF2-40B4-BE49-F238E27FC236}">
                <a16:creationId xmlns:a16="http://schemas.microsoft.com/office/drawing/2014/main" id="{A227451B-9C29-4C95-9654-068121CF62EE}"/>
              </a:ext>
            </a:extLst>
          </p:cNvPr>
          <p:cNvGraphicFramePr>
            <a:graphicFrameLocks/>
          </p:cNvGraphicFramePr>
          <p:nvPr>
            <p:extLst>
              <p:ext uri="{D42A27DB-BD31-4B8C-83A1-F6EECF244321}">
                <p14:modId xmlns:p14="http://schemas.microsoft.com/office/powerpoint/2010/main" val="3442559787"/>
              </p:ext>
            </p:extLst>
          </p:nvPr>
        </p:nvGraphicFramePr>
        <p:xfrm>
          <a:off x="177807" y="1361499"/>
          <a:ext cx="7521856" cy="4804519"/>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7A892984-53DB-4D83-8A26-CA40D8923256}"/>
              </a:ext>
            </a:extLst>
          </p:cNvPr>
          <p:cNvSpPr txBox="1"/>
          <p:nvPr/>
        </p:nvSpPr>
        <p:spPr>
          <a:xfrm>
            <a:off x="177807" y="1176833"/>
            <a:ext cx="4790210" cy="369332"/>
          </a:xfrm>
          <a:prstGeom prst="rect">
            <a:avLst/>
          </a:prstGeom>
          <a:noFill/>
        </p:spPr>
        <p:txBody>
          <a:bodyPr wrap="square" rtlCol="0">
            <a:spAutoFit/>
          </a:bodyPr>
          <a:lstStyle/>
          <a:p>
            <a:r>
              <a:rPr lang="en-US" dirty="0">
                <a:latin typeface="Grandview" panose="020B0502040204020203" pitchFamily="34" charset="0"/>
              </a:rPr>
              <a:t>Missing Values by Variable Type</a:t>
            </a:r>
          </a:p>
        </p:txBody>
      </p:sp>
      <p:sp>
        <p:nvSpPr>
          <p:cNvPr id="33" name="TextBox 32">
            <a:extLst>
              <a:ext uri="{FF2B5EF4-FFF2-40B4-BE49-F238E27FC236}">
                <a16:creationId xmlns:a16="http://schemas.microsoft.com/office/drawing/2014/main" id="{C2C25AAA-E070-405C-AECE-D51CBC89467C}"/>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567160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2870193" y="55316"/>
            <a:ext cx="9144000" cy="9126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DATA SUMMARY</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graphicFrame>
        <p:nvGraphicFramePr>
          <p:cNvPr id="32" name="Chart 31">
            <a:extLst>
              <a:ext uri="{FF2B5EF4-FFF2-40B4-BE49-F238E27FC236}">
                <a16:creationId xmlns:a16="http://schemas.microsoft.com/office/drawing/2014/main" id="{A7588DC4-CE79-4E3F-BD2B-EF0FAD89FC5D}"/>
              </a:ext>
            </a:extLst>
          </p:cNvPr>
          <p:cNvGraphicFramePr>
            <a:graphicFrameLocks/>
          </p:cNvGraphicFramePr>
          <p:nvPr>
            <p:extLst>
              <p:ext uri="{D42A27DB-BD31-4B8C-83A1-F6EECF244321}">
                <p14:modId xmlns:p14="http://schemas.microsoft.com/office/powerpoint/2010/main" val="2116411389"/>
              </p:ext>
            </p:extLst>
          </p:nvPr>
        </p:nvGraphicFramePr>
        <p:xfrm>
          <a:off x="177807" y="1361499"/>
          <a:ext cx="7525512" cy="4804519"/>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03C5C882-1E32-4299-B677-C84886D0662E}"/>
              </a:ext>
            </a:extLst>
          </p:cNvPr>
          <p:cNvSpPr txBox="1"/>
          <p:nvPr/>
        </p:nvSpPr>
        <p:spPr>
          <a:xfrm>
            <a:off x="177807" y="1229283"/>
            <a:ext cx="4790210" cy="369332"/>
          </a:xfrm>
          <a:prstGeom prst="rect">
            <a:avLst/>
          </a:prstGeom>
          <a:noFill/>
        </p:spPr>
        <p:txBody>
          <a:bodyPr wrap="square" rtlCol="0">
            <a:spAutoFit/>
          </a:bodyPr>
          <a:lstStyle/>
          <a:p>
            <a:r>
              <a:rPr lang="en-US" dirty="0">
                <a:latin typeface="Grandview" panose="020B0502040204020203" pitchFamily="34" charset="0"/>
              </a:rPr>
              <a:t>Outliers in Numerical Variables</a:t>
            </a:r>
          </a:p>
        </p:txBody>
      </p:sp>
      <p:sp>
        <p:nvSpPr>
          <p:cNvPr id="2" name="TextBox 1">
            <a:extLst>
              <a:ext uri="{FF2B5EF4-FFF2-40B4-BE49-F238E27FC236}">
                <a16:creationId xmlns:a16="http://schemas.microsoft.com/office/drawing/2014/main" id="{9477FEE8-F69B-4336-A24B-A339B912516A}"/>
              </a:ext>
            </a:extLst>
          </p:cNvPr>
          <p:cNvSpPr txBox="1"/>
          <p:nvPr/>
        </p:nvSpPr>
        <p:spPr>
          <a:xfrm>
            <a:off x="7851982" y="6224297"/>
            <a:ext cx="4442050" cy="276999"/>
          </a:xfrm>
          <a:prstGeom prst="rect">
            <a:avLst/>
          </a:prstGeom>
          <a:noFill/>
        </p:spPr>
        <p:txBody>
          <a:bodyPr wrap="none" rtlCol="0">
            <a:spAutoFit/>
          </a:bodyPr>
          <a:lstStyle/>
          <a:p>
            <a:r>
              <a:rPr lang="en-US" sz="1200" i="1">
                <a:solidFill>
                  <a:schemeClr val="tx1">
                    <a:lumMod val="50000"/>
                    <a:lumOff val="50000"/>
                  </a:schemeClr>
                </a:solidFill>
              </a:rPr>
              <a:t>We decide not to remove outliers since they are similar on both sets</a:t>
            </a:r>
          </a:p>
        </p:txBody>
      </p:sp>
      <p:sp>
        <p:nvSpPr>
          <p:cNvPr id="10" name="TextBox 9">
            <a:extLst>
              <a:ext uri="{FF2B5EF4-FFF2-40B4-BE49-F238E27FC236}">
                <a16:creationId xmlns:a16="http://schemas.microsoft.com/office/drawing/2014/main" id="{DCB834F8-1FE4-41A6-9717-0E7D70C2DC68}"/>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Tree>
    <p:extLst>
      <p:ext uri="{BB962C8B-B14F-4D97-AF65-F5344CB8AC3E}">
        <p14:creationId xmlns:p14="http://schemas.microsoft.com/office/powerpoint/2010/main" val="2453910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4A91BB-1E3A-480F-B96A-B1799AD6D9B1}"/>
              </a:ext>
            </a:extLst>
          </p:cNvPr>
          <p:cNvSpPr txBox="1">
            <a:spLocks/>
          </p:cNvSpPr>
          <p:nvPr/>
        </p:nvSpPr>
        <p:spPr>
          <a:xfrm>
            <a:off x="6762307" y="-48255"/>
            <a:ext cx="5429693" cy="12922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s-MX" dirty="0">
                <a:latin typeface="Grandview" panose="020B0604020202020204" pitchFamily="34" charset="0"/>
              </a:rPr>
              <a:t>DATA SUMMARY</a:t>
            </a:r>
            <a:endParaRPr lang="en-US" dirty="0">
              <a:latin typeface="Grandview" panose="020B0604020202020204" pitchFamily="34" charset="0"/>
            </a:endParaRPr>
          </a:p>
        </p:txBody>
      </p:sp>
      <p:sp>
        <p:nvSpPr>
          <p:cNvPr id="25" name="Rectangle 24">
            <a:extLst>
              <a:ext uri="{FF2B5EF4-FFF2-40B4-BE49-F238E27FC236}">
                <a16:creationId xmlns:a16="http://schemas.microsoft.com/office/drawing/2014/main" id="{78CC3FCF-CDCE-4219-B034-CA8C61124F14}"/>
              </a:ext>
            </a:extLst>
          </p:cNvPr>
          <p:cNvSpPr/>
          <p:nvPr/>
        </p:nvSpPr>
        <p:spPr>
          <a:xfrm rot="16200000">
            <a:off x="5946788" y="612788"/>
            <a:ext cx="298424" cy="12192000"/>
          </a:xfrm>
          <a:prstGeom prst="rect">
            <a:avLst/>
          </a:prstGeom>
          <a:solidFill>
            <a:srgbClr val="5E7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33C8B19A-5313-494E-804A-0F73104C73B2}"/>
              </a:ext>
            </a:extLst>
          </p:cNvPr>
          <p:cNvPicPr>
            <a:picLocks noChangeAspect="1"/>
          </p:cNvPicPr>
          <p:nvPr/>
        </p:nvPicPr>
        <p:blipFill>
          <a:blip r:embed="rId3"/>
          <a:stretch>
            <a:fillRect/>
          </a:stretch>
        </p:blipFill>
        <p:spPr>
          <a:xfrm>
            <a:off x="177807" y="186852"/>
            <a:ext cx="1044299" cy="324777"/>
          </a:xfrm>
          <a:prstGeom prst="rect">
            <a:avLst/>
          </a:prstGeom>
        </p:spPr>
      </p:pic>
      <p:sp>
        <p:nvSpPr>
          <p:cNvPr id="13" name="TextBox 12">
            <a:extLst>
              <a:ext uri="{FF2B5EF4-FFF2-40B4-BE49-F238E27FC236}">
                <a16:creationId xmlns:a16="http://schemas.microsoft.com/office/drawing/2014/main" id="{7DA5F5EF-CD91-42EA-BC73-C8DA4CF7B87F}"/>
              </a:ext>
            </a:extLst>
          </p:cNvPr>
          <p:cNvSpPr txBox="1"/>
          <p:nvPr/>
        </p:nvSpPr>
        <p:spPr>
          <a:xfrm>
            <a:off x="3064268" y="3221217"/>
            <a:ext cx="6128534" cy="369332"/>
          </a:xfrm>
          <a:prstGeom prst="rect">
            <a:avLst/>
          </a:prstGeom>
          <a:noFill/>
        </p:spPr>
        <p:txBody>
          <a:bodyPr wrap="square">
            <a:spAutoFit/>
          </a:bodyPr>
          <a:lstStyle/>
          <a:p>
            <a:endParaRPr lang="en-US"/>
          </a:p>
        </p:txBody>
      </p:sp>
      <p:pic>
        <p:nvPicPr>
          <p:cNvPr id="20" name="Picture 19" descr="Chart, histogram&#10;&#10;Description automatically generated">
            <a:extLst>
              <a:ext uri="{FF2B5EF4-FFF2-40B4-BE49-F238E27FC236}">
                <a16:creationId xmlns:a16="http://schemas.microsoft.com/office/drawing/2014/main" id="{31E9407C-EA09-46BA-93C1-49C49D5105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8535" y="1998685"/>
            <a:ext cx="5429693" cy="3714307"/>
          </a:xfrm>
          <a:prstGeom prst="rect">
            <a:avLst/>
          </a:prstGeom>
        </p:spPr>
      </p:pic>
      <p:pic>
        <p:nvPicPr>
          <p:cNvPr id="27" name="Picture 26" descr="Chart, bar chart&#10;&#10;Description automatically generated">
            <a:extLst>
              <a:ext uri="{FF2B5EF4-FFF2-40B4-BE49-F238E27FC236}">
                <a16:creationId xmlns:a16="http://schemas.microsoft.com/office/drawing/2014/main" id="{1FCA885C-F14C-40BC-B3B3-06DCB5175C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807" y="1998685"/>
            <a:ext cx="5685524" cy="3526354"/>
          </a:xfrm>
          <a:prstGeom prst="rect">
            <a:avLst/>
          </a:prstGeom>
        </p:spPr>
      </p:pic>
      <p:sp>
        <p:nvSpPr>
          <p:cNvPr id="17" name="TextBox 16">
            <a:extLst>
              <a:ext uri="{FF2B5EF4-FFF2-40B4-BE49-F238E27FC236}">
                <a16:creationId xmlns:a16="http://schemas.microsoft.com/office/drawing/2014/main" id="{D2C1343F-88FE-4950-B1D9-92FFFE599895}"/>
              </a:ext>
            </a:extLst>
          </p:cNvPr>
          <p:cNvSpPr txBox="1"/>
          <p:nvPr/>
        </p:nvSpPr>
        <p:spPr>
          <a:xfrm>
            <a:off x="7686220" y="6543887"/>
            <a:ext cx="4490460" cy="307777"/>
          </a:xfrm>
          <a:prstGeom prst="rect">
            <a:avLst/>
          </a:prstGeom>
          <a:noFill/>
        </p:spPr>
        <p:txBody>
          <a:bodyPr wrap="none" rtlCol="0">
            <a:spAutoFit/>
          </a:bodyPr>
          <a:lstStyle/>
          <a:p>
            <a:r>
              <a:rPr lang="en-US" sz="1400" dirty="0">
                <a:solidFill>
                  <a:schemeClr val="bg1"/>
                </a:solidFill>
              </a:rPr>
              <a:t>Statistical and Machine Learning Approaches for Marketing</a:t>
            </a:r>
          </a:p>
        </p:txBody>
      </p:sp>
      <p:sp>
        <p:nvSpPr>
          <p:cNvPr id="19" name="TextBox 18">
            <a:extLst>
              <a:ext uri="{FF2B5EF4-FFF2-40B4-BE49-F238E27FC236}">
                <a16:creationId xmlns:a16="http://schemas.microsoft.com/office/drawing/2014/main" id="{E3892ADA-F3C8-4A78-9FE0-7D6BA8D28A8C}"/>
              </a:ext>
            </a:extLst>
          </p:cNvPr>
          <p:cNvSpPr txBox="1"/>
          <p:nvPr/>
        </p:nvSpPr>
        <p:spPr>
          <a:xfrm>
            <a:off x="177807" y="1176833"/>
            <a:ext cx="4790210" cy="369332"/>
          </a:xfrm>
          <a:prstGeom prst="rect">
            <a:avLst/>
          </a:prstGeom>
          <a:noFill/>
        </p:spPr>
        <p:txBody>
          <a:bodyPr wrap="square" rtlCol="0">
            <a:spAutoFit/>
          </a:bodyPr>
          <a:lstStyle/>
          <a:p>
            <a:r>
              <a:rPr lang="en-US" dirty="0">
                <a:latin typeface="Grandview" panose="020B0502040204020203" pitchFamily="34" charset="0"/>
              </a:rPr>
              <a:t>Marital Status Distribution</a:t>
            </a:r>
          </a:p>
        </p:txBody>
      </p:sp>
      <p:sp>
        <p:nvSpPr>
          <p:cNvPr id="21" name="TextBox 20">
            <a:extLst>
              <a:ext uri="{FF2B5EF4-FFF2-40B4-BE49-F238E27FC236}">
                <a16:creationId xmlns:a16="http://schemas.microsoft.com/office/drawing/2014/main" id="{B41A4660-B482-4377-A61C-23AF679BBD65}"/>
              </a:ext>
            </a:extLst>
          </p:cNvPr>
          <p:cNvSpPr txBox="1"/>
          <p:nvPr/>
        </p:nvSpPr>
        <p:spPr>
          <a:xfrm>
            <a:off x="6345405" y="1176833"/>
            <a:ext cx="4790210" cy="369332"/>
          </a:xfrm>
          <a:prstGeom prst="rect">
            <a:avLst/>
          </a:prstGeom>
          <a:noFill/>
        </p:spPr>
        <p:txBody>
          <a:bodyPr wrap="square" rtlCol="0">
            <a:spAutoFit/>
          </a:bodyPr>
          <a:lstStyle/>
          <a:p>
            <a:r>
              <a:rPr lang="en-US" dirty="0">
                <a:latin typeface="Grandview" panose="020B0502040204020203" pitchFamily="34" charset="0"/>
              </a:rPr>
              <a:t>Age Distribution</a:t>
            </a:r>
          </a:p>
        </p:txBody>
      </p:sp>
    </p:spTree>
    <p:extLst>
      <p:ext uri="{BB962C8B-B14F-4D97-AF65-F5344CB8AC3E}">
        <p14:creationId xmlns:p14="http://schemas.microsoft.com/office/powerpoint/2010/main" val="297738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876</Words>
  <Application>Microsoft Office PowerPoint</Application>
  <PresentationFormat>Widescreen</PresentationFormat>
  <Paragraphs>166</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Grandview</vt:lpstr>
      <vt:lpstr>Office Theme</vt:lpstr>
      <vt:lpstr>Statistical &amp;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&amp; Machine Learning</dc:title>
  <dc:creator>GHYSELS Sofie</dc:creator>
  <cp:lastModifiedBy>DELGADO Fernando</cp:lastModifiedBy>
  <cp:revision>3</cp:revision>
  <dcterms:created xsi:type="dcterms:W3CDTF">2022-04-07T19:27:55Z</dcterms:created>
  <dcterms:modified xsi:type="dcterms:W3CDTF">2022-04-10T18:57:56Z</dcterms:modified>
</cp:coreProperties>
</file>