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72" r:id="rId6"/>
    <p:sldId id="265" r:id="rId7"/>
  </p:sldIdLst>
  <p:sldSz cx="18288000" cy="10287000"/>
  <p:notesSz cx="6858000" cy="9144000"/>
  <p:embeddedFontLst>
    <p:embeddedFont>
      <p:font typeface="Baloo Chettan 2" panose="020B060402020202020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7go7MoAWtl4MD2+DNY6bmZKf1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97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22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Espero haber dejado a todos emocionado por conocer mucho mas sobre este perfil.</a:t>
            </a:r>
            <a:endParaRPr dirty="0"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724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6380017" y="2395462"/>
            <a:ext cx="11689094" cy="5829077"/>
            <a:chOff x="-338179" y="375920"/>
            <a:chExt cx="10793097" cy="7772102"/>
          </a:xfrm>
        </p:grpSpPr>
        <p:sp>
          <p:nvSpPr>
            <p:cNvPr id="85" name="Google Shape;85;p1"/>
            <p:cNvSpPr txBox="1"/>
            <p:nvPr/>
          </p:nvSpPr>
          <p:spPr>
            <a:xfrm>
              <a:off x="-338179" y="375920"/>
              <a:ext cx="10655028" cy="2257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rtl="0">
                <a:lnSpc>
                  <a:spcPct val="10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0000" b="1" dirty="0">
                  <a:solidFill>
                    <a:srgbClr val="FF5200"/>
                  </a:solidFill>
                  <a:latin typeface="Baloo Chettan 2"/>
                  <a:ea typeface="Baloo Chettan 2"/>
                  <a:cs typeface="Baloo Chettan 2"/>
                  <a:sym typeface="Baloo Chettan 2"/>
                </a:rPr>
                <a:t> C#</a:t>
              </a:r>
              <a:endParaRPr sz="10000" b="1" dirty="0">
                <a:latin typeface="Baloo Chettan 2"/>
                <a:ea typeface="Baloo Chettan 2"/>
                <a:cs typeface="Baloo Chettan 2"/>
                <a:sym typeface="Baloo Chettan 2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7569402"/>
              <a:ext cx="10454918" cy="5786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50" b="0" i="0" u="none" strike="noStrike" cap="none" dirty="0">
                <a:solidFill>
                  <a:srgbClr val="F7F7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150" y="1817854"/>
            <a:ext cx="4813322" cy="579046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rot="-5400000">
            <a:off x="12625617" y="4624616"/>
            <a:ext cx="5666917" cy="5657850"/>
          </a:xfrm>
          <a:custGeom>
            <a:avLst/>
            <a:gdLst/>
            <a:ahLst/>
            <a:cxnLst/>
            <a:rect l="l" t="t" r="r" b="b"/>
            <a:pathLst>
              <a:path w="6350000" h="6339840" extrusionOk="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FF5200"/>
          </a:solidFill>
          <a:ln>
            <a:noFill/>
          </a:ln>
        </p:spPr>
      </p:sp>
      <p:grpSp>
        <p:nvGrpSpPr>
          <p:cNvPr id="89" name="Google Shape;89;p1"/>
          <p:cNvGrpSpPr/>
          <p:nvPr/>
        </p:nvGrpSpPr>
        <p:grpSpPr>
          <a:xfrm>
            <a:off x="1" y="-14151"/>
            <a:ext cx="18288002" cy="1215199"/>
            <a:chOff x="0" y="0"/>
            <a:chExt cx="15129866" cy="1221608"/>
          </a:xfrm>
        </p:grpSpPr>
        <p:sp>
          <p:nvSpPr>
            <p:cNvPr id="90" name="Google Shape;90;p1"/>
            <p:cNvSpPr/>
            <p:nvPr/>
          </p:nvSpPr>
          <p:spPr>
            <a:xfrm>
              <a:off x="304800" y="30480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14825066" y="0"/>
                  </a:moveTo>
                  <a:lnTo>
                    <a:pt x="14825066" y="916808"/>
                  </a:lnTo>
                  <a:lnTo>
                    <a:pt x="0" y="916808"/>
                  </a:lnTo>
                  <a:lnTo>
                    <a:pt x="0" y="612008"/>
                  </a:lnTo>
                  <a:lnTo>
                    <a:pt x="14520266" y="612008"/>
                  </a:lnTo>
                  <a:lnTo>
                    <a:pt x="14520266" y="0"/>
                  </a:lnTo>
                  <a:close/>
                </a:path>
              </a:pathLst>
            </a:custGeom>
            <a:solidFill>
              <a:srgbClr val="F3763E"/>
            </a:solidFill>
            <a:ln>
              <a:noFill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0" y="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0" y="0"/>
                  </a:moveTo>
                  <a:lnTo>
                    <a:pt x="14825066" y="0"/>
                  </a:lnTo>
                  <a:lnTo>
                    <a:pt x="14825066" y="916808"/>
                  </a:lnTo>
                  <a:lnTo>
                    <a:pt x="0" y="916808"/>
                  </a:lnTo>
                  <a:close/>
                </a:path>
              </a:pathLst>
            </a:custGeom>
            <a:solidFill>
              <a:srgbClr val="DE4726"/>
            </a:solidFill>
            <a:ln>
              <a:noFill/>
            </a:ln>
          </p:spPr>
        </p:sp>
      </p:grpSp>
      <p:sp>
        <p:nvSpPr>
          <p:cNvPr id="92" name="Google Shape;92;p1"/>
          <p:cNvSpPr txBox="1"/>
          <p:nvPr/>
        </p:nvSpPr>
        <p:spPr>
          <a:xfrm>
            <a:off x="1923642" y="7611110"/>
            <a:ext cx="3494338" cy="169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0" i="0" u="none" strike="noStrike" cap="none" dirty="0">
                <a:solidFill>
                  <a:srgbClr val="FF5200"/>
                </a:solidFill>
                <a:latin typeface="Arial"/>
                <a:ea typeface="Arial"/>
                <a:cs typeface="Arial"/>
                <a:sym typeface="Arial"/>
              </a:rPr>
              <a:t>Openix</a:t>
            </a:r>
            <a:endParaRPr sz="6400" b="0" i="0" u="none" strike="noStrike" cap="none" dirty="0">
              <a:solidFill>
                <a:srgbClr val="FF52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 b="0" i="0" u="none" strike="noStrike" cap="none" dirty="0">
                <a:solidFill>
                  <a:srgbClr val="FF5200"/>
                </a:solidFill>
                <a:latin typeface="Arial"/>
                <a:ea typeface="Arial"/>
                <a:cs typeface="Arial"/>
                <a:sym typeface="Arial"/>
              </a:rPr>
              <a:t>IT Solutions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14587459" y="8759805"/>
            <a:ext cx="348165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534EF6-73F9-4ACA-BAD7-F0163B5D726F}"/>
              </a:ext>
            </a:extLst>
          </p:cNvPr>
          <p:cNvSpPr txBox="1"/>
          <p:nvPr/>
        </p:nvSpPr>
        <p:spPr>
          <a:xfrm>
            <a:off x="6380017" y="3882721"/>
            <a:ext cx="352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solidFill>
                  <a:schemeClr val="bg1"/>
                </a:solidFill>
                <a:latin typeface="Baloo Chettan 2"/>
                <a:cs typeface="Baloo Chettan 2"/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6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 rot="-5400000">
            <a:off x="-4495800" y="4495800"/>
            <a:ext cx="10287000" cy="1295400"/>
            <a:chOff x="0" y="0"/>
            <a:chExt cx="15129866" cy="1221608"/>
          </a:xfrm>
        </p:grpSpPr>
        <p:sp>
          <p:nvSpPr>
            <p:cNvPr id="99" name="Google Shape;99;p2"/>
            <p:cNvSpPr/>
            <p:nvPr/>
          </p:nvSpPr>
          <p:spPr>
            <a:xfrm>
              <a:off x="304800" y="30480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14825066" y="0"/>
                  </a:moveTo>
                  <a:lnTo>
                    <a:pt x="14825066" y="916808"/>
                  </a:lnTo>
                  <a:lnTo>
                    <a:pt x="0" y="916808"/>
                  </a:lnTo>
                  <a:lnTo>
                    <a:pt x="0" y="612008"/>
                  </a:lnTo>
                  <a:lnTo>
                    <a:pt x="14520266" y="612008"/>
                  </a:lnTo>
                  <a:lnTo>
                    <a:pt x="14520266" y="0"/>
                  </a:lnTo>
                  <a:close/>
                </a:path>
              </a:pathLst>
            </a:custGeom>
            <a:solidFill>
              <a:srgbClr val="F3763E"/>
            </a:solidFill>
            <a:ln>
              <a:noFill/>
            </a:ln>
          </p:spPr>
        </p:sp>
        <p:sp>
          <p:nvSpPr>
            <p:cNvPr id="100" name="Google Shape;100;p2"/>
            <p:cNvSpPr/>
            <p:nvPr/>
          </p:nvSpPr>
          <p:spPr>
            <a:xfrm>
              <a:off x="0" y="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0" y="0"/>
                  </a:moveTo>
                  <a:lnTo>
                    <a:pt x="14825066" y="0"/>
                  </a:lnTo>
                  <a:lnTo>
                    <a:pt x="14825066" y="916808"/>
                  </a:lnTo>
                  <a:lnTo>
                    <a:pt x="0" y="916808"/>
                  </a:lnTo>
                  <a:close/>
                </a:path>
              </a:pathLst>
            </a:custGeom>
            <a:solidFill>
              <a:srgbClr val="DE4726"/>
            </a:solidFill>
            <a:ln>
              <a:noFill/>
            </a:ln>
          </p:spPr>
        </p:sp>
      </p:grpSp>
      <p:grpSp>
        <p:nvGrpSpPr>
          <p:cNvPr id="103" name="Google Shape;103;p2"/>
          <p:cNvGrpSpPr/>
          <p:nvPr/>
        </p:nvGrpSpPr>
        <p:grpSpPr>
          <a:xfrm>
            <a:off x="2755714" y="439499"/>
            <a:ext cx="13483154" cy="1676539"/>
            <a:chOff x="0" y="-9525"/>
            <a:chExt cx="17977538" cy="2235385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0" y="-9525"/>
              <a:ext cx="17977538" cy="1846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7500" b="1" i="0" u="none" strike="noStrike" cap="none" dirty="0">
                  <a:solidFill>
                    <a:srgbClr val="F3763E"/>
                  </a:solidFill>
                  <a:latin typeface="Baloo Chettan 2"/>
                  <a:ea typeface="Baloo Chettan 2"/>
                  <a:cs typeface="Baloo Chettan 2"/>
                  <a:sym typeface="Baloo Chettan 2"/>
                </a:rPr>
                <a:t>Fundamentos Básicos C#</a:t>
              </a:r>
              <a:endParaRPr sz="7500" b="1" i="0" u="none" strike="noStrike" cap="none" dirty="0">
                <a:solidFill>
                  <a:srgbClr val="F3763E"/>
                </a:solidFill>
                <a:latin typeface="Baloo Chettan 2"/>
                <a:ea typeface="Baloo Chettan 2"/>
                <a:cs typeface="Baloo Chettan 2"/>
                <a:sym typeface="Baloo Chettan 2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0" y="1852424"/>
              <a:ext cx="17977538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b="1" dirty="0"/>
            </a:p>
          </p:txBody>
        </p:sp>
      </p:grp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3" y="9232882"/>
            <a:ext cx="917002" cy="9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9A683C29-E237-4E91-81E3-1AB372E82263}"/>
              </a:ext>
            </a:extLst>
          </p:cNvPr>
          <p:cNvSpPr/>
          <p:nvPr/>
        </p:nvSpPr>
        <p:spPr>
          <a:xfrm>
            <a:off x="4213641" y="2468369"/>
            <a:ext cx="2722416" cy="10259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Basic </a:t>
            </a:r>
            <a:r>
              <a:rPr lang="es-AR" sz="2800" dirty="0" err="1"/>
              <a:t>Syntax</a:t>
            </a:r>
            <a:endParaRPr lang="es-AR" dirty="0"/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858F06D3-B372-4E49-B625-CEB3452DD784}"/>
              </a:ext>
            </a:extLst>
          </p:cNvPr>
          <p:cNvSpPr/>
          <p:nvPr/>
        </p:nvSpPr>
        <p:spPr>
          <a:xfrm>
            <a:off x="2023280" y="3813369"/>
            <a:ext cx="4912778" cy="305365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b="1" dirty="0"/>
              <a:t>Variables and Data </a:t>
            </a:r>
            <a:r>
              <a:rPr lang="es-AR" sz="2800" b="1" dirty="0" err="1"/>
              <a:t>Types</a:t>
            </a:r>
            <a:endParaRPr lang="es-A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String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Int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Boolean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Float</a:t>
            </a:r>
            <a:r>
              <a:rPr lang="es-AR" sz="2800" dirty="0"/>
              <a:t>/</a:t>
            </a:r>
            <a:r>
              <a:rPr lang="es-AR" sz="2800" dirty="0" err="1"/>
              <a:t>Double</a:t>
            </a:r>
            <a:r>
              <a:rPr lang="es-AR" sz="2800" dirty="0"/>
              <a:t>/Decimal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/>
              <a:t>Var</a:t>
            </a:r>
          </a:p>
        </p:txBody>
      </p:sp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67D04D74-DB93-4C24-BC91-438EEDB1D7A0}"/>
              </a:ext>
            </a:extLst>
          </p:cNvPr>
          <p:cNvSpPr/>
          <p:nvPr/>
        </p:nvSpPr>
        <p:spPr>
          <a:xfrm>
            <a:off x="3860350" y="7191159"/>
            <a:ext cx="3075707" cy="10259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err="1"/>
              <a:t>Conditionals</a:t>
            </a:r>
            <a:endParaRPr lang="es-AR" dirty="0"/>
          </a:p>
        </p:txBody>
      </p:sp>
      <p:sp>
        <p:nvSpPr>
          <p:cNvPr id="13" name="Diagrama de flujo: proceso alternativo 12">
            <a:extLst>
              <a:ext uri="{FF2B5EF4-FFF2-40B4-BE49-F238E27FC236}">
                <a16:creationId xmlns:a16="http://schemas.microsoft.com/office/drawing/2014/main" id="{3A3275A0-5A9C-4331-B520-5FDE5644509F}"/>
              </a:ext>
            </a:extLst>
          </p:cNvPr>
          <p:cNvSpPr/>
          <p:nvPr/>
        </p:nvSpPr>
        <p:spPr>
          <a:xfrm>
            <a:off x="4525368" y="8541208"/>
            <a:ext cx="2410687" cy="10259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err="1"/>
              <a:t>Methods</a:t>
            </a:r>
            <a:endParaRPr lang="es-AR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7623CEA7-C760-4F38-B949-D2A1D152CC87}"/>
              </a:ext>
            </a:extLst>
          </p:cNvPr>
          <p:cNvSpPr/>
          <p:nvPr/>
        </p:nvSpPr>
        <p:spPr>
          <a:xfrm>
            <a:off x="7206223" y="2468369"/>
            <a:ext cx="768927" cy="7193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C18C04D1-AE73-4527-AF5B-627034372975}"/>
              </a:ext>
            </a:extLst>
          </p:cNvPr>
          <p:cNvSpPr/>
          <p:nvPr/>
        </p:nvSpPr>
        <p:spPr>
          <a:xfrm>
            <a:off x="12391128" y="2215533"/>
            <a:ext cx="4912778" cy="190315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b="1" dirty="0" err="1"/>
              <a:t>Collection</a:t>
            </a:r>
            <a:endParaRPr lang="es-A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/>
              <a:t>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List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Dictionary</a:t>
            </a:r>
            <a:endParaRPr lang="es-AR" sz="2800" dirty="0"/>
          </a:p>
        </p:txBody>
      </p: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737C7524-FC10-4336-BA48-DC1E68BCC77B}"/>
              </a:ext>
            </a:extLst>
          </p:cNvPr>
          <p:cNvSpPr/>
          <p:nvPr/>
        </p:nvSpPr>
        <p:spPr>
          <a:xfrm>
            <a:off x="12420603" y="4362662"/>
            <a:ext cx="2722416" cy="65438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dirty="0" err="1"/>
              <a:t>Iterators</a:t>
            </a:r>
            <a:endParaRPr lang="es-AR" dirty="0"/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071290C7-7726-4B88-8E0F-012B8C9E0CEE}"/>
              </a:ext>
            </a:extLst>
          </p:cNvPr>
          <p:cNvSpPr/>
          <p:nvPr/>
        </p:nvSpPr>
        <p:spPr>
          <a:xfrm>
            <a:off x="12391128" y="6231753"/>
            <a:ext cx="3429737" cy="72322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dirty="0" err="1"/>
              <a:t>Using</a:t>
            </a:r>
            <a:r>
              <a:rPr lang="es-AR" sz="2800" dirty="0"/>
              <a:t> directives</a:t>
            </a:r>
            <a:endParaRPr lang="es-AR" dirty="0"/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50C8546E-C240-4422-A144-7CA907D67E43}"/>
              </a:ext>
            </a:extLst>
          </p:cNvPr>
          <p:cNvSpPr/>
          <p:nvPr/>
        </p:nvSpPr>
        <p:spPr>
          <a:xfrm>
            <a:off x="12391128" y="5262788"/>
            <a:ext cx="2722416" cy="72322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dirty="0" err="1"/>
              <a:t>Namespaces</a:t>
            </a:r>
            <a:endParaRPr lang="es-AR" dirty="0"/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E7212439-DFA0-455E-AFB6-CBE9BE33AF45}"/>
              </a:ext>
            </a:extLst>
          </p:cNvPr>
          <p:cNvSpPr/>
          <p:nvPr/>
        </p:nvSpPr>
        <p:spPr>
          <a:xfrm>
            <a:off x="12420604" y="7200718"/>
            <a:ext cx="3608081" cy="10259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dirty="0" err="1"/>
              <a:t>String</a:t>
            </a:r>
            <a:r>
              <a:rPr lang="es-AR" sz="2800" dirty="0"/>
              <a:t> </a:t>
            </a:r>
            <a:r>
              <a:rPr lang="es-AR" sz="2800" dirty="0" err="1"/>
              <a:t>Interpolation</a:t>
            </a:r>
            <a:endParaRPr lang="es-AR" dirty="0"/>
          </a:p>
        </p:txBody>
      </p:sp>
      <p:sp>
        <p:nvSpPr>
          <p:cNvPr id="21" name="Diagrama de flujo: proceso alternativo 20">
            <a:extLst>
              <a:ext uri="{FF2B5EF4-FFF2-40B4-BE49-F238E27FC236}">
                <a16:creationId xmlns:a16="http://schemas.microsoft.com/office/drawing/2014/main" id="{B9547FA3-3312-4361-8ACD-0AD780DECDFF}"/>
              </a:ext>
            </a:extLst>
          </p:cNvPr>
          <p:cNvSpPr/>
          <p:nvPr/>
        </p:nvSpPr>
        <p:spPr>
          <a:xfrm>
            <a:off x="12420603" y="8541208"/>
            <a:ext cx="3400263" cy="102591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800" dirty="0" err="1"/>
              <a:t>Exception</a:t>
            </a:r>
            <a:r>
              <a:rPr lang="es-AR" sz="2800" dirty="0"/>
              <a:t> </a:t>
            </a:r>
            <a:r>
              <a:rPr lang="es-AR" sz="2800" dirty="0" err="1"/>
              <a:t>Handling</a:t>
            </a:r>
            <a:endParaRPr lang="es-AR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F961904A-96A3-413F-B7F4-517694608FDC}"/>
              </a:ext>
            </a:extLst>
          </p:cNvPr>
          <p:cNvSpPr/>
          <p:nvPr/>
        </p:nvSpPr>
        <p:spPr>
          <a:xfrm>
            <a:off x="11634362" y="2310219"/>
            <a:ext cx="768927" cy="7351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A495BD3A-E906-4ADA-B071-3CF4E2A8F7E8}"/>
              </a:ext>
            </a:extLst>
          </p:cNvPr>
          <p:cNvSpPr/>
          <p:nvPr/>
        </p:nvSpPr>
        <p:spPr>
          <a:xfrm>
            <a:off x="9038608" y="1822974"/>
            <a:ext cx="972190" cy="817096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6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 rot="-5400000">
            <a:off x="-4495800" y="4495800"/>
            <a:ext cx="10287000" cy="1295400"/>
            <a:chOff x="0" y="0"/>
            <a:chExt cx="15129866" cy="1221608"/>
          </a:xfrm>
        </p:grpSpPr>
        <p:sp>
          <p:nvSpPr>
            <p:cNvPr id="99" name="Google Shape;99;p2"/>
            <p:cNvSpPr/>
            <p:nvPr/>
          </p:nvSpPr>
          <p:spPr>
            <a:xfrm>
              <a:off x="304800" y="30480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14825066" y="0"/>
                  </a:moveTo>
                  <a:lnTo>
                    <a:pt x="14825066" y="916808"/>
                  </a:lnTo>
                  <a:lnTo>
                    <a:pt x="0" y="916808"/>
                  </a:lnTo>
                  <a:lnTo>
                    <a:pt x="0" y="612008"/>
                  </a:lnTo>
                  <a:lnTo>
                    <a:pt x="14520266" y="612008"/>
                  </a:lnTo>
                  <a:lnTo>
                    <a:pt x="14520266" y="0"/>
                  </a:lnTo>
                  <a:close/>
                </a:path>
              </a:pathLst>
            </a:custGeom>
            <a:solidFill>
              <a:srgbClr val="F3763E"/>
            </a:solidFill>
            <a:ln>
              <a:noFill/>
            </a:ln>
          </p:spPr>
        </p:sp>
        <p:sp>
          <p:nvSpPr>
            <p:cNvPr id="100" name="Google Shape;100;p2"/>
            <p:cNvSpPr/>
            <p:nvPr/>
          </p:nvSpPr>
          <p:spPr>
            <a:xfrm>
              <a:off x="0" y="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0" y="0"/>
                  </a:moveTo>
                  <a:lnTo>
                    <a:pt x="14825066" y="0"/>
                  </a:lnTo>
                  <a:lnTo>
                    <a:pt x="14825066" y="916808"/>
                  </a:lnTo>
                  <a:lnTo>
                    <a:pt x="0" y="916808"/>
                  </a:lnTo>
                  <a:close/>
                </a:path>
              </a:pathLst>
            </a:custGeom>
            <a:solidFill>
              <a:srgbClr val="DE4726"/>
            </a:solidFill>
            <a:ln>
              <a:noFill/>
            </a:ln>
          </p:spPr>
        </p:sp>
      </p:grpSp>
      <p:grpSp>
        <p:nvGrpSpPr>
          <p:cNvPr id="103" name="Google Shape;103;p2"/>
          <p:cNvGrpSpPr/>
          <p:nvPr/>
        </p:nvGrpSpPr>
        <p:grpSpPr>
          <a:xfrm>
            <a:off x="2755714" y="439499"/>
            <a:ext cx="13483154" cy="1676539"/>
            <a:chOff x="0" y="-9525"/>
            <a:chExt cx="17977538" cy="2235385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0" y="-9525"/>
              <a:ext cx="17977538" cy="1846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7500" b="1" i="0" u="none" strike="noStrike" cap="none" dirty="0" err="1">
                  <a:solidFill>
                    <a:srgbClr val="F3763E"/>
                  </a:solidFill>
                  <a:latin typeface="Baloo Chettan 2"/>
                  <a:ea typeface="Baloo Chettan 2"/>
                  <a:cs typeface="Baloo Chettan 2"/>
                  <a:sym typeface="Baloo Chettan 2"/>
                </a:rPr>
                <a:t>Object-Oriented</a:t>
              </a:r>
              <a:r>
                <a:rPr lang="es-AR" sz="7500" b="1" i="0" u="none" strike="noStrike" cap="none" dirty="0">
                  <a:solidFill>
                    <a:srgbClr val="F3763E"/>
                  </a:solidFill>
                  <a:latin typeface="Baloo Chettan 2"/>
                  <a:ea typeface="Baloo Chettan 2"/>
                  <a:cs typeface="Baloo Chettan 2"/>
                  <a:sym typeface="Baloo Chettan 2"/>
                </a:rPr>
                <a:t> </a:t>
              </a:r>
              <a:r>
                <a:rPr lang="es-AR" sz="7500" b="1" i="0" u="none" strike="noStrike" cap="none" dirty="0" err="1">
                  <a:solidFill>
                    <a:srgbClr val="F3763E"/>
                  </a:solidFill>
                  <a:latin typeface="Baloo Chettan 2"/>
                  <a:ea typeface="Baloo Chettan 2"/>
                  <a:cs typeface="Baloo Chettan 2"/>
                  <a:sym typeface="Baloo Chettan 2"/>
                </a:rPr>
                <a:t>Programming</a:t>
              </a:r>
              <a:endParaRPr sz="7500" b="1" i="0" u="none" strike="noStrike" cap="none" dirty="0">
                <a:solidFill>
                  <a:srgbClr val="F3763E"/>
                </a:solidFill>
                <a:latin typeface="Baloo Chettan 2"/>
                <a:ea typeface="Baloo Chettan 2"/>
                <a:cs typeface="Baloo Chettan 2"/>
                <a:sym typeface="Baloo Chettan 2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0" y="1852424"/>
              <a:ext cx="17977538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b="1" dirty="0"/>
            </a:p>
          </p:txBody>
        </p:sp>
      </p:grp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3" y="9232882"/>
            <a:ext cx="917002" cy="9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858F06D3-B372-4E49-B625-CEB3452DD784}"/>
              </a:ext>
            </a:extLst>
          </p:cNvPr>
          <p:cNvSpPr/>
          <p:nvPr/>
        </p:nvSpPr>
        <p:spPr>
          <a:xfrm>
            <a:off x="2068979" y="3056296"/>
            <a:ext cx="4912778" cy="208720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b="1" dirty="0" err="1"/>
              <a:t>Encapsulation</a:t>
            </a:r>
            <a:endParaRPr lang="es-A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Classes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Structs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Records</a:t>
            </a:r>
            <a:endParaRPr lang="es-AR" sz="2800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7623CEA7-C760-4F38-B949-D2A1D152CC87}"/>
              </a:ext>
            </a:extLst>
          </p:cNvPr>
          <p:cNvSpPr/>
          <p:nvPr/>
        </p:nvSpPr>
        <p:spPr>
          <a:xfrm>
            <a:off x="7206223" y="2468369"/>
            <a:ext cx="768927" cy="71934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C18C04D1-AE73-4527-AF5B-627034372975}"/>
              </a:ext>
            </a:extLst>
          </p:cNvPr>
          <p:cNvSpPr/>
          <p:nvPr/>
        </p:nvSpPr>
        <p:spPr>
          <a:xfrm>
            <a:off x="12403289" y="3056296"/>
            <a:ext cx="4912778" cy="190315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b="1" dirty="0" err="1"/>
              <a:t>Inheritence</a:t>
            </a:r>
            <a:endParaRPr lang="es-A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/>
              <a:t>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Abstract</a:t>
            </a:r>
            <a:r>
              <a:rPr lang="es-AR" sz="2800" dirty="0"/>
              <a:t> </a:t>
            </a:r>
            <a:r>
              <a:rPr lang="es-AR" sz="2800" dirty="0" err="1"/>
              <a:t>Classes</a:t>
            </a:r>
            <a:endParaRPr lang="es-AR" sz="28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F961904A-96A3-413F-B7F4-517694608FDC}"/>
              </a:ext>
            </a:extLst>
          </p:cNvPr>
          <p:cNvSpPr/>
          <p:nvPr/>
        </p:nvSpPr>
        <p:spPr>
          <a:xfrm>
            <a:off x="11634362" y="2310219"/>
            <a:ext cx="768927" cy="7351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A495BD3A-E906-4ADA-B071-3CF4E2A8F7E8}"/>
              </a:ext>
            </a:extLst>
          </p:cNvPr>
          <p:cNvSpPr/>
          <p:nvPr/>
        </p:nvSpPr>
        <p:spPr>
          <a:xfrm>
            <a:off x="9038608" y="1822974"/>
            <a:ext cx="972190" cy="817096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Diagrama de flujo: proceso alternativo 21">
            <a:extLst>
              <a:ext uri="{FF2B5EF4-FFF2-40B4-BE49-F238E27FC236}">
                <a16:creationId xmlns:a16="http://schemas.microsoft.com/office/drawing/2014/main" id="{06608801-4A40-4867-8341-4869B374933F}"/>
              </a:ext>
            </a:extLst>
          </p:cNvPr>
          <p:cNvSpPr/>
          <p:nvPr/>
        </p:nvSpPr>
        <p:spPr>
          <a:xfrm>
            <a:off x="2068979" y="6410641"/>
            <a:ext cx="4912778" cy="2822241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b="1" dirty="0"/>
              <a:t>Access </a:t>
            </a:r>
            <a:r>
              <a:rPr lang="es-AR" sz="2800" b="1" dirty="0" err="1"/>
              <a:t>Modifiers</a:t>
            </a:r>
            <a:endParaRPr lang="es-A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Public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Private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Internal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Protected</a:t>
            </a:r>
            <a:endParaRPr lang="es-AR" sz="2800" dirty="0"/>
          </a:p>
        </p:txBody>
      </p:sp>
      <p:sp>
        <p:nvSpPr>
          <p:cNvPr id="23" name="Diagrama de flujo: proceso alternativo 22">
            <a:extLst>
              <a:ext uri="{FF2B5EF4-FFF2-40B4-BE49-F238E27FC236}">
                <a16:creationId xmlns:a16="http://schemas.microsoft.com/office/drawing/2014/main" id="{E18EB5E3-039D-4485-9BF3-91FA191E9908}"/>
              </a:ext>
            </a:extLst>
          </p:cNvPr>
          <p:cNvSpPr/>
          <p:nvPr/>
        </p:nvSpPr>
        <p:spPr>
          <a:xfrm>
            <a:off x="12403289" y="6410641"/>
            <a:ext cx="4912778" cy="204039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b="1" dirty="0" err="1"/>
              <a:t>Polymorphism</a:t>
            </a:r>
            <a:endParaRPr lang="es-A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/>
              <a:t>Virtual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Override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Using</a:t>
            </a:r>
            <a:r>
              <a:rPr lang="es-AR" sz="2800" dirty="0"/>
              <a:t> Base </a:t>
            </a:r>
            <a:r>
              <a:rPr lang="es-AR" sz="2800" dirty="0" err="1"/>
              <a:t>Classes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17814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6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 rot="-5400000">
            <a:off x="-4495800" y="4495800"/>
            <a:ext cx="10287000" cy="1295400"/>
            <a:chOff x="0" y="0"/>
            <a:chExt cx="15129866" cy="1221608"/>
          </a:xfrm>
        </p:grpSpPr>
        <p:sp>
          <p:nvSpPr>
            <p:cNvPr id="99" name="Google Shape;99;p2"/>
            <p:cNvSpPr/>
            <p:nvPr/>
          </p:nvSpPr>
          <p:spPr>
            <a:xfrm>
              <a:off x="304800" y="30480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14825066" y="0"/>
                  </a:moveTo>
                  <a:lnTo>
                    <a:pt x="14825066" y="916808"/>
                  </a:lnTo>
                  <a:lnTo>
                    <a:pt x="0" y="916808"/>
                  </a:lnTo>
                  <a:lnTo>
                    <a:pt x="0" y="612008"/>
                  </a:lnTo>
                  <a:lnTo>
                    <a:pt x="14520266" y="612008"/>
                  </a:lnTo>
                  <a:lnTo>
                    <a:pt x="14520266" y="0"/>
                  </a:lnTo>
                  <a:close/>
                </a:path>
              </a:pathLst>
            </a:custGeom>
            <a:solidFill>
              <a:srgbClr val="F3763E"/>
            </a:solidFill>
            <a:ln>
              <a:noFill/>
            </a:ln>
          </p:spPr>
        </p:sp>
        <p:sp>
          <p:nvSpPr>
            <p:cNvPr id="100" name="Google Shape;100;p2"/>
            <p:cNvSpPr/>
            <p:nvPr/>
          </p:nvSpPr>
          <p:spPr>
            <a:xfrm>
              <a:off x="0" y="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0" y="0"/>
                  </a:moveTo>
                  <a:lnTo>
                    <a:pt x="14825066" y="0"/>
                  </a:lnTo>
                  <a:lnTo>
                    <a:pt x="14825066" y="916808"/>
                  </a:lnTo>
                  <a:lnTo>
                    <a:pt x="0" y="916808"/>
                  </a:lnTo>
                  <a:close/>
                </a:path>
              </a:pathLst>
            </a:custGeom>
            <a:solidFill>
              <a:srgbClr val="DE4726"/>
            </a:solidFill>
            <a:ln>
              <a:noFill/>
            </a:ln>
          </p:spPr>
        </p:sp>
      </p:grpSp>
      <p:grpSp>
        <p:nvGrpSpPr>
          <p:cNvPr id="103" name="Google Shape;103;p2"/>
          <p:cNvGrpSpPr/>
          <p:nvPr/>
        </p:nvGrpSpPr>
        <p:grpSpPr>
          <a:xfrm>
            <a:off x="2755714" y="439499"/>
            <a:ext cx="13483154" cy="1676539"/>
            <a:chOff x="0" y="-9525"/>
            <a:chExt cx="17977538" cy="2235385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0" y="-9525"/>
              <a:ext cx="17977538" cy="1846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7500" b="1" i="0" u="none" strike="noStrike" cap="none" dirty="0" err="1">
                  <a:solidFill>
                    <a:srgbClr val="F3763E"/>
                  </a:solidFill>
                  <a:latin typeface="Baloo Chettan 2"/>
                  <a:ea typeface="Baloo Chettan 2"/>
                  <a:cs typeface="Baloo Chettan 2"/>
                  <a:sym typeface="Baloo Chettan 2"/>
                </a:rPr>
                <a:t>Going</a:t>
              </a:r>
              <a:r>
                <a:rPr lang="es-AR" sz="7500" b="1" i="0" u="none" strike="noStrike" cap="none" dirty="0">
                  <a:solidFill>
                    <a:srgbClr val="F3763E"/>
                  </a:solidFill>
                  <a:latin typeface="Baloo Chettan 2"/>
                  <a:ea typeface="Baloo Chettan 2"/>
                  <a:cs typeface="Baloo Chettan 2"/>
                  <a:sym typeface="Baloo Chettan 2"/>
                </a:rPr>
                <a:t> </a:t>
              </a:r>
              <a:r>
                <a:rPr lang="es-AR" sz="7500" b="1" i="0" u="none" strike="noStrike" cap="none" dirty="0" err="1">
                  <a:solidFill>
                    <a:srgbClr val="F3763E"/>
                  </a:solidFill>
                  <a:latin typeface="Baloo Chettan 2"/>
                  <a:ea typeface="Baloo Chettan 2"/>
                  <a:cs typeface="Baloo Chettan 2"/>
                  <a:sym typeface="Baloo Chettan 2"/>
                </a:rPr>
                <a:t>Deeper</a:t>
              </a:r>
              <a:endParaRPr lang="es-AR" sz="7500" b="1" i="0" u="none" strike="noStrike" cap="none" dirty="0">
                <a:solidFill>
                  <a:srgbClr val="F3763E"/>
                </a:solidFill>
                <a:latin typeface="Baloo Chettan 2"/>
                <a:ea typeface="Baloo Chettan 2"/>
                <a:cs typeface="Baloo Chettan 2"/>
                <a:sym typeface="Baloo Chettan 2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0" y="1852424"/>
              <a:ext cx="17977538" cy="37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b="1" dirty="0"/>
            </a:p>
          </p:txBody>
        </p:sp>
      </p:grp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3" y="9232882"/>
            <a:ext cx="917002" cy="9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858F06D3-B372-4E49-B625-CEB3452DD784}"/>
              </a:ext>
            </a:extLst>
          </p:cNvPr>
          <p:cNvSpPr/>
          <p:nvPr/>
        </p:nvSpPr>
        <p:spPr>
          <a:xfrm>
            <a:off x="2068979" y="4155700"/>
            <a:ext cx="4912778" cy="156902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b="1" dirty="0"/>
              <a:t>Lambdas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/>
              <a:t>“=&gt;” </a:t>
            </a:r>
            <a:r>
              <a:rPr lang="es-AR" sz="2800" dirty="0" err="1"/>
              <a:t>Operator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/>
              <a:t>Arrow </a:t>
            </a:r>
            <a:r>
              <a:rPr lang="es-AR" sz="2800" dirty="0" err="1"/>
              <a:t>Functions</a:t>
            </a:r>
            <a:endParaRPr lang="es-AR" sz="2800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7623CEA7-C760-4F38-B949-D2A1D152CC87}"/>
              </a:ext>
            </a:extLst>
          </p:cNvPr>
          <p:cNvSpPr/>
          <p:nvPr/>
        </p:nvSpPr>
        <p:spPr>
          <a:xfrm>
            <a:off x="7206223" y="2306711"/>
            <a:ext cx="768927" cy="7355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C18C04D1-AE73-4527-AF5B-627034372975}"/>
              </a:ext>
            </a:extLst>
          </p:cNvPr>
          <p:cNvSpPr/>
          <p:nvPr/>
        </p:nvSpPr>
        <p:spPr>
          <a:xfrm>
            <a:off x="12901222" y="2754409"/>
            <a:ext cx="1854755" cy="82006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dirty="0" err="1"/>
              <a:t>Linq</a:t>
            </a:r>
            <a:endParaRPr lang="es-AR" sz="28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F961904A-96A3-413F-B7F4-517694608FDC}"/>
              </a:ext>
            </a:extLst>
          </p:cNvPr>
          <p:cNvSpPr/>
          <p:nvPr/>
        </p:nvSpPr>
        <p:spPr>
          <a:xfrm>
            <a:off x="11634362" y="2310219"/>
            <a:ext cx="768927" cy="7351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A495BD3A-E906-4ADA-B071-3CF4E2A8F7E8}"/>
              </a:ext>
            </a:extLst>
          </p:cNvPr>
          <p:cNvSpPr/>
          <p:nvPr/>
        </p:nvSpPr>
        <p:spPr>
          <a:xfrm>
            <a:off x="9038608" y="1822974"/>
            <a:ext cx="972190" cy="817096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Diagrama de flujo: proceso alternativo 21">
            <a:extLst>
              <a:ext uri="{FF2B5EF4-FFF2-40B4-BE49-F238E27FC236}">
                <a16:creationId xmlns:a16="http://schemas.microsoft.com/office/drawing/2014/main" id="{06608801-4A40-4867-8341-4869B374933F}"/>
              </a:ext>
            </a:extLst>
          </p:cNvPr>
          <p:cNvSpPr/>
          <p:nvPr/>
        </p:nvSpPr>
        <p:spPr>
          <a:xfrm>
            <a:off x="2068979" y="6410641"/>
            <a:ext cx="4912778" cy="2822241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b="1" dirty="0" err="1"/>
              <a:t>Asynchronous</a:t>
            </a:r>
            <a:r>
              <a:rPr lang="es-AR" sz="2800" b="1" dirty="0"/>
              <a:t> </a:t>
            </a:r>
            <a:r>
              <a:rPr lang="es-AR" sz="2800" b="1" dirty="0" err="1"/>
              <a:t>Programming</a:t>
            </a:r>
            <a:endParaRPr lang="es-A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Threads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Task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Async</a:t>
            </a: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 err="1"/>
              <a:t>Await</a:t>
            </a:r>
            <a:endParaRPr lang="es-AR" sz="2800" dirty="0"/>
          </a:p>
        </p:txBody>
      </p: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F1680792-2971-47FB-AF62-4AC46B2FFAFC}"/>
              </a:ext>
            </a:extLst>
          </p:cNvPr>
          <p:cNvSpPr/>
          <p:nvPr/>
        </p:nvSpPr>
        <p:spPr>
          <a:xfrm>
            <a:off x="1741116" y="2306710"/>
            <a:ext cx="5271654" cy="97621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dirty="0" err="1"/>
              <a:t>Object</a:t>
            </a:r>
            <a:r>
              <a:rPr lang="es-AR" sz="2800" dirty="0"/>
              <a:t> and </a:t>
            </a:r>
            <a:r>
              <a:rPr lang="es-AR" sz="2800" dirty="0" err="1"/>
              <a:t>Collection</a:t>
            </a:r>
            <a:r>
              <a:rPr lang="es-AR" sz="2800" dirty="0"/>
              <a:t> </a:t>
            </a:r>
            <a:r>
              <a:rPr lang="es-AR" sz="2800" dirty="0" err="1"/>
              <a:t>Initializers</a:t>
            </a:r>
            <a:endParaRPr lang="es-AR" sz="2800" dirty="0"/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E036B99E-CC7E-4368-89A9-2124CAD46B45}"/>
              </a:ext>
            </a:extLst>
          </p:cNvPr>
          <p:cNvSpPr/>
          <p:nvPr/>
        </p:nvSpPr>
        <p:spPr>
          <a:xfrm>
            <a:off x="12938237" y="4266293"/>
            <a:ext cx="2228355" cy="82006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dirty="0" err="1"/>
              <a:t>Generics</a:t>
            </a:r>
            <a:endParaRPr lang="es-AR" sz="2800" dirty="0"/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F5BA3875-A468-4641-9ECA-C1ED3AE42DA9}"/>
              </a:ext>
            </a:extLst>
          </p:cNvPr>
          <p:cNvSpPr/>
          <p:nvPr/>
        </p:nvSpPr>
        <p:spPr>
          <a:xfrm>
            <a:off x="12938237" y="5724727"/>
            <a:ext cx="2943205" cy="82006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dirty="0" err="1"/>
              <a:t>Serialization</a:t>
            </a:r>
            <a:endParaRPr lang="es-AR" sz="2800" dirty="0"/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E2A1B4FA-A089-4287-8C6F-92AEA50262DF}"/>
              </a:ext>
            </a:extLst>
          </p:cNvPr>
          <p:cNvSpPr/>
          <p:nvPr/>
        </p:nvSpPr>
        <p:spPr>
          <a:xfrm>
            <a:off x="12938237" y="7196782"/>
            <a:ext cx="2943205" cy="82006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2800" dirty="0" err="1"/>
              <a:t>Reflection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053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ity-logo-black_1280.0 - UNIAT">
            <a:extLst>
              <a:ext uri="{FF2B5EF4-FFF2-40B4-BE49-F238E27FC236}">
                <a16:creationId xmlns:a16="http://schemas.microsoft.com/office/drawing/2014/main" id="{0ECE99A4-59EE-4B26-8216-3E1753E9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926" y="78813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" name="Google Shape;205;p10"/>
          <p:cNvGrpSpPr/>
          <p:nvPr/>
        </p:nvGrpSpPr>
        <p:grpSpPr>
          <a:xfrm>
            <a:off x="0" y="0"/>
            <a:ext cx="18288002" cy="1485900"/>
            <a:chOff x="0" y="0"/>
            <a:chExt cx="15129866" cy="1221608"/>
          </a:xfrm>
        </p:grpSpPr>
        <p:sp>
          <p:nvSpPr>
            <p:cNvPr id="206" name="Google Shape;206;p10"/>
            <p:cNvSpPr/>
            <p:nvPr/>
          </p:nvSpPr>
          <p:spPr>
            <a:xfrm>
              <a:off x="304800" y="30480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14825066" y="0"/>
                  </a:moveTo>
                  <a:lnTo>
                    <a:pt x="14825066" y="916808"/>
                  </a:lnTo>
                  <a:lnTo>
                    <a:pt x="0" y="916808"/>
                  </a:lnTo>
                  <a:lnTo>
                    <a:pt x="0" y="612008"/>
                  </a:lnTo>
                  <a:lnTo>
                    <a:pt x="14520266" y="612008"/>
                  </a:lnTo>
                  <a:lnTo>
                    <a:pt x="14520266" y="0"/>
                  </a:lnTo>
                  <a:close/>
                </a:path>
              </a:pathLst>
            </a:custGeom>
            <a:solidFill>
              <a:srgbClr val="F3763E"/>
            </a:solidFill>
            <a:ln>
              <a:noFill/>
            </a:ln>
          </p:spPr>
        </p:sp>
        <p:sp>
          <p:nvSpPr>
            <p:cNvPr id="207" name="Google Shape;207;p10"/>
            <p:cNvSpPr/>
            <p:nvPr/>
          </p:nvSpPr>
          <p:spPr>
            <a:xfrm>
              <a:off x="0" y="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0" y="0"/>
                  </a:moveTo>
                  <a:lnTo>
                    <a:pt x="14825066" y="0"/>
                  </a:lnTo>
                  <a:lnTo>
                    <a:pt x="14825066" y="916808"/>
                  </a:lnTo>
                  <a:lnTo>
                    <a:pt x="0" y="916808"/>
                  </a:lnTo>
                  <a:close/>
                </a:path>
              </a:pathLst>
            </a:custGeom>
            <a:solidFill>
              <a:srgbClr val="DE4726"/>
            </a:solidFill>
            <a:ln>
              <a:noFill/>
            </a:ln>
          </p:spPr>
        </p:sp>
      </p:grpSp>
      <p:sp>
        <p:nvSpPr>
          <p:cNvPr id="209" name="Google Shape;209;p10"/>
          <p:cNvSpPr txBox="1"/>
          <p:nvPr/>
        </p:nvSpPr>
        <p:spPr>
          <a:xfrm>
            <a:off x="3638818" y="0"/>
            <a:ext cx="11010363" cy="11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3991"/>
              </a:lnSpc>
            </a:pPr>
            <a:r>
              <a:rPr lang="en-US" sz="6000" b="1" dirty="0">
                <a:solidFill>
                  <a:schemeClr val="bg1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Move on to a .NET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BF404E-2985-4AD8-9D97-CC09D90252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63"/>
          <a:stretch/>
        </p:blipFill>
        <p:spPr>
          <a:xfrm>
            <a:off x="6584738" y="2628495"/>
            <a:ext cx="5118524" cy="3849043"/>
          </a:xfrm>
          <a:prstGeom prst="rect">
            <a:avLst/>
          </a:prstGeom>
        </p:spPr>
      </p:pic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7CFB9D83-709E-47F9-A718-786A69ABAA81}"/>
              </a:ext>
            </a:extLst>
          </p:cNvPr>
          <p:cNvSpPr/>
          <p:nvPr/>
        </p:nvSpPr>
        <p:spPr>
          <a:xfrm>
            <a:off x="901244" y="2553835"/>
            <a:ext cx="4868597" cy="16002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3200" b="1" dirty="0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Web </a:t>
            </a:r>
            <a:r>
              <a:rPr lang="es-AR" sz="3200" b="1" dirty="0" err="1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Developer</a:t>
            </a:r>
            <a:endParaRPr lang="es-AR" sz="3200" b="1" dirty="0">
              <a:solidFill>
                <a:schemeClr val="bg1"/>
              </a:solidFill>
              <a:latin typeface="Baloo Chettan 2" panose="020B0604020202020204" charset="0"/>
              <a:cs typeface="Baloo Chettan 2" panose="020B0604020202020204" charset="0"/>
            </a:endParaRPr>
          </a:p>
          <a:p>
            <a:pPr algn="ctr">
              <a:spcAft>
                <a:spcPts val="600"/>
              </a:spcAft>
            </a:pPr>
            <a:r>
              <a:rPr lang="es-AR" sz="3200" b="1" dirty="0" err="1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.Net</a:t>
            </a:r>
            <a:r>
              <a:rPr lang="es-AR" sz="3200" b="1" dirty="0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 Core</a:t>
            </a:r>
          </a:p>
        </p:txBody>
      </p:sp>
      <p:sp>
        <p:nvSpPr>
          <p:cNvPr id="13" name="Diagrama de flujo: proceso alternativo 12">
            <a:extLst>
              <a:ext uri="{FF2B5EF4-FFF2-40B4-BE49-F238E27FC236}">
                <a16:creationId xmlns:a16="http://schemas.microsoft.com/office/drawing/2014/main" id="{89A16744-BB4D-4252-AD0B-DF1C3673A83C}"/>
              </a:ext>
            </a:extLst>
          </p:cNvPr>
          <p:cNvSpPr/>
          <p:nvPr/>
        </p:nvSpPr>
        <p:spPr>
          <a:xfrm>
            <a:off x="368422" y="4675145"/>
            <a:ext cx="5401419" cy="173237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3200" b="1" dirty="0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Desktop/Mobile </a:t>
            </a:r>
            <a:r>
              <a:rPr lang="es-AR" sz="3200" b="1" dirty="0" err="1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Developer</a:t>
            </a:r>
            <a:endParaRPr lang="es-AR" sz="3200" b="1" dirty="0">
              <a:solidFill>
                <a:schemeClr val="bg1"/>
              </a:solidFill>
              <a:latin typeface="Baloo Chettan 2" panose="020B0604020202020204" charset="0"/>
              <a:cs typeface="Baloo Chettan 2" panose="020B0604020202020204" charset="0"/>
            </a:endParaRPr>
          </a:p>
          <a:p>
            <a:pPr algn="ctr">
              <a:spcAft>
                <a:spcPts val="600"/>
              </a:spcAft>
            </a:pPr>
            <a:r>
              <a:rPr lang="es-AR" sz="3200" b="1" dirty="0" err="1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Xamarin</a:t>
            </a:r>
            <a:r>
              <a:rPr lang="es-AR" sz="3200" b="1" dirty="0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 / MAUI</a:t>
            </a:r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AF90F7B7-FB46-4895-80F2-9D80E6DCBD44}"/>
              </a:ext>
            </a:extLst>
          </p:cNvPr>
          <p:cNvSpPr/>
          <p:nvPr/>
        </p:nvSpPr>
        <p:spPr>
          <a:xfrm>
            <a:off x="12801057" y="2366167"/>
            <a:ext cx="5118523" cy="1924513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3200" b="1" dirty="0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Data </a:t>
            </a:r>
            <a:r>
              <a:rPr lang="es-AR" sz="3200" b="1" dirty="0" err="1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Enginneer</a:t>
            </a:r>
            <a:endParaRPr lang="es-AR" sz="3200" b="1" dirty="0">
              <a:solidFill>
                <a:schemeClr val="bg1"/>
              </a:solidFill>
              <a:latin typeface="Baloo Chettan 2" panose="020B0604020202020204" charset="0"/>
              <a:cs typeface="Baloo Chettan 2" panose="020B0604020202020204" charset="0"/>
            </a:endParaRPr>
          </a:p>
          <a:p>
            <a:pPr algn="ctr">
              <a:spcAft>
                <a:spcPts val="600"/>
              </a:spcAft>
            </a:pPr>
            <a:r>
              <a:rPr lang="es-AR" sz="3200" b="1" dirty="0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Machine </a:t>
            </a:r>
            <a:r>
              <a:rPr lang="es-AR" sz="3200" b="1" dirty="0" err="1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Learning</a:t>
            </a:r>
            <a:endParaRPr lang="es-AR" sz="3200" b="1" dirty="0">
              <a:solidFill>
                <a:schemeClr val="bg1"/>
              </a:solidFill>
              <a:latin typeface="Baloo Chettan 2" panose="020B0604020202020204" charset="0"/>
              <a:cs typeface="Baloo Chettan 2" panose="020B0604020202020204" charset="0"/>
            </a:endParaRPr>
          </a:p>
          <a:p>
            <a:pPr algn="ctr">
              <a:spcAft>
                <a:spcPts val="600"/>
              </a:spcAft>
            </a:pPr>
            <a:r>
              <a:rPr lang="es-AR" sz="3200" b="1" dirty="0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ML.NET</a:t>
            </a:r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A735838A-B816-40F0-B067-1F92FF2CA804}"/>
              </a:ext>
            </a:extLst>
          </p:cNvPr>
          <p:cNvSpPr/>
          <p:nvPr/>
        </p:nvSpPr>
        <p:spPr>
          <a:xfrm>
            <a:off x="12801057" y="4906630"/>
            <a:ext cx="4929382" cy="16002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s-AR" sz="3200" b="1" dirty="0" err="1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Game</a:t>
            </a:r>
            <a:r>
              <a:rPr lang="es-AR" sz="3200" b="1" dirty="0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 </a:t>
            </a:r>
            <a:r>
              <a:rPr lang="es-AR" sz="3200" b="1" dirty="0" err="1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Developer</a:t>
            </a:r>
            <a:endParaRPr lang="es-AR" sz="3200" b="1" dirty="0">
              <a:solidFill>
                <a:schemeClr val="bg1"/>
              </a:solidFill>
              <a:latin typeface="Baloo Chettan 2" panose="020B0604020202020204" charset="0"/>
              <a:cs typeface="Baloo Chettan 2" panose="020B0604020202020204" charset="0"/>
            </a:endParaRPr>
          </a:p>
          <a:p>
            <a:pPr algn="ctr">
              <a:spcAft>
                <a:spcPts val="600"/>
              </a:spcAft>
            </a:pPr>
            <a:r>
              <a:rPr lang="es-AR" sz="3200" b="1" dirty="0">
                <a:solidFill>
                  <a:schemeClr val="bg1"/>
                </a:solidFill>
                <a:latin typeface="Baloo Chettan 2" panose="020B0604020202020204" charset="0"/>
                <a:cs typeface="Baloo Chettan 2" panose="020B0604020202020204" charset="0"/>
              </a:rPr>
              <a:t>Unity</a:t>
            </a:r>
          </a:p>
        </p:txBody>
      </p:sp>
      <p:pic>
        <p:nvPicPr>
          <p:cNvPr id="1030" name="Picture 6" descr="Microsoft anuncia ML.NET v1.0 RC – Jorge Serrano">
            <a:extLst>
              <a:ext uri="{FF2B5EF4-FFF2-40B4-BE49-F238E27FC236}">
                <a16:creationId xmlns:a16="http://schemas.microsoft.com/office/drawing/2014/main" id="{AB33FA88-BFA0-4E97-9356-5590CFA3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623" y="8001751"/>
            <a:ext cx="1521036" cy="152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B95665E-F89C-4F1E-B40E-079189C8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15" y="8025326"/>
            <a:ext cx="1476415" cy="147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dbye Xamarin.Forms, Hello MAUI!">
            <a:extLst>
              <a:ext uri="{FF2B5EF4-FFF2-40B4-BE49-F238E27FC236}">
                <a16:creationId xmlns:a16="http://schemas.microsoft.com/office/drawing/2014/main" id="{EEF96BAF-D6F9-4C17-A4E5-D7820294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56" y="796343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7339" y="2248269"/>
            <a:ext cx="4813322" cy="57904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10"/>
          <p:cNvGrpSpPr/>
          <p:nvPr/>
        </p:nvGrpSpPr>
        <p:grpSpPr>
          <a:xfrm>
            <a:off x="0" y="0"/>
            <a:ext cx="18288002" cy="1485900"/>
            <a:chOff x="0" y="0"/>
            <a:chExt cx="15129866" cy="1221608"/>
          </a:xfrm>
        </p:grpSpPr>
        <p:sp>
          <p:nvSpPr>
            <p:cNvPr id="206" name="Google Shape;206;p10"/>
            <p:cNvSpPr/>
            <p:nvPr/>
          </p:nvSpPr>
          <p:spPr>
            <a:xfrm>
              <a:off x="304800" y="30480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14825066" y="0"/>
                  </a:moveTo>
                  <a:lnTo>
                    <a:pt x="14825066" y="916808"/>
                  </a:lnTo>
                  <a:lnTo>
                    <a:pt x="0" y="916808"/>
                  </a:lnTo>
                  <a:lnTo>
                    <a:pt x="0" y="612008"/>
                  </a:lnTo>
                  <a:lnTo>
                    <a:pt x="14520266" y="612008"/>
                  </a:lnTo>
                  <a:lnTo>
                    <a:pt x="14520266" y="0"/>
                  </a:lnTo>
                  <a:close/>
                </a:path>
              </a:pathLst>
            </a:custGeom>
            <a:solidFill>
              <a:srgbClr val="F3763E"/>
            </a:solidFill>
            <a:ln>
              <a:noFill/>
            </a:ln>
          </p:spPr>
        </p:sp>
        <p:sp>
          <p:nvSpPr>
            <p:cNvPr id="207" name="Google Shape;207;p10"/>
            <p:cNvSpPr/>
            <p:nvPr/>
          </p:nvSpPr>
          <p:spPr>
            <a:xfrm>
              <a:off x="0" y="0"/>
              <a:ext cx="14825066" cy="916808"/>
            </a:xfrm>
            <a:custGeom>
              <a:avLst/>
              <a:gdLst/>
              <a:ahLst/>
              <a:cxnLst/>
              <a:rect l="l" t="t" r="r" b="b"/>
              <a:pathLst>
                <a:path w="14825066" h="916808" extrusionOk="0">
                  <a:moveTo>
                    <a:pt x="0" y="0"/>
                  </a:moveTo>
                  <a:lnTo>
                    <a:pt x="14825066" y="0"/>
                  </a:lnTo>
                  <a:lnTo>
                    <a:pt x="14825066" y="916808"/>
                  </a:lnTo>
                  <a:lnTo>
                    <a:pt x="0" y="916808"/>
                  </a:lnTo>
                  <a:close/>
                </a:path>
              </a:pathLst>
            </a:custGeom>
            <a:solidFill>
              <a:srgbClr val="DE4726"/>
            </a:solidFill>
            <a:ln>
              <a:noFill/>
            </a:ln>
          </p:spPr>
        </p:sp>
      </p:grpSp>
      <p:sp>
        <p:nvSpPr>
          <p:cNvPr id="208" name="Google Shape;208;p10"/>
          <p:cNvSpPr txBox="1"/>
          <p:nvPr/>
        </p:nvSpPr>
        <p:spPr>
          <a:xfrm>
            <a:off x="7396831" y="8137063"/>
            <a:ext cx="3494338" cy="1698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i="0" u="none" strike="noStrike" cap="none" dirty="0">
                <a:solidFill>
                  <a:srgbClr val="FF5200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Openix</a:t>
            </a:r>
            <a:endParaRPr sz="6400" b="1" i="0" u="none" strike="noStrike" cap="none" dirty="0">
              <a:solidFill>
                <a:srgbClr val="FF52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3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 b="1" i="0" u="none" strike="noStrike" cap="none" dirty="0">
                <a:solidFill>
                  <a:srgbClr val="FF5200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IT Solutions</a:t>
            </a:r>
            <a:endParaRPr b="1" dirty="0"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737340" y="303919"/>
            <a:ext cx="4813321" cy="62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72" b="1" i="0" u="none" strike="noStrike" cap="none" dirty="0">
                <a:solidFill>
                  <a:srgbClr val="FFFFFF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¿Preguntas?</a:t>
            </a:r>
            <a:endParaRPr b="1" dirty="0"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132</Words>
  <Application>Microsoft Office PowerPoint</Application>
  <PresentationFormat>Personalizado</PresentationFormat>
  <Paragraphs>68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Baloo Chettan 2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thor</dc:creator>
  <cp:lastModifiedBy>Cristian</cp:lastModifiedBy>
  <cp:revision>26</cp:revision>
  <dcterms:created xsi:type="dcterms:W3CDTF">2006-08-16T00:00:00Z</dcterms:created>
  <dcterms:modified xsi:type="dcterms:W3CDTF">2021-12-30T17:53:11Z</dcterms:modified>
</cp:coreProperties>
</file>