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1FC7D5A-8E23-4071-81F5-73C3F460DCF5}">
  <a:tblStyle styleId="{91FC7D5A-8E23-4071-81F5-73C3F460DCF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 da luis. “</a:t>
            </a:r>
            <a:r>
              <a:rPr lang="es">
                <a:solidFill>
                  <a:schemeClr val="dk1"/>
                </a:solidFill>
              </a:rPr>
              <a:t>va” es velocidad promedio normalizada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LO DA SEBAS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va es velocidad promedio normalizada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 DA FER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lo da luis. </a:t>
            </a:r>
            <a:r>
              <a:rPr lang="es">
                <a:solidFill>
                  <a:schemeClr val="dk1"/>
                </a:solidFill>
              </a:rPr>
              <a:t>va es velocidad promedio normalizada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Relationship Id="rId4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Autómata Off-Lattice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Equipo 5: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s"/>
              <a:t>Fernando Bejarano ( legajo 52043 ).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s"/>
              <a:t>Luis Marzoratti ( legajo 54449 ).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es"/>
              <a:t>Sebastian Kulesz ( legajo 54045 ).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525" y="162750"/>
            <a:ext cx="4607225" cy="345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graphicFrame>
        <p:nvGraphicFramePr>
          <p:cNvPr id="167" name="Shape 167"/>
          <p:cNvGraphicFramePr/>
          <p:nvPr/>
        </p:nvGraphicFramePr>
        <p:xfrm>
          <a:off x="969900" y="3673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{91FC7D5A-8E23-4071-81F5-73C3F460DCF5}</a:tableStyleId>
              </a:tblPr>
              <a:tblGrid>
                <a:gridCol w="569700"/>
                <a:gridCol w="732825"/>
                <a:gridCol w="569725"/>
                <a:gridCol w="1575775"/>
                <a:gridCol w="1865850"/>
                <a:gridCol w="945175"/>
                <a:gridCol w="945175"/>
              </a:tblGrid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L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M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salto de tiempo[unidades de tiempo]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tiempo total [unidades de tiempo]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rc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cantidad de simulaciones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3.1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20</a:t>
                      </a:r>
                    </a:p>
                  </a:txBody>
                  <a:tcPr marT="91425" marB="91425" marR="91425" marL="91425"/>
                </a:tc>
              </a:tr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Resultados- Va</a:t>
            </a:r>
          </a:p>
        </p:txBody>
      </p:sp>
      <p:sp>
        <p:nvSpPr>
          <p:cNvPr id="169" name="Shape 169"/>
          <p:cNvSpPr/>
          <p:nvPr/>
        </p:nvSpPr>
        <p:spPr>
          <a:xfrm>
            <a:off x="6144900" y="445025"/>
            <a:ext cx="125100" cy="11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065250" y="445025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Bibliografía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spcBef>
                <a:spcPts val="0"/>
              </a:spcBef>
            </a:pPr>
            <a:r>
              <a:rPr lang="es"/>
              <a:t>Vicksek, Czirok, Ben-Jacob, Cohen, Shochet. </a:t>
            </a:r>
            <a:r>
              <a:rPr i="1" lang="es"/>
              <a:t>Novel type of Phase transition in a system of self-driven particles.</a:t>
            </a:r>
            <a:r>
              <a:rPr lang="es"/>
              <a:t> The american Physical Society. 1995.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Bandadas de Agentes Autopropulsados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Partículas puntuales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Celda de lado L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Radio de interacción rc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Velocidad de modulo |v| y ángulo 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63" name="Shape 63"/>
          <p:cNvSpPr/>
          <p:nvPr/>
        </p:nvSpPr>
        <p:spPr>
          <a:xfrm>
            <a:off x="5010550" y="1678500"/>
            <a:ext cx="3462000" cy="2890500"/>
          </a:xfrm>
          <a:prstGeom prst="rect">
            <a:avLst/>
          </a:prstGeom>
          <a:solidFill>
            <a:srgbClr val="FAFA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4595050" y="2926950"/>
            <a:ext cx="41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556000" y="1284900"/>
            <a:ext cx="41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</a:t>
            </a:r>
          </a:p>
        </p:txBody>
      </p:sp>
      <p:sp>
        <p:nvSpPr>
          <p:cNvPr id="66" name="Shape 66"/>
          <p:cNvSpPr/>
          <p:nvPr/>
        </p:nvSpPr>
        <p:spPr>
          <a:xfrm>
            <a:off x="5517425" y="2213400"/>
            <a:ext cx="723000" cy="71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052825" y="2371850"/>
            <a:ext cx="41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</a:t>
            </a:r>
          </a:p>
        </p:txBody>
      </p:sp>
      <p:cxnSp>
        <p:nvCxnSpPr>
          <p:cNvPr id="68" name="Shape 68"/>
          <p:cNvCxnSpPr>
            <a:endCxn id="67" idx="1"/>
          </p:cNvCxnSpPr>
          <p:nvPr/>
        </p:nvCxnSpPr>
        <p:spPr>
          <a:xfrm>
            <a:off x="5899625" y="2559050"/>
            <a:ext cx="1153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 txBox="1"/>
          <p:nvPr/>
        </p:nvSpPr>
        <p:spPr>
          <a:xfrm>
            <a:off x="6971500" y="3116000"/>
            <a:ext cx="34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>
            <a:endCxn id="69" idx="0"/>
          </p:cNvCxnSpPr>
          <p:nvPr/>
        </p:nvCxnSpPr>
        <p:spPr>
          <a:xfrm>
            <a:off x="5891350" y="2567600"/>
            <a:ext cx="1254600" cy="54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1" name="Shape 71"/>
          <p:cNvSpPr/>
          <p:nvPr/>
        </p:nvSpPr>
        <p:spPr>
          <a:xfrm>
            <a:off x="6531175" y="2567600"/>
            <a:ext cx="76850" cy="282525"/>
          </a:xfrm>
          <a:custGeom>
            <a:pathLst>
              <a:path extrusionOk="0" h="11301" w="3074">
                <a:moveTo>
                  <a:pt x="997" y="0"/>
                </a:moveTo>
                <a:cubicBezTo>
                  <a:pt x="1329" y="1163"/>
                  <a:pt x="3157" y="5096"/>
                  <a:pt x="2991" y="6980"/>
                </a:cubicBezTo>
                <a:cubicBezTo>
                  <a:pt x="2824" y="8863"/>
                  <a:pt x="498" y="10580"/>
                  <a:pt x="0" y="113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2" name="Shape 72"/>
          <p:cNvSpPr txBox="1"/>
          <p:nvPr/>
        </p:nvSpPr>
        <p:spPr>
          <a:xfrm>
            <a:off x="6556000" y="2512062"/>
            <a:ext cx="41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θ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145850" y="3021425"/>
            <a:ext cx="34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</a:t>
            </a:r>
          </a:p>
        </p:txBody>
      </p:sp>
      <p:sp>
        <p:nvSpPr>
          <p:cNvPr id="74" name="Shape 74"/>
          <p:cNvSpPr/>
          <p:nvPr/>
        </p:nvSpPr>
        <p:spPr>
          <a:xfrm>
            <a:off x="5820725" y="2517750"/>
            <a:ext cx="112200" cy="116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Condiciones Iniciales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449" y="1487374"/>
            <a:ext cx="4461874" cy="3354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63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N partículas con (X, Y) aleatorios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|v| = 0.03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s"/>
              <a:t>θ aleatorio [0,  2𝝿</a:t>
            </a:r>
            <a:r>
              <a:rPr lang="es" sz="1800"/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Evolución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4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Evolución temporal: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s"/>
              <a:t> 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Δθ ruido uniforme en [ -ɳ/2, ɳ/2]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00" y="1593782"/>
            <a:ext cx="2910975" cy="4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00" y="2105375"/>
            <a:ext cx="2721366" cy="4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87" y="2681374"/>
            <a:ext cx="3683624" cy="4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Parámetros de la Simulación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340400" cy="23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Parámetro de orden</a:t>
            </a:r>
            <a:r>
              <a:rPr lang="es"/>
              <a:t>: </a:t>
            </a:r>
            <a:r>
              <a:rPr lang="es" sz="1400"/>
              <a:t>Indicador de cómo evolucionará el sistema a largo plazo.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/>
              <a:t>Va tiende a 0 para total desorden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/>
              <a:t>Va tiende a 1 para partículas polarizadas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75" y="3681750"/>
            <a:ext cx="2409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675" y="2324100"/>
            <a:ext cx="12763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7750" y="1168425"/>
            <a:ext cx="4180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solidFill>
                  <a:schemeClr val="dk2"/>
                </a:solidFill>
              </a:rPr>
              <a:t>Densidad de Partículas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9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Motor del simulador implementado en </a:t>
            </a:r>
            <a:r>
              <a:rPr b="1" lang="es"/>
              <a:t>Octave</a:t>
            </a:r>
            <a:r>
              <a:rPr lang="e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Permite aprovechar las operaciones matemáticas incluidas en el lenguaje.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302350" y="2232525"/>
            <a:ext cx="45393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96989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%Radio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particles( : , </a:t>
            </a:r>
            <a:r>
              <a:rPr lang="es" sz="11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radius;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100">
                <a:solidFill>
                  <a:srgbClr val="96989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%Color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particles( : , </a:t>
            </a:r>
            <a:r>
              <a:rPr lang="es" sz="11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</a:t>
            </a:r>
            <a:r>
              <a:rPr lang="es" sz="11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100">
                <a:solidFill>
                  <a:srgbClr val="96989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%Modulo Velocidad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particles( :, </a:t>
            </a:r>
            <a:r>
              <a:rPr lang="es" sz="11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defaultVelocity;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Ventajas de Octave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Incluye en el lenguaje una gran cantidad de las operaciones necesarias para implementar el algoritmo. (Producto matricial, etc)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Permite calcular variables estadísticas sobre sets de datos con gran facilidad.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s"/>
              <a:t>Permite modificar variables multidimensionales en operaciones simples.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338500"/>
            <a:ext cx="4677900" cy="2752800"/>
          </a:xfrm>
          <a:prstGeom prst="snip1Rect">
            <a:avLst>
              <a:gd fmla="val 15416" name="adj"/>
            </a:avLst>
          </a:prstGeom>
          <a:noFill/>
          <a:ln cap="flat" cmpd="sng" w="9525">
            <a:solidFill>
              <a:srgbClr val="0000FF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Estructura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952450"/>
            <a:ext cx="8520600" cy="13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|-- appendXYToOutput.m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|-- generateRandomSet.m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|-- runSim.m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|-- simulate.m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|-- simulateParticle.m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|-- uniformNoise.m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54689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27" name="Shape 127"/>
          <p:cNvSpPr/>
          <p:nvPr/>
        </p:nvSpPr>
        <p:spPr>
          <a:xfrm>
            <a:off x="115050" y="3386700"/>
            <a:ext cx="1121700" cy="6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runSim.m</a:t>
            </a:r>
          </a:p>
        </p:txBody>
      </p:sp>
      <p:sp>
        <p:nvSpPr>
          <p:cNvPr id="128" name="Shape 128"/>
          <p:cNvSpPr/>
          <p:nvPr/>
        </p:nvSpPr>
        <p:spPr>
          <a:xfrm>
            <a:off x="1561925" y="3386700"/>
            <a:ext cx="1121700" cy="6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simulate.m</a:t>
            </a:r>
          </a:p>
        </p:txBody>
      </p:sp>
      <p:cxnSp>
        <p:nvCxnSpPr>
          <p:cNvPr id="129" name="Shape 129"/>
          <p:cNvCxnSpPr>
            <a:stCxn id="127" idx="3"/>
            <a:endCxn id="128" idx="1"/>
          </p:cNvCxnSpPr>
          <p:nvPr/>
        </p:nvCxnSpPr>
        <p:spPr>
          <a:xfrm>
            <a:off x="1236750" y="3714900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115050" y="2436550"/>
            <a:ext cx="1121700" cy="6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Parametros</a:t>
            </a:r>
          </a:p>
        </p:txBody>
      </p:sp>
      <p:cxnSp>
        <p:nvCxnSpPr>
          <p:cNvPr id="131" name="Shape 131"/>
          <p:cNvCxnSpPr>
            <a:stCxn id="130" idx="2"/>
            <a:endCxn id="127" idx="0"/>
          </p:cNvCxnSpPr>
          <p:nvPr/>
        </p:nvCxnSpPr>
        <p:spPr>
          <a:xfrm>
            <a:off x="675900" y="30929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1379224" y="4325650"/>
            <a:ext cx="1487100" cy="6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s" sz="1000"/>
              <a:t>generateRandomSet.m</a:t>
            </a:r>
          </a:p>
        </p:txBody>
      </p:sp>
      <p:cxnSp>
        <p:nvCxnSpPr>
          <p:cNvPr id="133" name="Shape 133"/>
          <p:cNvCxnSpPr>
            <a:stCxn id="132" idx="0"/>
            <a:endCxn id="128" idx="2"/>
          </p:cNvCxnSpPr>
          <p:nvPr/>
        </p:nvCxnSpPr>
        <p:spPr>
          <a:xfrm rot="10800000">
            <a:off x="2122774" y="4043050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3070875" y="3389887"/>
            <a:ext cx="1293600" cy="656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simulateParticle.m</a:t>
            </a:r>
          </a:p>
        </p:txBody>
      </p:sp>
      <p:cxnSp>
        <p:nvCxnSpPr>
          <p:cNvPr id="135" name="Shape 135"/>
          <p:cNvCxnSpPr>
            <a:stCxn id="128" idx="3"/>
            <a:endCxn id="134" idx="1"/>
          </p:cNvCxnSpPr>
          <p:nvPr/>
        </p:nvCxnSpPr>
        <p:spPr>
          <a:xfrm>
            <a:off x="2683625" y="3714900"/>
            <a:ext cx="387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3156825" y="2454125"/>
            <a:ext cx="1121700" cy="6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uniformNoise.m</a:t>
            </a:r>
          </a:p>
        </p:txBody>
      </p:sp>
      <p:cxnSp>
        <p:nvCxnSpPr>
          <p:cNvPr id="137" name="Shape 137"/>
          <p:cNvCxnSpPr>
            <a:stCxn id="130" idx="3"/>
            <a:endCxn id="136" idx="1"/>
          </p:cNvCxnSpPr>
          <p:nvPr/>
        </p:nvCxnSpPr>
        <p:spPr>
          <a:xfrm>
            <a:off x="1236750" y="2764750"/>
            <a:ext cx="19200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6" idx="2"/>
            <a:endCxn id="134" idx="0"/>
          </p:cNvCxnSpPr>
          <p:nvPr/>
        </p:nvCxnSpPr>
        <p:spPr>
          <a:xfrm>
            <a:off x="3717675" y="3110525"/>
            <a:ext cx="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2997525" y="4325650"/>
            <a:ext cx="1440300" cy="6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appendXYToOutput.m</a:t>
            </a:r>
          </a:p>
        </p:txBody>
      </p:sp>
      <p:cxnSp>
        <p:nvCxnSpPr>
          <p:cNvPr id="140" name="Shape 140"/>
          <p:cNvCxnSpPr>
            <a:stCxn id="134" idx="2"/>
            <a:endCxn id="139" idx="0"/>
          </p:cNvCxnSpPr>
          <p:nvPr/>
        </p:nvCxnSpPr>
        <p:spPr>
          <a:xfrm>
            <a:off x="3717675" y="4046287"/>
            <a:ext cx="0" cy="2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1827550" y="2033862"/>
            <a:ext cx="244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Octave</a:t>
            </a:r>
          </a:p>
        </p:txBody>
      </p:sp>
      <p:sp>
        <p:nvSpPr>
          <p:cNvPr id="142" name="Shape 142"/>
          <p:cNvSpPr/>
          <p:nvPr/>
        </p:nvSpPr>
        <p:spPr>
          <a:xfrm>
            <a:off x="4866050" y="2343475"/>
            <a:ext cx="904800" cy="2377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>
            <a:stCxn id="139" idx="3"/>
            <a:endCxn id="142" idx="2"/>
          </p:cNvCxnSpPr>
          <p:nvPr/>
        </p:nvCxnSpPr>
        <p:spPr>
          <a:xfrm flipH="1" rot="10800000">
            <a:off x="4437825" y="3532150"/>
            <a:ext cx="428100" cy="11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4750700" y="1947175"/>
            <a:ext cx="1293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simulación.txt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866050" y="2545825"/>
            <a:ext cx="1013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T=t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x, y, vx,vy</a:t>
            </a:r>
          </a:p>
        </p:txBody>
      </p:sp>
      <p:sp>
        <p:nvSpPr>
          <p:cNvPr id="146" name="Shape 146"/>
          <p:cNvSpPr/>
          <p:nvPr/>
        </p:nvSpPr>
        <p:spPr>
          <a:xfrm>
            <a:off x="6274075" y="2492750"/>
            <a:ext cx="10134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Ovito</a:t>
            </a:r>
          </a:p>
        </p:txBody>
      </p:sp>
      <p:cxnSp>
        <p:nvCxnSpPr>
          <p:cNvPr id="147" name="Shape 147"/>
          <p:cNvCxnSpPr>
            <a:stCxn id="142" idx="0"/>
            <a:endCxn id="146" idx="1"/>
          </p:cNvCxnSpPr>
          <p:nvPr/>
        </p:nvCxnSpPr>
        <p:spPr>
          <a:xfrm flipH="1" rot="10800000">
            <a:off x="5770850" y="2894575"/>
            <a:ext cx="5031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105" y="2221462"/>
            <a:ext cx="1237169" cy="112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46" idx="3"/>
            <a:endCxn id="148" idx="1"/>
          </p:cNvCxnSpPr>
          <p:nvPr/>
        </p:nvCxnSpPr>
        <p:spPr>
          <a:xfrm flipH="1" rot="10800000">
            <a:off x="7287475" y="2782400"/>
            <a:ext cx="3945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7610687" y="1827875"/>
            <a:ext cx="138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simulación.avi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00" y="841775"/>
            <a:ext cx="3691151" cy="27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99" y="841771"/>
            <a:ext cx="3691200" cy="2768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Shape 158"/>
          <p:cNvGraphicFramePr/>
          <p:nvPr/>
        </p:nvGraphicFramePr>
        <p:xfrm>
          <a:off x="969900" y="3673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{91FC7D5A-8E23-4071-81F5-73C3F460DCF5}</a:tableStyleId>
              </a:tblPr>
              <a:tblGrid>
                <a:gridCol w="569700"/>
                <a:gridCol w="732825"/>
                <a:gridCol w="569725"/>
                <a:gridCol w="1575775"/>
                <a:gridCol w="1865850"/>
                <a:gridCol w="945175"/>
                <a:gridCol w="945175"/>
              </a:tblGrid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L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M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salto de tiempo[unidades de tiempo]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tiempo total [unidades de tiempo]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rc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800"/>
                        <a:t>cantidad de simulaciones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3.1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5</a:t>
                      </a:r>
                    </a:p>
                  </a:txBody>
                  <a:tcPr marT="91425" marB="91425" marR="91425" marL="91425"/>
                </a:tc>
              </a:tr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5</a:t>
                      </a:r>
                    </a:p>
                  </a:txBody>
                  <a:tcPr marT="91425" marB="91425" marR="91425" marL="91425"/>
                </a:tc>
              </a:tr>
              <a:tr h="26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800"/>
                        <a:t>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Resultados- Va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77711" l="79037" r="8939" t="8071"/>
          <a:stretch/>
        </p:blipFill>
        <p:spPr>
          <a:xfrm>
            <a:off x="7396625" y="1017725"/>
            <a:ext cx="443799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