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00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9" autoAdjust="0"/>
    <p:restoredTop sz="94542" autoAdjust="0"/>
  </p:normalViewPr>
  <p:slideViewPr>
    <p:cSldViewPr snapToGrid="0">
      <p:cViewPr>
        <p:scale>
          <a:sx n="50" d="100"/>
          <a:sy n="50" d="100"/>
        </p:scale>
        <p:origin x="792" y="5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E582F-322F-4536-9E43-301B7FEF3777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E59E-2FA7-4632-95F5-AA9B64519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8646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E582F-322F-4536-9E43-301B7FEF3777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E59E-2FA7-4632-95F5-AA9B64519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44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E582F-322F-4536-9E43-301B7FEF3777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E59E-2FA7-4632-95F5-AA9B64519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0917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E582F-322F-4536-9E43-301B7FEF3777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E59E-2FA7-4632-95F5-AA9B64519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3471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E582F-322F-4536-9E43-301B7FEF3777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E59E-2FA7-4632-95F5-AA9B64519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529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E582F-322F-4536-9E43-301B7FEF3777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E59E-2FA7-4632-95F5-AA9B64519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2461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E582F-322F-4536-9E43-301B7FEF3777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E59E-2FA7-4632-95F5-AA9B64519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445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E582F-322F-4536-9E43-301B7FEF3777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E59E-2FA7-4632-95F5-AA9B64519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6352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E582F-322F-4536-9E43-301B7FEF3777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E59E-2FA7-4632-95F5-AA9B64519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685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E582F-322F-4536-9E43-301B7FEF3777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E59E-2FA7-4632-95F5-AA9B64519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609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E582F-322F-4536-9E43-301B7FEF3777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E59E-2FA7-4632-95F5-AA9B64519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054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E582F-322F-4536-9E43-301B7FEF3777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4E59E-2FA7-4632-95F5-AA9B64519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853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/>
          <p:cNvSpPr/>
          <p:nvPr/>
        </p:nvSpPr>
        <p:spPr>
          <a:xfrm>
            <a:off x="-2343150" y="-914400"/>
            <a:ext cx="7229475" cy="8343900"/>
          </a:xfrm>
          <a:prstGeom prst="ellipse">
            <a:avLst/>
          </a:prstGeom>
          <a:solidFill>
            <a:srgbClr val="C1000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pic>
        <p:nvPicPr>
          <p:cNvPr id="1028" name="Picture 4" descr="Vestibulinho ETEC 2020 abre inscrições para seis cursos – Prefeitura da  Estância de Atiba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40776"/>
            <a:ext cx="3489916" cy="2233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5537267" y="709615"/>
            <a:ext cx="622907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400" b="1" dirty="0" smtClean="0"/>
              <a:t>Fundamentos de </a:t>
            </a:r>
          </a:p>
          <a:p>
            <a:pPr algn="ctr"/>
            <a:r>
              <a:rPr lang="pt-BR" sz="5400" b="1" dirty="0" smtClean="0"/>
              <a:t>Desenvolvimento de </a:t>
            </a:r>
          </a:p>
          <a:p>
            <a:pPr algn="ctr"/>
            <a:r>
              <a:rPr lang="pt-BR" sz="5400" b="1" dirty="0" smtClean="0"/>
              <a:t>Sistemas</a:t>
            </a:r>
          </a:p>
          <a:p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537267" y="3835714"/>
            <a:ext cx="44073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err="1" smtClean="0"/>
              <a:t>Cap</a:t>
            </a:r>
            <a:r>
              <a:rPr lang="pt-BR" sz="3200" dirty="0" smtClean="0"/>
              <a:t> 1 – HTML</a:t>
            </a:r>
          </a:p>
          <a:p>
            <a:r>
              <a:rPr lang="pt-BR" sz="3200" dirty="0" smtClean="0"/>
              <a:t>Prof. Fernando G. Fanado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42601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Vestibulinho ETEC 2020 abre inscrições para seis cursos – Prefeitura da  Estância de Atiba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2084" y="0"/>
            <a:ext cx="3489916" cy="2233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495300" y="1162050"/>
            <a:ext cx="116967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 smtClean="0">
                <a:solidFill>
                  <a:srgbClr val="FF0000"/>
                </a:solidFill>
              </a:rPr>
              <a:t>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 err="1" smtClean="0"/>
              <a:t>Hyper</a:t>
            </a:r>
            <a:r>
              <a:rPr lang="pt-BR" sz="2800" dirty="0" smtClean="0"/>
              <a:t> </a:t>
            </a:r>
            <a:r>
              <a:rPr lang="pt-BR" sz="2800" dirty="0" err="1" smtClean="0"/>
              <a:t>Text</a:t>
            </a:r>
            <a:r>
              <a:rPr lang="pt-BR" sz="2800" dirty="0" smtClean="0"/>
              <a:t> </a:t>
            </a:r>
            <a:r>
              <a:rPr lang="pt-BR" sz="2800" dirty="0" err="1" smtClean="0"/>
              <a:t>Markup</a:t>
            </a:r>
            <a:r>
              <a:rPr lang="pt-BR" sz="2800" dirty="0" smtClean="0"/>
              <a:t> </a:t>
            </a:r>
            <a:r>
              <a:rPr lang="pt-BR" sz="2800" dirty="0" err="1" smtClean="0"/>
              <a:t>Language</a:t>
            </a:r>
            <a:r>
              <a:rPr lang="pt-BR" sz="2800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 smtClean="0"/>
              <a:t>Linguagem de </a:t>
            </a:r>
            <a:r>
              <a:rPr lang="pt-BR" sz="2800" b="1" dirty="0" smtClean="0"/>
              <a:t>marcação</a:t>
            </a:r>
            <a:r>
              <a:rPr lang="pt-BR" sz="2800" dirty="0" smtClean="0"/>
              <a:t> para hipertexto.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 smtClean="0"/>
              <a:t>Hipertexto: conteúdo dinâmico (links).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 smtClean="0"/>
              <a:t>Encontra-se atualmente na versão 5.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 smtClean="0"/>
              <a:t>HTML não pode ser considerada uma linguagem de programação! (Porque não faz cálculos, nem processamento de dados que viram informação)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 smtClean="0"/>
              <a:t>Excelente fonte de documentação: https://developer.mozilla.org/pt-BR/docs/Web/HTML</a:t>
            </a:r>
            <a:endParaRPr lang="pt-BR" sz="2800" b="1" dirty="0" smtClean="0"/>
          </a:p>
          <a:p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50" y="0"/>
            <a:ext cx="16954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7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Vestibulinho ETEC 2020 abre inscrições para seis cursos – Prefeitura da  Estância de Atiba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578" y="1"/>
            <a:ext cx="2232421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495300" y="857250"/>
            <a:ext cx="1169670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 smtClean="0">
                <a:solidFill>
                  <a:srgbClr val="FF0000"/>
                </a:solidFill>
              </a:rPr>
              <a:t>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 smtClean="0"/>
              <a:t>Permite a definição declarativa de elementos.  (escrevendo os passos com detalhes) – Ex. mesa com 3 lugares e eu quero jantar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 smtClean="0"/>
              <a:t>É utilizada para compor semanticamente (acessibilidade) uma página Web.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rgbClr val="FF0000"/>
                </a:solidFill>
              </a:rPr>
              <a:t>https://learn.microsoft.com/pt-br/archive/msdn-magazine/2012/december/building-html5-applications-designing-accessibility-with-html</a:t>
            </a:r>
            <a:r>
              <a:rPr lang="pt-BR" sz="1400" dirty="0" smtClean="0">
                <a:solidFill>
                  <a:srgbClr val="FF0000"/>
                </a:solidFill>
              </a:rPr>
              <a:t>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 smtClean="0"/>
              <a:t>É constituída por elementos, algo que irá ser referenciado em tela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 smtClean="0"/>
              <a:t>Elementos são delimitados por </a:t>
            </a:r>
            <a:r>
              <a:rPr lang="pt-BR" sz="2800" dirty="0" err="1" smtClean="0"/>
              <a:t>tags</a:t>
            </a:r>
            <a:r>
              <a:rPr lang="pt-BR" sz="2800" dirty="0" smtClean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 smtClean="0"/>
              <a:t>A grande maioria das </a:t>
            </a:r>
            <a:r>
              <a:rPr lang="pt-BR" sz="2800" dirty="0" err="1" smtClean="0"/>
              <a:t>tags</a:t>
            </a:r>
            <a:r>
              <a:rPr lang="pt-BR" sz="2800" dirty="0" smtClean="0"/>
              <a:t> possuem conteúdo.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 smtClean="0"/>
              <a:t>Além disso, as </a:t>
            </a:r>
            <a:r>
              <a:rPr lang="pt-BR" sz="2800" dirty="0" err="1" smtClean="0"/>
              <a:t>tags</a:t>
            </a:r>
            <a:r>
              <a:rPr lang="pt-BR" sz="2800" dirty="0" smtClean="0"/>
              <a:t> podem possuir atributos.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 smtClean="0"/>
              <a:t>Os atributos possuem valores.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5564" y="0"/>
            <a:ext cx="1042285" cy="1428750"/>
          </a:xfrm>
          <a:prstGeom prst="rect">
            <a:avLst/>
          </a:prstGeom>
        </p:spPr>
      </p:pic>
      <p:sp>
        <p:nvSpPr>
          <p:cNvPr id="3" name="AutoShape 2" descr="https://learn.microsoft.com/pt-br/archive/msdn-magazine/2012/december/images/jj863135.lal_fig01_hires(pt-br,msdn.10)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157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3126335"/>
            <a:ext cx="5845175" cy="3731665"/>
          </a:xfrm>
          <a:prstGeom prst="rect">
            <a:avLst/>
          </a:prstGeom>
        </p:spPr>
      </p:pic>
      <p:pic>
        <p:nvPicPr>
          <p:cNvPr id="1028" name="Picture 4" descr="Vestibulinho ETEC 2020 abre inscrições para seis cursos – Prefeitura da  Estância de Atiba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578" y="1"/>
            <a:ext cx="2232421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5564" y="0"/>
            <a:ext cx="1042285" cy="1428750"/>
          </a:xfrm>
          <a:prstGeom prst="rect">
            <a:avLst/>
          </a:prstGeom>
        </p:spPr>
      </p:pic>
      <p:sp>
        <p:nvSpPr>
          <p:cNvPr id="3" name="AutoShape 2" descr="https://learn.microsoft.com/pt-br/archive/msdn-magazine/2012/december/images/jj863135.lal_fig01_hires(pt-br,msdn.10)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9623" y="160141"/>
            <a:ext cx="3571127" cy="296639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6968728" y="2561094"/>
            <a:ext cx="116967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 smtClean="0"/>
              <a:t>-&gt; Elemento</a:t>
            </a:r>
          </a:p>
          <a:p>
            <a:r>
              <a:rPr lang="pt-BR" sz="5400" b="1" dirty="0" smtClean="0"/>
              <a:t>---&gt; </a:t>
            </a:r>
            <a:r>
              <a:rPr lang="pt-BR" sz="5400" b="1" dirty="0" err="1" smtClean="0"/>
              <a:t>Tag</a:t>
            </a:r>
            <a:endParaRPr lang="pt-BR" sz="5400" b="1" dirty="0" smtClean="0"/>
          </a:p>
          <a:p>
            <a:r>
              <a:rPr lang="pt-BR" sz="5400" b="1" dirty="0" smtClean="0"/>
              <a:t>-----&gt; </a:t>
            </a:r>
            <a:r>
              <a:rPr lang="pt-BR" sz="5400" b="1" dirty="0" smtClean="0">
                <a:sym typeface="Wingdings" panose="05000000000000000000" pitchFamily="2" charset="2"/>
              </a:rPr>
              <a:t>Conteúdo</a:t>
            </a:r>
          </a:p>
          <a:p>
            <a:r>
              <a:rPr lang="pt-BR" sz="5400" b="1" dirty="0" smtClean="0"/>
              <a:t>-------&gt; Atributos</a:t>
            </a:r>
          </a:p>
          <a:p>
            <a:r>
              <a:rPr lang="pt-BR" sz="5400" b="1" dirty="0" smtClean="0"/>
              <a:t>---------&gt; Valores</a:t>
            </a:r>
            <a:endParaRPr lang="pt-BR" sz="5400" dirty="0" smtClean="0"/>
          </a:p>
        </p:txBody>
      </p:sp>
    </p:spTree>
    <p:extLst>
      <p:ext uri="{BB962C8B-B14F-4D97-AF65-F5344CB8AC3E}">
        <p14:creationId xmlns:p14="http://schemas.microsoft.com/office/powerpoint/2010/main" val="179578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Vestibulinho ETEC 2020 abre inscrições para seis cursos – Prefeitura da  Estância de Atiba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578" y="1"/>
            <a:ext cx="2232421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307975" y="342900"/>
            <a:ext cx="116967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 smtClean="0">
                <a:solidFill>
                  <a:srgbClr val="FF0000"/>
                </a:solidFill>
              </a:rPr>
              <a:t>HTML – principais </a:t>
            </a:r>
            <a:r>
              <a:rPr lang="pt-BR" sz="5400" b="1" dirty="0" err="1" smtClean="0">
                <a:solidFill>
                  <a:srgbClr val="FF0000"/>
                </a:solidFill>
              </a:rPr>
              <a:t>tags</a:t>
            </a:r>
            <a:endParaRPr lang="pt-BR" sz="5400" b="1" dirty="0" smtClean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 smtClean="0"/>
              <a:t>&lt;h1&gt; a &lt;h6&gt; -- títulos.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 smtClean="0"/>
              <a:t>&lt;p&gt; -- parágrafos.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 smtClean="0"/>
              <a:t>&lt;</a:t>
            </a:r>
            <a:r>
              <a:rPr lang="pt-BR" sz="2800" dirty="0" err="1" smtClean="0"/>
              <a:t>div</a:t>
            </a:r>
            <a:r>
              <a:rPr lang="pt-BR" sz="2800" dirty="0" smtClean="0"/>
              <a:t>&gt; -- divisões </a:t>
            </a:r>
            <a:r>
              <a:rPr lang="pt-BR" sz="2800" dirty="0" err="1" smtClean="0"/>
              <a:t>blocantes</a:t>
            </a:r>
            <a:r>
              <a:rPr lang="pt-BR" sz="2800" dirty="0" smtClean="0"/>
              <a:t> (quebra de linha).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 smtClean="0"/>
              <a:t>&lt;</a:t>
            </a:r>
            <a:r>
              <a:rPr lang="pt-BR" sz="2800" dirty="0" err="1" smtClean="0"/>
              <a:t>span</a:t>
            </a:r>
            <a:r>
              <a:rPr lang="pt-BR" sz="2800" dirty="0" smtClean="0"/>
              <a:t>&gt; -- divisões não </a:t>
            </a:r>
            <a:r>
              <a:rPr lang="pt-BR" sz="2800" dirty="0" err="1" smtClean="0"/>
              <a:t>blocantes</a:t>
            </a:r>
            <a:r>
              <a:rPr lang="pt-BR" sz="28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 smtClean="0"/>
              <a:t>&lt;</a:t>
            </a:r>
            <a:r>
              <a:rPr lang="pt-BR" sz="2800" dirty="0" err="1" smtClean="0"/>
              <a:t>img</a:t>
            </a:r>
            <a:r>
              <a:rPr lang="pt-BR" sz="2800" dirty="0" smtClean="0"/>
              <a:t>&gt; -- definição de imagens.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 smtClean="0"/>
              <a:t>&lt;</a:t>
            </a:r>
            <a:r>
              <a:rPr lang="pt-BR" sz="2800" dirty="0" err="1" smtClean="0"/>
              <a:t>table</a:t>
            </a:r>
            <a:r>
              <a:rPr lang="pt-BR" sz="2800" dirty="0" smtClean="0"/>
              <a:t>&gt; &lt;</a:t>
            </a:r>
            <a:r>
              <a:rPr lang="pt-BR" sz="2800" dirty="0" err="1" smtClean="0"/>
              <a:t>thead</a:t>
            </a:r>
            <a:r>
              <a:rPr lang="pt-BR" sz="2800" dirty="0" smtClean="0"/>
              <a:t>&gt; &lt;</a:t>
            </a:r>
            <a:r>
              <a:rPr lang="pt-BR" sz="2800" dirty="0" err="1" smtClean="0"/>
              <a:t>tbody</a:t>
            </a:r>
            <a:r>
              <a:rPr lang="pt-BR" sz="2800" dirty="0" smtClean="0"/>
              <a:t>&gt; &lt;</a:t>
            </a:r>
            <a:r>
              <a:rPr lang="pt-BR" sz="2800" dirty="0" err="1" smtClean="0"/>
              <a:t>tr</a:t>
            </a:r>
            <a:r>
              <a:rPr lang="pt-BR" sz="2800" dirty="0" smtClean="0"/>
              <a:t>&gt; &lt;</a:t>
            </a:r>
            <a:r>
              <a:rPr lang="pt-BR" sz="2800" dirty="0" err="1" smtClean="0"/>
              <a:t>td</a:t>
            </a:r>
            <a:r>
              <a:rPr lang="pt-BR" sz="2800" dirty="0" smtClean="0"/>
              <a:t>&gt; -- definição de tabelas, linhas e colunas.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 smtClean="0"/>
              <a:t>&lt;</a:t>
            </a:r>
            <a:r>
              <a:rPr lang="pt-BR" sz="2800" dirty="0" err="1" smtClean="0"/>
              <a:t>ul</a:t>
            </a:r>
            <a:r>
              <a:rPr lang="pt-BR" sz="2800" dirty="0" smtClean="0"/>
              <a:t>&gt; &lt;</a:t>
            </a:r>
            <a:r>
              <a:rPr lang="pt-BR" sz="2800" dirty="0" err="1" smtClean="0"/>
              <a:t>ol</a:t>
            </a:r>
            <a:r>
              <a:rPr lang="pt-BR" sz="2800" dirty="0" smtClean="0"/>
              <a:t>&gt; e &lt;li&gt; -- listas e itens de lista.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 smtClean="0"/>
              <a:t>&lt;</a:t>
            </a:r>
            <a:r>
              <a:rPr lang="pt-BR" sz="2800" dirty="0" err="1" smtClean="0"/>
              <a:t>strong</a:t>
            </a:r>
            <a:r>
              <a:rPr lang="pt-BR" sz="2800" dirty="0" smtClean="0"/>
              <a:t>&gt; e &lt;em&gt; -- ênfase no texto.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 smtClean="0"/>
              <a:t>&lt;a&gt; -- âncoras (links).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 smtClean="0"/>
              <a:t>&lt;input&gt; -- entrada de texto.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 smtClean="0"/>
              <a:t>&lt;</a:t>
            </a:r>
            <a:r>
              <a:rPr lang="pt-BR" sz="2800" dirty="0" err="1" smtClean="0"/>
              <a:t>button</a:t>
            </a:r>
            <a:r>
              <a:rPr lang="pt-BR" sz="2800" dirty="0" smtClean="0"/>
              <a:t>&gt; -- botão.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 smtClean="0"/>
              <a:t>&lt;</a:t>
            </a:r>
            <a:r>
              <a:rPr lang="pt-BR" sz="2800" dirty="0" err="1" smtClean="0"/>
              <a:t>img</a:t>
            </a:r>
            <a:r>
              <a:rPr lang="pt-BR" sz="2800" dirty="0" smtClean="0"/>
              <a:t> /&gt; -- imagens.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5564" y="0"/>
            <a:ext cx="1042285" cy="1428750"/>
          </a:xfrm>
          <a:prstGeom prst="rect">
            <a:avLst/>
          </a:prstGeom>
        </p:spPr>
      </p:pic>
      <p:sp>
        <p:nvSpPr>
          <p:cNvPr id="3" name="AutoShape 2" descr="https://learn.microsoft.com/pt-br/archive/msdn-magazine/2012/december/images/jj863135.lal_fig01_hires(pt-br,msdn.10)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408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Vestibulinho ETEC 2020 abre inscrições para seis cursos – Prefeitura da  Estância de Atiba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578" y="1"/>
            <a:ext cx="2232421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307975" y="342900"/>
            <a:ext cx="1169670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 smtClean="0">
                <a:solidFill>
                  <a:srgbClr val="FF0000"/>
                </a:solidFill>
              </a:rPr>
              <a:t>Conclusão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 smtClean="0"/>
              <a:t>HTML é uma linguagem de marcação.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 smtClean="0"/>
              <a:t>Utilizada para a definição de conteúdo na web.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 smtClean="0"/>
              <a:t>Foco em semântica.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 smtClean="0"/>
              <a:t>Composta de elementos.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 smtClean="0"/>
              <a:t>Elementos são delimitados por </a:t>
            </a:r>
            <a:r>
              <a:rPr lang="pt-BR" sz="2800" dirty="0" err="1" smtClean="0"/>
              <a:t>tags</a:t>
            </a:r>
            <a:r>
              <a:rPr lang="pt-BR" sz="2800" dirty="0" smtClean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 smtClean="0"/>
              <a:t>Elementos com conteúdo precisam de </a:t>
            </a:r>
            <a:r>
              <a:rPr lang="pt-BR" sz="2800" dirty="0" err="1" smtClean="0"/>
              <a:t>tag</a:t>
            </a:r>
            <a:r>
              <a:rPr lang="pt-BR" sz="2800" dirty="0" smtClean="0"/>
              <a:t> de fechamento.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 err="1" smtClean="0"/>
              <a:t>Tags</a:t>
            </a:r>
            <a:r>
              <a:rPr lang="pt-BR" sz="2800" dirty="0" smtClean="0"/>
              <a:t> podem possuir atributos.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 smtClean="0"/>
              <a:t>Atributos podem possuir valores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 smtClean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4400" b="1" dirty="0" smtClean="0">
                <a:solidFill>
                  <a:srgbClr val="FF0000"/>
                </a:solidFill>
              </a:rPr>
              <a:t>Práticas com 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5564" y="0"/>
            <a:ext cx="1042285" cy="1428750"/>
          </a:xfrm>
          <a:prstGeom prst="rect">
            <a:avLst/>
          </a:prstGeom>
        </p:spPr>
      </p:pic>
      <p:sp>
        <p:nvSpPr>
          <p:cNvPr id="3" name="AutoShape 2" descr="https://learn.microsoft.com/pt-br/archive/msdn-magazine/2012/december/images/jj863135.lal_fig01_hires(pt-br,msdn.10)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905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342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f3r</dc:creator>
  <cp:lastModifiedBy>f3r</cp:lastModifiedBy>
  <cp:revision>10</cp:revision>
  <dcterms:created xsi:type="dcterms:W3CDTF">2023-05-09T20:10:32Z</dcterms:created>
  <dcterms:modified xsi:type="dcterms:W3CDTF">2023-05-09T23:17:57Z</dcterms:modified>
</cp:coreProperties>
</file>