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3" r:id="rId2"/>
    <p:sldId id="294" r:id="rId3"/>
    <p:sldId id="264" r:id="rId4"/>
    <p:sldId id="295" r:id="rId5"/>
    <p:sldId id="296" r:id="rId6"/>
    <p:sldId id="297" r:id="rId7"/>
    <p:sldId id="299" r:id="rId8"/>
    <p:sldId id="298" r:id="rId9"/>
    <p:sldId id="300" r:id="rId10"/>
    <p:sldId id="301" r:id="rId11"/>
    <p:sldId id="287" r:id="rId12"/>
  </p:sldIdLst>
  <p:sldSz cx="9144000" cy="6858000" type="screen4x3"/>
  <p:notesSz cx="6858000" cy="91440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1D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81773" autoAdjust="0"/>
  </p:normalViewPr>
  <p:slideViewPr>
    <p:cSldViewPr snapToGrid="0" snapToObjects="1">
      <p:cViewPr>
        <p:scale>
          <a:sx n="81" d="100"/>
          <a:sy n="81" d="100"/>
        </p:scale>
        <p:origin x="-168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69513-8BA1-4EB9-BAC2-CB421FE1A0C1}" type="datetimeFigureOut">
              <a:rPr lang="pt-BR" smtClean="0"/>
              <a:pPr/>
              <a:t>26/09/2016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1AC17-D80F-448B-82A7-F43CAE0AA3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579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1AC17-D80F-448B-82A7-F43CAE0AA32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641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26/09/2016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26/09/2016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26/09/2016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26/09/2016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26/09/2016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26/09/2016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35879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921F91D-F8E2-ED47-8719-3424F4661261}" type="datetimeFigureOut">
              <a:rPr lang="pt-BR" smtClean="0"/>
              <a:pPr/>
              <a:t>26/09/2016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Título da Aula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01F66031-B04F-F746-94EA-266F703513A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ana.correa@mackenzie.b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pt-BR" sz="3556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Universidade Presbiteriana Mackenzie</a:t>
            </a:r>
            <a:endParaRPr lang="pt-BR" dirty="0"/>
          </a:p>
        </p:txBody>
      </p:sp>
      <p:pic>
        <p:nvPicPr>
          <p:cNvPr id="4" name="Picture 25" descr="brasao_M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1600200"/>
            <a:ext cx="28575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356069" y="3951892"/>
            <a:ext cx="612140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pt-BR" sz="2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PyGame</a:t>
            </a:r>
            <a:r>
              <a:rPr lang="pt-BR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 </a:t>
            </a:r>
            <a:r>
              <a:rPr lang="pt-BR" sz="2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Pong</a:t>
            </a:r>
            <a:endParaRPr lang="pt-BR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pitchFamily="34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162300" y="4695646"/>
            <a:ext cx="4508938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dirty="0" err="1" smtClean="0">
                <a:latin typeface="Verdana" pitchFamily="34" charset="0"/>
              </a:rPr>
              <a:t>Professores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</a:rPr>
              <a:t>Responsáveis</a:t>
            </a:r>
            <a:r>
              <a:rPr lang="en-US" dirty="0" smtClean="0">
                <a:latin typeface="Verdana" pitchFamily="34" charset="0"/>
              </a:rPr>
              <a:t>: </a:t>
            </a:r>
            <a:br>
              <a:rPr lang="en-US" dirty="0" smtClean="0">
                <a:latin typeface="Verdana" pitchFamily="34" charset="0"/>
              </a:rPr>
            </a:br>
            <a:endParaRPr lang="en-US" dirty="0" smtClean="0">
              <a:latin typeface="Verdana" pitchFamily="34" charset="0"/>
            </a:endParaRPr>
          </a:p>
          <a:p>
            <a:pPr algn="ctr" eaLnBrk="0" hangingPunct="0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Ana Grasielle, 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Israel 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Florentino e 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Leandro </a:t>
            </a:r>
            <a:r>
              <a:rPr lang="en-US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Pupo</a:t>
            </a:r>
            <a:endParaRPr lang="en-US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195513" y="6021388"/>
            <a:ext cx="541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15000"/>
              </a:spcBef>
            </a:pPr>
            <a:r>
              <a:rPr lang="pt-BR" b="1" dirty="0" smtClean="0">
                <a:cs typeface="Arial" pitchFamily="34" charset="0"/>
              </a:rPr>
              <a:t>Faculdade de Computação e Informática</a:t>
            </a:r>
            <a:endParaRPr lang="pt-BR" b="1" dirty="0">
              <a:cs typeface="Arial" pitchFamily="34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130664" y="6456251"/>
            <a:ext cx="6882671" cy="338554"/>
          </a:xfrm>
          <a:prstGeom prst="rect">
            <a:avLst/>
          </a:prstGeom>
          <a:solidFill>
            <a:srgbClr val="9E1D0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15000"/>
              </a:spcBef>
            </a:pPr>
            <a:r>
              <a:rPr lang="pt-BR" sz="1600" b="1" dirty="0">
                <a:solidFill>
                  <a:schemeClr val="bg1"/>
                </a:solidFill>
                <a:cs typeface="Arial" pitchFamily="34" charset="0"/>
              </a:rPr>
              <a:t>São Paulo,</a:t>
            </a:r>
            <a:r>
              <a:rPr lang="pt-BR" sz="1600" b="1" dirty="0" smtClean="0">
                <a:solidFill>
                  <a:schemeClr val="bg1"/>
                </a:solidFill>
                <a:cs typeface="Arial" pitchFamily="34" charset="0"/>
              </a:rPr>
              <a:t> Setembro de 2016</a:t>
            </a:r>
            <a:endParaRPr lang="pt-B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26" name="Picture 2" descr="Resultado de image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39" y="1202585"/>
            <a:ext cx="3060700" cy="237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WarmUp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&lt;Título da Aula&gt;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14312" y="1259075"/>
            <a:ext cx="8715375" cy="1718587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pt-BR" altLang="pt-BR" sz="2000" dirty="0" smtClean="0"/>
              <a:t>1) Altere o ângulo de ricochete da bolinha</a:t>
            </a:r>
            <a:r>
              <a:rPr lang="pt-BR" altLang="pt-BR" sz="2000" dirty="0" smtClean="0"/>
              <a:t>, para que ao atingir as barras dos jogadores ela rebata com ângulo diferente das bordas</a:t>
            </a:r>
          </a:p>
          <a:p>
            <a:pPr>
              <a:spcBef>
                <a:spcPct val="0"/>
              </a:spcBef>
            </a:pPr>
            <a:endParaRPr lang="pt-BR" altLang="pt-BR" sz="2000" dirty="0" smtClean="0"/>
          </a:p>
          <a:p>
            <a:pPr>
              <a:spcBef>
                <a:spcPct val="0"/>
              </a:spcBef>
            </a:pPr>
            <a:r>
              <a:rPr lang="pt-BR" altLang="pt-BR" sz="2000" dirty="0" smtClean="0"/>
              <a:t>2) Alguns jogos possuem o modo demonstração em que os players são executados automaticamente, sem interferência externa. Altere o jogo para que as duas barras sejam comandadas pela “máquina”</a:t>
            </a:r>
          </a:p>
        </p:txBody>
      </p:sp>
    </p:spTree>
    <p:extLst>
      <p:ext uri="{BB962C8B-B14F-4D97-AF65-F5344CB8AC3E}">
        <p14:creationId xmlns:p14="http://schemas.microsoft.com/office/powerpoint/2010/main" val="175848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pt-BR" dirty="0" smtClean="0"/>
          </a:p>
          <a:p>
            <a:pPr algn="ctr">
              <a:buNone/>
            </a:pPr>
            <a:endParaRPr lang="pt-BR" dirty="0" smtClean="0"/>
          </a:p>
          <a:p>
            <a:pPr algn="ctr">
              <a:buNone/>
            </a:pPr>
            <a:endParaRPr lang="pt-BR" dirty="0"/>
          </a:p>
          <a:p>
            <a:pPr algn="ctr">
              <a:buNone/>
            </a:pPr>
            <a:r>
              <a:rPr lang="pt-BR" dirty="0" smtClean="0"/>
              <a:t>Leandro Pupo Natale</a:t>
            </a:r>
          </a:p>
          <a:p>
            <a:pPr algn="ctr">
              <a:buNone/>
            </a:pPr>
            <a:r>
              <a:rPr lang="pt-BR" u="sng" dirty="0" smtClean="0">
                <a:hlinkClick r:id="rId2"/>
              </a:rPr>
              <a:t>Leandro.natale@mackenzie.br</a:t>
            </a:r>
            <a:r>
              <a:rPr lang="pt-BR" dirty="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Jogo </a:t>
            </a:r>
            <a:r>
              <a:rPr lang="pt-BR" dirty="0" err="1" smtClean="0"/>
              <a:t>Pong</a:t>
            </a:r>
            <a:endParaRPr lang="pt-BR" dirty="0"/>
          </a:p>
        </p:txBody>
      </p:sp>
      <p:pic>
        <p:nvPicPr>
          <p:cNvPr id="1026" name="Picture 2" descr="https://upload.wikimedia.org/wikipedia/commons/thumb/3/32/Signed_Pong_Cabinet.jpg/200px-Signed_Pong_Cabin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704191"/>
            <a:ext cx="2693621" cy="443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75138" y="1704191"/>
            <a:ext cx="542778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Um dos primeiros jogos eletrônicos lucrativos.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Criado para simular um jogo de </a:t>
            </a:r>
            <a:r>
              <a:rPr lang="pt-BR" sz="2400" dirty="0" err="1" smtClean="0"/>
              <a:t>tenis</a:t>
            </a:r>
            <a:r>
              <a:rPr lang="pt-BR" sz="2400" dirty="0" smtClean="0"/>
              <a:t> de mesa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Foi o primeiro jogo desenvolvido pela Atari Inc.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O jogo original possibilitava a mudança do ângulo da bolinha de acordo com a região que a rebatia e aumentava a velocidade do jogo a medida que o jogo avançava.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8144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Movimentando objetos na tela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&lt;Título da Aula&gt;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14312" y="1259074"/>
            <a:ext cx="8715375" cy="377012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pt-BR" sz="2400" dirty="0" smtClean="0">
                <a:latin typeface="Arial" charset="0"/>
              </a:rPr>
              <a:t>Para movimentar um objeto na tela, o </a:t>
            </a:r>
            <a:r>
              <a:rPr lang="pt-BR" sz="2400" dirty="0" err="1" smtClean="0">
                <a:latin typeface="Arial" charset="0"/>
              </a:rPr>
              <a:t>pygame</a:t>
            </a:r>
            <a:r>
              <a:rPr lang="pt-BR" sz="2400" dirty="0" smtClean="0">
                <a:latin typeface="Arial" charset="0"/>
              </a:rPr>
              <a:t> possui a função move que recebe como </a:t>
            </a:r>
            <a:r>
              <a:rPr lang="pt-BR" sz="2400" dirty="0" err="1" smtClean="0">
                <a:latin typeface="Arial" charset="0"/>
              </a:rPr>
              <a:t>parametro</a:t>
            </a:r>
            <a:r>
              <a:rPr lang="pt-BR" sz="2400" dirty="0" smtClean="0">
                <a:latin typeface="Arial" charset="0"/>
              </a:rPr>
              <a:t> as novas posições X e </a:t>
            </a:r>
            <a:r>
              <a:rPr lang="pt-BR" sz="2400" dirty="0" smtClean="0">
                <a:latin typeface="Arial" charset="0"/>
              </a:rPr>
              <a:t>Y, e retorna o </a:t>
            </a:r>
            <a:r>
              <a:rPr lang="pt-BR" sz="2400" dirty="0" err="1" smtClean="0">
                <a:latin typeface="Arial" charset="0"/>
              </a:rPr>
              <a:t>retangulo</a:t>
            </a:r>
            <a:r>
              <a:rPr lang="pt-BR" sz="2400" dirty="0" smtClean="0">
                <a:latin typeface="Arial" charset="0"/>
              </a:rPr>
              <a:t> do objeto na nova posição</a:t>
            </a:r>
            <a:endParaRPr lang="pt-BR" sz="2400" dirty="0" smtClean="0">
              <a:latin typeface="Arial" charset="0"/>
            </a:endParaRPr>
          </a:p>
          <a:p>
            <a:pPr>
              <a:spcBef>
                <a:spcPct val="0"/>
              </a:spcBef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move(x, y) -&gt;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endParaRPr lang="pt-BR" altLang="pt-BR" sz="2400" dirty="0" smtClean="0"/>
          </a:p>
          <a:p>
            <a:pPr eaLnBrk="1" hangingPunct="1">
              <a:defRPr/>
            </a:pPr>
            <a:r>
              <a:rPr lang="pt-BR" altLang="pt-BR" sz="2400" dirty="0" smtClean="0"/>
              <a:t>O </a:t>
            </a:r>
            <a:r>
              <a:rPr lang="pt-BR" altLang="pt-BR" sz="2400" dirty="0" smtClean="0"/>
              <a:t>código de exemplo movimenta uma bola na tela </a:t>
            </a:r>
            <a:r>
              <a:rPr lang="pt-BR" altLang="pt-BR" sz="2400" dirty="0" err="1" smtClean="0"/>
              <a:t>indefinamente</a:t>
            </a:r>
            <a:r>
              <a:rPr lang="pt-BR" altLang="pt-BR" sz="2400" dirty="0" smtClean="0"/>
              <a:t>.</a:t>
            </a:r>
          </a:p>
          <a:p>
            <a:pPr eaLnBrk="1" hangingPunct="1">
              <a:defRPr/>
            </a:pPr>
            <a:r>
              <a:rPr lang="pt-BR" altLang="pt-BR" sz="2400" dirty="0" smtClean="0"/>
              <a:t>A velocidade </a:t>
            </a:r>
            <a:r>
              <a:rPr lang="pt-BR" altLang="pt-BR" sz="2400" dirty="0" smtClean="0"/>
              <a:t>e sentido do </a:t>
            </a:r>
            <a:r>
              <a:rPr lang="pt-BR" altLang="pt-BR" sz="2400" dirty="0" smtClean="0"/>
              <a:t>movimento depende </a:t>
            </a:r>
            <a:r>
              <a:rPr lang="pt-BR" altLang="pt-BR" sz="2400" dirty="0" smtClean="0"/>
              <a:t>da diferença dos valores atuais e dos novos valores passados</a:t>
            </a:r>
          </a:p>
          <a:p>
            <a:pPr eaLnBrk="1" hangingPunct="1">
              <a:defRPr/>
            </a:pPr>
            <a:endParaRPr lang="pt-BR" altLang="pt-BR" sz="2400" dirty="0"/>
          </a:p>
          <a:p>
            <a:pPr eaLnBrk="1" hangingPunct="1">
              <a:defRPr/>
            </a:pPr>
            <a:r>
              <a:rPr lang="pt-BR" altLang="pt-BR" sz="2400" dirty="0" smtClean="0"/>
              <a:t>(exemplo ball.py)</a:t>
            </a:r>
            <a:endParaRPr lang="pt-BR" altLang="pt-BR" sz="2400" dirty="0" smtClean="0"/>
          </a:p>
          <a:p>
            <a:pPr eaLnBrk="1" hangingPunct="1">
              <a:defRPr/>
            </a:pPr>
            <a:endParaRPr lang="pt-BR" alt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Movimentando objetos na tela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&lt;Título da Aula&gt;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14312" y="1259074"/>
            <a:ext cx="8715375" cy="377012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pt-BR" sz="2400" dirty="0" smtClean="0">
                <a:latin typeface="Arial" charset="0"/>
              </a:rPr>
              <a:t>Note que a bola sempre ao colidir com as bordas da tela, o faz em um ângulo de 90 graus</a:t>
            </a:r>
          </a:p>
          <a:p>
            <a:pPr>
              <a:spcBef>
                <a:spcPct val="0"/>
              </a:spcBef>
            </a:pPr>
            <a:endParaRPr lang="pt-BR" altLang="pt-BR" sz="2400" dirty="0">
              <a:latin typeface="Arial" charset="0"/>
            </a:endParaRPr>
          </a:p>
          <a:p>
            <a:pPr>
              <a:spcBef>
                <a:spcPct val="0"/>
              </a:spcBef>
            </a:pPr>
            <a:r>
              <a:rPr lang="pt-BR" altLang="pt-BR" sz="2400" dirty="0" smtClean="0">
                <a:latin typeface="Arial" charset="0"/>
              </a:rPr>
              <a:t>Como podemos aumentar a velocidade da bola?</a:t>
            </a:r>
          </a:p>
          <a:p>
            <a:pPr>
              <a:spcBef>
                <a:spcPct val="0"/>
              </a:spcBef>
            </a:pPr>
            <a:r>
              <a:rPr lang="pt-BR" altLang="pt-BR" sz="2400" dirty="0" smtClean="0">
                <a:latin typeface="Arial" charset="0"/>
              </a:rPr>
              <a:t>Como alterar o ângulo de ricocheteio?</a:t>
            </a:r>
          </a:p>
          <a:p>
            <a:pPr>
              <a:spcBef>
                <a:spcPct val="0"/>
              </a:spcBef>
            </a:pPr>
            <a:endParaRPr lang="pt-BR" alt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34106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o jogo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&lt;Título da Aula&gt;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14312" y="1259074"/>
            <a:ext cx="8715375" cy="2304741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pt-BR" altLang="pt-BR" sz="2400" dirty="0" smtClean="0"/>
              <a:t>O </a:t>
            </a:r>
            <a:r>
              <a:rPr lang="pt-BR" altLang="pt-BR" sz="2400" dirty="0" err="1" smtClean="0"/>
              <a:t>loopgame</a:t>
            </a:r>
            <a:r>
              <a:rPr lang="pt-BR" altLang="pt-BR" sz="2400" dirty="0" smtClean="0"/>
              <a:t> para o </a:t>
            </a:r>
            <a:r>
              <a:rPr lang="pt-BR" altLang="pt-BR" sz="2400" dirty="0" err="1" smtClean="0"/>
              <a:t>Pong</a:t>
            </a:r>
            <a:r>
              <a:rPr lang="pt-BR" altLang="pt-BR" sz="2400" dirty="0" smtClean="0"/>
              <a:t> é relativamente simples</a:t>
            </a:r>
          </a:p>
          <a:p>
            <a:pPr lvl="1">
              <a:spcBef>
                <a:spcPct val="0"/>
              </a:spcBef>
            </a:pPr>
            <a:r>
              <a:rPr lang="pt-BR" altLang="pt-BR" sz="2000" dirty="0" smtClean="0"/>
              <a:t>A bolinha deve se movimentar na tela até encontrar algum obstáculo</a:t>
            </a:r>
          </a:p>
          <a:p>
            <a:pPr lvl="1">
              <a:spcBef>
                <a:spcPct val="0"/>
              </a:spcBef>
            </a:pPr>
            <a:r>
              <a:rPr lang="pt-BR" altLang="pt-BR" sz="2000" dirty="0" smtClean="0"/>
              <a:t>Quando encontra um obstáculo (identifica-se a colisão) a bolinha deve então rebater em um outro sentido</a:t>
            </a:r>
          </a:p>
          <a:p>
            <a:pPr lvl="1">
              <a:spcBef>
                <a:spcPct val="0"/>
              </a:spcBef>
            </a:pPr>
            <a:r>
              <a:rPr lang="pt-BR" altLang="pt-BR" sz="2000" dirty="0" smtClean="0"/>
              <a:t>Ao mesmo tempo tanto “a máquina” quanto o jogador podem movimentar suas barrinhas apenas nos sentidos verticais</a:t>
            </a:r>
            <a:endParaRPr lang="pt-BR" altLang="pt-BR" sz="2000" dirty="0" smtClean="0"/>
          </a:p>
          <a:p>
            <a:pPr lvl="1">
              <a:spcBef>
                <a:spcPct val="0"/>
              </a:spcBef>
            </a:pPr>
            <a:r>
              <a:rPr lang="pt-BR" altLang="pt-BR" sz="2000" dirty="0" smtClean="0"/>
              <a:t>Isto ocorre até que a bolinha colide diretamente com uma das laterais diretamente. Quando o jogador adversário ganha 1 ponto</a:t>
            </a:r>
          </a:p>
          <a:p>
            <a:pPr marL="457200" lvl="1" indent="0">
              <a:spcBef>
                <a:spcPct val="0"/>
              </a:spcBef>
              <a:buNone/>
            </a:pPr>
            <a:endParaRPr lang="pt-BR" alt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360269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Movimentando os jogadores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&lt;Título da Aula&gt;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14312" y="1259075"/>
            <a:ext cx="8715375" cy="52283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pt-BR" altLang="pt-BR" sz="2000" dirty="0" smtClean="0"/>
              <a:t>Para criar a barrinha dos oponentes podemos desenhar um retângulo</a:t>
            </a:r>
          </a:p>
          <a:p>
            <a:pPr>
              <a:spcBef>
                <a:spcPct val="0"/>
              </a:spcBef>
            </a:pPr>
            <a:endParaRPr lang="pt-BR" altLang="pt-BR" sz="2000" dirty="0"/>
          </a:p>
          <a:p>
            <a:pPr>
              <a:spcBef>
                <a:spcPct val="0"/>
              </a:spcBef>
            </a:pPr>
            <a:endParaRPr lang="pt-BR" altLang="pt-BR" sz="2000" dirty="0" smtClean="0"/>
          </a:p>
          <a:p>
            <a:pPr>
              <a:spcBef>
                <a:spcPct val="0"/>
              </a:spcBef>
            </a:pPr>
            <a:endParaRPr lang="pt-BR" altLang="pt-BR" sz="2000" dirty="0"/>
          </a:p>
          <a:p>
            <a:pPr marL="0" indent="0">
              <a:spcBef>
                <a:spcPct val="0"/>
              </a:spcBef>
              <a:buNone/>
            </a:pPr>
            <a:endParaRPr lang="pt-BR" altLang="pt-BR" sz="2000" dirty="0" smtClean="0"/>
          </a:p>
          <a:p>
            <a:pPr>
              <a:spcBef>
                <a:spcPct val="0"/>
              </a:spcBef>
            </a:pPr>
            <a:r>
              <a:rPr lang="pt-BR" altLang="pt-BR" sz="2000" dirty="0" smtClean="0"/>
              <a:t>E posiciona-las em cada extremidade da tela</a:t>
            </a:r>
          </a:p>
          <a:p>
            <a:pPr>
              <a:spcBef>
                <a:spcPct val="0"/>
              </a:spcBef>
            </a:pPr>
            <a:endParaRPr lang="pt-BR" altLang="pt-BR" sz="2000" dirty="0"/>
          </a:p>
          <a:p>
            <a:pPr>
              <a:spcBef>
                <a:spcPct val="0"/>
              </a:spcBef>
            </a:pPr>
            <a:endParaRPr lang="pt-BR" altLang="pt-BR" sz="2000" dirty="0" smtClean="0"/>
          </a:p>
          <a:p>
            <a:pPr>
              <a:spcBef>
                <a:spcPct val="0"/>
              </a:spcBef>
            </a:pPr>
            <a:endParaRPr lang="pt-BR" altLang="pt-BR" sz="2000" dirty="0"/>
          </a:p>
          <a:p>
            <a:pPr>
              <a:spcBef>
                <a:spcPct val="0"/>
              </a:spcBef>
            </a:pPr>
            <a:r>
              <a:rPr lang="pt-BR" altLang="pt-BR" sz="2000" dirty="0" smtClean="0"/>
              <a:t>Cada barra possui sua velocidade de movimentação também</a:t>
            </a:r>
            <a:endParaRPr lang="pt-BR" altLang="pt-BR" sz="2000" dirty="0" smtClean="0"/>
          </a:p>
        </p:txBody>
      </p:sp>
      <p:sp>
        <p:nvSpPr>
          <p:cNvPr id="3" name="Retângulo 2"/>
          <p:cNvSpPr/>
          <p:nvPr/>
        </p:nvSpPr>
        <p:spPr>
          <a:xfrm>
            <a:off x="562708" y="182154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bar 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pygame.Surface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((10,50))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bar1 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bar.convert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bar1.fill((0,0,255))</a:t>
            </a:r>
          </a:p>
        </p:txBody>
      </p:sp>
      <p:sp>
        <p:nvSpPr>
          <p:cNvPr id="7" name="Retângulo 6"/>
          <p:cNvSpPr/>
          <p:nvPr/>
        </p:nvSpPr>
        <p:spPr>
          <a:xfrm>
            <a:off x="562708" y="3305128"/>
            <a:ext cx="71276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bar1_x, bar2_x = 10. , 620. #posicionando as barras na posição de cada lado</a:t>
            </a:r>
          </a:p>
        </p:txBody>
      </p:sp>
      <p:sp>
        <p:nvSpPr>
          <p:cNvPr id="8" name="Retângulo 7"/>
          <p:cNvSpPr/>
          <p:nvPr/>
        </p:nvSpPr>
        <p:spPr>
          <a:xfrm>
            <a:off x="562707" y="4702351"/>
            <a:ext cx="8366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speed_x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speed_y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speed_circ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250., 250., 250. #velocidades de movimento da bola, e das barras</a:t>
            </a:r>
          </a:p>
        </p:txBody>
      </p:sp>
    </p:spTree>
    <p:extLst>
      <p:ext uri="{BB962C8B-B14F-4D97-AF65-F5344CB8AC3E}">
        <p14:creationId xmlns:p14="http://schemas.microsoft.com/office/powerpoint/2010/main" val="395287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Movimentando os jogadores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&lt;Título da Aula&gt;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14312" y="1259075"/>
            <a:ext cx="8715375" cy="3699787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pt-BR" altLang="pt-BR" sz="2000" dirty="0" smtClean="0"/>
              <a:t>Para movimentar é necessário capturar qual tecla foi pressionada</a:t>
            </a:r>
          </a:p>
          <a:p>
            <a:pPr>
              <a:spcBef>
                <a:spcPct val="0"/>
              </a:spcBef>
            </a:pPr>
            <a:r>
              <a:rPr lang="pt-BR" altLang="pt-BR" sz="2000" dirty="0" smtClean="0"/>
              <a:t>De acordo com a tecla o sentido do movimento é invertido (sempre na componente Y – vertical)</a:t>
            </a:r>
          </a:p>
          <a:p>
            <a:pPr>
              <a:spcBef>
                <a:spcPct val="0"/>
              </a:spcBef>
            </a:pPr>
            <a:endParaRPr lang="pt-BR" altLang="pt-BR" sz="2000" dirty="0"/>
          </a:p>
          <a:p>
            <a:pPr>
              <a:spcBef>
                <a:spcPct val="0"/>
              </a:spcBef>
            </a:pPr>
            <a:r>
              <a:rPr lang="pt-BR" altLang="pt-BR" sz="2000" dirty="0" smtClean="0"/>
              <a:t>Para movimentar  “a máquina” o algoritmo utilizado foi bem simples:</a:t>
            </a:r>
          </a:p>
          <a:p>
            <a:pPr lvl="1">
              <a:spcBef>
                <a:spcPct val="0"/>
              </a:spcBef>
            </a:pPr>
            <a:r>
              <a:rPr lang="pt-BR" altLang="pt-BR" sz="2000" dirty="0" smtClean="0"/>
              <a:t>A barra da máquina sempre se movimenta no mesmo sentido da componente Y do movimento da bolinha.</a:t>
            </a:r>
          </a:p>
          <a:p>
            <a:pPr lvl="1">
              <a:spcBef>
                <a:spcPct val="0"/>
              </a:spcBef>
            </a:pPr>
            <a:r>
              <a:rPr lang="pt-BR" altLang="pt-BR" sz="2000" dirty="0" smtClean="0"/>
              <a:t>Desta forma se a bolinha estiver em movimente descendente, a barra também irá descer</a:t>
            </a:r>
          </a:p>
          <a:p>
            <a:pPr lvl="1">
              <a:spcBef>
                <a:spcPct val="0"/>
              </a:spcBef>
            </a:pPr>
            <a:r>
              <a:rPr lang="pt-BR" altLang="pt-BR" sz="2000" dirty="0" smtClean="0"/>
              <a:t>Se a Bolinha estiver subindo a barra também irá subir</a:t>
            </a:r>
          </a:p>
          <a:p>
            <a:pPr lvl="1">
              <a:spcBef>
                <a:spcPct val="0"/>
              </a:spcBef>
            </a:pPr>
            <a:r>
              <a:rPr lang="pt-BR" altLang="pt-BR" sz="2000" dirty="0" smtClean="0"/>
              <a:t>A barra para de movimentar no momento em que a bolinha rebate nela</a:t>
            </a:r>
            <a:endParaRPr lang="pt-BR" alt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213974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Movimentando os Jogadores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162993"/>
            <a:ext cx="900332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#capturando os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iptus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do usuário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pygame.event.get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event.type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QUIT: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#verificando se foi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pressinada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alguma tecla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event.type</a:t>
            </a:r>
            <a:r>
              <a:rPr 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KEYDOWN: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#se for pressionada a tecla para cima, o movimento é invertido para que a barra suba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event.key</a:t>
            </a:r>
            <a:r>
              <a:rPr 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K_UP: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bar1_move = -</a:t>
            </a:r>
            <a:r>
              <a:rPr lang="pt-BR" sz="16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ai_speed</a:t>
            </a:r>
            <a:endParaRPr lang="pt-BR" sz="1600" b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#caso contrário o movimento é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setado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para baixo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event.key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K_DOWN: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bar1_move = </a:t>
            </a:r>
            <a:r>
              <a:rPr lang="pt-BR" sz="16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ai_speed</a:t>
            </a:r>
            <a:endParaRPr lang="pt-BR" sz="1600" b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#se a tecla for levantada os movimentos são 0 e a barra para de correr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event.type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KEYUP: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event.key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K_UP: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bar1_move = 0.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event.key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K_DOWN: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bar1_move = 0.</a:t>
            </a:r>
          </a:p>
        </p:txBody>
      </p:sp>
    </p:spTree>
    <p:extLst>
      <p:ext uri="{BB962C8B-B14F-4D97-AF65-F5344CB8AC3E}">
        <p14:creationId xmlns:p14="http://schemas.microsoft.com/office/powerpoint/2010/main" val="3472976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Movimentando a Bola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&lt;Título da Aula&gt;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14312" y="1259075"/>
            <a:ext cx="8715375" cy="1718587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pt-BR" altLang="pt-BR" sz="2000" dirty="0" smtClean="0"/>
              <a:t>O Movimento da bola é simples, conforme exemplo inicial</a:t>
            </a:r>
          </a:p>
          <a:p>
            <a:pPr>
              <a:spcBef>
                <a:spcPct val="0"/>
              </a:spcBef>
            </a:pPr>
            <a:r>
              <a:rPr lang="pt-BR" altLang="pt-BR" sz="2000" dirty="0" smtClean="0"/>
              <a:t>A </a:t>
            </a:r>
            <a:r>
              <a:rPr lang="pt-BR" altLang="pt-BR" sz="2000" dirty="0" err="1" smtClean="0"/>
              <a:t>questao</a:t>
            </a:r>
            <a:r>
              <a:rPr lang="pt-BR" altLang="pt-BR" sz="2000" dirty="0" smtClean="0"/>
              <a:t> mais importante é detectar a colisão da bola com os objetos no jogo</a:t>
            </a:r>
          </a:p>
          <a:p>
            <a:pPr>
              <a:spcBef>
                <a:spcPct val="0"/>
              </a:spcBef>
            </a:pPr>
            <a:r>
              <a:rPr lang="pt-BR" altLang="pt-BR" sz="2000" dirty="0" smtClean="0"/>
              <a:t>Como este jogo é bem simples e trabalha com elementos geométricos simples, basta realizar alguns </a:t>
            </a:r>
            <a:r>
              <a:rPr lang="pt-BR" altLang="pt-BR" sz="2000" dirty="0" err="1" smtClean="0"/>
              <a:t>calculos</a:t>
            </a:r>
            <a:r>
              <a:rPr lang="pt-BR" altLang="pt-BR" sz="2000" dirty="0" smtClean="0"/>
              <a:t> básicos que verificam se um objeto se sobrepôs ao outro</a:t>
            </a:r>
            <a:endParaRPr lang="pt-BR" altLang="pt-BR" sz="2000" dirty="0" smtClean="0"/>
          </a:p>
        </p:txBody>
      </p:sp>
      <p:sp>
        <p:nvSpPr>
          <p:cNvPr id="3" name="Retângulo 2"/>
          <p:cNvSpPr/>
          <p:nvPr/>
        </p:nvSpPr>
        <p:spPr>
          <a:xfrm>
            <a:off x="316523" y="3077197"/>
            <a:ext cx="837027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circle_x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bar1_x + 10.: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circle_y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&gt;= bar1_y - 7.5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circle_y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bar1_y + 42.5: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circle_x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20.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speed_x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speed_x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99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2467</TotalTime>
  <Words>658</Words>
  <Application>Microsoft Office PowerPoint</Application>
  <PresentationFormat>Apresentação na tela (4:3)</PresentationFormat>
  <Paragraphs>109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Office Theme</vt:lpstr>
      <vt:lpstr> Universidade Presbiteriana Mackenzie</vt:lpstr>
      <vt:lpstr>O Jogo Pong</vt:lpstr>
      <vt:lpstr>Movimentando objetos na tela</vt:lpstr>
      <vt:lpstr>Movimentando objetos na tela</vt:lpstr>
      <vt:lpstr>Criando o jogo</vt:lpstr>
      <vt:lpstr>Movimentando os jogadores</vt:lpstr>
      <vt:lpstr>Movimentando os jogadores</vt:lpstr>
      <vt:lpstr>Movimentando os Jogadores</vt:lpstr>
      <vt:lpstr>Movimentando a Bola</vt:lpstr>
      <vt:lpstr>WarmUp</vt:lpstr>
      <vt:lpstr>Obrigado</vt:lpstr>
    </vt:vector>
  </TitlesOfParts>
  <Company>Universidade Presbiteriana Mackenzie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Mackenzie</dc:title>
  <dc:creator>Daniel Arndt Alves</dc:creator>
  <cp:lastModifiedBy>PRODAM</cp:lastModifiedBy>
  <cp:revision>94</cp:revision>
  <dcterms:created xsi:type="dcterms:W3CDTF">2009-11-10T10:17:41Z</dcterms:created>
  <dcterms:modified xsi:type="dcterms:W3CDTF">2016-09-26T19:00:24Z</dcterms:modified>
</cp:coreProperties>
</file>