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76" r:id="rId3"/>
    <p:sldId id="275" r:id="rId4"/>
    <p:sldId id="277" r:id="rId5"/>
    <p:sldId id="278" r:id="rId6"/>
    <p:sldId id="280" r:id="rId7"/>
    <p:sldId id="270" r:id="rId8"/>
    <p:sldId id="256" r:id="rId9"/>
    <p:sldId id="257" r:id="rId10"/>
    <p:sldId id="258" r:id="rId11"/>
    <p:sldId id="259" r:id="rId12"/>
    <p:sldId id="260" r:id="rId13"/>
    <p:sldId id="262" r:id="rId14"/>
    <p:sldId id="263" r:id="rId15"/>
    <p:sldId id="264" r:id="rId16"/>
    <p:sldId id="271" r:id="rId17"/>
    <p:sldId id="272" r:id="rId18"/>
    <p:sldId id="273" r:id="rId19"/>
    <p:sldId id="265" r:id="rId20"/>
    <p:sldId id="269" r:id="rId21"/>
    <p:sldId id="274" r:id="rId22"/>
    <p:sldId id="266" r:id="rId23"/>
    <p:sldId id="267" r:id="rId24"/>
    <p:sldId id="268" r:id="rId25"/>
    <p:sldId id="281" r:id="rId26"/>
    <p:sldId id="26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69F2-27E3-4C79-A62B-804BEB07662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7F0A-3C99-42CA-9C3A-518B0EEEE7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69F2-27E3-4C79-A62B-804BEB07662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7F0A-3C99-42CA-9C3A-518B0EEEE7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6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69F2-27E3-4C79-A62B-804BEB07662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7F0A-3C99-42CA-9C3A-518B0EEEE78E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8696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69F2-27E3-4C79-A62B-804BEB07662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7F0A-3C99-42CA-9C3A-518B0EEEE7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05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69F2-27E3-4C79-A62B-804BEB07662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7F0A-3C99-42CA-9C3A-518B0EEEE78E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6133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69F2-27E3-4C79-A62B-804BEB07662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7F0A-3C99-42CA-9C3A-518B0EEEE7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26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69F2-27E3-4C79-A62B-804BEB07662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7F0A-3C99-42CA-9C3A-518B0EEEE7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71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69F2-27E3-4C79-A62B-804BEB07662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7F0A-3C99-42CA-9C3A-518B0EEEE7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3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69F2-27E3-4C79-A62B-804BEB07662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7F0A-3C99-42CA-9C3A-518B0EEEE7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69F2-27E3-4C79-A62B-804BEB07662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7F0A-3C99-42CA-9C3A-518B0EEEE7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2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69F2-27E3-4C79-A62B-804BEB07662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7F0A-3C99-42CA-9C3A-518B0EEEE7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3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69F2-27E3-4C79-A62B-804BEB07662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7F0A-3C99-42CA-9C3A-518B0EEEE7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4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69F2-27E3-4C79-A62B-804BEB07662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7F0A-3C99-42CA-9C3A-518B0EEEE7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0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69F2-27E3-4C79-A62B-804BEB07662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7F0A-3C99-42CA-9C3A-518B0EEEE7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69F2-27E3-4C79-A62B-804BEB07662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7F0A-3C99-42CA-9C3A-518B0EEEE7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0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69F2-27E3-4C79-A62B-804BEB07662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7F0A-3C99-42CA-9C3A-518B0EEEE7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1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C69F2-27E3-4C79-A62B-804BEB07662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1F7F0A-3C99-42CA-9C3A-518B0EEEE7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6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omejordewp.com/mejores-plantillas-web-html5-gratis/" TargetMode="External"/><Relationship Id="rId3" Type="http://schemas.openxmlformats.org/officeDocument/2006/relationships/hyperlink" Target="http://executeautomation.com/demosite/Login.html" TargetMode="External"/><Relationship Id="rId7" Type="http://schemas.openxmlformats.org/officeDocument/2006/relationships/hyperlink" Target="http://demo.themewagon.com/preview/free-digital-agency-website-template" TargetMode="External"/><Relationship Id="rId2" Type="http://schemas.openxmlformats.org/officeDocument/2006/relationships/hyperlink" Target="https://www.youtube.com/watch?time_continue=151&amp;v=4mrWeHGtja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bscription.packtpub.com/book/web_development/9781784394332/1/ch01lvl1sec11/selenium-ide-javascript-functions" TargetMode="External"/><Relationship Id="rId5" Type="http://schemas.openxmlformats.org/officeDocument/2006/relationships/hyperlink" Target="https://testeandosoftware.com/selenium-comandos-selenese/" TargetMode="External"/><Relationship Id="rId4" Type="http://schemas.openxmlformats.org/officeDocument/2006/relationships/hyperlink" Target="https://www.tutorialselenium.com/2017/09/24/como-usar-comandos-de-selenium-id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60" y="384084"/>
            <a:ext cx="2029015" cy="2029015"/>
          </a:xfrm>
        </p:spPr>
      </p:pic>
      <p:sp>
        <p:nvSpPr>
          <p:cNvPr id="7" name="AutoShape 2" descr="Resultado de imagen para fedora projec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975" y="455333"/>
            <a:ext cx="4105140" cy="205257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341" y="672247"/>
            <a:ext cx="1835656" cy="183565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3589067"/>
            <a:ext cx="3546651" cy="228799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52" y="3442794"/>
            <a:ext cx="2434263" cy="2434263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341" y="3344056"/>
            <a:ext cx="2533001" cy="253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25C49A1D-94BF-430B-B5B0-E0D3D6C91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9533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6868E70-112B-4482-B656-5E225AA5C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NI" sz="4800" dirty="0">
                <a:solidFill>
                  <a:schemeClr val="bg1"/>
                </a:solidFill>
              </a:rPr>
              <a:t>Comandos </a:t>
            </a:r>
          </a:p>
          <a:p>
            <a:r>
              <a:rPr lang="es-NI" sz="4800" dirty="0">
                <a:solidFill>
                  <a:schemeClr val="bg1"/>
                </a:solidFill>
              </a:rPr>
              <a:t>Localizados </a:t>
            </a:r>
          </a:p>
          <a:p>
            <a:r>
              <a:rPr lang="es-NI" sz="4800" dirty="0">
                <a:solidFill>
                  <a:schemeClr val="bg1"/>
                </a:solidFill>
              </a:rPr>
              <a:t>Valores </a:t>
            </a:r>
          </a:p>
          <a:p>
            <a:r>
              <a:rPr lang="es-NI" sz="4800" dirty="0">
                <a:solidFill>
                  <a:schemeClr val="bg1"/>
                </a:solidFill>
              </a:rPr>
              <a:t>Targets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894D89A-0F07-4136-9C15-C59A985C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4800"/>
            <a:ext cx="10971327" cy="1550989"/>
          </a:xfrm>
        </p:spPr>
        <p:txBody>
          <a:bodyPr>
            <a:normAutofit fontScale="90000"/>
          </a:bodyPr>
          <a:lstStyle/>
          <a:p>
            <a:r>
              <a:rPr lang="es-NI" sz="4000" dirty="0"/>
              <a:t>¿</a:t>
            </a:r>
            <a:r>
              <a:rPr lang="es-NI" sz="6000" dirty="0">
                <a:solidFill>
                  <a:srgbClr val="FFFF00"/>
                </a:solidFill>
              </a:rPr>
              <a:t>Como crear un </a:t>
            </a:r>
            <a:r>
              <a:rPr lang="es-NI" sz="6000" dirty="0" err="1">
                <a:solidFill>
                  <a:srgbClr val="FFFF00"/>
                </a:solidFill>
              </a:rPr>
              <a:t>testcase</a:t>
            </a:r>
            <a:r>
              <a:rPr lang="es-NI" sz="6000" dirty="0">
                <a:solidFill>
                  <a:srgbClr val="FFFF00"/>
                </a:solidFill>
              </a:rPr>
              <a:t> automáticos?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81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3CF35682-9F63-4C64-B248-615CF0C60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08"/>
            <a:ext cx="12192000" cy="684953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8674791-D1B5-4E37-9083-DEA37188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NI" sz="8000" dirty="0">
                <a:solidFill>
                  <a:srgbClr val="FFFF00"/>
                </a:solidFill>
              </a:rPr>
              <a:t>Herramientas</a:t>
            </a:r>
            <a:r>
              <a:rPr lang="es-NI" sz="4400" dirty="0"/>
              <a:t> </a:t>
            </a:r>
            <a:endParaRPr lang="en-US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552618C-98E7-4566-93F8-E3F25746C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sz="7200" dirty="0" err="1">
                <a:solidFill>
                  <a:schemeClr val="bg1"/>
                </a:solidFill>
              </a:rPr>
              <a:t>Selenium</a:t>
            </a:r>
            <a:r>
              <a:rPr lang="es-NI" sz="7200" dirty="0">
                <a:solidFill>
                  <a:schemeClr val="bg1"/>
                </a:solidFill>
              </a:rPr>
              <a:t> ID</a:t>
            </a:r>
          </a:p>
          <a:p>
            <a:r>
              <a:rPr lang="es-NI" sz="7200" dirty="0" err="1">
                <a:solidFill>
                  <a:schemeClr val="bg1"/>
                </a:solidFill>
              </a:rPr>
              <a:t>Katalon</a:t>
            </a:r>
            <a:r>
              <a:rPr lang="es-NI" sz="7200" dirty="0">
                <a:solidFill>
                  <a:schemeClr val="bg1"/>
                </a:solidFill>
              </a:rPr>
              <a:t> estudios</a:t>
            </a:r>
          </a:p>
          <a:p>
            <a:r>
              <a:rPr lang="es-NI" sz="7200" dirty="0" err="1">
                <a:solidFill>
                  <a:schemeClr val="bg1"/>
                </a:solidFill>
              </a:rPr>
              <a:t>Katalon</a:t>
            </a:r>
            <a:r>
              <a:rPr lang="es-NI" sz="7200" dirty="0">
                <a:solidFill>
                  <a:schemeClr val="bg1"/>
                </a:solidFill>
              </a:rPr>
              <a:t> </a:t>
            </a:r>
            <a:r>
              <a:rPr lang="es-NI" sz="7200" dirty="0" err="1">
                <a:solidFill>
                  <a:schemeClr val="bg1"/>
                </a:solidFill>
              </a:rPr>
              <a:t>Analyticts</a:t>
            </a:r>
            <a:endParaRPr lang="es-NI" sz="72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7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1C697CEA-79D6-47A2-A171-D2498B15B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803"/>
            <a:ext cx="12192000" cy="684953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1FFC472-A9C6-412C-848F-9DE5A121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10255709" cy="1550989"/>
          </a:xfrm>
        </p:spPr>
        <p:txBody>
          <a:bodyPr>
            <a:noAutofit/>
          </a:bodyPr>
          <a:lstStyle/>
          <a:p>
            <a:r>
              <a:rPr lang="es-NI" sz="5400" dirty="0">
                <a:solidFill>
                  <a:srgbClr val="FFFF00"/>
                </a:solidFill>
              </a:rPr>
              <a:t>¿Como funcionas los </a:t>
            </a:r>
            <a:r>
              <a:rPr lang="es-NI" sz="5400" dirty="0" err="1">
                <a:solidFill>
                  <a:srgbClr val="FFFF00"/>
                </a:solidFill>
              </a:rPr>
              <a:t>testcases</a:t>
            </a:r>
            <a:r>
              <a:rPr lang="es-NI" sz="5400" dirty="0">
                <a:solidFill>
                  <a:srgbClr val="FFFF00"/>
                </a:solidFill>
              </a:rPr>
              <a:t> </a:t>
            </a:r>
            <a:r>
              <a:rPr lang="es-NI" sz="5400" dirty="0" err="1">
                <a:solidFill>
                  <a:srgbClr val="FFFF00"/>
                </a:solidFill>
              </a:rPr>
              <a:t>automaticos</a:t>
            </a:r>
            <a:r>
              <a:rPr lang="es-NI" sz="5400" dirty="0">
                <a:solidFill>
                  <a:srgbClr val="FFFF00"/>
                </a:solidFill>
              </a:rPr>
              <a:t>?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3A309F21-D40A-430A-9D05-587F38980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367628"/>
            <a:ext cx="10507501" cy="3880773"/>
          </a:xfrm>
        </p:spPr>
        <p:txBody>
          <a:bodyPr/>
          <a:lstStyle/>
          <a:p>
            <a:pPr fontAlgn="base"/>
            <a:r>
              <a:rPr lang="es-ES" sz="3600" dirty="0">
                <a:solidFill>
                  <a:schemeClr val="bg1"/>
                </a:solidFill>
              </a:rPr>
              <a:t>Los comandos </a:t>
            </a:r>
            <a:r>
              <a:rPr lang="es-ES" sz="3600" dirty="0" smtClean="0">
                <a:solidFill>
                  <a:schemeClr val="bg1"/>
                </a:solidFill>
              </a:rPr>
              <a:t>pueden </a:t>
            </a:r>
            <a:r>
              <a:rPr lang="es-ES" sz="3600" dirty="0">
                <a:solidFill>
                  <a:schemeClr val="bg1"/>
                </a:solidFill>
              </a:rPr>
              <a:t>tener hasta un máximo de dos parámetros: target y </a:t>
            </a:r>
            <a:r>
              <a:rPr lang="es-ES" sz="3600" dirty="0" err="1">
                <a:solidFill>
                  <a:schemeClr val="bg1"/>
                </a:solidFill>
              </a:rPr>
              <a:t>Value</a:t>
            </a:r>
            <a:r>
              <a:rPr lang="es-ES" sz="3600" dirty="0">
                <a:solidFill>
                  <a:schemeClr val="bg1"/>
                </a:solidFill>
              </a:rPr>
              <a:t>.</a:t>
            </a:r>
          </a:p>
          <a:p>
            <a:pPr fontAlgn="base"/>
            <a:r>
              <a:rPr lang="es-ES" sz="3600" dirty="0">
                <a:solidFill>
                  <a:schemeClr val="bg1"/>
                </a:solidFill>
              </a:rPr>
              <a:t>Los parámetros no se requieren todo el tiempo. Depende del número de comandos que se necesiten.</a:t>
            </a:r>
          </a:p>
          <a:p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227955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8A588EBB-271A-45CE-BFA7-0739AE465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953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69326E9-3197-4252-B6B2-6405DD81E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9460579" cy="1802297"/>
          </a:xfrm>
        </p:spPr>
        <p:txBody>
          <a:bodyPr>
            <a:normAutofit fontScale="90000"/>
          </a:bodyPr>
          <a:lstStyle/>
          <a:p>
            <a:r>
              <a:rPr lang="en-US" sz="6000" b="1" dirty="0" err="1">
                <a:solidFill>
                  <a:srgbClr val="FFFF00"/>
                </a:solidFill>
              </a:rPr>
              <a:t>Tipos</a:t>
            </a:r>
            <a:r>
              <a:rPr lang="en-US" sz="6000" b="1" dirty="0">
                <a:solidFill>
                  <a:srgbClr val="FFFF00"/>
                </a:solidFill>
              </a:rPr>
              <a:t> de </a:t>
            </a:r>
            <a:r>
              <a:rPr lang="en-US" sz="6000" b="1" dirty="0" err="1">
                <a:solidFill>
                  <a:srgbClr val="FFFF00"/>
                </a:solidFill>
              </a:rPr>
              <a:t>Comandos</a:t>
            </a:r>
            <a:r>
              <a:rPr lang="en-US" sz="6000" b="1" dirty="0">
                <a:solidFill>
                  <a:srgbClr val="FFFF00"/>
                </a:solidFill>
              </a:rPr>
              <a:t> (</a:t>
            </a:r>
            <a:r>
              <a:rPr lang="en-US" sz="6000" b="1" dirty="0" err="1">
                <a:solidFill>
                  <a:srgbClr val="FFFF00"/>
                </a:solidFill>
              </a:rPr>
              <a:t>Basicos</a:t>
            </a:r>
            <a:r>
              <a:rPr lang="en-US" sz="6000" b="1" dirty="0">
                <a:solidFill>
                  <a:srgbClr val="FFFF00"/>
                </a:solidFill>
              </a:rPr>
              <a:t>)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B84A1C6-4825-4129-868E-DE1876240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Actions</a:t>
            </a:r>
          </a:p>
          <a:p>
            <a:r>
              <a:rPr lang="en-US" sz="6600" dirty="0">
                <a:solidFill>
                  <a:schemeClr val="bg1"/>
                </a:solidFill>
              </a:rPr>
              <a:t>Accessors</a:t>
            </a:r>
          </a:p>
          <a:p>
            <a:r>
              <a:rPr lang="en-US" sz="6600" dirty="0">
                <a:solidFill>
                  <a:schemeClr val="bg1"/>
                </a:solidFill>
              </a:rPr>
              <a:t>Assertions</a:t>
            </a:r>
          </a:p>
        </p:txBody>
      </p:sp>
    </p:spTree>
    <p:extLst>
      <p:ext uri="{BB962C8B-B14F-4D97-AF65-F5344CB8AC3E}">
        <p14:creationId xmlns:p14="http://schemas.microsoft.com/office/powerpoint/2010/main" val="35968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6815F579-AE16-466C-9664-F223C0179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7"/>
            <a:ext cx="12192000" cy="6849533"/>
          </a:xfrm>
          <a:prstGeom prst="rect">
            <a:avLst/>
          </a:prstGeom>
        </p:spPr>
      </p:pic>
      <p:pic>
        <p:nvPicPr>
          <p:cNvPr id="1026" name="Picture 2" descr="https://4.bp.blogspot.com/-bf6NzU3FAt0/WcG77LiD6OI/AAAAAAAAAM8/jV609T48WY88Rs-aUlz8wPbM6MSFAXaEACLcBGAs/s1600/assert%2Bselenium%2Bide.png">
            <a:extLst>
              <a:ext uri="{FF2B5EF4-FFF2-40B4-BE49-F238E27FC236}">
                <a16:creationId xmlns:a16="http://schemas.microsoft.com/office/drawing/2014/main" xmlns="" id="{9DBD6248-46A3-4911-A586-C13BE842E0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662" y="209068"/>
            <a:ext cx="6993812" cy="621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21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C84B7B8-E735-48C2-9143-D79B61A0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AA76AEF4-9635-43EA-83A1-03CD07A7A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3"/>
            <a:ext cx="12192000" cy="6849533"/>
          </a:xfrm>
          <a:prstGeom prst="rect">
            <a:avLst/>
          </a:prstGeom>
        </p:spPr>
      </p:pic>
      <p:pic>
        <p:nvPicPr>
          <p:cNvPr id="2050" name="Picture 2" descr="https://4.bp.blogspot.com/-FIbHEaJLC4U/WcepFlj5gPI/AAAAAAAAANM/G6lXL3uqsDs12E17eH6DEqubIfWfGpFVgCLcBGAs/s1600/verify%2BSelenium%2BIDE.png">
            <a:extLst>
              <a:ext uri="{FF2B5EF4-FFF2-40B4-BE49-F238E27FC236}">
                <a16:creationId xmlns:a16="http://schemas.microsoft.com/office/drawing/2014/main" xmlns="" id="{DD1DF4C0-F259-4F2C-94DB-CE22ADA382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0850"/>
            <a:ext cx="7871158" cy="67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92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C2BA265E-5B28-413C-B32D-8D604B8D7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098"/>
            <a:ext cx="12192000" cy="6849533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A0BDC6C8-F29C-4817-AA7F-74A6FD134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04" y="865745"/>
            <a:ext cx="7418697" cy="5584861"/>
          </a:xfrm>
        </p:spPr>
      </p:pic>
    </p:spTree>
    <p:extLst>
      <p:ext uri="{BB962C8B-B14F-4D97-AF65-F5344CB8AC3E}">
        <p14:creationId xmlns:p14="http://schemas.microsoft.com/office/powerpoint/2010/main" val="242827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B0D57A9F-ABEB-420E-9A3A-8803F0FAE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9533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44485F6E-0525-4154-829F-A8DE2AE7F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14" y="1930400"/>
            <a:ext cx="8895548" cy="3232049"/>
          </a:xfrm>
        </p:spPr>
      </p:pic>
    </p:spTree>
    <p:extLst>
      <p:ext uri="{BB962C8B-B14F-4D97-AF65-F5344CB8AC3E}">
        <p14:creationId xmlns:p14="http://schemas.microsoft.com/office/powerpoint/2010/main" val="174001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8DEF1BAD-A864-4403-90A6-2E73DB61C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9533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659A30C4-2300-415F-86CB-5B01D0F11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03" y="1110973"/>
            <a:ext cx="7396299" cy="4166582"/>
          </a:xfrm>
        </p:spPr>
      </p:pic>
    </p:spTree>
    <p:extLst>
      <p:ext uri="{BB962C8B-B14F-4D97-AF65-F5344CB8AC3E}">
        <p14:creationId xmlns:p14="http://schemas.microsoft.com/office/powerpoint/2010/main" val="367257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AF44F7AF-64BA-4CC8-A257-CD84D6078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9533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A7D37C4-C44A-417A-8EA2-C1B70AD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863" y="1047405"/>
            <a:ext cx="9129275" cy="568887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Open</a:t>
            </a:r>
          </a:p>
          <a:p>
            <a:r>
              <a:rPr lang="en-US" sz="3200" dirty="0">
                <a:solidFill>
                  <a:schemeClr val="bg1"/>
                </a:solidFill>
              </a:rPr>
              <a:t>click/</a:t>
            </a:r>
            <a:r>
              <a:rPr lang="en-US" sz="3200" dirty="0" err="1">
                <a:solidFill>
                  <a:schemeClr val="bg1"/>
                </a:solidFill>
              </a:rPr>
              <a:t>clickAndWait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type/</a:t>
            </a:r>
            <a:r>
              <a:rPr lang="en-US" sz="3200" dirty="0" err="1">
                <a:solidFill>
                  <a:schemeClr val="bg1"/>
                </a:solidFill>
              </a:rPr>
              <a:t>typeKeys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 err="1">
                <a:solidFill>
                  <a:schemeClr val="bg1"/>
                </a:solidFill>
              </a:rPr>
              <a:t>verifyTitle</a:t>
            </a:r>
            <a:r>
              <a:rPr lang="en-US" sz="3200" dirty="0">
                <a:solidFill>
                  <a:schemeClr val="bg1"/>
                </a:solidFill>
              </a:rPr>
              <a:t>/</a:t>
            </a:r>
            <a:r>
              <a:rPr lang="en-US" sz="3200" dirty="0" err="1">
                <a:solidFill>
                  <a:schemeClr val="bg1"/>
                </a:solidFill>
              </a:rPr>
              <a:t>assertTitle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 err="1">
                <a:solidFill>
                  <a:schemeClr val="bg1"/>
                </a:solidFill>
              </a:rPr>
              <a:t>verifyTextPresent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 err="1">
                <a:solidFill>
                  <a:schemeClr val="bg1"/>
                </a:solidFill>
              </a:rPr>
              <a:t>verifyElementPresent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 err="1">
                <a:solidFill>
                  <a:schemeClr val="bg1"/>
                </a:solidFill>
              </a:rPr>
              <a:t>verifyTable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 err="1">
                <a:solidFill>
                  <a:schemeClr val="bg1"/>
                </a:solidFill>
              </a:rPr>
              <a:t>waitForPageToLoad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 err="1">
                <a:solidFill>
                  <a:schemeClr val="bg1"/>
                </a:solidFill>
              </a:rPr>
              <a:t>waitForElementPrese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C05570C-A5FF-44FB-8DFA-8ADC769E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99" y="12172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6700" b="1" dirty="0" err="1">
                <a:solidFill>
                  <a:srgbClr val="FFFF00"/>
                </a:solidFill>
              </a:rPr>
              <a:t>Comandos</a:t>
            </a:r>
            <a:r>
              <a:rPr lang="en-US" sz="6700" b="1" dirty="0">
                <a:solidFill>
                  <a:srgbClr val="FFFF00"/>
                </a:solidFill>
              </a:rPr>
              <a:t> </a:t>
            </a:r>
            <a:r>
              <a:rPr lang="en-US" sz="6700" b="1" dirty="0" err="1">
                <a:solidFill>
                  <a:srgbClr val="FFFF00"/>
                </a:solidFill>
              </a:rPr>
              <a:t>comunes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75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para verder wall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47891"/>
            <a:ext cx="13699064" cy="913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dirty="0" smtClean="0"/>
              <a:t>Automatización de pruebas</a:t>
            </a:r>
            <a:endParaRPr lang="es-MX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12510632" cy="3880773"/>
          </a:xfrm>
        </p:spPr>
        <p:txBody>
          <a:bodyPr>
            <a:noAutofit/>
          </a:bodyPr>
          <a:lstStyle/>
          <a:p>
            <a:r>
              <a:rPr lang="es-MX" sz="4800" dirty="0" smtClean="0">
                <a:solidFill>
                  <a:schemeClr val="bg1"/>
                </a:solidFill>
              </a:rPr>
              <a:t>Consiste en el uso </a:t>
            </a:r>
            <a:r>
              <a:rPr lang="es-MX" sz="4800" dirty="0" smtClean="0">
                <a:solidFill>
                  <a:schemeClr val="bg1"/>
                </a:solidFill>
              </a:rPr>
              <a:t>de </a:t>
            </a:r>
            <a:r>
              <a:rPr lang="es-MX" sz="4800" dirty="0" smtClean="0">
                <a:solidFill>
                  <a:schemeClr val="bg1"/>
                </a:solidFill>
              </a:rPr>
              <a:t>una herramienta de software para </a:t>
            </a:r>
            <a:r>
              <a:rPr lang="es-MX" sz="4800" dirty="0" smtClean="0">
                <a:solidFill>
                  <a:schemeClr val="bg1"/>
                </a:solidFill>
              </a:rPr>
              <a:t>controlar y configurara </a:t>
            </a:r>
            <a:r>
              <a:rPr lang="es-MX" sz="4800" dirty="0" smtClean="0">
                <a:solidFill>
                  <a:schemeClr val="bg1"/>
                </a:solidFill>
              </a:rPr>
              <a:t>las condiciones previas a las pruebas, la ejecución de las pruebas y comparar los resultados esperados.</a:t>
            </a:r>
            <a:endParaRPr lang="es-MX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40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https://www.tutorialselenium.com/wp-content/uploads/2017/07/locator1.png">
            <a:extLst>
              <a:ext uri="{FF2B5EF4-FFF2-40B4-BE49-F238E27FC236}">
                <a16:creationId xmlns:a16="http://schemas.microsoft.com/office/drawing/2014/main" xmlns="" id="{446D7F7A-9EBB-4171-A9A1-742DB2A4D0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97000B13-0F0E-4A19-A0C5-D7C13F8FD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3"/>
            <a:ext cx="12192000" cy="684953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764DCB2-F623-4ED2-89EE-49EAD659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NI" sz="6000" dirty="0">
                <a:solidFill>
                  <a:srgbClr val="FFFF00"/>
                </a:solidFill>
              </a:rPr>
              <a:t>Localizadores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7" name="AutoShape 6" descr="Como usar localizadores en Selenium IDE">
            <a:extLst>
              <a:ext uri="{FF2B5EF4-FFF2-40B4-BE49-F238E27FC236}">
                <a16:creationId xmlns:a16="http://schemas.microsoft.com/office/drawing/2014/main" xmlns="" id="{DD15EF3F-1EDC-4794-9226-975944AF47D4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77334" y="1731617"/>
            <a:ext cx="8908798" cy="486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sz="4700" b="1" dirty="0" err="1">
                <a:solidFill>
                  <a:schemeClr val="bg1"/>
                </a:solidFill>
              </a:rPr>
              <a:t>Localizar</a:t>
            </a:r>
            <a:r>
              <a:rPr lang="en-US" sz="4700" b="1" dirty="0">
                <a:solidFill>
                  <a:schemeClr val="bg1"/>
                </a:solidFill>
              </a:rPr>
              <a:t> por ID</a:t>
            </a:r>
          </a:p>
          <a:p>
            <a:r>
              <a:rPr lang="en-US" sz="4700" b="1" dirty="0" err="1">
                <a:solidFill>
                  <a:schemeClr val="bg1"/>
                </a:solidFill>
              </a:rPr>
              <a:t>Localizar</a:t>
            </a:r>
            <a:r>
              <a:rPr lang="en-US" sz="4700" b="1" dirty="0">
                <a:solidFill>
                  <a:schemeClr val="bg1"/>
                </a:solidFill>
              </a:rPr>
              <a:t> por “Name”</a:t>
            </a:r>
          </a:p>
          <a:p>
            <a:r>
              <a:rPr lang="en-US" sz="4700" b="1" dirty="0" err="1">
                <a:solidFill>
                  <a:schemeClr val="bg1"/>
                </a:solidFill>
              </a:rPr>
              <a:t>Localización</a:t>
            </a:r>
            <a:r>
              <a:rPr lang="en-US" sz="4700" b="1" dirty="0">
                <a:solidFill>
                  <a:schemeClr val="bg1"/>
                </a:solidFill>
              </a:rPr>
              <a:t> </a:t>
            </a:r>
            <a:r>
              <a:rPr lang="en-US" sz="4700" b="1" dirty="0" err="1">
                <a:solidFill>
                  <a:schemeClr val="bg1"/>
                </a:solidFill>
              </a:rPr>
              <a:t>mediante</a:t>
            </a:r>
            <a:r>
              <a:rPr lang="en-US" sz="4700" b="1" dirty="0">
                <a:solidFill>
                  <a:schemeClr val="bg1"/>
                </a:solidFill>
              </a:rPr>
              <a:t> Link Text </a:t>
            </a:r>
          </a:p>
          <a:p>
            <a:r>
              <a:rPr lang="es-ES" sz="4700" b="1" dirty="0">
                <a:solidFill>
                  <a:schemeClr val="bg1"/>
                </a:solidFill>
              </a:rPr>
              <a:t>Localizar por CSS selector-Tag y ID </a:t>
            </a:r>
          </a:p>
          <a:p>
            <a:r>
              <a:rPr lang="es-ES" sz="4700" b="1" dirty="0">
                <a:solidFill>
                  <a:schemeClr val="bg1"/>
                </a:solidFill>
              </a:rPr>
              <a:t>Localizar por CSS selector-Tag y </a:t>
            </a:r>
            <a:r>
              <a:rPr lang="es-ES" sz="4700" b="1" dirty="0" err="1">
                <a:solidFill>
                  <a:schemeClr val="bg1"/>
                </a:solidFill>
              </a:rPr>
              <a:t>Attribute</a:t>
            </a:r>
            <a:endParaRPr lang="es-ES" sz="4700" b="1" dirty="0">
              <a:solidFill>
                <a:schemeClr val="bg1"/>
              </a:solidFill>
            </a:endParaRPr>
          </a:p>
          <a:p>
            <a:r>
              <a:rPr lang="es-ES" sz="4700" b="1" dirty="0">
                <a:solidFill>
                  <a:schemeClr val="bg1"/>
                </a:solidFill>
              </a:rPr>
              <a:t>Localizar por el selector CSS-</a:t>
            </a:r>
            <a:r>
              <a:rPr lang="es-ES" sz="4700" b="1" dirty="0" err="1">
                <a:solidFill>
                  <a:schemeClr val="bg1"/>
                </a:solidFill>
              </a:rPr>
              <a:t>inner</a:t>
            </a:r>
            <a:r>
              <a:rPr lang="es-ES" sz="4700" b="1" dirty="0">
                <a:solidFill>
                  <a:schemeClr val="bg1"/>
                </a:solidFill>
              </a:rPr>
              <a:t> </a:t>
            </a:r>
            <a:r>
              <a:rPr lang="es-ES" sz="4700" b="1" dirty="0" err="1">
                <a:solidFill>
                  <a:schemeClr val="bg1"/>
                </a:solidFill>
              </a:rPr>
              <a:t>text</a:t>
            </a:r>
            <a:endParaRPr lang="es-ES" sz="47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8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A542F6-B097-4B01-BC3D-1CDD258D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78" y="0"/>
            <a:ext cx="12577478" cy="7090554"/>
          </a:xfrm>
        </p:spPr>
      </p:pic>
    </p:spTree>
    <p:extLst>
      <p:ext uri="{BB962C8B-B14F-4D97-AF65-F5344CB8AC3E}">
        <p14:creationId xmlns:p14="http://schemas.microsoft.com/office/powerpoint/2010/main" val="95094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B30AD93D-D73E-4720-BAF5-7EABE614D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953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BBDA78-B7A3-44A9-821F-0A72B2FA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NI" sz="6600" dirty="0" err="1">
                <a:solidFill>
                  <a:srgbClr val="FFFF00"/>
                </a:solidFill>
              </a:rPr>
              <a:t>Katalon</a:t>
            </a:r>
            <a:r>
              <a:rPr lang="es-NI" sz="6600" dirty="0">
                <a:solidFill>
                  <a:srgbClr val="FFFF00"/>
                </a:solidFill>
              </a:rPr>
              <a:t> </a:t>
            </a:r>
            <a:r>
              <a:rPr lang="es-NI" sz="6600" dirty="0" err="1">
                <a:solidFill>
                  <a:srgbClr val="FFFF00"/>
                </a:solidFill>
              </a:rPr>
              <a:t>Analytics</a:t>
            </a:r>
            <a:endParaRPr lang="en-US" sz="6600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3BB1058-0377-410D-B78D-6FD87AC85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83501" cy="4087811"/>
          </a:xfrm>
        </p:spPr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bg1"/>
                </a:solidFill>
              </a:rPr>
              <a:t>Centralizar</a:t>
            </a:r>
            <a:r>
              <a:rPr lang="en-US" sz="5400" b="1" dirty="0">
                <a:solidFill>
                  <a:schemeClr val="bg1"/>
                </a:solidFill>
              </a:rPr>
              <a:t> </a:t>
            </a:r>
            <a:r>
              <a:rPr lang="en-US" sz="5400" b="1" dirty="0" err="1">
                <a:solidFill>
                  <a:schemeClr val="bg1"/>
                </a:solidFill>
              </a:rPr>
              <a:t>datos</a:t>
            </a:r>
            <a:endParaRPr lang="en-US" sz="5400" b="1" dirty="0">
              <a:solidFill>
                <a:schemeClr val="bg1"/>
              </a:solidFill>
            </a:endParaRPr>
          </a:p>
          <a:p>
            <a:r>
              <a:rPr lang="en-US" sz="5400" b="1" dirty="0" err="1">
                <a:solidFill>
                  <a:schemeClr val="bg1"/>
                </a:solidFill>
              </a:rPr>
              <a:t>Analítica</a:t>
            </a:r>
            <a:r>
              <a:rPr lang="en-US" sz="5400" b="1" dirty="0">
                <a:solidFill>
                  <a:schemeClr val="bg1"/>
                </a:solidFill>
              </a:rPr>
              <a:t> </a:t>
            </a:r>
            <a:r>
              <a:rPr lang="en-US" sz="5400" b="1" dirty="0" err="1">
                <a:solidFill>
                  <a:schemeClr val="bg1"/>
                </a:solidFill>
              </a:rPr>
              <a:t>en</a:t>
            </a:r>
            <a:r>
              <a:rPr lang="en-US" sz="5400" b="1" dirty="0">
                <a:solidFill>
                  <a:schemeClr val="bg1"/>
                </a:solidFill>
              </a:rPr>
              <a:t> </a:t>
            </a:r>
            <a:r>
              <a:rPr lang="en-US" sz="5400" b="1" dirty="0" err="1">
                <a:solidFill>
                  <a:schemeClr val="bg1"/>
                </a:solidFill>
              </a:rPr>
              <a:t>tiempo</a:t>
            </a:r>
            <a:r>
              <a:rPr lang="en-US" sz="5400" b="1" dirty="0">
                <a:solidFill>
                  <a:schemeClr val="bg1"/>
                </a:solidFill>
              </a:rPr>
              <a:t> real</a:t>
            </a:r>
          </a:p>
          <a:p>
            <a:r>
              <a:rPr lang="es-ES" sz="5400" b="1" dirty="0">
                <a:solidFill>
                  <a:schemeClr val="bg1"/>
                </a:solidFill>
              </a:rPr>
              <a:t>Detectar la descamación de la prueba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48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1A5BDC9-05A1-46D7-AF4C-440F17C6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6D0F80E2-0F9F-40EA-BE7E-7520DDAB9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" y="4233"/>
            <a:ext cx="12192000" cy="6849533"/>
          </a:xfrm>
          <a:prstGeom prst="rect">
            <a:avLst/>
          </a:prstGeom>
        </p:spPr>
      </p:pic>
      <p:pic>
        <p:nvPicPr>
          <p:cNvPr id="2050" name="Picture 2" descr="Resultado de imagen para katalon analytics">
            <a:extLst>
              <a:ext uri="{FF2B5EF4-FFF2-40B4-BE49-F238E27FC236}">
                <a16:creationId xmlns:a16="http://schemas.microsoft.com/office/drawing/2014/main" xmlns="" id="{B450BC50-34AC-411E-A4CC-96AC672DBA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86" y="101600"/>
            <a:ext cx="8044035" cy="643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40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AC42846-A52E-4FBB-BA66-880799D8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12DC3B8A-9834-420F-928D-7E8A9938B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7"/>
            <a:ext cx="12192000" cy="6849533"/>
          </a:xfrm>
          <a:prstGeom prst="rect">
            <a:avLst/>
          </a:prstGeom>
        </p:spPr>
      </p:pic>
      <p:pic>
        <p:nvPicPr>
          <p:cNvPr id="3074" name="Picture 2" descr="Resultado de imagen para katalon analytics">
            <a:extLst>
              <a:ext uri="{FF2B5EF4-FFF2-40B4-BE49-F238E27FC236}">
                <a16:creationId xmlns:a16="http://schemas.microsoft.com/office/drawing/2014/main" xmlns="" id="{7347C297-DA37-417F-98CE-74ED58BCFE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84" y="609600"/>
            <a:ext cx="10501227" cy="525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69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64654072_732068260563556_4124734761368668489_n(1)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56348" y="901522"/>
            <a:ext cx="9261906" cy="5186752"/>
          </a:xfrm>
        </p:spPr>
      </p:pic>
    </p:spTree>
    <p:extLst>
      <p:ext uri="{BB962C8B-B14F-4D97-AF65-F5344CB8AC3E}">
        <p14:creationId xmlns:p14="http://schemas.microsoft.com/office/powerpoint/2010/main" val="364585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14DAF9-5B9D-4017-9668-B74CD3B3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BBB38F92-6E58-45B2-96E5-0DC558714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2160588"/>
            <a:ext cx="8596312" cy="388143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https://ww</a:t>
            </a:r>
          </a:p>
          <a:p>
            <a:r>
              <a:rPr lang="en-US" dirty="0">
                <a:hlinkClick r:id="rId2"/>
              </a:rPr>
              <a:t>w.youtube.com/</a:t>
            </a:r>
            <a:r>
              <a:rPr lang="en-US" dirty="0" err="1">
                <a:hlinkClick r:id="rId2"/>
              </a:rPr>
              <a:t>watch?time_continue</a:t>
            </a:r>
            <a:r>
              <a:rPr lang="en-US" dirty="0">
                <a:hlinkClick r:id="rId2"/>
              </a:rPr>
              <a:t>=151&amp;v=4mrWeHGtjao</a:t>
            </a:r>
            <a:endParaRPr lang="en-US" dirty="0"/>
          </a:p>
          <a:p>
            <a:r>
              <a:rPr lang="en-US" dirty="0">
                <a:hlinkClick r:id="rId3"/>
              </a:rPr>
              <a:t>http://executeautomation.com/demosite/Login.html</a:t>
            </a:r>
            <a:endParaRPr lang="en-US" dirty="0"/>
          </a:p>
          <a:p>
            <a:r>
              <a:rPr lang="en-US" dirty="0">
                <a:hlinkClick r:id="rId4"/>
              </a:rPr>
              <a:t>https://www.tutorialselenium.com/2017/09/24/como-usar-comandos-de-selenium-ide/</a:t>
            </a:r>
            <a:endParaRPr lang="en-US" dirty="0"/>
          </a:p>
          <a:p>
            <a:r>
              <a:rPr lang="en-US" dirty="0">
                <a:hlinkClick r:id="rId5"/>
              </a:rPr>
              <a:t>https://testeandosoftware.com/selenium-comandos-selenese/</a:t>
            </a:r>
            <a:endParaRPr lang="en-US" dirty="0"/>
          </a:p>
          <a:p>
            <a:r>
              <a:rPr lang="en-US" dirty="0">
                <a:hlinkClick r:id="rId6"/>
              </a:rPr>
              <a:t>https://subscription.packtpub.com/book/web_development/9781784394332/1/ch01lvl1sec11/selenium-ide-javascript-functions</a:t>
            </a:r>
            <a:endParaRPr lang="en-US" dirty="0"/>
          </a:p>
          <a:p>
            <a:r>
              <a:rPr lang="en-US" dirty="0">
                <a:hlinkClick r:id="rId4"/>
              </a:rPr>
              <a:t>https://www.tutorialselenium.com/2017/09/24/como-usar-comandos-de-selenium-ide/</a:t>
            </a:r>
            <a:endParaRPr lang="en-US" dirty="0"/>
          </a:p>
          <a:p>
            <a:r>
              <a:rPr lang="en-US" dirty="0">
                <a:hlinkClick r:id="rId7"/>
              </a:rPr>
              <a:t>http://demo.themewagon.com/preview/free-digital-agency-website-template</a:t>
            </a:r>
            <a:endParaRPr lang="en-US" dirty="0"/>
          </a:p>
          <a:p>
            <a:r>
              <a:rPr lang="en-US" dirty="0">
                <a:hlinkClick r:id="rId8"/>
              </a:rPr>
              <a:t>https://www.lomejordewp.com/mejores-plantillas-web-html5-gratis/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3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Beneficios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3200" dirty="0" smtClean="0"/>
              <a:t>Mayor cobertura</a:t>
            </a:r>
          </a:p>
          <a:p>
            <a:r>
              <a:rPr lang="es-MX" sz="3200" dirty="0" smtClean="0"/>
              <a:t>Reduce el tiempo </a:t>
            </a:r>
          </a:p>
          <a:p>
            <a:r>
              <a:rPr lang="es-MX" sz="3200" dirty="0" smtClean="0"/>
              <a:t>Reduce el costo del tiempo a largo plazo</a:t>
            </a:r>
          </a:p>
          <a:p>
            <a:r>
              <a:rPr lang="es-MX" sz="3200" dirty="0" smtClean="0"/>
              <a:t>Consistencia en la ejecución de las pruebas</a:t>
            </a:r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6470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</a:t>
            </a:r>
            <a:r>
              <a:rPr lang="es-MX" dirty="0" smtClean="0"/>
              <a:t>Que </a:t>
            </a:r>
            <a:r>
              <a:rPr lang="es-MX" dirty="0" smtClean="0"/>
              <a:t>casos de pruebas se pueden </a:t>
            </a:r>
            <a:r>
              <a:rPr lang="es-MX" dirty="0" smtClean="0"/>
              <a:t>automatizar?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21952"/>
            <a:ext cx="10359860" cy="3880773"/>
          </a:xfrm>
        </p:spPr>
        <p:txBody>
          <a:bodyPr>
            <a:noAutofit/>
          </a:bodyPr>
          <a:lstStyle/>
          <a:p>
            <a:r>
              <a:rPr lang="es-MX" sz="2400" dirty="0" smtClean="0"/>
              <a:t>Tareas repetirías.</a:t>
            </a:r>
          </a:p>
          <a:p>
            <a:r>
              <a:rPr lang="es-MX" sz="2400" dirty="0" smtClean="0"/>
              <a:t> </a:t>
            </a:r>
            <a:r>
              <a:rPr lang="es-MX" sz="2400" dirty="0" smtClean="0"/>
              <a:t>Á</a:t>
            </a:r>
            <a:r>
              <a:rPr lang="es-MX" sz="2400" dirty="0" smtClean="0"/>
              <a:t>reas </a:t>
            </a:r>
            <a:r>
              <a:rPr lang="es-MX" sz="2400" dirty="0" smtClean="0"/>
              <a:t>de riesgo de la aplicación.</a:t>
            </a:r>
          </a:p>
          <a:p>
            <a:r>
              <a:rPr lang="es-MX" sz="2400" dirty="0" smtClean="0"/>
              <a:t>Pruebas </a:t>
            </a:r>
            <a:r>
              <a:rPr lang="es-MX" sz="2400" dirty="0" smtClean="0"/>
              <a:t>que </a:t>
            </a:r>
            <a:r>
              <a:rPr lang="es-MX" sz="2400" dirty="0"/>
              <a:t>n</a:t>
            </a:r>
            <a:r>
              <a:rPr lang="es-MX" sz="2400" dirty="0" smtClean="0"/>
              <a:t>ecesitan </a:t>
            </a:r>
            <a:r>
              <a:rPr lang="es-MX" sz="2400" dirty="0" smtClean="0"/>
              <a:t>ser ejecutados  contra diferentes conjuntos de datos o que tengan que manejar un alto volumen de datos.</a:t>
            </a:r>
          </a:p>
          <a:p>
            <a:r>
              <a:rPr lang="es-MX" sz="2400" dirty="0" smtClean="0"/>
              <a:t>Rutas criticas del sistemas, o sea aquellas funcionalidades prioritarias para el negocio.</a:t>
            </a:r>
          </a:p>
          <a:p>
            <a:r>
              <a:rPr lang="es-MX" sz="2400" dirty="0" smtClean="0"/>
              <a:t>Funcionalidades que presenten un alto grado de error durante las pruebas manuales.</a:t>
            </a:r>
          </a:p>
          <a:p>
            <a:r>
              <a:rPr lang="es-MX" sz="2400" dirty="0" smtClean="0"/>
              <a:t>Pruebas que sean necesarias ejecutar contra múltiples dispositivos , sistemas operativos y navegadores.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0106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¿Cuando no se debe automatizar?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 smtClean="0"/>
              <a:t>Funcionalidades inestable</a:t>
            </a:r>
          </a:p>
          <a:p>
            <a:r>
              <a:rPr lang="es-MX" sz="3200" dirty="0" smtClean="0"/>
              <a:t>Resultados no predecibles</a:t>
            </a:r>
          </a:p>
          <a:p>
            <a:r>
              <a:rPr lang="es-MX" sz="3200" dirty="0" smtClean="0"/>
              <a:t>Tiempo y recursos insuficientes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5120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801" y="0"/>
            <a:ext cx="6989044" cy="6858000"/>
          </a:xfrm>
        </p:spPr>
      </p:pic>
    </p:spTree>
    <p:extLst>
      <p:ext uri="{BB962C8B-B14F-4D97-AF65-F5344CB8AC3E}">
        <p14:creationId xmlns:p14="http://schemas.microsoft.com/office/powerpoint/2010/main" val="424357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40EE12-149E-482C-879C-00D84081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8" name="Picture 4" descr="Resultado de imagen para katalon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278" y="1163391"/>
            <a:ext cx="9753600" cy="506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56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verder wall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47891"/>
            <a:ext cx="13699064" cy="913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DAAD7B8E-3590-4A17-93AB-24F14FA82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1252A4E-BAAA-4064-BAC0-545242E22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18945"/>
            <a:ext cx="11807687" cy="5135954"/>
          </a:xfrm>
        </p:spPr>
        <p:txBody>
          <a:bodyPr/>
          <a:lstStyle/>
          <a:p>
            <a:r>
              <a:rPr lang="es-NI" sz="8800" dirty="0">
                <a:solidFill>
                  <a:schemeClr val="bg2"/>
                </a:solidFill>
              </a:rPr>
              <a:t>Pruebas automáticas con </a:t>
            </a:r>
            <a:r>
              <a:rPr lang="es-NI" sz="8800" dirty="0" err="1">
                <a:solidFill>
                  <a:schemeClr val="bg2"/>
                </a:solidFill>
              </a:rPr>
              <a:t>selenium</a:t>
            </a:r>
            <a:r>
              <a:rPr lang="es-NI" sz="8800" dirty="0">
                <a:solidFill>
                  <a:schemeClr val="bg2"/>
                </a:solidFill>
              </a:rPr>
              <a:t> ID</a:t>
            </a:r>
            <a:endParaRPr lang="en-US" sz="8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3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DF02F1D0-EF7A-4E95-848C-EFFCCE89D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7"/>
            <a:ext cx="12192000" cy="684953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046BE4B-0EE2-4D3F-ADC9-85A27427E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516835"/>
            <a:ext cx="9076265" cy="1413565"/>
          </a:xfrm>
        </p:spPr>
        <p:txBody>
          <a:bodyPr>
            <a:normAutofit/>
          </a:bodyPr>
          <a:lstStyle/>
          <a:p>
            <a:r>
              <a:rPr lang="es-NI" sz="6000" dirty="0"/>
              <a:t>¿Que debo de saber ?</a:t>
            </a:r>
            <a:endParaRPr lang="en-US" sz="6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6CAD0C9-23F0-4E66-8A84-C7FFC37B3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76266" cy="4087811"/>
          </a:xfrm>
        </p:spPr>
        <p:txBody>
          <a:bodyPr>
            <a:noAutofit/>
          </a:bodyPr>
          <a:lstStyle/>
          <a:p>
            <a:r>
              <a:rPr lang="es-NI" sz="6000" dirty="0">
                <a:solidFill>
                  <a:schemeClr val="bg2"/>
                </a:solidFill>
              </a:rPr>
              <a:t>HTML5</a:t>
            </a:r>
          </a:p>
          <a:p>
            <a:r>
              <a:rPr lang="es-NI" sz="6000" dirty="0">
                <a:solidFill>
                  <a:schemeClr val="bg2"/>
                </a:solidFill>
              </a:rPr>
              <a:t>CSS</a:t>
            </a:r>
          </a:p>
          <a:p>
            <a:r>
              <a:rPr lang="es-NI" sz="6000" dirty="0">
                <a:solidFill>
                  <a:schemeClr val="bg2"/>
                </a:solidFill>
              </a:rPr>
              <a:t>Elementos del DOM</a:t>
            </a:r>
          </a:p>
          <a:p>
            <a:r>
              <a:rPr lang="es-NI" sz="6000" dirty="0">
                <a:solidFill>
                  <a:schemeClr val="bg2"/>
                </a:solidFill>
              </a:rPr>
              <a:t>JavaScript</a:t>
            </a:r>
            <a:endParaRPr lang="en-US" sz="6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0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1243</TotalTime>
  <Words>288</Words>
  <Application>Microsoft Office PowerPoint</Application>
  <PresentationFormat>Panorámica</PresentationFormat>
  <Paragraphs>71</Paragraphs>
  <Slides>26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Trebuchet MS</vt:lpstr>
      <vt:lpstr>Wingdings 3</vt:lpstr>
      <vt:lpstr>Faceta</vt:lpstr>
      <vt:lpstr>Presentación de PowerPoint</vt:lpstr>
      <vt:lpstr>Automatización de pruebas</vt:lpstr>
      <vt:lpstr>Beneficios</vt:lpstr>
      <vt:lpstr>¿Que casos de pruebas se pueden automatizar?</vt:lpstr>
      <vt:lpstr>¿Cuando no se debe automatizar?</vt:lpstr>
      <vt:lpstr>Presentación de PowerPoint</vt:lpstr>
      <vt:lpstr>Presentación de PowerPoint</vt:lpstr>
      <vt:lpstr>Pruebas automáticas con selenium ID</vt:lpstr>
      <vt:lpstr>¿Que debo de saber ?</vt:lpstr>
      <vt:lpstr>¿Como crear un testcase automáticos?</vt:lpstr>
      <vt:lpstr>Herramientas </vt:lpstr>
      <vt:lpstr>¿Como funcionas los testcases automaticos?</vt:lpstr>
      <vt:lpstr>Tipos de Comandos (Basicos)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Comandos comunes </vt:lpstr>
      <vt:lpstr>Localizadores</vt:lpstr>
      <vt:lpstr>Presentación de PowerPoint</vt:lpstr>
      <vt:lpstr>Katalon Analytics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Pruebas automáticas con selenium ID</dc:title>
  <dc:creator>Fernando Espinoza</dc:creator>
  <cp:lastModifiedBy>Fernando</cp:lastModifiedBy>
  <cp:revision>45</cp:revision>
  <dcterms:created xsi:type="dcterms:W3CDTF">2019-05-14T02:43:51Z</dcterms:created>
  <dcterms:modified xsi:type="dcterms:W3CDTF">2019-08-31T22:30:38Z</dcterms:modified>
</cp:coreProperties>
</file>