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embeddedFontLst>
    <p:embeddedFont>
      <p:font typeface="Ericsson Hilda" panose="00000500000000000000" pitchFamily="2" charset="0"/>
      <p:regular r:id="rId16"/>
      <p:bold r:id="rId17"/>
    </p:embeddedFont>
    <p:embeddedFont>
      <p:font typeface="Ericsson Hilda Light" panose="00000600000000000000" pitchFamily="2" charset="0"/>
      <p:regular r:id="rId18"/>
    </p:embeddedFont>
    <p:embeddedFont>
      <p:font typeface="Ericsson Technical Icons" panose="000005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84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 Prediction &amp;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Presentation aims to provide a data science approach for the initiative, the findings of the data exploration/modeling and the next steps.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0942" y="6237287"/>
            <a:ext cx="2515041" cy="287337"/>
          </a:xfrm>
        </p:spPr>
        <p:txBody>
          <a:bodyPr/>
          <a:lstStyle/>
          <a:p>
            <a:r>
              <a:rPr lang="pt-BR" dirty="0"/>
              <a:t>Fernando Silva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/>
              <a:t>25/02/2019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r>
              <a:rPr lang="pt-BR" dirty="0"/>
              <a:t>:  </a:t>
            </a:r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5E6DF-5510-4408-9825-221270C66C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51" y="1786619"/>
            <a:ext cx="5021763" cy="43926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D9552-A209-4B88-9A10-8FEEF72D0B0F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Test set accuracy: 98.0385%</a:t>
            </a:r>
          </a:p>
          <a:p>
            <a:endParaRPr lang="pt-BR" dirty="0"/>
          </a:p>
          <a:p>
            <a:r>
              <a:rPr lang="pt-BR" dirty="0"/>
              <a:t>T</a:t>
            </a:r>
            <a:r>
              <a:rPr lang="en-US" dirty="0"/>
              <a:t>rue positive: 100%</a:t>
            </a:r>
          </a:p>
          <a:p>
            <a:r>
              <a:rPr lang="pt-BR" dirty="0"/>
              <a:t>T</a:t>
            </a:r>
            <a:r>
              <a:rPr lang="en-US" dirty="0"/>
              <a:t>rue negative: 66%</a:t>
            </a:r>
          </a:p>
          <a:p>
            <a:r>
              <a:rPr lang="pt-BR" dirty="0"/>
              <a:t>F</a:t>
            </a:r>
            <a:r>
              <a:rPr lang="en-US" dirty="0" err="1"/>
              <a:t>alse</a:t>
            </a:r>
            <a:r>
              <a:rPr lang="en-US" dirty="0"/>
              <a:t> positive: 0%</a:t>
            </a:r>
          </a:p>
          <a:p>
            <a:r>
              <a:rPr lang="pt-BR" dirty="0"/>
              <a:t>F</a:t>
            </a:r>
            <a:r>
              <a:rPr lang="en-US" dirty="0" err="1"/>
              <a:t>alse</a:t>
            </a:r>
            <a:r>
              <a:rPr lang="en-US" dirty="0"/>
              <a:t> negative: 34%</a:t>
            </a:r>
          </a:p>
        </p:txBody>
      </p:sp>
    </p:spTree>
    <p:extLst>
      <p:ext uri="{BB962C8B-B14F-4D97-AF65-F5344CB8AC3E}">
        <p14:creationId xmlns:p14="http://schemas.microsoft.com/office/powerpoint/2010/main" val="139596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r>
              <a:rPr lang="pt-BR" dirty="0"/>
              <a:t>: </a:t>
            </a:r>
            <a:r>
              <a:rPr lang="pt-BR" dirty="0" err="1"/>
              <a:t>KNeighbors</a:t>
            </a:r>
            <a:r>
              <a:rPr lang="pt-BR" dirty="0"/>
              <a:t> </a:t>
            </a:r>
            <a:r>
              <a:rPr lang="pt-BR" dirty="0" err="1"/>
              <a:t>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08CF9-8588-4D70-96BA-CE41F5A259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42" y="1786619"/>
            <a:ext cx="5021763" cy="43926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B9350F-3894-49B8-B684-731B702D885D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Test set accuracy: 97.9863%</a:t>
            </a:r>
          </a:p>
          <a:p>
            <a:endParaRPr lang="pt-BR" dirty="0"/>
          </a:p>
          <a:p>
            <a:r>
              <a:rPr lang="pt-BR" dirty="0"/>
              <a:t>T</a:t>
            </a:r>
            <a:r>
              <a:rPr lang="en-US" dirty="0"/>
              <a:t>rue positive: 100%</a:t>
            </a:r>
          </a:p>
          <a:p>
            <a:r>
              <a:rPr lang="pt-BR" dirty="0"/>
              <a:t>T</a:t>
            </a:r>
            <a:r>
              <a:rPr lang="en-US" dirty="0"/>
              <a:t>rue negative: 63%</a:t>
            </a:r>
          </a:p>
          <a:p>
            <a:r>
              <a:rPr lang="pt-BR" dirty="0"/>
              <a:t>F</a:t>
            </a:r>
            <a:r>
              <a:rPr lang="en-US" dirty="0" err="1"/>
              <a:t>alse</a:t>
            </a:r>
            <a:r>
              <a:rPr lang="en-US" dirty="0"/>
              <a:t> positive: 0%</a:t>
            </a:r>
          </a:p>
          <a:p>
            <a:r>
              <a:rPr lang="pt-BR" dirty="0"/>
              <a:t>F</a:t>
            </a:r>
            <a:r>
              <a:rPr lang="en-US" dirty="0" err="1"/>
              <a:t>alse</a:t>
            </a:r>
            <a:r>
              <a:rPr lang="en-US" dirty="0"/>
              <a:t> negative: 37%</a:t>
            </a:r>
          </a:p>
        </p:txBody>
      </p:sp>
    </p:spTree>
    <p:extLst>
      <p:ext uri="{BB962C8B-B14F-4D97-AF65-F5344CB8AC3E}">
        <p14:creationId xmlns:p14="http://schemas.microsoft.com/office/powerpoint/2010/main" val="382909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223F-8EF3-4A0D-92A2-73391DA384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565" y="1162510"/>
            <a:ext cx="11233150" cy="5695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Classification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 Tuning using Grid Search, Random Search, Genetic Algorithms...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Ensemble Tree models as Bagging or Random Forest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 Tuning using Grid Search, Random Search, Genetic Algorithms...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Regularization (</a:t>
            </a:r>
            <a:r>
              <a:rPr lang="en-US" dirty="0" err="1"/>
              <a:t>Rigde</a:t>
            </a:r>
            <a:r>
              <a:rPr lang="en-US" dirty="0"/>
              <a:t> or Lasso)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other linear algorithm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Preprocessing data (scaling, center)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KNN</a:t>
            </a:r>
          </a:p>
          <a:p>
            <a:r>
              <a:rPr lang="en-US" dirty="0"/>
              <a:t>Preprocessing data (scaling, center)</a:t>
            </a:r>
          </a:p>
          <a:p>
            <a:r>
              <a:rPr lang="en-US" dirty="0"/>
              <a:t>Choose another method to calculate the distance</a:t>
            </a:r>
          </a:p>
          <a:p>
            <a:r>
              <a:rPr lang="en-US" dirty="0"/>
              <a:t>Use PCA to dimensioning reduction and plot and </a:t>
            </a:r>
            <a:r>
              <a:rPr lang="en-US" dirty="0" err="1"/>
              <a:t>analyse</a:t>
            </a:r>
            <a:r>
              <a:rPr lang="en-US" dirty="0"/>
              <a:t> how the data is classified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5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223F-8EF3-4A0D-92A2-73391DA384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latest initiative prioritized by the portfolio team is “Employee attrition prediction &amp; management”.</a:t>
            </a:r>
          </a:p>
          <a:p>
            <a:endParaRPr lang="en-US" dirty="0"/>
          </a:p>
          <a:p>
            <a:r>
              <a:rPr lang="en-US" dirty="0"/>
              <a:t>The project team has agreed on initiating the work by creating a MVP for one of the departments of the organization, before rolling-out the initiative to the rest of the company.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taks</a:t>
            </a:r>
            <a:r>
              <a:rPr lang="en-US" dirty="0"/>
              <a:t> building a model to predict which employees will leave the </a:t>
            </a:r>
            <a:r>
              <a:rPr lang="en-US" dirty="0" err="1"/>
              <a:t>companyand</a:t>
            </a:r>
            <a:r>
              <a:rPr lang="en-US" dirty="0"/>
              <a:t> suggesting how the company could leverage the termination data to reduce unwanted attrition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Termination Rate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93D52-8FA3-4326-98EF-282444C020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08" y="2073773"/>
            <a:ext cx="6032894" cy="4114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2D62-9A98-40D9-9710-2DEA16A89402}"/>
              </a:ext>
            </a:extLst>
          </p:cNvPr>
          <p:cNvSpPr txBox="1">
            <a:spLocks/>
          </p:cNvSpPr>
          <p:nvPr/>
        </p:nvSpPr>
        <p:spPr bwMode="auto">
          <a:xfrm>
            <a:off x="624564" y="1557338"/>
            <a:ext cx="4542521" cy="460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 Volume of terminations seems constantly over the years with small increase in the 2015</a:t>
            </a:r>
          </a:p>
        </p:txBody>
      </p:sp>
    </p:spTree>
    <p:extLst>
      <p:ext uri="{BB962C8B-B14F-4D97-AF65-F5344CB8AC3E}">
        <p14:creationId xmlns:p14="http://schemas.microsoft.com/office/powerpoint/2010/main" val="5869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by Reason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E73C82-DD5F-4D2F-9813-A36C0CA490C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10" y="1942978"/>
            <a:ext cx="5834840" cy="420624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DC1A3-E9DD-4161-96A3-EA9AB784448D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Most terminations due Retirement;</a:t>
            </a:r>
          </a:p>
          <a:p>
            <a:endParaRPr lang="en-US" dirty="0"/>
          </a:p>
          <a:p>
            <a:r>
              <a:rPr lang="en-US" dirty="0"/>
              <a:t>Retirement is not a attrition;</a:t>
            </a:r>
          </a:p>
          <a:p>
            <a:endParaRPr lang="en-US" dirty="0"/>
          </a:p>
          <a:p>
            <a:r>
              <a:rPr lang="en-US" dirty="0"/>
              <a:t>Pro active replacement of retirement employees;</a:t>
            </a:r>
          </a:p>
        </p:txBody>
      </p:sp>
    </p:spTree>
    <p:extLst>
      <p:ext uri="{BB962C8B-B14F-4D97-AF65-F5344CB8AC3E}">
        <p14:creationId xmlns:p14="http://schemas.microsoft.com/office/powerpoint/2010/main" val="419890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by Department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00BB6-A112-4E0D-8047-067AAE1CB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50" y="1786619"/>
            <a:ext cx="5087258" cy="43926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2E9D5C-0F9B-49AE-8AF0-F26EA2D14A09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The department of Customer Service has the highest number of termination almost four times the number of the others departments</a:t>
            </a:r>
          </a:p>
        </p:txBody>
      </p:sp>
    </p:spTree>
    <p:extLst>
      <p:ext uri="{BB962C8B-B14F-4D97-AF65-F5344CB8AC3E}">
        <p14:creationId xmlns:p14="http://schemas.microsoft.com/office/powerpoint/2010/main" val="46668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by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DAD6D-F457-4D92-8A1A-FA94A91C2F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68" y="1307649"/>
            <a:ext cx="5135034" cy="484632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8E599B-BF70-45BE-A77D-54784AA483E7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Some functions correspond to more than 93% of the termination to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131621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C1E96-959B-440C-9FB4-D181DDBB7A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58" y="1786619"/>
            <a:ext cx="6166788" cy="43926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CDB39E-B3C4-46A3-B158-D6F4530B0AC4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Termination by Layoff just happen in 2014;</a:t>
            </a:r>
          </a:p>
        </p:txBody>
      </p:sp>
    </p:spTree>
    <p:extLst>
      <p:ext uri="{BB962C8B-B14F-4D97-AF65-F5344CB8AC3E}">
        <p14:creationId xmlns:p14="http://schemas.microsoft.com/office/powerpoint/2010/main" val="20409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4EF87-73DF-406A-8D9A-E65E00EA27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80" y="1772105"/>
            <a:ext cx="6007724" cy="43926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206F7D-C281-456A-BF3A-92CE1D23A9D8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Most of terminations occur when the employee is younger and have few time of service;</a:t>
            </a:r>
          </a:p>
          <a:p>
            <a:endParaRPr lang="en-US" dirty="0"/>
          </a:p>
          <a:p>
            <a:r>
              <a:rPr lang="en-US" dirty="0"/>
              <a:t>It could the first job;</a:t>
            </a:r>
          </a:p>
          <a:p>
            <a:endParaRPr lang="en-US" dirty="0"/>
          </a:p>
          <a:p>
            <a:r>
              <a:rPr lang="en-US" dirty="0"/>
              <a:t>He leaves the company;</a:t>
            </a:r>
          </a:p>
        </p:txBody>
      </p:sp>
    </p:spTree>
    <p:extLst>
      <p:ext uri="{BB962C8B-B14F-4D97-AF65-F5344CB8AC3E}">
        <p14:creationId xmlns:p14="http://schemas.microsoft.com/office/powerpoint/2010/main" val="217923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59-2C90-4DEF-8BB2-FD79CEF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Decision Tree Classifier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DB0C2C-FE84-4E9B-87EF-5F235CD9194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48" y="1786619"/>
            <a:ext cx="5021763" cy="43926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CD9E81-4002-4240-9B85-1F7A3FCAF28D}"/>
              </a:ext>
            </a:extLst>
          </p:cNvPr>
          <p:cNvSpPr txBox="1">
            <a:spLocks/>
          </p:cNvSpPr>
          <p:nvPr/>
        </p:nvSpPr>
        <p:spPr bwMode="auto">
          <a:xfrm>
            <a:off x="624565" y="1557338"/>
            <a:ext cx="4528006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Test set accuracy: 98.9036%</a:t>
            </a:r>
          </a:p>
          <a:p>
            <a:endParaRPr lang="pt-BR" dirty="0"/>
          </a:p>
          <a:p>
            <a:r>
              <a:rPr lang="pt-BR" dirty="0"/>
              <a:t>T</a:t>
            </a:r>
            <a:r>
              <a:rPr lang="en-US" dirty="0"/>
              <a:t>rue positive: 99%</a:t>
            </a:r>
          </a:p>
          <a:p>
            <a:r>
              <a:rPr lang="pt-BR" dirty="0"/>
              <a:t>T</a:t>
            </a:r>
            <a:r>
              <a:rPr lang="en-US" dirty="0"/>
              <a:t>rue negative: 19%</a:t>
            </a:r>
          </a:p>
          <a:p>
            <a:r>
              <a:rPr lang="pt-BR" dirty="0"/>
              <a:t>F</a:t>
            </a:r>
            <a:r>
              <a:rPr lang="en-US" dirty="0" err="1"/>
              <a:t>alse</a:t>
            </a:r>
            <a:r>
              <a:rPr lang="en-US" dirty="0"/>
              <a:t> positive: 1%</a:t>
            </a:r>
          </a:p>
          <a:p>
            <a:r>
              <a:rPr lang="pt-BR" dirty="0"/>
              <a:t>F</a:t>
            </a:r>
            <a:r>
              <a:rPr lang="en-US" dirty="0" err="1"/>
              <a:t>alse</a:t>
            </a:r>
            <a:r>
              <a:rPr lang="en-US" dirty="0"/>
              <a:t> negative: 81%</a:t>
            </a:r>
          </a:p>
        </p:txBody>
      </p:sp>
    </p:spTree>
    <p:extLst>
      <p:ext uri="{BB962C8B-B14F-4D97-AF65-F5344CB8AC3E}">
        <p14:creationId xmlns:p14="http://schemas.microsoft.com/office/powerpoint/2010/main" val="40475113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0</TotalTime>
  <Words>432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Ericsson Hilda</vt:lpstr>
      <vt:lpstr>Ericsson Technical Icons</vt:lpstr>
      <vt:lpstr>Ericsson Hilda Light</vt:lpstr>
      <vt:lpstr>Arial</vt:lpstr>
      <vt:lpstr>PresentationTemplate2017</vt:lpstr>
      <vt:lpstr>Employee Attrition Prediction &amp; Management</vt:lpstr>
      <vt:lpstr>Case Overview</vt:lpstr>
      <vt:lpstr>Employee Termination Rate by Year</vt:lpstr>
      <vt:lpstr>Termination by Reason</vt:lpstr>
      <vt:lpstr>Termination by Department Unit</vt:lpstr>
      <vt:lpstr>Termination by Title</vt:lpstr>
      <vt:lpstr>Termination Type</vt:lpstr>
      <vt:lpstr>Termination Counts</vt:lpstr>
      <vt:lpstr>Model: Decision Tree Classifier</vt:lpstr>
      <vt:lpstr>Model:  Logistic Regression</vt:lpstr>
      <vt:lpstr>Model: KNeighbors Classifier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Case: Employee Attrition</dc:title>
  <dc:creator>FERNANDO SILVA F</dc:creator>
  <cp:keywords/>
  <dc:description/>
  <cp:lastModifiedBy>FERNANDO SILVA F</cp:lastModifiedBy>
  <cp:revision>8</cp:revision>
  <dcterms:created xsi:type="dcterms:W3CDTF">2019-02-25T13:58:56Z</dcterms:created>
  <dcterms:modified xsi:type="dcterms:W3CDTF">2019-02-25T15:13:07Z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