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58" r:id="rId3"/>
    <p:sldId id="338" r:id="rId4"/>
    <p:sldId id="339" r:id="rId5"/>
    <p:sldId id="341" r:id="rId6"/>
    <p:sldId id="340" r:id="rId7"/>
    <p:sldId id="342" r:id="rId8"/>
    <p:sldId id="343" r:id="rId9"/>
    <p:sldId id="337" r:id="rId10"/>
    <p:sldId id="344" r:id="rId11"/>
    <p:sldId id="259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3" autoAdjust="0"/>
    <p:restoredTop sz="94660"/>
  </p:normalViewPr>
  <p:slideViewPr>
    <p:cSldViewPr>
      <p:cViewPr varScale="1">
        <p:scale>
          <a:sx n="68" d="100"/>
          <a:sy n="68" d="100"/>
        </p:scale>
        <p:origin x="12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89D82-4CAA-4E3E-B706-632A0AE8818A}" type="datetimeFigureOut">
              <a:rPr lang="pt-BR" smtClean="0"/>
              <a:pPr/>
              <a:t>15/05/2023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F3E47-1D28-40E0-9CE7-0A5B801FB26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0414-944F-48F9-90BA-9423908BB644}" type="datetime1">
              <a:rPr lang="pt-BR" smtClean="0"/>
              <a:pPr/>
              <a:t>15/05/2023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Profª. Hulianna Escórcio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F601-C931-48D6-B8F7-0A3770C8C8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A2BC-E8CB-48F4-AEBD-C89DE9D1869B}" type="datetime1">
              <a:rPr lang="pt-BR" smtClean="0"/>
              <a:pPr/>
              <a:t>15/05/2023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Profª. Hulianna Escórcio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F601-C931-48D6-B8F7-0A3770C8C8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190E-68FF-4B1E-837F-15923E3E98B7}" type="datetime1">
              <a:rPr lang="pt-BR" smtClean="0"/>
              <a:pPr/>
              <a:t>15/05/2023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Profª. Hulianna Escórcio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F601-C931-48D6-B8F7-0A3770C8C8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C19B-C0F6-4D5E-AA09-0BF4D588926B}" type="datetime1">
              <a:rPr lang="pt-BR" smtClean="0"/>
              <a:pPr/>
              <a:t>15/05/2023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Profª. Hulianna Escórcio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F601-C931-48D6-B8F7-0A3770C8C8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11CD-D8CC-4352-B2CE-EB00909CE01A}" type="datetime1">
              <a:rPr lang="pt-BR" smtClean="0"/>
              <a:pPr/>
              <a:t>15/05/2023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Profª. Hulianna Escórcio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F601-C931-48D6-B8F7-0A3770C8C8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02EC-0359-4317-BF7A-5D4258D9A0EF}" type="datetime1">
              <a:rPr lang="pt-BR" smtClean="0"/>
              <a:pPr/>
              <a:t>15/05/2023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Profª. Hulianna Escórcio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F601-C931-48D6-B8F7-0A3770C8C8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2872-C026-46D3-A7D6-5523EDAC2033}" type="datetime1">
              <a:rPr lang="pt-BR" smtClean="0"/>
              <a:pPr/>
              <a:t>15/05/2023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Profª. Hulianna Escórcio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F601-C931-48D6-B8F7-0A3770C8C8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0847-64B9-4325-BAF5-0460156178A1}" type="datetime1">
              <a:rPr lang="pt-BR" smtClean="0"/>
              <a:pPr/>
              <a:t>15/05/2023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Profª. Hulianna Escórcio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F601-C931-48D6-B8F7-0A3770C8C8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1E60-E220-448B-BADB-F8F911730FB9}" type="datetime1">
              <a:rPr lang="pt-BR" smtClean="0"/>
              <a:pPr/>
              <a:t>15/05/2023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Profª. Hulianna Escórcio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F601-C931-48D6-B8F7-0A3770C8C8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9867-CB5A-407E-9F43-CA0BD6EE4F95}" type="datetime1">
              <a:rPr lang="pt-BR" smtClean="0"/>
              <a:pPr/>
              <a:t>15/05/2023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Profª. Hulianna Escórcio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F601-C931-48D6-B8F7-0A3770C8C8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6EDB-F0C8-4E66-B104-642BC8C8B3E3}" type="datetime1">
              <a:rPr lang="pt-BR" smtClean="0"/>
              <a:pPr/>
              <a:t>15/05/2023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Profª. Hulianna Escórcio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F601-C931-48D6-B8F7-0A3770C8C8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EF297-2997-4676-94B2-D054B08902AA}" type="datetime1">
              <a:rPr lang="pt-BR" smtClean="0"/>
              <a:pPr/>
              <a:t>15/05/2023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Profª. Hulianna Escórcio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EF601-C931-48D6-B8F7-0A3770C8C8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1988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pt-BR" dirty="0"/>
              <a:t>Controle Social e Saúde Bucal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Em 2019, o CNS  foi realizada a 16ª Conferência Nacional de Saúde, que visa resgatar os valores da 8ª Conferência Nacional de Saúde, principal responsável pela criação do SUS.</a:t>
            </a:r>
          </a:p>
        </p:txBody>
      </p:sp>
      <p:pic>
        <p:nvPicPr>
          <p:cNvPr id="5" name="Imagem 4" descr="Resultado de imagem para controle social na saud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2996952"/>
            <a:ext cx="2628012" cy="731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m 5" descr="Resultado de imagem para conferencia de saude"/>
          <p:cNvPicPr/>
          <p:nvPr/>
        </p:nvPicPr>
        <p:blipFill>
          <a:blip r:embed="rId3" cstate="print"/>
          <a:srcRect t="14211" b="24207"/>
          <a:stretch>
            <a:fillRect/>
          </a:stretch>
        </p:blipFill>
        <p:spPr bwMode="auto">
          <a:xfrm>
            <a:off x="971600" y="3717032"/>
            <a:ext cx="626469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GC FIN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2682" y="1196752"/>
            <a:ext cx="3600400" cy="4124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00201"/>
            <a:ext cx="7344816" cy="276490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t-BR" sz="8000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Controle Social na Saúde</a:t>
            </a:r>
          </a:p>
        </p:txBody>
      </p:sp>
      <p:pic>
        <p:nvPicPr>
          <p:cNvPr id="4" name="Imagem 3" descr="Resultado de imagem para controle social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3140968"/>
            <a:ext cx="2483768" cy="1890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17061332-354F-A92B-D36A-2ABCFA27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/>
          <a:lstStyle/>
          <a:p>
            <a:r>
              <a:rPr lang="pt-BR" dirty="0"/>
              <a:t>Controle Social no SUS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980728"/>
            <a:ext cx="8712968" cy="367240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Participação da comunidade – ocupação de determinados espaços pela população usuária dos serviços de saúde, espaços esses deliberativos, consultivos, normativos e fiscalizadores das ações e políticas de saúde, nos municípios, estados e União.</a:t>
            </a:r>
          </a:p>
          <a:p>
            <a:r>
              <a:rPr lang="pt-BR" dirty="0"/>
              <a:t>Conselheiros escolhidos estejam familiarizados com o funcionamento do sistema, suas potencialidades e dificuldades.</a:t>
            </a:r>
          </a:p>
        </p:txBody>
      </p:sp>
      <p:pic>
        <p:nvPicPr>
          <p:cNvPr id="4" name="Imagem 3" descr="Resultado de imagem para controle social na saud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4509120"/>
            <a:ext cx="3169568" cy="206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pt-BR" dirty="0"/>
              <a:t>Controle Social e Participação Popular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196752"/>
            <a:ext cx="8435280" cy="4525963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Controle social – controle público por parte de segmentos organizados da população.</a:t>
            </a:r>
          </a:p>
          <a:p>
            <a:r>
              <a:rPr lang="pt-BR" dirty="0"/>
              <a:t>Participação popular – uma forma da sociedade se organizar e se fazer ouvir no sistema, fiscalizando as ações do Estado, propondo políticas, controlando a gestão dos serviços, garantindo que esses sejam prestados de acordo com sua necessidade e com qualidade.</a:t>
            </a:r>
          </a:p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“ As práticas participativas são possibilidades efetivas de ampliação do espaço do público.” </a:t>
            </a:r>
            <a:r>
              <a:rPr lang="pt-BR" dirty="0"/>
              <a:t>– participação da população é um importante instrumento para o fortalecimento de práticas políticas.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pt-BR" dirty="0"/>
              <a:t>Controle Social e Participação Popular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196752"/>
            <a:ext cx="8435280" cy="4525963"/>
          </a:xfrm>
        </p:spPr>
        <p:txBody>
          <a:bodyPr>
            <a:normAutofit/>
          </a:bodyPr>
          <a:lstStyle/>
          <a:p>
            <a:r>
              <a:rPr lang="pt-BR" dirty="0"/>
              <a:t>Participação da população não como confronto da sociedade com o Estado, e sim como fortalecimento da autonomia dos sujeitos envolvidos – diálogo entre as partes.</a:t>
            </a:r>
          </a:p>
        </p:txBody>
      </p:sp>
      <p:pic>
        <p:nvPicPr>
          <p:cNvPr id="4" name="Imagem 3" descr="Resultado de imagem para controle social na saud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3284984"/>
            <a:ext cx="2879229" cy="2282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22114"/>
          </a:xfrm>
        </p:spPr>
        <p:txBody>
          <a:bodyPr/>
          <a:lstStyle/>
          <a:p>
            <a:r>
              <a:rPr lang="pt-BR" dirty="0"/>
              <a:t>Participação Popular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8964488" cy="4824536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Lei nº 8142 – 28 de dezembro de 1990 – conferências e conselhos de saúde.</a:t>
            </a:r>
          </a:p>
          <a:p>
            <a:r>
              <a:rPr lang="pt-BR" dirty="0"/>
              <a:t>Resolução nº 333 /2003 – detalha o funcionamento dos conselhos e conferências.</a:t>
            </a:r>
          </a:p>
          <a:p>
            <a:r>
              <a:rPr lang="pt-BR" dirty="0"/>
              <a:t>Resolução nº 453 /2012 –aprova as diretrizes para criação, reformulação, estruturação e funcionamento dos conselhos de saúde.</a:t>
            </a:r>
          </a:p>
          <a:p>
            <a:r>
              <a:rPr lang="pt-BR" dirty="0">
                <a:solidFill>
                  <a:srgbClr val="FF0000"/>
                </a:solidFill>
              </a:rPr>
              <a:t>Conferências de Saúde </a:t>
            </a:r>
            <a:r>
              <a:rPr lang="pt-BR" dirty="0"/>
              <a:t>– propor políticas de saúde em cada uma das esferas – traduz o cotidiano dos Conselhos de Saúde.</a:t>
            </a:r>
          </a:p>
          <a:p>
            <a:pPr lvl="1"/>
            <a:r>
              <a:rPr lang="pt-BR" dirty="0"/>
              <a:t>É o fórum que reúne todos os segmentos representativos da  sociedade, um espaço de debate para avaliar a situação de saúde, propor diretrizes para a formulação da política de saúde nas três esferas de governo .</a:t>
            </a:r>
          </a:p>
          <a:p>
            <a:pPr lvl="1"/>
            <a:r>
              <a:rPr lang="pt-BR" dirty="0"/>
              <a:t>Acontece de 4 em 4 anos.</a:t>
            </a:r>
          </a:p>
          <a:p>
            <a:pPr lvl="1"/>
            <a:r>
              <a:rPr lang="pt-BR" dirty="0"/>
              <a:t>É um dos mais importantes foros nacionais de discussão sobre os rumos da saúde.</a:t>
            </a:r>
          </a:p>
          <a:p>
            <a:pPr lvl="1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22114"/>
          </a:xfrm>
        </p:spPr>
        <p:txBody>
          <a:bodyPr/>
          <a:lstStyle/>
          <a:p>
            <a:r>
              <a:rPr lang="pt-BR" dirty="0"/>
              <a:t>Participação Popular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8964488" cy="4680520"/>
          </a:xfrm>
        </p:spPr>
        <p:txBody>
          <a:bodyPr>
            <a:normAutofit fontScale="700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Conselhos de Saúde</a:t>
            </a:r>
            <a:r>
              <a:rPr lang="pt-BR" dirty="0"/>
              <a:t> – órgãos colegiados, permanentes, deliberativos, consultivos, normativos e fiscalizadores das ações e políticas de saúde.</a:t>
            </a:r>
          </a:p>
          <a:p>
            <a:pPr lvl="1"/>
            <a:r>
              <a:rPr lang="pt-BR" dirty="0"/>
              <a:t>Formulam, supervisionam, avaliam, controlam e propõem políticas públicas.</a:t>
            </a:r>
          </a:p>
          <a:p>
            <a:pPr lvl="1"/>
            <a:r>
              <a:rPr lang="pt-BR" dirty="0"/>
              <a:t>Constituição paritária – 50% usuários, 25% trabalhadores de saúde , 25% representantes do governo e prestadores de serviços.</a:t>
            </a:r>
          </a:p>
          <a:p>
            <a:pPr lvl="1"/>
            <a:r>
              <a:rPr lang="pt-BR" dirty="0"/>
              <a:t>Faz parte da estrutura das secretarias de saúde dos municípios, dos estados e do governo federal.</a:t>
            </a:r>
          </a:p>
          <a:p>
            <a:pPr lvl="1"/>
            <a:r>
              <a:rPr lang="pt-BR" dirty="0"/>
              <a:t>Deve funcionar mensalmente, ter ata que registre suas reuniões e infraestrutura que dê suporte ao seu funcionamento.</a:t>
            </a:r>
          </a:p>
          <a:p>
            <a:r>
              <a:rPr lang="pt-BR" dirty="0"/>
              <a:t>Atua na formulação de estratégias e no controle da execução da política de saúde, inclusive nos aspectos econômicos e financeiros.</a:t>
            </a:r>
          </a:p>
          <a:p>
            <a:r>
              <a:rPr lang="pt-BR" dirty="0"/>
              <a:t>Instrumento de exercício da cidadania – informação referenciada na realidade e suficiente para subsidiar o processo decisório.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22114"/>
          </a:xfrm>
        </p:spPr>
        <p:txBody>
          <a:bodyPr/>
          <a:lstStyle/>
          <a:p>
            <a:r>
              <a:rPr lang="pt-BR" dirty="0"/>
              <a:t>Participação Popular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8964488" cy="3312368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Conselheiro  - sugere-se um mandato de dois anos (CNS 3 anos), podendo ser reconduzido de acordo com o regimento interno do conselho.</a:t>
            </a:r>
          </a:p>
          <a:p>
            <a:pPr lvl="1"/>
            <a:r>
              <a:rPr lang="pt-BR" dirty="0"/>
              <a:t>Representa o seu segmento e manifesta as ideias e as demandas de seu grupo ou da instituição que ele representa, além de articular os interesses do conjunto dos usuários.</a:t>
            </a:r>
          </a:p>
          <a:p>
            <a:pPr lvl="1"/>
            <a:r>
              <a:rPr lang="pt-BR" dirty="0"/>
              <a:t>Importante acompanhar a execução das decisões da política de saúde, para que haja fiscalização e controle por parte da sociedade.</a:t>
            </a:r>
          </a:p>
          <a:p>
            <a:pPr lvl="1"/>
            <a:r>
              <a:rPr lang="pt-BR" dirty="0"/>
              <a:t>Conhecer o plano de saúde e relatório de gestão.</a:t>
            </a:r>
          </a:p>
        </p:txBody>
      </p:sp>
      <p:pic>
        <p:nvPicPr>
          <p:cNvPr id="4" name="Imagem 3" descr="Resultado de imagem para controle social na saud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4221088"/>
            <a:ext cx="2808312" cy="2276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Social e Saúde Bucal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12968" cy="4525963"/>
          </a:xfrm>
        </p:spPr>
        <p:txBody>
          <a:bodyPr>
            <a:normAutofit fontScale="77500" lnSpcReduction="20000"/>
          </a:bodyPr>
          <a:lstStyle/>
          <a:p>
            <a:r>
              <a:rPr lang="pt-BR" sz="2800" dirty="0"/>
              <a:t>1ª Conferência Nacional de Saúde Bucal – “deverão ser assegurados mecanismos de participação e controle popular e dos trabalhadores de saúde no planejamento, decisão, controle e avaliação dos serviços e programas de saúde bucal”.</a:t>
            </a:r>
          </a:p>
          <a:p>
            <a:r>
              <a:rPr lang="pt-BR" sz="2800" dirty="0"/>
              <a:t>Com o objetivo de ampliar a participação social, o Conselho Nacional de Saúde (CNS) conta com 18 comissões intersetoriais que acompanham e fiscalizam as ações e serviços do Sistema Único de Saúde (SUS) no Brasil</a:t>
            </a:r>
          </a:p>
          <a:p>
            <a:pPr lvl="1"/>
            <a:r>
              <a:rPr lang="pt-BR" sz="2400" dirty="0"/>
              <a:t>01. Atenção à saúde de pessoas com patologias, 02. Alimentação e nutrição, 03. Atenção à saúde das pessoas com deficiência, 04. Atenção à saúde nos ciclos de vida, 05. Ciência, tecnologia e assistência farmacêutica, 06. Educação permanente para o controle social do SUS, 07. Orçamento e financiamento, 08. Política de promoção da equidade, 09. Recursos Humanos e relação de trabalho, 10. SAÚDE BUCAL, 11. Saúde da mulher, 12. Saúde do trabalhador, 13. Saúde indígena, 14. Saúde mental, 15. Saúde suplementar, 16. Vigilância em saúde e 18. Comissão nacional de ética em pesquisa.</a:t>
            </a:r>
          </a:p>
          <a:p>
            <a:pPr>
              <a:buNone/>
            </a:pPr>
            <a:endParaRPr lang="pt-BR" sz="2800" u="sng" dirty="0"/>
          </a:p>
          <a:p>
            <a:endParaRPr lang="pt-BR" sz="2800" u="sn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796</Words>
  <Application>Microsoft Office PowerPoint</Application>
  <PresentationFormat>Apresentação na tela (4:3)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do Office</vt:lpstr>
      <vt:lpstr>Apresentação do PowerPoint</vt:lpstr>
      <vt:lpstr>Apresentação do PowerPoint</vt:lpstr>
      <vt:lpstr>Controle Social no SUS</vt:lpstr>
      <vt:lpstr>Controle Social e Participação Popular</vt:lpstr>
      <vt:lpstr>Controle Social e Participação Popular</vt:lpstr>
      <vt:lpstr>Participação Popular</vt:lpstr>
      <vt:lpstr>Participação Popular</vt:lpstr>
      <vt:lpstr>Participação Popular</vt:lpstr>
      <vt:lpstr>Controle Social e Saúde Bucal</vt:lpstr>
      <vt:lpstr>Controle Social e Saúde Bucal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homesis</dc:creator>
  <cp:lastModifiedBy>MICHELE</cp:lastModifiedBy>
  <cp:revision>39</cp:revision>
  <dcterms:created xsi:type="dcterms:W3CDTF">2018-02-02T20:18:45Z</dcterms:created>
  <dcterms:modified xsi:type="dcterms:W3CDTF">2023-05-15T14:49:25Z</dcterms:modified>
</cp:coreProperties>
</file>