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5"/>
  </p:notesMasterIdLst>
  <p:sldIdLst>
    <p:sldId id="256" r:id="rId3"/>
    <p:sldId id="275" r:id="rId4"/>
    <p:sldId id="287" r:id="rId5"/>
    <p:sldId id="289" r:id="rId6"/>
    <p:sldId id="280" r:id="rId7"/>
    <p:sldId id="281" r:id="rId8"/>
    <p:sldId id="282" r:id="rId9"/>
    <p:sldId id="283" r:id="rId10"/>
    <p:sldId id="288" r:id="rId11"/>
    <p:sldId id="290" r:id="rId12"/>
    <p:sldId id="284" r:id="rId13"/>
    <p:sldId id="285" r:id="rId14"/>
    <p:sldId id="286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79" r:id="rId24"/>
  </p:sldIdLst>
  <p:sldSz cx="12192000" cy="6858000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0"/>
  </p:normalViewPr>
  <p:slideViewPr>
    <p:cSldViewPr>
      <p:cViewPr varScale="1">
        <p:scale>
          <a:sx n="73" d="100"/>
          <a:sy n="73" d="100"/>
        </p:scale>
        <p:origin x="-37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61BA3-A17D-4F1D-B028-649E4C2D9998}" type="datetimeFigureOut">
              <a:rPr lang="es-CO" smtClean="0"/>
              <a:t>04/10/2020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E807A-8B25-4BB8-BAF2-AB6659E881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4036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s-CO" sz="60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CO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AE0E9E6-DD4E-40F3-BD2F-E1F329E2257B}" type="datetime">
              <a:rPr lang="es-CO" sz="1200" b="0" strike="noStrike" spc="-1">
                <a:solidFill>
                  <a:srgbClr val="8B8B8B"/>
                </a:solidFill>
                <a:latin typeface="Calibri"/>
              </a:rPr>
              <a:t>04/10/2020</a:t>
            </a:fld>
            <a:endParaRPr lang="es-CO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s-CO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F0EB18F-22AA-47AA-A04A-D2F091E25DA8}" type="slidenum">
              <a:rPr lang="es-CO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CO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CO" sz="44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CO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CO" sz="2800" b="0" strike="noStrike" spc="-1">
                <a:solidFill>
                  <a:srgbClr val="000000"/>
                </a:solidFill>
                <a:latin typeface="Calibri"/>
              </a:rPr>
              <a:t>Haga clic para modificar el estilo de texto del patrón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O" sz="2400" b="0" strike="noStrike" spc="-1">
                <a:solidFill>
                  <a:srgbClr val="000000"/>
                </a:solidFill>
                <a:latin typeface="Calibri"/>
              </a:rPr>
              <a:t>Segundo nivel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Tercer nivel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Cuarto nivel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Quinto nivel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66E4BC1-D34B-461B-9F05-DA2BD6CB9983}" type="datetime">
              <a:rPr lang="es-CO" sz="1200" b="0" strike="noStrike" spc="-1">
                <a:solidFill>
                  <a:srgbClr val="8B8B8B"/>
                </a:solidFill>
                <a:latin typeface="Calibri"/>
              </a:rPr>
              <a:t>04/10/2020</a:t>
            </a:fld>
            <a:endParaRPr lang="es-CO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s-CO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67997C6-B8C6-4D3F-8588-B975C3B9CDE8}" type="slidenum">
              <a:rPr lang="es-CO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CO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449360" y="6289782"/>
            <a:ext cx="9143640" cy="37764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s-CO" sz="2200" spc="-1" dirty="0" smtClean="0">
                <a:solidFill>
                  <a:srgbClr val="000000"/>
                </a:solidFill>
                <a:latin typeface="Calibri"/>
              </a:rPr>
              <a:t>Ingeniería de Sistemas y Computación - 2018</a:t>
            </a:r>
            <a:endParaRPr lang="es-CO" sz="2200" b="0" strike="noStrike" spc="-1" dirty="0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010160" y="2162520"/>
            <a:ext cx="1005804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  <a:spcAft>
                <a:spcPts val="2401"/>
              </a:spcAft>
            </a:pPr>
            <a:r>
              <a:rPr lang="es-CO" sz="3200" spc="-1" dirty="0" smtClean="0">
                <a:solidFill>
                  <a:srgbClr val="000000"/>
                </a:solidFill>
                <a:latin typeface="Cambria Math"/>
                <a:ea typeface="Cambria Math"/>
              </a:rPr>
              <a:t>SISTEMA BINARIO</a:t>
            </a:r>
            <a:endParaRPr lang="es-CO" sz="3200" b="0" strike="noStrike" spc="-1" dirty="0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484883" y="5636132"/>
            <a:ext cx="914364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  <a:spcAft>
                <a:spcPts val="2401"/>
              </a:spcAft>
            </a:pPr>
            <a:r>
              <a:rPr lang="es-CO" sz="3200" spc="-1" dirty="0" smtClean="0">
                <a:solidFill>
                  <a:srgbClr val="000000"/>
                </a:solidFill>
                <a:latin typeface="Cambria Math"/>
                <a:ea typeface="Cambria Math"/>
              </a:rPr>
              <a:t>GRUPO ADA</a:t>
            </a:r>
            <a:endParaRPr lang="es-CO" sz="3200" b="0" strike="noStrike" spc="-1" dirty="0">
              <a:latin typeface="Arial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633214"/>
            <a:ext cx="10513168" cy="1370052"/>
          </a:xfrm>
          <a:prstGeom prst="rect">
            <a:avLst/>
          </a:prstGeom>
        </p:spPr>
      </p:pic>
      <p:pic>
        <p:nvPicPr>
          <p:cNvPr id="1026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5539136"/>
            <a:ext cx="954470" cy="105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922" y="5396504"/>
            <a:ext cx="954470" cy="105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517" y="2818419"/>
            <a:ext cx="4082371" cy="27810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75658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Sistema Posicional Binario - Respuesta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79208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2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50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074" name="Picture 2" descr="C:\Users\CAROLINA\Desktop\IMG_20201004_20434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556792"/>
            <a:ext cx="7272808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5183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75658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Sistema Posicional Binario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79208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2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50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1453061"/>
            <a:ext cx="7159837" cy="50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460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75658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Divisiones Sucesivas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79208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2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50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1916832"/>
            <a:ext cx="3756209" cy="3920316"/>
          </a:xfrm>
          <a:prstGeom prst="rect">
            <a:avLst/>
          </a:prstGeom>
        </p:spPr>
      </p:pic>
      <p:cxnSp>
        <p:nvCxnSpPr>
          <p:cNvPr id="6" name="5 Conector recto de flecha"/>
          <p:cNvCxnSpPr/>
          <p:nvPr/>
        </p:nvCxnSpPr>
        <p:spPr>
          <a:xfrm>
            <a:off x="6133278" y="6165304"/>
            <a:ext cx="104284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7236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75658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Divisiones Sucesivas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79208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2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50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1628800"/>
            <a:ext cx="6083670" cy="3593168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439816" y="5584884"/>
            <a:ext cx="3131755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R/. 1 0 0 1 1 0 0 1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885646" y="1661236"/>
            <a:ext cx="302839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smtClean="0"/>
              <a:t>NÚMERO A</a:t>
            </a:r>
          </a:p>
          <a:p>
            <a:r>
              <a:rPr lang="es-CO" sz="2400" b="1" dirty="0" smtClean="0"/>
              <a:t>CONVERTIR:</a:t>
            </a:r>
          </a:p>
          <a:p>
            <a:endParaRPr lang="es-CO" sz="2400" dirty="0"/>
          </a:p>
          <a:p>
            <a:r>
              <a:rPr lang="es-CO" sz="2400" dirty="0" smtClean="0"/>
              <a:t>153 base 10</a:t>
            </a:r>
          </a:p>
          <a:p>
            <a:endParaRPr lang="es-CO" sz="2400" dirty="0"/>
          </a:p>
          <a:p>
            <a:r>
              <a:rPr lang="es-CO" sz="2400" b="1" dirty="0" smtClean="0"/>
              <a:t>CONVERTIR A</a:t>
            </a:r>
          </a:p>
          <a:p>
            <a:r>
              <a:rPr lang="es-CO" sz="2400" b="1" dirty="0" smtClean="0"/>
              <a:t>BINARIO:</a:t>
            </a:r>
          </a:p>
          <a:p>
            <a:endParaRPr lang="es-CO" sz="2400" dirty="0"/>
          </a:p>
          <a:p>
            <a:r>
              <a:rPr lang="es-CO" sz="2400" dirty="0" smtClean="0"/>
              <a:t>Divisiones sucesivas</a:t>
            </a:r>
          </a:p>
          <a:p>
            <a:r>
              <a:rPr lang="es-CO" sz="2400" dirty="0" smtClean="0"/>
              <a:t>entre 2.</a:t>
            </a:r>
          </a:p>
        </p:txBody>
      </p:sp>
      <p:cxnSp>
        <p:nvCxnSpPr>
          <p:cNvPr id="29" name="28 Conector recto de flecha"/>
          <p:cNvCxnSpPr/>
          <p:nvPr/>
        </p:nvCxnSpPr>
        <p:spPr>
          <a:xfrm flipH="1" flipV="1">
            <a:off x="5015880" y="2996952"/>
            <a:ext cx="3888432" cy="23042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 de flecha"/>
          <p:cNvCxnSpPr/>
          <p:nvPr/>
        </p:nvCxnSpPr>
        <p:spPr>
          <a:xfrm>
            <a:off x="5159896" y="6309320"/>
            <a:ext cx="232175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02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75658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Divisiones Sucesivas - Taller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79208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2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50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2" name="11 CuadroTexto"/>
          <p:cNvSpPr txBox="1"/>
          <p:nvPr/>
        </p:nvSpPr>
        <p:spPr>
          <a:xfrm>
            <a:off x="2826719" y="1772816"/>
            <a:ext cx="6587458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UTILIZANDO DIVISIONES SUCESIVAS POR DOS, ENCONTRAR EL EQUIVALENTE BINARIO DE LOS SIGUIENTES NÚMEROS DECIMALES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2839548" y="344925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/>
              <a:t>A) 73</a:t>
            </a:r>
            <a:endParaRPr lang="es-CO" sz="28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839548" y="4110492"/>
            <a:ext cx="1217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/>
              <a:t>B) 114</a:t>
            </a:r>
            <a:endParaRPr lang="es-CO" sz="280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860255" y="4797152"/>
            <a:ext cx="1265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/>
              <a:t>C) 235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4722283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75658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Divisiones Sucesivas - Respuesta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79208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2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50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50" name="Picture 2" descr="C:\Users\CAROLINA\Desktop\IMG_20201004_20175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40768"/>
            <a:ext cx="9144000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5581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75658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Compuertas AND, OR, NOT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79208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2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50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656" y="1556792"/>
            <a:ext cx="6156451" cy="464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29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75658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Taller – Realizar AND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79208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2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50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625376"/>
              </p:ext>
            </p:extLst>
          </p:nvPr>
        </p:nvGraphicFramePr>
        <p:xfrm>
          <a:off x="1919536" y="1628800"/>
          <a:ext cx="8127999" cy="4640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1013832"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A</a:t>
                      </a:r>
                      <a:endParaRPr lang="es-CO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B</a:t>
                      </a:r>
                      <a:endParaRPr lang="es-CO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X</a:t>
                      </a:r>
                      <a:endParaRPr lang="es-CO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0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1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0</a:t>
                      </a:r>
                      <a:endParaRPr lang="es-CO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0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1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0</a:t>
                      </a:r>
                      <a:endParaRPr lang="es-CO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1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0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0</a:t>
                      </a:r>
                      <a:endParaRPr lang="es-CO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1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0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0</a:t>
                      </a:r>
                      <a:endParaRPr lang="es-CO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0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1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0</a:t>
                      </a:r>
                      <a:endParaRPr lang="es-CO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1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1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1</a:t>
                      </a:r>
                      <a:endParaRPr lang="es-CO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1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0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0</a:t>
                      </a:r>
                      <a:endParaRPr lang="es-CO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0099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75658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Taller – Realizar OR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79208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2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50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686843"/>
              </p:ext>
            </p:extLst>
          </p:nvPr>
        </p:nvGraphicFramePr>
        <p:xfrm>
          <a:off x="1919536" y="1628800"/>
          <a:ext cx="8127999" cy="4640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1013832"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A</a:t>
                      </a:r>
                      <a:endParaRPr lang="es-CO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B</a:t>
                      </a:r>
                      <a:endParaRPr lang="es-CO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X</a:t>
                      </a:r>
                      <a:endParaRPr lang="es-CO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0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1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1</a:t>
                      </a:r>
                      <a:endParaRPr lang="es-CO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0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1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1</a:t>
                      </a:r>
                      <a:endParaRPr lang="es-CO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1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0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1</a:t>
                      </a:r>
                      <a:endParaRPr lang="es-CO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1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0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1</a:t>
                      </a:r>
                      <a:endParaRPr lang="es-CO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0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1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1</a:t>
                      </a:r>
                      <a:endParaRPr lang="es-CO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1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1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1</a:t>
                      </a:r>
                      <a:endParaRPr lang="es-CO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1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0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1</a:t>
                      </a:r>
                      <a:endParaRPr lang="es-CO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9174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75658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Taller – Realizar NOT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79208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2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50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581669"/>
              </p:ext>
            </p:extLst>
          </p:nvPr>
        </p:nvGraphicFramePr>
        <p:xfrm>
          <a:off x="3411115" y="1628800"/>
          <a:ext cx="5418666" cy="4640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</a:tblGrid>
              <a:tr h="1013832"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X</a:t>
                      </a:r>
                      <a:endParaRPr lang="es-CO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NOT</a:t>
                      </a:r>
                      <a:r>
                        <a:rPr lang="es-CO" sz="3600" baseline="0" dirty="0" smtClean="0"/>
                        <a:t> (X)</a:t>
                      </a:r>
                      <a:endParaRPr lang="es-CO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0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1</a:t>
                      </a:r>
                      <a:endParaRPr lang="es-CO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0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1</a:t>
                      </a:r>
                      <a:endParaRPr lang="es-CO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1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0</a:t>
                      </a:r>
                      <a:endParaRPr lang="es-CO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1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0</a:t>
                      </a:r>
                      <a:endParaRPr lang="es-CO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0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1</a:t>
                      </a:r>
                      <a:endParaRPr lang="es-CO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1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0</a:t>
                      </a:r>
                      <a:endParaRPr lang="es-CO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1</a:t>
                      </a:r>
                      <a:endParaRPr lang="es-C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0</a:t>
                      </a:r>
                      <a:endParaRPr lang="es-CO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5685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75658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Sistema Posicional Decimal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79208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2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50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421" y="1484784"/>
            <a:ext cx="6377713" cy="478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828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75658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Apuntes de Programación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79208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2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50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" name="1 CuadroTexto"/>
          <p:cNvSpPr txBox="1"/>
          <p:nvPr/>
        </p:nvSpPr>
        <p:spPr>
          <a:xfrm>
            <a:off x="799686" y="1486959"/>
            <a:ext cx="4113744" cy="50783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Las </a:t>
            </a:r>
            <a:r>
              <a:rPr lang="es-CO" b="1" dirty="0" smtClean="0"/>
              <a:t>cadenas</a:t>
            </a:r>
            <a:r>
              <a:rPr lang="es-CO" dirty="0" smtClean="0"/>
              <a:t> son secuencias de caracteres, encerrados entre comillas. Ejemplo:</a:t>
            </a:r>
          </a:p>
          <a:p>
            <a:endParaRPr lang="es-CO" dirty="0" smtClean="0"/>
          </a:p>
          <a:p>
            <a:r>
              <a:rPr lang="es-CO" b="1" dirty="0" smtClean="0"/>
              <a:t>Código</a:t>
            </a:r>
            <a:r>
              <a:rPr lang="es-CO" dirty="0" smtClean="0"/>
              <a:t>:</a:t>
            </a:r>
            <a:endParaRPr lang="es-CO" dirty="0"/>
          </a:p>
          <a:p>
            <a:endParaRPr lang="es-CO" dirty="0"/>
          </a:p>
          <a:p>
            <a:r>
              <a:rPr lang="es-CO" dirty="0" smtClean="0"/>
              <a:t>var s  = “10010”;</a:t>
            </a:r>
          </a:p>
          <a:p>
            <a:endParaRPr lang="es-CO" dirty="0"/>
          </a:p>
          <a:p>
            <a:r>
              <a:rPr lang="es-CO" b="1" dirty="0" smtClean="0"/>
              <a:t>Memoria</a:t>
            </a:r>
            <a:r>
              <a:rPr lang="es-CO" dirty="0" smtClean="0"/>
              <a:t>:</a:t>
            </a:r>
          </a:p>
          <a:p>
            <a:endParaRPr lang="es-CO" dirty="0"/>
          </a:p>
          <a:p>
            <a:r>
              <a:rPr lang="es-CO" dirty="0" smtClean="0"/>
              <a:t>s </a:t>
            </a:r>
            <a:r>
              <a:rPr lang="es-CO" dirty="0" smtClean="0">
                <a:sym typeface="Wingdings" panose="05000000000000000000" pitchFamily="2" charset="2"/>
              </a:rPr>
              <a:t> 	[0] = “1”        </a:t>
            </a:r>
            <a:r>
              <a:rPr lang="es-CO" dirty="0" err="1" smtClean="0">
                <a:sym typeface="Wingdings" panose="05000000000000000000" pitchFamily="2" charset="2"/>
              </a:rPr>
              <a:t>s.charAt</a:t>
            </a:r>
            <a:r>
              <a:rPr lang="es-CO" dirty="0" smtClean="0">
                <a:sym typeface="Wingdings" panose="05000000000000000000" pitchFamily="2" charset="2"/>
              </a:rPr>
              <a:t> (0)</a:t>
            </a:r>
          </a:p>
          <a:p>
            <a:r>
              <a:rPr lang="es-CO" dirty="0" smtClean="0"/>
              <a:t>	[1] = “0”        </a:t>
            </a:r>
            <a:r>
              <a:rPr lang="es-CO" dirty="0" err="1" smtClean="0"/>
              <a:t>s.charAt</a:t>
            </a:r>
            <a:r>
              <a:rPr lang="es-CO" dirty="0" smtClean="0"/>
              <a:t> (1)</a:t>
            </a:r>
          </a:p>
          <a:p>
            <a:r>
              <a:rPr lang="es-CO" dirty="0"/>
              <a:t>	</a:t>
            </a:r>
            <a:r>
              <a:rPr lang="es-CO" dirty="0" smtClean="0"/>
              <a:t>[2] = “0”        </a:t>
            </a:r>
            <a:r>
              <a:rPr lang="es-CO" dirty="0" err="1" smtClean="0"/>
              <a:t>s.charAt</a:t>
            </a:r>
            <a:r>
              <a:rPr lang="es-CO" dirty="0" smtClean="0"/>
              <a:t> (2)</a:t>
            </a:r>
          </a:p>
          <a:p>
            <a:r>
              <a:rPr lang="es-CO" dirty="0"/>
              <a:t>	</a:t>
            </a:r>
            <a:r>
              <a:rPr lang="es-CO" dirty="0" smtClean="0"/>
              <a:t>[3] = “1”        </a:t>
            </a:r>
            <a:r>
              <a:rPr lang="es-CO" dirty="0" err="1" smtClean="0"/>
              <a:t>s.charAt</a:t>
            </a:r>
            <a:r>
              <a:rPr lang="es-CO" dirty="0" smtClean="0"/>
              <a:t> (3)</a:t>
            </a:r>
          </a:p>
          <a:p>
            <a:r>
              <a:rPr lang="es-CO" dirty="0" smtClean="0"/>
              <a:t>	[4] = “0”        </a:t>
            </a:r>
            <a:r>
              <a:rPr lang="es-CO" dirty="0" err="1" smtClean="0"/>
              <a:t>s.charAt</a:t>
            </a:r>
            <a:r>
              <a:rPr lang="es-CO" dirty="0" smtClean="0"/>
              <a:t> (4)</a:t>
            </a:r>
          </a:p>
          <a:p>
            <a:endParaRPr lang="es-CO" dirty="0"/>
          </a:p>
          <a:p>
            <a:r>
              <a:rPr lang="es-CO" dirty="0" err="1" smtClean="0"/>
              <a:t>s.length</a:t>
            </a:r>
            <a:r>
              <a:rPr lang="es-CO" dirty="0" smtClean="0"/>
              <a:t> </a:t>
            </a:r>
            <a:r>
              <a:rPr lang="es-CO" dirty="0" smtClean="0">
                <a:sym typeface="Wingdings" panose="05000000000000000000" pitchFamily="2" charset="2"/>
              </a:rPr>
              <a:t> 5     </a:t>
            </a:r>
            <a:r>
              <a:rPr lang="es-CO" b="1" dirty="0" smtClean="0">
                <a:sym typeface="Wingdings" panose="05000000000000000000" pitchFamily="2" charset="2"/>
              </a:rPr>
              <a:t>Longitud de la cadena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5261744" y="1486958"/>
            <a:ext cx="6153528" cy="50783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Los </a:t>
            </a:r>
            <a:r>
              <a:rPr lang="es-CO" b="1" dirty="0" err="1" smtClean="0"/>
              <a:t>arrays</a:t>
            </a:r>
            <a:r>
              <a:rPr lang="es-CO" dirty="0" smtClean="0"/>
              <a:t> son listas de valores, de cualquier tipo de dato. La idea al tratar con los números binarios es almacenarlos inicialmente en cadenas, para luego convertirlos a valores numéricos almacenados en </a:t>
            </a:r>
            <a:r>
              <a:rPr lang="es-CO" dirty="0" err="1" smtClean="0"/>
              <a:t>array</a:t>
            </a:r>
            <a:r>
              <a:rPr lang="es-CO" dirty="0" smtClean="0"/>
              <a:t> de tipo numérico.</a:t>
            </a:r>
          </a:p>
          <a:p>
            <a:endParaRPr lang="es-CO" dirty="0" smtClean="0"/>
          </a:p>
          <a:p>
            <a:r>
              <a:rPr lang="es-CO" b="1" dirty="0" smtClean="0"/>
              <a:t>Código</a:t>
            </a:r>
            <a:r>
              <a:rPr lang="es-CO" dirty="0" smtClean="0"/>
              <a:t>: </a:t>
            </a:r>
          </a:p>
          <a:p>
            <a:endParaRPr lang="es-CO" dirty="0"/>
          </a:p>
          <a:p>
            <a:r>
              <a:rPr lang="es-CO" dirty="0" smtClean="0"/>
              <a:t>var </a:t>
            </a:r>
            <a:r>
              <a:rPr lang="es-CO" dirty="0" err="1" smtClean="0"/>
              <a:t>num</a:t>
            </a:r>
            <a:r>
              <a:rPr lang="es-CO" dirty="0" smtClean="0"/>
              <a:t> = [];      Los corchetes definen un </a:t>
            </a:r>
            <a:r>
              <a:rPr lang="es-CO" dirty="0" err="1" smtClean="0"/>
              <a:t>array</a:t>
            </a:r>
            <a:r>
              <a:rPr lang="es-CO" dirty="0" smtClean="0"/>
              <a:t> vacío</a:t>
            </a:r>
          </a:p>
          <a:p>
            <a:endParaRPr lang="es-CO" dirty="0"/>
          </a:p>
          <a:p>
            <a:r>
              <a:rPr lang="es-CO" dirty="0" smtClean="0"/>
              <a:t>La instrucción </a:t>
            </a:r>
            <a:r>
              <a:rPr lang="es-CO" b="1" i="1" dirty="0" err="1" smtClean="0"/>
              <a:t>push</a:t>
            </a:r>
            <a:r>
              <a:rPr lang="es-CO" dirty="0" smtClean="0"/>
              <a:t> crea un nuevo índice en el </a:t>
            </a:r>
            <a:r>
              <a:rPr lang="es-CO" dirty="0" err="1" smtClean="0"/>
              <a:t>array</a:t>
            </a:r>
            <a:r>
              <a:rPr lang="es-CO" dirty="0" smtClean="0"/>
              <a:t>. Vamos a crear un </a:t>
            </a:r>
            <a:r>
              <a:rPr lang="es-CO" dirty="0" err="1" smtClean="0"/>
              <a:t>array</a:t>
            </a:r>
            <a:r>
              <a:rPr lang="es-CO" dirty="0" smtClean="0"/>
              <a:t> de manera manual, que contenga el número binario en su versión con dígitos numéricos.</a:t>
            </a:r>
          </a:p>
          <a:p>
            <a:endParaRPr lang="es-CO" dirty="0"/>
          </a:p>
          <a:p>
            <a:r>
              <a:rPr lang="es-CO" dirty="0" err="1" smtClean="0"/>
              <a:t>num.push</a:t>
            </a:r>
            <a:r>
              <a:rPr lang="es-CO" dirty="0" smtClean="0"/>
              <a:t> ( 1 );           </a:t>
            </a:r>
            <a:r>
              <a:rPr lang="es-CO" dirty="0" err="1" smtClean="0"/>
              <a:t>num</a:t>
            </a:r>
            <a:r>
              <a:rPr lang="es-CO" dirty="0" smtClean="0"/>
              <a:t> </a:t>
            </a:r>
            <a:r>
              <a:rPr lang="es-CO" dirty="0" smtClean="0">
                <a:sym typeface="Wingdings" panose="05000000000000000000" pitchFamily="2" charset="2"/>
              </a:rPr>
              <a:t>     [0] = 1</a:t>
            </a:r>
          </a:p>
          <a:p>
            <a:r>
              <a:rPr lang="es-CO" dirty="0" err="1" smtClean="0">
                <a:sym typeface="Wingdings" panose="05000000000000000000" pitchFamily="2" charset="2"/>
              </a:rPr>
              <a:t>num.push</a:t>
            </a:r>
            <a:r>
              <a:rPr lang="es-CO" dirty="0" smtClean="0">
                <a:sym typeface="Wingdings" panose="05000000000000000000" pitchFamily="2" charset="2"/>
              </a:rPr>
              <a:t> ( 0 );                            [1] = 0</a:t>
            </a:r>
          </a:p>
          <a:p>
            <a:r>
              <a:rPr lang="es-CO" dirty="0" err="1"/>
              <a:t>n</a:t>
            </a:r>
            <a:r>
              <a:rPr lang="es-CO" dirty="0" err="1" smtClean="0"/>
              <a:t>um.push</a:t>
            </a:r>
            <a:r>
              <a:rPr lang="es-CO" dirty="0" smtClean="0"/>
              <a:t> ( 0 );                            [2] = 0</a:t>
            </a:r>
          </a:p>
          <a:p>
            <a:r>
              <a:rPr lang="es-CO" dirty="0" err="1"/>
              <a:t>n</a:t>
            </a:r>
            <a:r>
              <a:rPr lang="es-CO" dirty="0" err="1" smtClean="0"/>
              <a:t>um.push</a:t>
            </a:r>
            <a:r>
              <a:rPr lang="es-CO" dirty="0" smtClean="0"/>
              <a:t> ( 1 );                            [3] = 1</a:t>
            </a:r>
          </a:p>
          <a:p>
            <a:r>
              <a:rPr lang="es-CO" dirty="0" err="1"/>
              <a:t>n</a:t>
            </a:r>
            <a:r>
              <a:rPr lang="es-CO" dirty="0" err="1" smtClean="0"/>
              <a:t>um.push</a:t>
            </a:r>
            <a:r>
              <a:rPr lang="es-CO" dirty="0" smtClean="0"/>
              <a:t> ( 0 );                            [4] = 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373340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75658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Apuntes de Programación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79208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2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50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" name="2 CuadroTexto"/>
          <p:cNvSpPr txBox="1"/>
          <p:nvPr/>
        </p:nvSpPr>
        <p:spPr>
          <a:xfrm>
            <a:off x="792089" y="1484784"/>
            <a:ext cx="10656720" cy="50783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Vamos a combinar los conceptos anteriores, de modo que un número binario se almacene inicialmente como una cadena, y luego se cree como un </a:t>
            </a:r>
            <a:r>
              <a:rPr lang="es-CO" dirty="0" err="1" smtClean="0"/>
              <a:t>array</a:t>
            </a:r>
            <a:r>
              <a:rPr lang="es-CO" dirty="0" smtClean="0"/>
              <a:t> numérico. Esto es importante, pues los números binarios son valores numéricos que deben ser manipulados con operaciones aritméticas.</a:t>
            </a:r>
          </a:p>
          <a:p>
            <a:endParaRPr lang="es-CO" dirty="0"/>
          </a:p>
          <a:p>
            <a:r>
              <a:rPr lang="es-CO" dirty="0" smtClean="0"/>
              <a:t>La instrucción </a:t>
            </a:r>
            <a:r>
              <a:rPr lang="es-CO" b="1" dirty="0" err="1" smtClean="0"/>
              <a:t>parseInt</a:t>
            </a:r>
            <a:r>
              <a:rPr lang="es-CO" dirty="0" smtClean="0"/>
              <a:t> permite convertir un valor de cadena en un valor numérico. Esta es la clave para poder unir el código visto en la anterior diapositiva.</a:t>
            </a:r>
          </a:p>
          <a:p>
            <a:endParaRPr lang="es-CO" dirty="0"/>
          </a:p>
          <a:p>
            <a:r>
              <a:rPr lang="es-CO" dirty="0" smtClean="0"/>
              <a:t>var s = “10010”;</a:t>
            </a:r>
          </a:p>
          <a:p>
            <a:r>
              <a:rPr lang="es-CO" dirty="0" smtClean="0"/>
              <a:t>var </a:t>
            </a:r>
            <a:r>
              <a:rPr lang="es-CO" dirty="0" err="1" smtClean="0"/>
              <a:t>num</a:t>
            </a:r>
            <a:r>
              <a:rPr lang="es-CO" dirty="0" smtClean="0"/>
              <a:t> = [];</a:t>
            </a:r>
          </a:p>
          <a:p>
            <a:endParaRPr lang="es-CO" dirty="0"/>
          </a:p>
          <a:p>
            <a:r>
              <a:rPr lang="es-CO" dirty="0" err="1" smtClean="0"/>
              <a:t>num.push</a:t>
            </a:r>
            <a:r>
              <a:rPr lang="es-CO" dirty="0"/>
              <a:t> </a:t>
            </a:r>
            <a:r>
              <a:rPr lang="es-CO" dirty="0" smtClean="0"/>
              <a:t>( </a:t>
            </a:r>
            <a:r>
              <a:rPr lang="es-CO" dirty="0" err="1" smtClean="0"/>
              <a:t>parseInt</a:t>
            </a:r>
            <a:r>
              <a:rPr lang="es-CO" dirty="0" smtClean="0"/>
              <a:t> ( s[0] ) );      // Convierte el valor s[0] (que es “1”) a su valor numérico 1, y lo </a:t>
            </a:r>
          </a:p>
          <a:p>
            <a:r>
              <a:rPr lang="es-CO" dirty="0"/>
              <a:t> </a:t>
            </a:r>
            <a:r>
              <a:rPr lang="es-CO" dirty="0" smtClean="0"/>
              <a:t>                                                   // “</a:t>
            </a:r>
            <a:r>
              <a:rPr lang="es-CO" b="1" dirty="0" smtClean="0"/>
              <a:t>empuja</a:t>
            </a:r>
            <a:r>
              <a:rPr lang="es-CO" dirty="0" smtClean="0"/>
              <a:t>” dentro del </a:t>
            </a:r>
            <a:r>
              <a:rPr lang="es-CO" dirty="0" err="1" smtClean="0"/>
              <a:t>array</a:t>
            </a:r>
            <a:r>
              <a:rPr lang="es-CO" dirty="0" smtClean="0"/>
              <a:t>. Al hacer esto, lo coloca en la posición 0</a:t>
            </a:r>
          </a:p>
          <a:p>
            <a:r>
              <a:rPr lang="es-CO" dirty="0"/>
              <a:t> </a:t>
            </a:r>
            <a:r>
              <a:rPr lang="es-CO" dirty="0" smtClean="0"/>
              <a:t>                                                   // del </a:t>
            </a:r>
            <a:r>
              <a:rPr lang="es-CO" dirty="0" err="1" smtClean="0"/>
              <a:t>array</a:t>
            </a:r>
            <a:r>
              <a:rPr lang="es-CO" dirty="0" smtClean="0"/>
              <a:t>. Cada vez que se realiza un </a:t>
            </a:r>
            <a:r>
              <a:rPr lang="es-CO" dirty="0" err="1" smtClean="0"/>
              <a:t>push</a:t>
            </a:r>
            <a:r>
              <a:rPr lang="es-CO" dirty="0" smtClean="0"/>
              <a:t>, se agrega una nueva</a:t>
            </a:r>
          </a:p>
          <a:p>
            <a:r>
              <a:rPr lang="es-CO" dirty="0"/>
              <a:t> </a:t>
            </a:r>
            <a:r>
              <a:rPr lang="es-CO" dirty="0" smtClean="0"/>
              <a:t>                                                   // posición al </a:t>
            </a:r>
            <a:r>
              <a:rPr lang="es-CO" dirty="0" err="1" smtClean="0"/>
              <a:t>array</a:t>
            </a:r>
            <a:r>
              <a:rPr lang="es-CO" dirty="0" smtClean="0"/>
              <a:t>. Es decir, [0], [1], [2], y así sucesivamente.</a:t>
            </a:r>
          </a:p>
          <a:p>
            <a:r>
              <a:rPr lang="es-CO" dirty="0" err="1" smtClean="0"/>
              <a:t>num.push</a:t>
            </a:r>
            <a:r>
              <a:rPr lang="es-CO" dirty="0" smtClean="0"/>
              <a:t> ( </a:t>
            </a:r>
            <a:r>
              <a:rPr lang="es-CO" dirty="0" err="1" smtClean="0"/>
              <a:t>parseInt</a:t>
            </a:r>
            <a:r>
              <a:rPr lang="es-CO" dirty="0" smtClean="0"/>
              <a:t> ( s[1] ) ); </a:t>
            </a:r>
          </a:p>
          <a:p>
            <a:r>
              <a:rPr lang="es-CO" dirty="0" err="1" smtClean="0"/>
              <a:t>num.push</a:t>
            </a:r>
            <a:r>
              <a:rPr lang="es-CO" dirty="0" smtClean="0"/>
              <a:t> ( </a:t>
            </a:r>
            <a:r>
              <a:rPr lang="es-CO" dirty="0" err="1" smtClean="0"/>
              <a:t>parseInt</a:t>
            </a:r>
            <a:r>
              <a:rPr lang="es-CO" dirty="0" smtClean="0"/>
              <a:t> ( s[2] ) );</a:t>
            </a:r>
          </a:p>
          <a:p>
            <a:r>
              <a:rPr lang="es-CO" dirty="0" err="1" smtClean="0"/>
              <a:t>num.push</a:t>
            </a:r>
            <a:r>
              <a:rPr lang="es-CO" dirty="0" smtClean="0"/>
              <a:t> ( </a:t>
            </a:r>
            <a:r>
              <a:rPr lang="es-CO" dirty="0" err="1" smtClean="0"/>
              <a:t>parseInt</a:t>
            </a:r>
            <a:r>
              <a:rPr lang="es-CO" dirty="0" smtClean="0"/>
              <a:t> ( s[3] ) );</a:t>
            </a:r>
          </a:p>
          <a:p>
            <a:r>
              <a:rPr lang="es-CO" dirty="0" err="1" smtClean="0"/>
              <a:t>num.push</a:t>
            </a:r>
            <a:r>
              <a:rPr lang="es-CO" dirty="0" smtClean="0"/>
              <a:t> ( </a:t>
            </a:r>
            <a:r>
              <a:rPr lang="es-CO" dirty="0" err="1" smtClean="0"/>
              <a:t>parseInt</a:t>
            </a:r>
            <a:r>
              <a:rPr lang="es-CO" dirty="0" smtClean="0"/>
              <a:t> ( s[4] ) );     // Estas instrucciones permiten crear un </a:t>
            </a:r>
            <a:r>
              <a:rPr lang="es-CO" dirty="0" err="1" smtClean="0"/>
              <a:t>array</a:t>
            </a:r>
            <a:r>
              <a:rPr lang="es-CO" dirty="0" smtClean="0"/>
              <a:t> de enteros</a:t>
            </a:r>
          </a:p>
        </p:txBody>
      </p:sp>
    </p:spTree>
    <p:extLst>
      <p:ext uri="{BB962C8B-B14F-4D97-AF65-F5344CB8AC3E}">
        <p14:creationId xmlns:p14="http://schemas.microsoft.com/office/powerpoint/2010/main" val="5211618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3"/>
          <p:cNvSpPr/>
          <p:nvPr/>
        </p:nvSpPr>
        <p:spPr>
          <a:xfrm>
            <a:off x="1295488" y="3171335"/>
            <a:ext cx="914364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  <a:spcAft>
                <a:spcPts val="2401"/>
              </a:spcAft>
            </a:pPr>
            <a:r>
              <a:rPr lang="es-CO" sz="2000" spc="-1" dirty="0" smtClean="0">
                <a:solidFill>
                  <a:srgbClr val="000000"/>
                </a:solidFill>
                <a:latin typeface="Cambria Math"/>
                <a:ea typeface="Cambria Math"/>
              </a:rPr>
              <a:t>GRUPO ADA</a:t>
            </a:r>
            <a:endParaRPr lang="es-CO" sz="2000" b="0" strike="noStrike" spc="-1" dirty="0">
              <a:latin typeface="Arial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633214"/>
            <a:ext cx="10513168" cy="1370052"/>
          </a:xfrm>
          <a:prstGeom prst="rect">
            <a:avLst/>
          </a:prstGeom>
        </p:spPr>
      </p:pic>
      <p:sp>
        <p:nvSpPr>
          <p:cNvPr id="7" name="CustomShape 3"/>
          <p:cNvSpPr/>
          <p:nvPr/>
        </p:nvSpPr>
        <p:spPr>
          <a:xfrm>
            <a:off x="1305716" y="2535595"/>
            <a:ext cx="914364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  <a:spcAft>
                <a:spcPts val="2401"/>
              </a:spcAft>
            </a:pPr>
            <a:r>
              <a:rPr lang="es-CO" sz="3600" spc="-1" dirty="0" smtClean="0">
                <a:solidFill>
                  <a:srgbClr val="000000"/>
                </a:solidFill>
                <a:latin typeface="Cambria Math"/>
                <a:ea typeface="Cambria Math"/>
              </a:rPr>
              <a:t>GRACIAS !!!</a:t>
            </a:r>
            <a:endParaRPr lang="es-CO" sz="3600" b="0" strike="noStrike" spc="-1" dirty="0">
              <a:latin typeface="Arial"/>
            </a:endParaRPr>
          </a:p>
        </p:txBody>
      </p:sp>
      <p:pic>
        <p:nvPicPr>
          <p:cNvPr id="9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5729683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645" y="5729683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742" y="3653313"/>
            <a:ext cx="4301587" cy="29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3966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75658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Sistema Posicional Decimal - Taller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79208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2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50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" name="2 CuadroTexto"/>
          <p:cNvSpPr txBox="1"/>
          <p:nvPr/>
        </p:nvSpPr>
        <p:spPr>
          <a:xfrm>
            <a:off x="2839549" y="1916832"/>
            <a:ext cx="6587458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UTILIZANDO EL MODELO POSICIONAL MOSTRADO EN LA DIAPOSITIVA ANTERIOR, CALCULAR EL VALOR NÚMERICO A PARTIR DE LA SUMA DE SUS DÍGITOS DEL SIGUIENTE NÚMERO: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901737" y="3717032"/>
            <a:ext cx="44630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0" dirty="0" smtClean="0"/>
              <a:t>346 831 425</a:t>
            </a:r>
            <a:endParaRPr lang="es-CO" sz="6000" dirty="0"/>
          </a:p>
        </p:txBody>
      </p:sp>
    </p:spTree>
    <p:extLst>
      <p:ext uri="{BB962C8B-B14F-4D97-AF65-F5344CB8AC3E}">
        <p14:creationId xmlns:p14="http://schemas.microsoft.com/office/powerpoint/2010/main" val="6128297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75658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Sistema Posicional Decimal - Respuesta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79208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2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50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26" name="Picture 2" descr="C:\Users\CAROLINA\Desktop\IMG_20201004_20182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68760"/>
            <a:ext cx="9144000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6015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75658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Potencias de 10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79208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2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50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498" y="1916832"/>
            <a:ext cx="684076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427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75658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Potencias de 10 - Decimales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79208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2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50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154" y="1484784"/>
            <a:ext cx="6804248" cy="510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449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75658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Sistema Posicional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79208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2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50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24" y="1772816"/>
            <a:ext cx="10550995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330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75658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Sistema Posicional Binario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79208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2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50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1340768"/>
            <a:ext cx="6874894" cy="51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478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75658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Sistema Posicional Binario - Taller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79208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2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50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7 CuadroTexto"/>
          <p:cNvSpPr txBox="1"/>
          <p:nvPr/>
        </p:nvSpPr>
        <p:spPr>
          <a:xfrm>
            <a:off x="2826719" y="1772816"/>
            <a:ext cx="6587458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CALCULAR EL EQUIVALENTE DECIMAL DE LOS SIGUIENTES NÚMEROS BINARIOS. PARA ELLO, UTILICE LA EQUIVALENCIA DE POTENCIA QUE SE APRECIA EN LA DIAPOSITIVA ANTERIOR::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2839548" y="3449254"/>
            <a:ext cx="2941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/>
              <a:t>A) 1 0 0 1 0 0 0 1</a:t>
            </a:r>
            <a:endParaRPr lang="es-CO" sz="28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839548" y="4110492"/>
            <a:ext cx="2941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/>
              <a:t>B) 1 1 0 1 1 0 0 0</a:t>
            </a:r>
            <a:endParaRPr lang="es-CO" sz="28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860255" y="4797152"/>
            <a:ext cx="2941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/>
              <a:t>C) 1 1 0 1 1 0 0 0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1895157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2760</TotalTime>
  <Words>662</Words>
  <Application>Microsoft Office PowerPoint</Application>
  <PresentationFormat>Personalizado</PresentationFormat>
  <Paragraphs>153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22</vt:i4>
      </vt:variant>
    </vt:vector>
  </HeadingPairs>
  <TitlesOfParts>
    <vt:vector size="24" baseType="lpstr"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utp</dc:creator>
  <cp:lastModifiedBy>CAROLINA</cp:lastModifiedBy>
  <cp:revision>355</cp:revision>
  <dcterms:created xsi:type="dcterms:W3CDTF">2016-10-07T22:04:59Z</dcterms:created>
  <dcterms:modified xsi:type="dcterms:W3CDTF">2020-10-05T01:52:31Z</dcterms:modified>
  <dc:language>es-CO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