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51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69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48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6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72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35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055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56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0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08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9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77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2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6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73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7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E596-4482-43E9-A0F6-0826BA49A046}" type="datetimeFigureOut">
              <a:rPr lang="pt-BR" smtClean="0"/>
              <a:t>24/05/2023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DD65-3082-47DF-AEB3-28DE4430E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18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662D2-B4D6-522A-A078-71754AC0A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IA:</a:t>
            </a:r>
            <a:br>
              <a:rPr lang="en-US" dirty="0"/>
            </a:br>
            <a:r>
              <a:rPr lang="en-US" dirty="0" err="1"/>
              <a:t>RoboCup@home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012AF-BEE7-219B-5912-0C7657AC5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Fernando Miguel D’Andrea Lima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2E282-8796-FE05-0F9E-A5CA90FC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0869"/>
            <a:ext cx="9905998" cy="1478570"/>
          </a:xfrm>
        </p:spPr>
        <p:txBody>
          <a:bodyPr/>
          <a:lstStyle/>
          <a:p>
            <a:r>
              <a:rPr lang="en-US" dirty="0" err="1"/>
              <a:t>Ambiente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CD7A82-8EE5-8691-4311-346FE7CBF48C}"/>
              </a:ext>
            </a:extLst>
          </p:cNvPr>
          <p:cNvSpPr/>
          <p:nvPr/>
        </p:nvSpPr>
        <p:spPr>
          <a:xfrm>
            <a:off x="6205491" y="2602155"/>
            <a:ext cx="5504156" cy="35066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E7F171-F18D-DD41-7764-FBBB220003D0}"/>
              </a:ext>
            </a:extLst>
          </p:cNvPr>
          <p:cNvSpPr/>
          <p:nvPr/>
        </p:nvSpPr>
        <p:spPr>
          <a:xfrm>
            <a:off x="8944144" y="5240744"/>
            <a:ext cx="727969" cy="7723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Exit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8A614F-3BBD-00FC-8EAB-A9894061B4D1}"/>
              </a:ext>
            </a:extLst>
          </p:cNvPr>
          <p:cNvSpPr/>
          <p:nvPr/>
        </p:nvSpPr>
        <p:spPr>
          <a:xfrm>
            <a:off x="7112277" y="4144311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ACF02F-F2A7-D2D2-98FE-E6B47928F38E}"/>
              </a:ext>
            </a:extLst>
          </p:cNvPr>
          <p:cNvSpPr/>
          <p:nvPr/>
        </p:nvSpPr>
        <p:spPr>
          <a:xfrm>
            <a:off x="7112276" y="3047878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Office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B89132-6989-8BE8-B782-151CA6A65D91}"/>
              </a:ext>
            </a:extLst>
          </p:cNvPr>
          <p:cNvSpPr/>
          <p:nvPr/>
        </p:nvSpPr>
        <p:spPr>
          <a:xfrm>
            <a:off x="8944143" y="3047878"/>
            <a:ext cx="1831867" cy="21928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Apartment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B9D969-74DD-98AF-422F-A9C1143EFB41}"/>
              </a:ext>
            </a:extLst>
          </p:cNvPr>
          <p:cNvSpPr/>
          <p:nvPr/>
        </p:nvSpPr>
        <p:spPr>
          <a:xfrm>
            <a:off x="7112275" y="4144311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 Table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6567BA-64EC-5730-9C3B-1D2FEDCC19C0}"/>
              </a:ext>
            </a:extLst>
          </p:cNvPr>
          <p:cNvSpPr/>
          <p:nvPr/>
        </p:nvSpPr>
        <p:spPr>
          <a:xfrm>
            <a:off x="8216173" y="3047878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Bookshelf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254463-9F81-FD9E-57A7-C96217E8E2EF}"/>
              </a:ext>
            </a:extLst>
          </p:cNvPr>
          <p:cNvSpPr/>
          <p:nvPr/>
        </p:nvSpPr>
        <p:spPr>
          <a:xfrm>
            <a:off x="10048039" y="3048516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Trash bin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4805D0-16A9-2EDF-48E0-3511C1FE2A4F}"/>
              </a:ext>
            </a:extLst>
          </p:cNvPr>
          <p:cNvSpPr txBox="1"/>
          <p:nvPr/>
        </p:nvSpPr>
        <p:spPr>
          <a:xfrm>
            <a:off x="1020028" y="1807941"/>
            <a:ext cx="3684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Localizações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Apartment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Trash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Kitchen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Kitchen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Bookshelf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96F902-1016-C051-3D92-0FDC987CCBB0}"/>
              </a:ext>
            </a:extLst>
          </p:cNvPr>
          <p:cNvSpPr txBox="1"/>
          <p:nvPr/>
        </p:nvSpPr>
        <p:spPr>
          <a:xfrm>
            <a:off x="3183455" y="1807941"/>
            <a:ext cx="251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Objetos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Fanta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Beer Can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Milk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Apple Juice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50E177-1429-7C25-4338-B4F2840A2C2E}"/>
              </a:ext>
            </a:extLst>
          </p:cNvPr>
          <p:cNvSpPr txBox="1"/>
          <p:nvPr/>
        </p:nvSpPr>
        <p:spPr>
          <a:xfrm>
            <a:off x="3184932" y="3620468"/>
            <a:ext cx="2513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Pessoas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Michael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Daniel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Christopher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Matthew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Joshua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David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95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2E282-8796-FE05-0F9E-A5CA90FC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446"/>
            <a:ext cx="9905998" cy="1478570"/>
          </a:xfrm>
        </p:spPr>
        <p:txBody>
          <a:bodyPr/>
          <a:lstStyle/>
          <a:p>
            <a:r>
              <a:rPr lang="en-US" dirty="0" err="1"/>
              <a:t>Ambiente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CD7A82-8EE5-8691-4311-346FE7CBF48C}"/>
              </a:ext>
            </a:extLst>
          </p:cNvPr>
          <p:cNvSpPr/>
          <p:nvPr/>
        </p:nvSpPr>
        <p:spPr>
          <a:xfrm>
            <a:off x="6205491" y="2602155"/>
            <a:ext cx="5504156" cy="35066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E7F171-F18D-DD41-7764-FBBB220003D0}"/>
              </a:ext>
            </a:extLst>
          </p:cNvPr>
          <p:cNvSpPr/>
          <p:nvPr/>
        </p:nvSpPr>
        <p:spPr>
          <a:xfrm>
            <a:off x="8944144" y="5240744"/>
            <a:ext cx="727969" cy="7723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Exit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8A614F-3BBD-00FC-8EAB-A9894061B4D1}"/>
              </a:ext>
            </a:extLst>
          </p:cNvPr>
          <p:cNvSpPr/>
          <p:nvPr/>
        </p:nvSpPr>
        <p:spPr>
          <a:xfrm>
            <a:off x="7112277" y="4144311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ACF02F-F2A7-D2D2-98FE-E6B47928F38E}"/>
              </a:ext>
            </a:extLst>
          </p:cNvPr>
          <p:cNvSpPr/>
          <p:nvPr/>
        </p:nvSpPr>
        <p:spPr>
          <a:xfrm>
            <a:off x="7112276" y="3047878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Office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B89132-6989-8BE8-B782-151CA6A65D91}"/>
              </a:ext>
            </a:extLst>
          </p:cNvPr>
          <p:cNvSpPr/>
          <p:nvPr/>
        </p:nvSpPr>
        <p:spPr>
          <a:xfrm>
            <a:off x="8944143" y="3047878"/>
            <a:ext cx="1831867" cy="21928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Apartment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B9D969-74DD-98AF-422F-A9C1143EFB41}"/>
              </a:ext>
            </a:extLst>
          </p:cNvPr>
          <p:cNvSpPr/>
          <p:nvPr/>
        </p:nvSpPr>
        <p:spPr>
          <a:xfrm>
            <a:off x="7112275" y="4144311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 Table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6567BA-64EC-5730-9C3B-1D2FEDCC19C0}"/>
              </a:ext>
            </a:extLst>
          </p:cNvPr>
          <p:cNvSpPr/>
          <p:nvPr/>
        </p:nvSpPr>
        <p:spPr>
          <a:xfrm>
            <a:off x="8216173" y="3047878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Bookshelf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254463-9F81-FD9E-57A7-C96217E8E2EF}"/>
              </a:ext>
            </a:extLst>
          </p:cNvPr>
          <p:cNvSpPr/>
          <p:nvPr/>
        </p:nvSpPr>
        <p:spPr>
          <a:xfrm>
            <a:off x="10048039" y="3048516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Trash bin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4805D0-16A9-2EDF-48E0-3511C1FE2A4F}"/>
              </a:ext>
            </a:extLst>
          </p:cNvPr>
          <p:cNvSpPr txBox="1"/>
          <p:nvPr/>
        </p:nvSpPr>
        <p:spPr>
          <a:xfrm>
            <a:off x="1092583" y="1485087"/>
            <a:ext cx="251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Localizações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Apartment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Trash Bin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Beer Can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Coke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Kitchen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Kitchen Table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Fanta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Bookshelf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Apple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4" name="Imagem 13" descr="Garrafa de refrigerante&#10;&#10;Descrição gerada automaticamente">
            <a:extLst>
              <a:ext uri="{FF2B5EF4-FFF2-40B4-BE49-F238E27FC236}">
                <a16:creationId xmlns:a16="http://schemas.microsoft.com/office/drawing/2014/main" id="{B21F11EE-EB41-11C6-8D09-4CE29A44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01" y="4166227"/>
            <a:ext cx="208932" cy="400452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408C3021-3A9C-4DCA-0F21-A1EE436D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057717"/>
            <a:ext cx="558339" cy="558339"/>
          </a:xfrm>
          <a:prstGeom prst="rect">
            <a:avLst/>
          </a:prstGeom>
        </p:spPr>
      </p:pic>
      <p:pic>
        <p:nvPicPr>
          <p:cNvPr id="18" name="Imagem 17" descr="Garrafa de vidro&#10;&#10;Descrição gerada automaticamente">
            <a:extLst>
              <a:ext uri="{FF2B5EF4-FFF2-40B4-BE49-F238E27FC236}">
                <a16:creationId xmlns:a16="http://schemas.microsoft.com/office/drawing/2014/main" id="{45975FD9-8353-2719-7044-ADCCB0A0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43" y="3047878"/>
            <a:ext cx="217391" cy="464573"/>
          </a:xfrm>
          <a:prstGeom prst="rect">
            <a:avLst/>
          </a:prstGeom>
        </p:spPr>
      </p:pic>
      <p:pic>
        <p:nvPicPr>
          <p:cNvPr id="21" name="Imagem 20" descr="Garrafa de bebida&#10;&#10;Descrição gerada automaticamente">
            <a:extLst>
              <a:ext uri="{FF2B5EF4-FFF2-40B4-BE49-F238E27FC236}">
                <a16:creationId xmlns:a16="http://schemas.microsoft.com/office/drawing/2014/main" id="{3F8E0097-AE7F-B181-4261-C0C760F34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66" y="3013988"/>
            <a:ext cx="167286" cy="490148"/>
          </a:xfrm>
          <a:prstGeom prst="rect">
            <a:avLst/>
          </a:prstGeom>
        </p:spPr>
      </p:pic>
      <p:pic>
        <p:nvPicPr>
          <p:cNvPr id="23" name="Imagem 22" descr="Uma imagem contendo Quadrado&#10;&#10;Descrição gerada automaticamente">
            <a:extLst>
              <a:ext uri="{FF2B5EF4-FFF2-40B4-BE49-F238E27FC236}">
                <a16:creationId xmlns:a16="http://schemas.microsoft.com/office/drawing/2014/main" id="{6E2F1DE4-46DA-3F72-051D-057EFC9E6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92" y="3326279"/>
            <a:ext cx="468349" cy="46834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94DF12-3BA9-A20C-00E0-274E7A8AB388}"/>
              </a:ext>
            </a:extLst>
          </p:cNvPr>
          <p:cNvSpPr txBox="1"/>
          <p:nvPr/>
        </p:nvSpPr>
        <p:spPr>
          <a:xfrm>
            <a:off x="3377465" y="2213052"/>
            <a:ext cx="2513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Pessoas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Michael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Daniel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Christopher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Matthew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Joshua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David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95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2E282-8796-FE05-0F9E-A5CA90FC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0294"/>
            <a:ext cx="9905998" cy="1478570"/>
          </a:xfrm>
        </p:spPr>
        <p:txBody>
          <a:bodyPr/>
          <a:lstStyle/>
          <a:p>
            <a:r>
              <a:rPr lang="en-US" dirty="0" err="1"/>
              <a:t>Ambiente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CD7A82-8EE5-8691-4311-346FE7CBF48C}"/>
              </a:ext>
            </a:extLst>
          </p:cNvPr>
          <p:cNvSpPr/>
          <p:nvPr/>
        </p:nvSpPr>
        <p:spPr>
          <a:xfrm>
            <a:off x="6205491" y="2602155"/>
            <a:ext cx="5504156" cy="35066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E7F171-F18D-DD41-7764-FBBB220003D0}"/>
              </a:ext>
            </a:extLst>
          </p:cNvPr>
          <p:cNvSpPr/>
          <p:nvPr/>
        </p:nvSpPr>
        <p:spPr>
          <a:xfrm>
            <a:off x="8944144" y="5240744"/>
            <a:ext cx="727969" cy="7723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Exit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8A614F-3BBD-00FC-8EAB-A9894061B4D1}"/>
              </a:ext>
            </a:extLst>
          </p:cNvPr>
          <p:cNvSpPr/>
          <p:nvPr/>
        </p:nvSpPr>
        <p:spPr>
          <a:xfrm>
            <a:off x="7112277" y="4144311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ACF02F-F2A7-D2D2-98FE-E6B47928F38E}"/>
              </a:ext>
            </a:extLst>
          </p:cNvPr>
          <p:cNvSpPr/>
          <p:nvPr/>
        </p:nvSpPr>
        <p:spPr>
          <a:xfrm>
            <a:off x="7112276" y="3047878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Office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B89132-6989-8BE8-B782-151CA6A65D91}"/>
              </a:ext>
            </a:extLst>
          </p:cNvPr>
          <p:cNvSpPr/>
          <p:nvPr/>
        </p:nvSpPr>
        <p:spPr>
          <a:xfrm>
            <a:off x="8944143" y="3047878"/>
            <a:ext cx="1831867" cy="21928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Apartment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B9D969-74DD-98AF-422F-A9C1143EFB41}"/>
              </a:ext>
            </a:extLst>
          </p:cNvPr>
          <p:cNvSpPr/>
          <p:nvPr/>
        </p:nvSpPr>
        <p:spPr>
          <a:xfrm>
            <a:off x="7112275" y="4144311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 Table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6567BA-64EC-5730-9C3B-1D2FEDCC19C0}"/>
              </a:ext>
            </a:extLst>
          </p:cNvPr>
          <p:cNvSpPr/>
          <p:nvPr/>
        </p:nvSpPr>
        <p:spPr>
          <a:xfrm>
            <a:off x="8216173" y="3047878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Bookshelf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254463-9F81-FD9E-57A7-C96217E8E2EF}"/>
              </a:ext>
            </a:extLst>
          </p:cNvPr>
          <p:cNvSpPr/>
          <p:nvPr/>
        </p:nvSpPr>
        <p:spPr>
          <a:xfrm>
            <a:off x="10048039" y="3048516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Trash bin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4805D0-16A9-2EDF-48E0-3511C1FE2A4F}"/>
              </a:ext>
            </a:extLst>
          </p:cNvPr>
          <p:cNvSpPr txBox="1"/>
          <p:nvPr/>
        </p:nvSpPr>
        <p:spPr>
          <a:xfrm>
            <a:off x="1091500" y="1477193"/>
            <a:ext cx="25132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Localizações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Apartment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Trash Bin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Beer Can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Coke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Daniel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Kitchen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Kitchen Table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Fanta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Milk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Bookshelf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Christopher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Apple Juice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Matthew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Joshua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4" name="Imagem 13" descr="Garrafa de refrigerante&#10;&#10;Descrição gerada automaticamente">
            <a:extLst>
              <a:ext uri="{FF2B5EF4-FFF2-40B4-BE49-F238E27FC236}">
                <a16:creationId xmlns:a16="http://schemas.microsoft.com/office/drawing/2014/main" id="{B21F11EE-EB41-11C6-8D09-4CE29A44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01" y="4166227"/>
            <a:ext cx="208932" cy="400452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408C3021-3A9C-4DCA-0F21-A1EE436D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057717"/>
            <a:ext cx="558339" cy="558339"/>
          </a:xfrm>
          <a:prstGeom prst="rect">
            <a:avLst/>
          </a:prstGeom>
        </p:spPr>
      </p:pic>
      <p:pic>
        <p:nvPicPr>
          <p:cNvPr id="18" name="Imagem 17" descr="Garrafa de vidro&#10;&#10;Descrição gerada automaticamente">
            <a:extLst>
              <a:ext uri="{FF2B5EF4-FFF2-40B4-BE49-F238E27FC236}">
                <a16:creationId xmlns:a16="http://schemas.microsoft.com/office/drawing/2014/main" id="{45975FD9-8353-2719-7044-ADCCB0A0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43" y="3047878"/>
            <a:ext cx="217391" cy="464573"/>
          </a:xfrm>
          <a:prstGeom prst="rect">
            <a:avLst/>
          </a:prstGeom>
        </p:spPr>
      </p:pic>
      <p:pic>
        <p:nvPicPr>
          <p:cNvPr id="21" name="Imagem 20" descr="Garrafa de bebida&#10;&#10;Descrição gerada automaticamente">
            <a:extLst>
              <a:ext uri="{FF2B5EF4-FFF2-40B4-BE49-F238E27FC236}">
                <a16:creationId xmlns:a16="http://schemas.microsoft.com/office/drawing/2014/main" id="{3F8E0097-AE7F-B181-4261-C0C760F34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66" y="3013988"/>
            <a:ext cx="167286" cy="490148"/>
          </a:xfrm>
          <a:prstGeom prst="rect">
            <a:avLst/>
          </a:prstGeom>
        </p:spPr>
      </p:pic>
      <p:pic>
        <p:nvPicPr>
          <p:cNvPr id="23" name="Imagem 22" descr="Uma imagem contendo Quadrado&#10;&#10;Descrição gerada automaticamente">
            <a:extLst>
              <a:ext uri="{FF2B5EF4-FFF2-40B4-BE49-F238E27FC236}">
                <a16:creationId xmlns:a16="http://schemas.microsoft.com/office/drawing/2014/main" id="{6E2F1DE4-46DA-3F72-051D-057EFC9E6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92" y="3326279"/>
            <a:ext cx="468349" cy="468349"/>
          </a:xfrm>
          <a:prstGeom prst="rect">
            <a:avLst/>
          </a:prstGeom>
        </p:spPr>
      </p:pic>
      <p:pic>
        <p:nvPicPr>
          <p:cNvPr id="15" name="Gráfico 14" descr="Homem com preenchimento sólido">
            <a:extLst>
              <a:ext uri="{FF2B5EF4-FFF2-40B4-BE49-F238E27FC236}">
                <a16:creationId xmlns:a16="http://schemas.microsoft.com/office/drawing/2014/main" id="{BFB8A5C2-C6C6-B027-0FCF-65B46FFDA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7744" y="2761834"/>
            <a:ext cx="430338" cy="430338"/>
          </a:xfrm>
          <a:prstGeom prst="rect">
            <a:avLst/>
          </a:prstGeom>
        </p:spPr>
      </p:pic>
      <p:pic>
        <p:nvPicPr>
          <p:cNvPr id="17" name="Gráfico 16" descr="Homem com preenchimento sólido">
            <a:extLst>
              <a:ext uri="{FF2B5EF4-FFF2-40B4-BE49-F238E27FC236}">
                <a16:creationId xmlns:a16="http://schemas.microsoft.com/office/drawing/2014/main" id="{D5267793-1D75-D567-6BDD-E4AA1E9AE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2959" y="5105625"/>
            <a:ext cx="430338" cy="430338"/>
          </a:xfrm>
          <a:prstGeom prst="rect">
            <a:avLst/>
          </a:prstGeom>
        </p:spPr>
      </p:pic>
      <p:pic>
        <p:nvPicPr>
          <p:cNvPr id="19" name="Gráfico 18" descr="Homem com preenchimento sólido">
            <a:extLst>
              <a:ext uri="{FF2B5EF4-FFF2-40B4-BE49-F238E27FC236}">
                <a16:creationId xmlns:a16="http://schemas.microsoft.com/office/drawing/2014/main" id="{544EED53-DCED-D070-ED73-E5DA02389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5869" y="3632933"/>
            <a:ext cx="430338" cy="430338"/>
          </a:xfrm>
          <a:prstGeom prst="rect">
            <a:avLst/>
          </a:prstGeom>
        </p:spPr>
      </p:pic>
      <p:pic>
        <p:nvPicPr>
          <p:cNvPr id="20" name="Gráfico 19" descr="Homem com preenchimento sólido">
            <a:extLst>
              <a:ext uri="{FF2B5EF4-FFF2-40B4-BE49-F238E27FC236}">
                <a16:creationId xmlns:a16="http://schemas.microsoft.com/office/drawing/2014/main" id="{CD5F7C97-D247-3D63-A2CE-88E0C1275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6367" y="4527678"/>
            <a:ext cx="430338" cy="430338"/>
          </a:xfrm>
          <a:prstGeom prst="rect">
            <a:avLst/>
          </a:prstGeom>
        </p:spPr>
      </p:pic>
      <p:pic>
        <p:nvPicPr>
          <p:cNvPr id="22" name="Gráfico 21" descr="Homem com preenchimento sólido">
            <a:extLst>
              <a:ext uri="{FF2B5EF4-FFF2-40B4-BE49-F238E27FC236}">
                <a16:creationId xmlns:a16="http://schemas.microsoft.com/office/drawing/2014/main" id="{C20801B8-ECB8-B384-370E-D602F8311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8085" y="2771153"/>
            <a:ext cx="430338" cy="430338"/>
          </a:xfrm>
          <a:prstGeom prst="rect">
            <a:avLst/>
          </a:prstGeom>
        </p:spPr>
      </p:pic>
      <p:pic>
        <p:nvPicPr>
          <p:cNvPr id="24" name="Gráfico 23" descr="Homem com preenchimento sólido">
            <a:extLst>
              <a:ext uri="{FF2B5EF4-FFF2-40B4-BE49-F238E27FC236}">
                <a16:creationId xmlns:a16="http://schemas.microsoft.com/office/drawing/2014/main" id="{C625AC84-11CD-455C-73B5-0FB0434AD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0243" y="3068122"/>
            <a:ext cx="430338" cy="4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6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2E282-8796-FE05-0F9E-A5CA90FC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0298"/>
            <a:ext cx="9905998" cy="1478570"/>
          </a:xfrm>
        </p:spPr>
        <p:txBody>
          <a:bodyPr/>
          <a:lstStyle/>
          <a:p>
            <a:r>
              <a:rPr lang="en-US" dirty="0" err="1"/>
              <a:t>Estrutura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CD7A82-8EE5-8691-4311-346FE7CBF48C}"/>
              </a:ext>
            </a:extLst>
          </p:cNvPr>
          <p:cNvSpPr/>
          <p:nvPr/>
        </p:nvSpPr>
        <p:spPr>
          <a:xfrm>
            <a:off x="6205491" y="2602155"/>
            <a:ext cx="5504156" cy="35066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E7F171-F18D-DD41-7764-FBBB220003D0}"/>
              </a:ext>
            </a:extLst>
          </p:cNvPr>
          <p:cNvSpPr/>
          <p:nvPr/>
        </p:nvSpPr>
        <p:spPr>
          <a:xfrm>
            <a:off x="8944144" y="5240744"/>
            <a:ext cx="727969" cy="7723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Exit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8A614F-3BBD-00FC-8EAB-A9894061B4D1}"/>
              </a:ext>
            </a:extLst>
          </p:cNvPr>
          <p:cNvSpPr/>
          <p:nvPr/>
        </p:nvSpPr>
        <p:spPr>
          <a:xfrm>
            <a:off x="7112277" y="4144311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ACF02F-F2A7-D2D2-98FE-E6B47928F38E}"/>
              </a:ext>
            </a:extLst>
          </p:cNvPr>
          <p:cNvSpPr/>
          <p:nvPr/>
        </p:nvSpPr>
        <p:spPr>
          <a:xfrm>
            <a:off x="7112276" y="3047878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Office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B89132-6989-8BE8-B782-151CA6A65D91}"/>
              </a:ext>
            </a:extLst>
          </p:cNvPr>
          <p:cNvSpPr/>
          <p:nvPr/>
        </p:nvSpPr>
        <p:spPr>
          <a:xfrm>
            <a:off x="8944143" y="3047878"/>
            <a:ext cx="1831867" cy="21928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Apartment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B9D969-74DD-98AF-422F-A9C1143EFB41}"/>
              </a:ext>
            </a:extLst>
          </p:cNvPr>
          <p:cNvSpPr/>
          <p:nvPr/>
        </p:nvSpPr>
        <p:spPr>
          <a:xfrm>
            <a:off x="7112275" y="4144311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 Table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6567BA-64EC-5730-9C3B-1D2FEDCC19C0}"/>
              </a:ext>
            </a:extLst>
          </p:cNvPr>
          <p:cNvSpPr/>
          <p:nvPr/>
        </p:nvSpPr>
        <p:spPr>
          <a:xfrm>
            <a:off x="8216173" y="3047878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Bookshelf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254463-9F81-FD9E-57A7-C96217E8E2EF}"/>
              </a:ext>
            </a:extLst>
          </p:cNvPr>
          <p:cNvSpPr/>
          <p:nvPr/>
        </p:nvSpPr>
        <p:spPr>
          <a:xfrm>
            <a:off x="10048039" y="3048516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Trash bin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4" name="Imagem 13" descr="Garrafa de refrigerante&#10;&#10;Descrição gerada automaticamente">
            <a:extLst>
              <a:ext uri="{FF2B5EF4-FFF2-40B4-BE49-F238E27FC236}">
                <a16:creationId xmlns:a16="http://schemas.microsoft.com/office/drawing/2014/main" id="{B21F11EE-EB41-11C6-8D09-4CE29A44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01" y="4166227"/>
            <a:ext cx="208932" cy="400452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408C3021-3A9C-4DCA-0F21-A1EE436D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057717"/>
            <a:ext cx="558339" cy="558339"/>
          </a:xfrm>
          <a:prstGeom prst="rect">
            <a:avLst/>
          </a:prstGeom>
        </p:spPr>
      </p:pic>
      <p:pic>
        <p:nvPicPr>
          <p:cNvPr id="18" name="Imagem 17" descr="Garrafa de vidro&#10;&#10;Descrição gerada automaticamente">
            <a:extLst>
              <a:ext uri="{FF2B5EF4-FFF2-40B4-BE49-F238E27FC236}">
                <a16:creationId xmlns:a16="http://schemas.microsoft.com/office/drawing/2014/main" id="{45975FD9-8353-2719-7044-ADCCB0A0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43" y="3047878"/>
            <a:ext cx="217391" cy="464573"/>
          </a:xfrm>
          <a:prstGeom prst="rect">
            <a:avLst/>
          </a:prstGeom>
        </p:spPr>
      </p:pic>
      <p:pic>
        <p:nvPicPr>
          <p:cNvPr id="21" name="Imagem 20" descr="Garrafa de bebida&#10;&#10;Descrição gerada automaticamente">
            <a:extLst>
              <a:ext uri="{FF2B5EF4-FFF2-40B4-BE49-F238E27FC236}">
                <a16:creationId xmlns:a16="http://schemas.microsoft.com/office/drawing/2014/main" id="{3F8E0097-AE7F-B181-4261-C0C760F34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66" y="3013988"/>
            <a:ext cx="167286" cy="490148"/>
          </a:xfrm>
          <a:prstGeom prst="rect">
            <a:avLst/>
          </a:prstGeom>
        </p:spPr>
      </p:pic>
      <p:pic>
        <p:nvPicPr>
          <p:cNvPr id="23" name="Imagem 22" descr="Uma imagem contendo Quadrado&#10;&#10;Descrição gerada automaticamente">
            <a:extLst>
              <a:ext uri="{FF2B5EF4-FFF2-40B4-BE49-F238E27FC236}">
                <a16:creationId xmlns:a16="http://schemas.microsoft.com/office/drawing/2014/main" id="{6E2F1DE4-46DA-3F72-051D-057EFC9E6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92" y="3326279"/>
            <a:ext cx="468349" cy="468349"/>
          </a:xfrm>
          <a:prstGeom prst="rect">
            <a:avLst/>
          </a:prstGeom>
        </p:spPr>
      </p:pic>
      <p:pic>
        <p:nvPicPr>
          <p:cNvPr id="15" name="Gráfico 14" descr="Homem com preenchimento sólido">
            <a:extLst>
              <a:ext uri="{FF2B5EF4-FFF2-40B4-BE49-F238E27FC236}">
                <a16:creationId xmlns:a16="http://schemas.microsoft.com/office/drawing/2014/main" id="{BFB8A5C2-C6C6-B027-0FCF-65B46FFDA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7744" y="2761834"/>
            <a:ext cx="430338" cy="430338"/>
          </a:xfrm>
          <a:prstGeom prst="rect">
            <a:avLst/>
          </a:prstGeom>
        </p:spPr>
      </p:pic>
      <p:pic>
        <p:nvPicPr>
          <p:cNvPr id="17" name="Gráfico 16" descr="Homem com preenchimento sólido">
            <a:extLst>
              <a:ext uri="{FF2B5EF4-FFF2-40B4-BE49-F238E27FC236}">
                <a16:creationId xmlns:a16="http://schemas.microsoft.com/office/drawing/2014/main" id="{D5267793-1D75-D567-6BDD-E4AA1E9AE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2959" y="5105625"/>
            <a:ext cx="430338" cy="430338"/>
          </a:xfrm>
          <a:prstGeom prst="rect">
            <a:avLst/>
          </a:prstGeom>
        </p:spPr>
      </p:pic>
      <p:pic>
        <p:nvPicPr>
          <p:cNvPr id="19" name="Gráfico 18" descr="Homem com preenchimento sólido">
            <a:extLst>
              <a:ext uri="{FF2B5EF4-FFF2-40B4-BE49-F238E27FC236}">
                <a16:creationId xmlns:a16="http://schemas.microsoft.com/office/drawing/2014/main" id="{544EED53-DCED-D070-ED73-E5DA02389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5869" y="3632933"/>
            <a:ext cx="430338" cy="430338"/>
          </a:xfrm>
          <a:prstGeom prst="rect">
            <a:avLst/>
          </a:prstGeom>
        </p:spPr>
      </p:pic>
      <p:pic>
        <p:nvPicPr>
          <p:cNvPr id="20" name="Gráfico 19" descr="Homem com preenchimento sólido">
            <a:extLst>
              <a:ext uri="{FF2B5EF4-FFF2-40B4-BE49-F238E27FC236}">
                <a16:creationId xmlns:a16="http://schemas.microsoft.com/office/drawing/2014/main" id="{CD5F7C97-D247-3D63-A2CE-88E0C1275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6367" y="4527678"/>
            <a:ext cx="430338" cy="430338"/>
          </a:xfrm>
          <a:prstGeom prst="rect">
            <a:avLst/>
          </a:prstGeom>
        </p:spPr>
      </p:pic>
      <p:pic>
        <p:nvPicPr>
          <p:cNvPr id="22" name="Gráfico 21" descr="Homem com preenchimento sólido">
            <a:extLst>
              <a:ext uri="{FF2B5EF4-FFF2-40B4-BE49-F238E27FC236}">
                <a16:creationId xmlns:a16="http://schemas.microsoft.com/office/drawing/2014/main" id="{C20801B8-ECB8-B384-370E-D602F8311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8085" y="2771153"/>
            <a:ext cx="430338" cy="430338"/>
          </a:xfrm>
          <a:prstGeom prst="rect">
            <a:avLst/>
          </a:prstGeom>
        </p:spPr>
      </p:pic>
      <p:pic>
        <p:nvPicPr>
          <p:cNvPr id="24" name="Gráfico 23" descr="Homem com preenchimento sólido">
            <a:extLst>
              <a:ext uri="{FF2B5EF4-FFF2-40B4-BE49-F238E27FC236}">
                <a16:creationId xmlns:a16="http://schemas.microsoft.com/office/drawing/2014/main" id="{C625AC84-11CD-455C-73B5-0FB0434AD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0243" y="3068122"/>
            <a:ext cx="430338" cy="4303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C2675C6-78C0-732A-856A-7ADB2FF27EB6}"/>
              </a:ext>
            </a:extLst>
          </p:cNvPr>
          <p:cNvSpPr txBox="1"/>
          <p:nvPr/>
        </p:nvSpPr>
        <p:spPr>
          <a:xfrm>
            <a:off x="405545" y="2482797"/>
            <a:ext cx="251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informações do robô, das pessoas e dos objetos estão sendo salvas e atualizadas através do uso de objetos.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0D817A5C-68DD-E140-CAD1-25E248C2A3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777" y="1928412"/>
            <a:ext cx="3245210" cy="46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2E282-8796-FE05-0F9E-A5CA90FC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0300"/>
            <a:ext cx="9905998" cy="1478570"/>
          </a:xfrm>
        </p:spPr>
        <p:txBody>
          <a:bodyPr/>
          <a:lstStyle/>
          <a:p>
            <a:r>
              <a:rPr lang="en-US" dirty="0" err="1"/>
              <a:t>Funções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CD7A82-8EE5-8691-4311-346FE7CBF48C}"/>
              </a:ext>
            </a:extLst>
          </p:cNvPr>
          <p:cNvSpPr/>
          <p:nvPr/>
        </p:nvSpPr>
        <p:spPr>
          <a:xfrm>
            <a:off x="6205491" y="2602155"/>
            <a:ext cx="5504156" cy="35066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E7F171-F18D-DD41-7764-FBBB220003D0}"/>
              </a:ext>
            </a:extLst>
          </p:cNvPr>
          <p:cNvSpPr/>
          <p:nvPr/>
        </p:nvSpPr>
        <p:spPr>
          <a:xfrm>
            <a:off x="8944144" y="5240744"/>
            <a:ext cx="727969" cy="7723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Exit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8A614F-3BBD-00FC-8EAB-A9894061B4D1}"/>
              </a:ext>
            </a:extLst>
          </p:cNvPr>
          <p:cNvSpPr/>
          <p:nvPr/>
        </p:nvSpPr>
        <p:spPr>
          <a:xfrm>
            <a:off x="7112277" y="4144311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ACF02F-F2A7-D2D2-98FE-E6B47928F38E}"/>
              </a:ext>
            </a:extLst>
          </p:cNvPr>
          <p:cNvSpPr/>
          <p:nvPr/>
        </p:nvSpPr>
        <p:spPr>
          <a:xfrm>
            <a:off x="7112276" y="3047878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Office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B89132-6989-8BE8-B782-151CA6A65D91}"/>
              </a:ext>
            </a:extLst>
          </p:cNvPr>
          <p:cNvSpPr/>
          <p:nvPr/>
        </p:nvSpPr>
        <p:spPr>
          <a:xfrm>
            <a:off x="8944143" y="3047878"/>
            <a:ext cx="1831867" cy="21928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Apartment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B9D969-74DD-98AF-422F-A9C1143EFB41}"/>
              </a:ext>
            </a:extLst>
          </p:cNvPr>
          <p:cNvSpPr/>
          <p:nvPr/>
        </p:nvSpPr>
        <p:spPr>
          <a:xfrm>
            <a:off x="7112275" y="4144311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 Table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6567BA-64EC-5730-9C3B-1D2FEDCC19C0}"/>
              </a:ext>
            </a:extLst>
          </p:cNvPr>
          <p:cNvSpPr/>
          <p:nvPr/>
        </p:nvSpPr>
        <p:spPr>
          <a:xfrm>
            <a:off x="8216173" y="3047878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Bookshelf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254463-9F81-FD9E-57A7-C96217E8E2EF}"/>
              </a:ext>
            </a:extLst>
          </p:cNvPr>
          <p:cNvSpPr/>
          <p:nvPr/>
        </p:nvSpPr>
        <p:spPr>
          <a:xfrm>
            <a:off x="10048039" y="3048516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Trash bin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4" name="Imagem 13" descr="Garrafa de refrigerante&#10;&#10;Descrição gerada automaticamente">
            <a:extLst>
              <a:ext uri="{FF2B5EF4-FFF2-40B4-BE49-F238E27FC236}">
                <a16:creationId xmlns:a16="http://schemas.microsoft.com/office/drawing/2014/main" id="{B21F11EE-EB41-11C6-8D09-4CE29A44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01" y="4166227"/>
            <a:ext cx="208932" cy="400452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408C3021-3A9C-4DCA-0F21-A1EE436D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057717"/>
            <a:ext cx="558339" cy="558339"/>
          </a:xfrm>
          <a:prstGeom prst="rect">
            <a:avLst/>
          </a:prstGeom>
        </p:spPr>
      </p:pic>
      <p:pic>
        <p:nvPicPr>
          <p:cNvPr id="18" name="Imagem 17" descr="Garrafa de vidro&#10;&#10;Descrição gerada automaticamente">
            <a:extLst>
              <a:ext uri="{FF2B5EF4-FFF2-40B4-BE49-F238E27FC236}">
                <a16:creationId xmlns:a16="http://schemas.microsoft.com/office/drawing/2014/main" id="{45975FD9-8353-2719-7044-ADCCB0A0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43" y="3047878"/>
            <a:ext cx="217391" cy="464573"/>
          </a:xfrm>
          <a:prstGeom prst="rect">
            <a:avLst/>
          </a:prstGeom>
        </p:spPr>
      </p:pic>
      <p:pic>
        <p:nvPicPr>
          <p:cNvPr id="21" name="Imagem 20" descr="Garrafa de bebida&#10;&#10;Descrição gerada automaticamente">
            <a:extLst>
              <a:ext uri="{FF2B5EF4-FFF2-40B4-BE49-F238E27FC236}">
                <a16:creationId xmlns:a16="http://schemas.microsoft.com/office/drawing/2014/main" id="{3F8E0097-AE7F-B181-4261-C0C760F34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66" y="3013988"/>
            <a:ext cx="167286" cy="490148"/>
          </a:xfrm>
          <a:prstGeom prst="rect">
            <a:avLst/>
          </a:prstGeom>
        </p:spPr>
      </p:pic>
      <p:pic>
        <p:nvPicPr>
          <p:cNvPr id="23" name="Imagem 22" descr="Uma imagem contendo Quadrado&#10;&#10;Descrição gerada automaticamente">
            <a:extLst>
              <a:ext uri="{FF2B5EF4-FFF2-40B4-BE49-F238E27FC236}">
                <a16:creationId xmlns:a16="http://schemas.microsoft.com/office/drawing/2014/main" id="{6E2F1DE4-46DA-3F72-051D-057EFC9E6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92" y="3326279"/>
            <a:ext cx="468349" cy="468349"/>
          </a:xfrm>
          <a:prstGeom prst="rect">
            <a:avLst/>
          </a:prstGeom>
        </p:spPr>
      </p:pic>
      <p:pic>
        <p:nvPicPr>
          <p:cNvPr id="15" name="Gráfico 14" descr="Homem com preenchimento sólido">
            <a:extLst>
              <a:ext uri="{FF2B5EF4-FFF2-40B4-BE49-F238E27FC236}">
                <a16:creationId xmlns:a16="http://schemas.microsoft.com/office/drawing/2014/main" id="{BFB8A5C2-C6C6-B027-0FCF-65B46FFDA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7744" y="2761834"/>
            <a:ext cx="430338" cy="430338"/>
          </a:xfrm>
          <a:prstGeom prst="rect">
            <a:avLst/>
          </a:prstGeom>
        </p:spPr>
      </p:pic>
      <p:pic>
        <p:nvPicPr>
          <p:cNvPr id="17" name="Gráfico 16" descr="Homem com preenchimento sólido">
            <a:extLst>
              <a:ext uri="{FF2B5EF4-FFF2-40B4-BE49-F238E27FC236}">
                <a16:creationId xmlns:a16="http://schemas.microsoft.com/office/drawing/2014/main" id="{D5267793-1D75-D567-6BDD-E4AA1E9AE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2959" y="5105625"/>
            <a:ext cx="430338" cy="430338"/>
          </a:xfrm>
          <a:prstGeom prst="rect">
            <a:avLst/>
          </a:prstGeom>
        </p:spPr>
      </p:pic>
      <p:pic>
        <p:nvPicPr>
          <p:cNvPr id="19" name="Gráfico 18" descr="Homem com preenchimento sólido">
            <a:extLst>
              <a:ext uri="{FF2B5EF4-FFF2-40B4-BE49-F238E27FC236}">
                <a16:creationId xmlns:a16="http://schemas.microsoft.com/office/drawing/2014/main" id="{544EED53-DCED-D070-ED73-E5DA02389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5869" y="3632933"/>
            <a:ext cx="430338" cy="430338"/>
          </a:xfrm>
          <a:prstGeom prst="rect">
            <a:avLst/>
          </a:prstGeom>
        </p:spPr>
      </p:pic>
      <p:pic>
        <p:nvPicPr>
          <p:cNvPr id="20" name="Gráfico 19" descr="Homem com preenchimento sólido">
            <a:extLst>
              <a:ext uri="{FF2B5EF4-FFF2-40B4-BE49-F238E27FC236}">
                <a16:creationId xmlns:a16="http://schemas.microsoft.com/office/drawing/2014/main" id="{CD5F7C97-D247-3D63-A2CE-88E0C1275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6367" y="4527678"/>
            <a:ext cx="430338" cy="430338"/>
          </a:xfrm>
          <a:prstGeom prst="rect">
            <a:avLst/>
          </a:prstGeom>
        </p:spPr>
      </p:pic>
      <p:pic>
        <p:nvPicPr>
          <p:cNvPr id="22" name="Gráfico 21" descr="Homem com preenchimento sólido">
            <a:extLst>
              <a:ext uri="{FF2B5EF4-FFF2-40B4-BE49-F238E27FC236}">
                <a16:creationId xmlns:a16="http://schemas.microsoft.com/office/drawing/2014/main" id="{C20801B8-ECB8-B384-370E-D602F8311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8085" y="2771153"/>
            <a:ext cx="430338" cy="430338"/>
          </a:xfrm>
          <a:prstGeom prst="rect">
            <a:avLst/>
          </a:prstGeom>
        </p:spPr>
      </p:pic>
      <p:pic>
        <p:nvPicPr>
          <p:cNvPr id="24" name="Gráfico 23" descr="Homem com preenchimento sólido">
            <a:extLst>
              <a:ext uri="{FF2B5EF4-FFF2-40B4-BE49-F238E27FC236}">
                <a16:creationId xmlns:a16="http://schemas.microsoft.com/office/drawing/2014/main" id="{C625AC84-11CD-455C-73B5-0FB0434AD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0243" y="3068122"/>
            <a:ext cx="430338" cy="4303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C2675C6-78C0-732A-856A-7ADB2FF27EB6}"/>
              </a:ext>
            </a:extLst>
          </p:cNvPr>
          <p:cNvSpPr txBox="1"/>
          <p:nvPr/>
        </p:nvSpPr>
        <p:spPr>
          <a:xfrm>
            <a:off x="405545" y="2482797"/>
            <a:ext cx="251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pt-BR" dirty="0"/>
              <a:t>Ao chamar uma função, o robô primeiro identifica o alvo da função e em seguida verifica se condiz com a especificação da função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DC1DE56-340F-DD87-E681-4D89D43897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8282" y="2815267"/>
            <a:ext cx="214342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5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2E282-8796-FE05-0F9E-A5CA90F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CD7A82-8EE5-8691-4311-346FE7CBF48C}"/>
              </a:ext>
            </a:extLst>
          </p:cNvPr>
          <p:cNvSpPr/>
          <p:nvPr/>
        </p:nvSpPr>
        <p:spPr>
          <a:xfrm>
            <a:off x="6205491" y="2602155"/>
            <a:ext cx="5504156" cy="35066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E7F171-F18D-DD41-7764-FBBB220003D0}"/>
              </a:ext>
            </a:extLst>
          </p:cNvPr>
          <p:cNvSpPr/>
          <p:nvPr/>
        </p:nvSpPr>
        <p:spPr>
          <a:xfrm>
            <a:off x="8944144" y="5240744"/>
            <a:ext cx="727969" cy="7723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Exit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8A614F-3BBD-00FC-8EAB-A9894061B4D1}"/>
              </a:ext>
            </a:extLst>
          </p:cNvPr>
          <p:cNvSpPr/>
          <p:nvPr/>
        </p:nvSpPr>
        <p:spPr>
          <a:xfrm>
            <a:off x="7112277" y="4144311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ACF02F-F2A7-D2D2-98FE-E6B47928F38E}"/>
              </a:ext>
            </a:extLst>
          </p:cNvPr>
          <p:cNvSpPr/>
          <p:nvPr/>
        </p:nvSpPr>
        <p:spPr>
          <a:xfrm>
            <a:off x="7112276" y="3047878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Office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B89132-6989-8BE8-B782-151CA6A65D91}"/>
              </a:ext>
            </a:extLst>
          </p:cNvPr>
          <p:cNvSpPr/>
          <p:nvPr/>
        </p:nvSpPr>
        <p:spPr>
          <a:xfrm>
            <a:off x="8944143" y="3047878"/>
            <a:ext cx="1831867" cy="21928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Apartment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B9D969-74DD-98AF-422F-A9C1143EFB41}"/>
              </a:ext>
            </a:extLst>
          </p:cNvPr>
          <p:cNvSpPr/>
          <p:nvPr/>
        </p:nvSpPr>
        <p:spPr>
          <a:xfrm>
            <a:off x="7112275" y="4144311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 Table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6567BA-64EC-5730-9C3B-1D2FEDCC19C0}"/>
              </a:ext>
            </a:extLst>
          </p:cNvPr>
          <p:cNvSpPr/>
          <p:nvPr/>
        </p:nvSpPr>
        <p:spPr>
          <a:xfrm>
            <a:off x="8216173" y="3047878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Bookshelf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254463-9F81-FD9E-57A7-C96217E8E2EF}"/>
              </a:ext>
            </a:extLst>
          </p:cNvPr>
          <p:cNvSpPr/>
          <p:nvPr/>
        </p:nvSpPr>
        <p:spPr>
          <a:xfrm>
            <a:off x="10048039" y="3048516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Trash bin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4" name="Imagem 13" descr="Garrafa de refrigerante&#10;&#10;Descrição gerada automaticamente">
            <a:extLst>
              <a:ext uri="{FF2B5EF4-FFF2-40B4-BE49-F238E27FC236}">
                <a16:creationId xmlns:a16="http://schemas.microsoft.com/office/drawing/2014/main" id="{B21F11EE-EB41-11C6-8D09-4CE29A44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01" y="4166227"/>
            <a:ext cx="208932" cy="400452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408C3021-3A9C-4DCA-0F21-A1EE436D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057717"/>
            <a:ext cx="558339" cy="558339"/>
          </a:xfrm>
          <a:prstGeom prst="rect">
            <a:avLst/>
          </a:prstGeom>
        </p:spPr>
      </p:pic>
      <p:pic>
        <p:nvPicPr>
          <p:cNvPr id="18" name="Imagem 17" descr="Garrafa de vidro&#10;&#10;Descrição gerada automaticamente">
            <a:extLst>
              <a:ext uri="{FF2B5EF4-FFF2-40B4-BE49-F238E27FC236}">
                <a16:creationId xmlns:a16="http://schemas.microsoft.com/office/drawing/2014/main" id="{45975FD9-8353-2719-7044-ADCCB0A0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43" y="3047878"/>
            <a:ext cx="217391" cy="464573"/>
          </a:xfrm>
          <a:prstGeom prst="rect">
            <a:avLst/>
          </a:prstGeom>
        </p:spPr>
      </p:pic>
      <p:pic>
        <p:nvPicPr>
          <p:cNvPr id="21" name="Imagem 20" descr="Garrafa de bebida&#10;&#10;Descrição gerada automaticamente">
            <a:extLst>
              <a:ext uri="{FF2B5EF4-FFF2-40B4-BE49-F238E27FC236}">
                <a16:creationId xmlns:a16="http://schemas.microsoft.com/office/drawing/2014/main" id="{3F8E0097-AE7F-B181-4261-C0C760F34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66" y="3013988"/>
            <a:ext cx="167286" cy="490148"/>
          </a:xfrm>
          <a:prstGeom prst="rect">
            <a:avLst/>
          </a:prstGeom>
        </p:spPr>
      </p:pic>
      <p:pic>
        <p:nvPicPr>
          <p:cNvPr id="23" name="Imagem 22" descr="Uma imagem contendo Quadrado&#10;&#10;Descrição gerada automaticamente">
            <a:extLst>
              <a:ext uri="{FF2B5EF4-FFF2-40B4-BE49-F238E27FC236}">
                <a16:creationId xmlns:a16="http://schemas.microsoft.com/office/drawing/2014/main" id="{6E2F1DE4-46DA-3F72-051D-057EFC9E6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92" y="3326279"/>
            <a:ext cx="468349" cy="468349"/>
          </a:xfrm>
          <a:prstGeom prst="rect">
            <a:avLst/>
          </a:prstGeom>
        </p:spPr>
      </p:pic>
      <p:pic>
        <p:nvPicPr>
          <p:cNvPr id="15" name="Gráfico 14" descr="Homem com preenchimento sólido">
            <a:extLst>
              <a:ext uri="{FF2B5EF4-FFF2-40B4-BE49-F238E27FC236}">
                <a16:creationId xmlns:a16="http://schemas.microsoft.com/office/drawing/2014/main" id="{BFB8A5C2-C6C6-B027-0FCF-65B46FFDA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7744" y="2761834"/>
            <a:ext cx="430338" cy="430338"/>
          </a:xfrm>
          <a:prstGeom prst="rect">
            <a:avLst/>
          </a:prstGeom>
        </p:spPr>
      </p:pic>
      <p:pic>
        <p:nvPicPr>
          <p:cNvPr id="17" name="Gráfico 16" descr="Homem com preenchimento sólido">
            <a:extLst>
              <a:ext uri="{FF2B5EF4-FFF2-40B4-BE49-F238E27FC236}">
                <a16:creationId xmlns:a16="http://schemas.microsoft.com/office/drawing/2014/main" id="{D5267793-1D75-D567-6BDD-E4AA1E9AE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2959" y="5105625"/>
            <a:ext cx="430338" cy="430338"/>
          </a:xfrm>
          <a:prstGeom prst="rect">
            <a:avLst/>
          </a:prstGeom>
        </p:spPr>
      </p:pic>
      <p:pic>
        <p:nvPicPr>
          <p:cNvPr id="19" name="Gráfico 18" descr="Homem com preenchimento sólido">
            <a:extLst>
              <a:ext uri="{FF2B5EF4-FFF2-40B4-BE49-F238E27FC236}">
                <a16:creationId xmlns:a16="http://schemas.microsoft.com/office/drawing/2014/main" id="{544EED53-DCED-D070-ED73-E5DA02389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5869" y="3632933"/>
            <a:ext cx="430338" cy="430338"/>
          </a:xfrm>
          <a:prstGeom prst="rect">
            <a:avLst/>
          </a:prstGeom>
        </p:spPr>
      </p:pic>
      <p:pic>
        <p:nvPicPr>
          <p:cNvPr id="20" name="Gráfico 19" descr="Homem com preenchimento sólido">
            <a:extLst>
              <a:ext uri="{FF2B5EF4-FFF2-40B4-BE49-F238E27FC236}">
                <a16:creationId xmlns:a16="http://schemas.microsoft.com/office/drawing/2014/main" id="{CD5F7C97-D247-3D63-A2CE-88E0C1275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6367" y="4527678"/>
            <a:ext cx="430338" cy="430338"/>
          </a:xfrm>
          <a:prstGeom prst="rect">
            <a:avLst/>
          </a:prstGeom>
        </p:spPr>
      </p:pic>
      <p:pic>
        <p:nvPicPr>
          <p:cNvPr id="22" name="Gráfico 21" descr="Homem com preenchimento sólido">
            <a:extLst>
              <a:ext uri="{FF2B5EF4-FFF2-40B4-BE49-F238E27FC236}">
                <a16:creationId xmlns:a16="http://schemas.microsoft.com/office/drawing/2014/main" id="{C20801B8-ECB8-B384-370E-D602F8311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8085" y="2771153"/>
            <a:ext cx="430338" cy="430338"/>
          </a:xfrm>
          <a:prstGeom prst="rect">
            <a:avLst/>
          </a:prstGeom>
        </p:spPr>
      </p:pic>
      <p:pic>
        <p:nvPicPr>
          <p:cNvPr id="24" name="Gráfico 23" descr="Homem com preenchimento sólido">
            <a:extLst>
              <a:ext uri="{FF2B5EF4-FFF2-40B4-BE49-F238E27FC236}">
                <a16:creationId xmlns:a16="http://schemas.microsoft.com/office/drawing/2014/main" id="{C625AC84-11CD-455C-73B5-0FB0434AD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0243" y="3068122"/>
            <a:ext cx="430338" cy="4303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C2675C6-78C0-732A-856A-7ADB2FF27EB6}"/>
              </a:ext>
            </a:extLst>
          </p:cNvPr>
          <p:cNvSpPr txBox="1"/>
          <p:nvPr/>
        </p:nvSpPr>
        <p:spPr>
          <a:xfrm>
            <a:off x="123215" y="2555440"/>
            <a:ext cx="63018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pt-BR" dirty="0"/>
              <a:t>As funções 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goto – </a:t>
            </a:r>
            <a:r>
              <a:rPr lang="pt-BR" sz="1600" dirty="0"/>
              <a:t>se move até a localização, pessoa ou objeto desejado;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Pick</a:t>
            </a:r>
            <a:r>
              <a:rPr lang="pt-BR" dirty="0"/>
              <a:t> – </a:t>
            </a:r>
            <a:r>
              <a:rPr lang="pt-BR" sz="1600" dirty="0"/>
              <a:t>pega um objeto que está na mesma localização do robô;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Place</a:t>
            </a:r>
            <a:r>
              <a:rPr lang="pt-BR" dirty="0"/>
              <a:t> – </a:t>
            </a:r>
            <a:r>
              <a:rPr lang="pt-BR" sz="1600" dirty="0"/>
              <a:t>coloca o objeto no mesmo local que o robô ou da para uma pessoa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Talk – </a:t>
            </a:r>
            <a:r>
              <a:rPr lang="pt-BR" sz="1600" dirty="0"/>
              <a:t>fala com uma pessoa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83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2E282-8796-FE05-0F9E-A5CA90F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Demonstração</a:t>
            </a:r>
            <a:r>
              <a:rPr lang="en-US" dirty="0"/>
              <a:t>	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CD7A82-8EE5-8691-4311-346FE7CBF48C}"/>
              </a:ext>
            </a:extLst>
          </p:cNvPr>
          <p:cNvSpPr/>
          <p:nvPr/>
        </p:nvSpPr>
        <p:spPr>
          <a:xfrm>
            <a:off x="3178205" y="1945208"/>
            <a:ext cx="5504156" cy="35066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E7F171-F18D-DD41-7764-FBBB220003D0}"/>
              </a:ext>
            </a:extLst>
          </p:cNvPr>
          <p:cNvSpPr/>
          <p:nvPr/>
        </p:nvSpPr>
        <p:spPr>
          <a:xfrm>
            <a:off x="5916858" y="4583797"/>
            <a:ext cx="727969" cy="7723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Exit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8A614F-3BBD-00FC-8EAB-A9894061B4D1}"/>
              </a:ext>
            </a:extLst>
          </p:cNvPr>
          <p:cNvSpPr/>
          <p:nvPr/>
        </p:nvSpPr>
        <p:spPr>
          <a:xfrm>
            <a:off x="4084991" y="3487364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ACF02F-F2A7-D2D2-98FE-E6B47928F38E}"/>
              </a:ext>
            </a:extLst>
          </p:cNvPr>
          <p:cNvSpPr/>
          <p:nvPr/>
        </p:nvSpPr>
        <p:spPr>
          <a:xfrm>
            <a:off x="4084990" y="2390931"/>
            <a:ext cx="1831867" cy="10964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Office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B89132-6989-8BE8-B782-151CA6A65D91}"/>
              </a:ext>
            </a:extLst>
          </p:cNvPr>
          <p:cNvSpPr/>
          <p:nvPr/>
        </p:nvSpPr>
        <p:spPr>
          <a:xfrm>
            <a:off x="5916857" y="2390931"/>
            <a:ext cx="1831867" cy="21928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Apartment</a:t>
            </a:r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B9D969-74DD-98AF-422F-A9C1143EFB41}"/>
              </a:ext>
            </a:extLst>
          </p:cNvPr>
          <p:cNvSpPr/>
          <p:nvPr/>
        </p:nvSpPr>
        <p:spPr>
          <a:xfrm>
            <a:off x="4084989" y="3487364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Kitchen Table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6567BA-64EC-5730-9C3B-1D2FEDCC19C0}"/>
              </a:ext>
            </a:extLst>
          </p:cNvPr>
          <p:cNvSpPr/>
          <p:nvPr/>
        </p:nvSpPr>
        <p:spPr>
          <a:xfrm>
            <a:off x="5188887" y="2390931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Bookshelf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254463-9F81-FD9E-57A7-C96217E8E2EF}"/>
              </a:ext>
            </a:extLst>
          </p:cNvPr>
          <p:cNvSpPr/>
          <p:nvPr/>
        </p:nvSpPr>
        <p:spPr>
          <a:xfrm>
            <a:off x="7020753" y="2391569"/>
            <a:ext cx="727969" cy="422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Trash bin</a:t>
            </a:r>
            <a:endParaRPr lang="pt-BR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4" name="Imagem 13" descr="Garrafa de refrigerante&#10;&#10;Descrição gerada automaticamente">
            <a:extLst>
              <a:ext uri="{FF2B5EF4-FFF2-40B4-BE49-F238E27FC236}">
                <a16:creationId xmlns:a16="http://schemas.microsoft.com/office/drawing/2014/main" id="{B21F11EE-EB41-11C6-8D09-4CE29A44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15" y="3509280"/>
            <a:ext cx="208932" cy="400452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408C3021-3A9C-4DCA-0F21-A1EE436D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88" y="3400770"/>
            <a:ext cx="558339" cy="558339"/>
          </a:xfrm>
          <a:prstGeom prst="rect">
            <a:avLst/>
          </a:prstGeom>
        </p:spPr>
      </p:pic>
      <p:pic>
        <p:nvPicPr>
          <p:cNvPr id="18" name="Imagem 17" descr="Garrafa de vidro&#10;&#10;Descrição gerada automaticamente">
            <a:extLst>
              <a:ext uri="{FF2B5EF4-FFF2-40B4-BE49-F238E27FC236}">
                <a16:creationId xmlns:a16="http://schemas.microsoft.com/office/drawing/2014/main" id="{45975FD9-8353-2719-7044-ADCCB0A0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57" y="2390931"/>
            <a:ext cx="217391" cy="464573"/>
          </a:xfrm>
          <a:prstGeom prst="rect">
            <a:avLst/>
          </a:prstGeom>
        </p:spPr>
      </p:pic>
      <p:pic>
        <p:nvPicPr>
          <p:cNvPr id="21" name="Imagem 20" descr="Garrafa de bebida&#10;&#10;Descrição gerada automaticamente">
            <a:extLst>
              <a:ext uri="{FF2B5EF4-FFF2-40B4-BE49-F238E27FC236}">
                <a16:creationId xmlns:a16="http://schemas.microsoft.com/office/drawing/2014/main" id="{3F8E0097-AE7F-B181-4261-C0C760F34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80" y="2357041"/>
            <a:ext cx="167286" cy="490148"/>
          </a:xfrm>
          <a:prstGeom prst="rect">
            <a:avLst/>
          </a:prstGeom>
        </p:spPr>
      </p:pic>
      <p:pic>
        <p:nvPicPr>
          <p:cNvPr id="23" name="Imagem 22" descr="Uma imagem contendo Quadrado&#10;&#10;Descrição gerada automaticamente">
            <a:extLst>
              <a:ext uri="{FF2B5EF4-FFF2-40B4-BE49-F238E27FC236}">
                <a16:creationId xmlns:a16="http://schemas.microsoft.com/office/drawing/2014/main" id="{6E2F1DE4-46DA-3F72-051D-057EFC9E6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06" y="2669332"/>
            <a:ext cx="468349" cy="468349"/>
          </a:xfrm>
          <a:prstGeom prst="rect">
            <a:avLst/>
          </a:prstGeom>
        </p:spPr>
      </p:pic>
      <p:pic>
        <p:nvPicPr>
          <p:cNvPr id="15" name="Gráfico 14" descr="Homem com preenchimento sólido">
            <a:extLst>
              <a:ext uri="{FF2B5EF4-FFF2-40B4-BE49-F238E27FC236}">
                <a16:creationId xmlns:a16="http://schemas.microsoft.com/office/drawing/2014/main" id="{BFB8A5C2-C6C6-B027-0FCF-65B46FFDA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80458" y="2104887"/>
            <a:ext cx="430338" cy="430338"/>
          </a:xfrm>
          <a:prstGeom prst="rect">
            <a:avLst/>
          </a:prstGeom>
        </p:spPr>
      </p:pic>
      <p:pic>
        <p:nvPicPr>
          <p:cNvPr id="17" name="Gráfico 16" descr="Homem com preenchimento sólido">
            <a:extLst>
              <a:ext uri="{FF2B5EF4-FFF2-40B4-BE49-F238E27FC236}">
                <a16:creationId xmlns:a16="http://schemas.microsoft.com/office/drawing/2014/main" id="{D5267793-1D75-D567-6BDD-E4AA1E9AE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5673" y="4448678"/>
            <a:ext cx="430338" cy="430338"/>
          </a:xfrm>
          <a:prstGeom prst="rect">
            <a:avLst/>
          </a:prstGeom>
        </p:spPr>
      </p:pic>
      <p:pic>
        <p:nvPicPr>
          <p:cNvPr id="19" name="Gráfico 18" descr="Homem com preenchimento sólido">
            <a:extLst>
              <a:ext uri="{FF2B5EF4-FFF2-40B4-BE49-F238E27FC236}">
                <a16:creationId xmlns:a16="http://schemas.microsoft.com/office/drawing/2014/main" id="{544EED53-DCED-D070-ED73-E5DA02389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8583" y="2975986"/>
            <a:ext cx="430338" cy="430338"/>
          </a:xfrm>
          <a:prstGeom prst="rect">
            <a:avLst/>
          </a:prstGeom>
        </p:spPr>
      </p:pic>
      <p:pic>
        <p:nvPicPr>
          <p:cNvPr id="20" name="Gráfico 19" descr="Homem com preenchimento sólido">
            <a:extLst>
              <a:ext uri="{FF2B5EF4-FFF2-40B4-BE49-F238E27FC236}">
                <a16:creationId xmlns:a16="http://schemas.microsoft.com/office/drawing/2014/main" id="{CD5F7C97-D247-3D63-A2CE-88E0C1275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081" y="3870731"/>
            <a:ext cx="430338" cy="430338"/>
          </a:xfrm>
          <a:prstGeom prst="rect">
            <a:avLst/>
          </a:prstGeom>
        </p:spPr>
      </p:pic>
      <p:pic>
        <p:nvPicPr>
          <p:cNvPr id="22" name="Gráfico 21" descr="Homem com preenchimento sólido">
            <a:extLst>
              <a:ext uri="{FF2B5EF4-FFF2-40B4-BE49-F238E27FC236}">
                <a16:creationId xmlns:a16="http://schemas.microsoft.com/office/drawing/2014/main" id="{C20801B8-ECB8-B384-370E-D602F8311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0799" y="2114206"/>
            <a:ext cx="430338" cy="430338"/>
          </a:xfrm>
          <a:prstGeom prst="rect">
            <a:avLst/>
          </a:prstGeom>
        </p:spPr>
      </p:pic>
      <p:pic>
        <p:nvPicPr>
          <p:cNvPr id="24" name="Gráfico 23" descr="Homem com preenchimento sólido">
            <a:extLst>
              <a:ext uri="{FF2B5EF4-FFF2-40B4-BE49-F238E27FC236}">
                <a16:creationId xmlns:a16="http://schemas.microsoft.com/office/drawing/2014/main" id="{C625AC84-11CD-455C-73B5-0FB0434AD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2957" y="2411175"/>
            <a:ext cx="430338" cy="430338"/>
          </a:xfrm>
          <a:prstGeom prst="rect">
            <a:avLst/>
          </a:prstGeom>
        </p:spPr>
      </p:pic>
      <p:pic>
        <p:nvPicPr>
          <p:cNvPr id="13" name="Gráfico 12" descr="Robô com preenchimento sólido">
            <a:extLst>
              <a:ext uri="{FF2B5EF4-FFF2-40B4-BE49-F238E27FC236}">
                <a16:creationId xmlns:a16="http://schemas.microsoft.com/office/drawing/2014/main" id="{3EF5213D-35D4-23A7-7340-CF8543FB87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50696" y="2897861"/>
            <a:ext cx="579587" cy="5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5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2E282-8796-FE05-0F9E-A5CA90FC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9600" b="1" dirty="0" err="1"/>
              <a:t>Obrigado</a:t>
            </a:r>
            <a:r>
              <a:rPr lang="en-US" sz="9600" b="1" dirty="0"/>
              <a:t>	</a:t>
            </a:r>
            <a:endParaRPr lang="pt-BR" sz="9600" b="1" dirty="0"/>
          </a:p>
        </p:txBody>
      </p:sp>
    </p:spTree>
    <p:extLst>
      <p:ext uri="{BB962C8B-B14F-4D97-AF65-F5344CB8AC3E}">
        <p14:creationId xmlns:p14="http://schemas.microsoft.com/office/powerpoint/2010/main" val="1480945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82</TotalTime>
  <Words>259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Tw Cen MT</vt:lpstr>
      <vt:lpstr>Wingdings</vt:lpstr>
      <vt:lpstr>Circuito</vt:lpstr>
      <vt:lpstr>Projeto IA: RoboCup@home</vt:lpstr>
      <vt:lpstr>Ambiente</vt:lpstr>
      <vt:lpstr>Ambiente</vt:lpstr>
      <vt:lpstr>Ambiente</vt:lpstr>
      <vt:lpstr>Estrutura</vt:lpstr>
      <vt:lpstr>Funções</vt:lpstr>
      <vt:lpstr>Funções</vt:lpstr>
      <vt:lpstr>Demonstração </vt:lpstr>
      <vt:lpstr>Obrigado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IA: RoboCup@home</dc:title>
  <dc:creator>FERNANDO MIGUEL D ANDREA LIMA</dc:creator>
  <cp:lastModifiedBy>FERNANDO MIGUEL D ANDREA LIMA</cp:lastModifiedBy>
  <cp:revision>6</cp:revision>
  <dcterms:created xsi:type="dcterms:W3CDTF">2023-05-24T14:19:14Z</dcterms:created>
  <dcterms:modified xsi:type="dcterms:W3CDTF">2023-05-24T19:04:31Z</dcterms:modified>
</cp:coreProperties>
</file>