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082" r:id="rId2"/>
    <p:sldId id="1971" r:id="rId3"/>
    <p:sldId id="1974" r:id="rId4"/>
    <p:sldId id="1305" r:id="rId5"/>
    <p:sldId id="1975" r:id="rId6"/>
    <p:sldId id="1976" r:id="rId7"/>
    <p:sldId id="1977" r:id="rId8"/>
    <p:sldId id="1981" r:id="rId9"/>
    <p:sldId id="1980" r:id="rId10"/>
    <p:sldId id="1673" r:id="rId11"/>
    <p:sldId id="274" r:id="rId12"/>
    <p:sldId id="1987" r:id="rId13"/>
    <p:sldId id="1985" r:id="rId14"/>
    <p:sldId id="1986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28"/>
    <a:srgbClr val="E6007E"/>
    <a:srgbClr val="4A4A46"/>
    <a:srgbClr val="E8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2" autoAdjust="0"/>
    <p:restoredTop sz="85442" autoAdjust="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9623-8761-4905-9CF0-4CE4EC0AB273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AE902-1640-4D30-8089-712F641005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69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A000-5F9E-4300-8C4C-8A0C9C444A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65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planteada emula un sistema GMAO, software especializado para la gestión de los servicios de limpieza (GNAO) completando con subsistemas </a:t>
            </a:r>
            <a:r>
              <a:rPr lang="es-ES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s-ES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permitan extender la monitorización y auditoría de los servicios (incorporando controles automáticos de realización de los servicios, calidad de aire o sistemas de desinfección automatizados). Permitirá de forma no exhaustiva: Gestión de activos de limpieza, stock y compras. Planificación, programación y auditoría de los servicios de limpieza de mantenimiento o excepcionales, incluyendo solicitudes y órdenes de trabajo. Gestión de recursos humanos internos, subcontratas, costes de los servicios y del cumplimiento normativo en seguridad.</a:t>
            </a:r>
            <a:endParaRPr lang="es-E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AE902-1640-4D30-8089-712F641005C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5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_Sin logo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664954" y="476672"/>
            <a:ext cx="10515600" cy="709960"/>
          </a:xfrm>
          <a:prstGeom prst="rect">
            <a:avLst/>
          </a:prstGeom>
        </p:spPr>
        <p:txBody>
          <a:bodyPr/>
          <a:lstStyle>
            <a:lvl1pPr>
              <a:defRPr lang="es-ES" sz="3600" b="0" kern="1200" baseline="0" dirty="0">
                <a:solidFill>
                  <a:srgbClr val="E6007E"/>
                </a:solidFill>
                <a:latin typeface="GeoSlab703 Lt BT Light" charset="0"/>
                <a:ea typeface="GeoSlab703 Lt BT Light" charset="0"/>
                <a:cs typeface="GeoSlab703 Lt BT Light" charset="0"/>
              </a:defRPr>
            </a:lvl1pPr>
          </a:lstStyle>
          <a:p>
            <a:r>
              <a:rPr lang="es-ES" dirty="0"/>
              <a:t>Punto 1</a:t>
            </a:r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839416" y="6309320"/>
            <a:ext cx="11352584" cy="0"/>
          </a:xfrm>
          <a:prstGeom prst="line">
            <a:avLst/>
          </a:prstGeom>
          <a:ln>
            <a:solidFill>
              <a:srgbClr val="E60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443351"/>
            <a:ext cx="1118253" cy="34293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0C9EABF-6E62-3640-BA8E-FDE493B01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0483" y="6381310"/>
            <a:ext cx="2378569" cy="2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s-ES" sz="1276" dirty="0" err="1">
                <a:solidFill>
                  <a:srgbClr val="5C5C58"/>
                </a:solidFill>
                <a:latin typeface="GeoSlab703 Md BT Medium" charset="0"/>
                <a:ea typeface="GeoSlab703 Md BT Medium" charset="0"/>
                <a:cs typeface="GeoSlab703 Md BT Medium" charset="0"/>
              </a:rPr>
              <a:t>www.nunsys.com</a:t>
            </a:r>
            <a:endParaRPr lang="en-US" altLang="es-ES" sz="1276" dirty="0">
              <a:solidFill>
                <a:srgbClr val="5C5C58"/>
              </a:solidFill>
              <a:latin typeface="GeoSlab703 Md BT Medium" charset="0"/>
              <a:ea typeface="GeoSlab703 Md BT Medium" charset="0"/>
              <a:cs typeface="GeoSlab703 Md B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5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26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/>
          <p:cNvCxnSpPr>
            <a:cxnSpLocks/>
          </p:cNvCxnSpPr>
          <p:nvPr userDrawn="1"/>
        </p:nvCxnSpPr>
        <p:spPr>
          <a:xfrm>
            <a:off x="-59267" y="6309320"/>
            <a:ext cx="12251267" cy="0"/>
          </a:xfrm>
          <a:prstGeom prst="line">
            <a:avLst/>
          </a:prstGeom>
          <a:ln>
            <a:solidFill>
              <a:srgbClr val="E60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43059D8-4ED2-BA48-9CC9-75FF1504EE6A}"/>
              </a:ext>
            </a:extLst>
          </p:cNvPr>
          <p:cNvCxnSpPr>
            <a:cxnSpLocks/>
          </p:cNvCxnSpPr>
          <p:nvPr userDrawn="1"/>
        </p:nvCxnSpPr>
        <p:spPr>
          <a:xfrm>
            <a:off x="4608397" y="827340"/>
            <a:ext cx="2920621" cy="0"/>
          </a:xfrm>
          <a:prstGeom prst="line">
            <a:avLst/>
          </a:prstGeom>
          <a:ln w="9525">
            <a:solidFill>
              <a:srgbClr val="E60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89C1A32-7239-4D4E-A89B-DFF07309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574" y="365126"/>
            <a:ext cx="6718852" cy="462214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rgbClr val="4A4A46"/>
                </a:solidFill>
                <a:latin typeface="GeoSlab703 Lt BT Light" panose="02060403020205020403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A240B2-6FA6-694F-B360-60078FEE2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6443351"/>
            <a:ext cx="1118253" cy="3429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14232E-FD0F-4E3B-ACC5-C2073D7F68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2" y="6375667"/>
            <a:ext cx="1619256" cy="3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2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9A52-DE95-49AD-B899-F2743F82BC41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864D-504D-47D0-86AB-03ECA5F32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0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FBA92-5784-4FBA-9D06-2CF10E739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4BF175-4392-46AD-BA79-E8B18D94D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BD708-146A-476E-8330-4D4C759B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1B6D-50E8-4489-BF09-AC2752AA21B1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D2154-2068-4522-A24F-B3AD201E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D9B724-314A-423C-898D-F3564822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746-4E43-4441-B9E1-F34B229BB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8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AD952-22B6-4A21-A164-DA450979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47" y="188913"/>
            <a:ext cx="10515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800" b="1" dirty="0">
                <a:solidFill>
                  <a:srgbClr val="595959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defRPr>
            </a:lvl1pPr>
          </a:lstStyle>
          <a:p>
            <a:pPr marL="0" lvl="0"/>
            <a:r>
              <a:rPr lang="es-ES"/>
              <a:t>Haga clic para modificar el estilo de título del patrón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68566C-0E74-4860-BC72-C4E16F2B34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47" y="6348546"/>
            <a:ext cx="1258995" cy="50945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5BFD40C-3829-4F84-B5F6-95481457B2D9}"/>
              </a:ext>
            </a:extLst>
          </p:cNvPr>
          <p:cNvCxnSpPr/>
          <p:nvPr userDrawn="1"/>
        </p:nvCxnSpPr>
        <p:spPr>
          <a:xfrm flipH="1">
            <a:off x="251604" y="6365303"/>
            <a:ext cx="11688792" cy="0"/>
          </a:xfrm>
          <a:prstGeom prst="line">
            <a:avLst/>
          </a:prstGeom>
          <a:ln>
            <a:solidFill>
              <a:srgbClr val="E2007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3E6FA38-6F89-44B0-8EF9-A78E6F862EEE}"/>
              </a:ext>
            </a:extLst>
          </p:cNvPr>
          <p:cNvCxnSpPr/>
          <p:nvPr userDrawn="1"/>
        </p:nvCxnSpPr>
        <p:spPr>
          <a:xfrm>
            <a:off x="10722634" y="6461235"/>
            <a:ext cx="0" cy="275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A975E490-B7B8-48B9-A55E-8D12E5D95F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4" y="6383250"/>
            <a:ext cx="1816068" cy="4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_Logo cliente rec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664954" y="476672"/>
            <a:ext cx="9054779" cy="709960"/>
          </a:xfrm>
          <a:prstGeom prst="rect">
            <a:avLst/>
          </a:prstGeom>
        </p:spPr>
        <p:txBody>
          <a:bodyPr/>
          <a:lstStyle>
            <a:lvl1pPr>
              <a:defRPr lang="es-ES" sz="3600" b="0" kern="1200" baseline="0" dirty="0">
                <a:solidFill>
                  <a:srgbClr val="E6007E"/>
                </a:solidFill>
                <a:latin typeface="GeoSlab703 Lt BT Light" charset="0"/>
                <a:ea typeface="GeoSlab703 Lt BT Light" charset="0"/>
                <a:cs typeface="GeoSlab703 Lt BT Light" charset="0"/>
              </a:defRPr>
            </a:lvl1pPr>
          </a:lstStyle>
          <a:p>
            <a:r>
              <a:rPr lang="es-ES" dirty="0"/>
              <a:t>Punto 1</a:t>
            </a:r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839416" y="6309320"/>
            <a:ext cx="11352584" cy="0"/>
          </a:xfrm>
          <a:prstGeom prst="line">
            <a:avLst/>
          </a:prstGeom>
          <a:ln>
            <a:solidFill>
              <a:srgbClr val="E60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443351"/>
            <a:ext cx="1118253" cy="34293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0C9EABF-6E62-3640-BA8E-FDE493B01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0483" y="6381310"/>
            <a:ext cx="2378569" cy="2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s-ES" sz="1276" dirty="0" err="1">
                <a:solidFill>
                  <a:srgbClr val="5C5C58"/>
                </a:solidFill>
                <a:latin typeface="GeoSlab703 Md BT Medium" charset="0"/>
                <a:ea typeface="GeoSlab703 Md BT Medium" charset="0"/>
                <a:cs typeface="GeoSlab703 Md BT Medium" charset="0"/>
              </a:rPr>
              <a:t>www.nunsys.com</a:t>
            </a:r>
            <a:endParaRPr lang="en-US" altLang="es-ES" sz="1276" dirty="0">
              <a:solidFill>
                <a:srgbClr val="5C5C58"/>
              </a:solidFill>
              <a:latin typeface="GeoSlab703 Md BT Medium" charset="0"/>
              <a:ea typeface="GeoSlab703 Md BT Medium" charset="0"/>
              <a:cs typeface="GeoSlab703 Md BT Medium" charset="0"/>
            </a:endParaRPr>
          </a:p>
        </p:txBody>
      </p:sp>
      <p:sp>
        <p:nvSpPr>
          <p:cNvPr id="11" name="Rectángulo 10"/>
          <p:cNvSpPr/>
          <p:nvPr userDrawn="1"/>
        </p:nvSpPr>
        <p:spPr>
          <a:xfrm>
            <a:off x="10140576" y="476672"/>
            <a:ext cx="1551891" cy="720000"/>
          </a:xfrm>
          <a:prstGeom prst="rect">
            <a:avLst/>
          </a:prstGeom>
          <a:noFill/>
          <a:ln>
            <a:solidFill>
              <a:srgbClr val="E8E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4A4A46"/>
                </a:solidFill>
              </a:rPr>
              <a:t>Logo cliente rectangular</a:t>
            </a:r>
          </a:p>
        </p:txBody>
      </p:sp>
    </p:spTree>
    <p:extLst>
      <p:ext uri="{BB962C8B-B14F-4D97-AF65-F5344CB8AC3E}">
        <p14:creationId xmlns:p14="http://schemas.microsoft.com/office/powerpoint/2010/main" val="147548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_Logo cliente cuad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664954" y="476672"/>
            <a:ext cx="9410379" cy="709960"/>
          </a:xfrm>
          <a:prstGeom prst="rect">
            <a:avLst/>
          </a:prstGeom>
        </p:spPr>
        <p:txBody>
          <a:bodyPr/>
          <a:lstStyle>
            <a:lvl1pPr>
              <a:defRPr lang="es-ES" sz="3600" b="0" kern="1200" baseline="0" dirty="0">
                <a:solidFill>
                  <a:srgbClr val="E6007E"/>
                </a:solidFill>
                <a:latin typeface="GeoSlab703 Lt BT Light" charset="0"/>
                <a:ea typeface="GeoSlab703 Lt BT Light" charset="0"/>
                <a:cs typeface="GeoSlab703 Lt BT Light" charset="0"/>
              </a:defRPr>
            </a:lvl1pPr>
          </a:lstStyle>
          <a:p>
            <a:r>
              <a:rPr lang="es-ES" dirty="0"/>
              <a:t>Punto 1</a:t>
            </a:r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839416" y="6309320"/>
            <a:ext cx="11352584" cy="0"/>
          </a:xfrm>
          <a:prstGeom prst="line">
            <a:avLst/>
          </a:prstGeom>
          <a:ln>
            <a:solidFill>
              <a:srgbClr val="E60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443351"/>
            <a:ext cx="1118253" cy="34293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0C9EABF-6E62-3640-BA8E-FDE493B01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0483" y="6381310"/>
            <a:ext cx="2378569" cy="2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s-ES" sz="1276" dirty="0" err="1">
                <a:solidFill>
                  <a:srgbClr val="5C5C58"/>
                </a:solidFill>
                <a:latin typeface="GeoSlab703 Md BT Medium" charset="0"/>
                <a:ea typeface="GeoSlab703 Md BT Medium" charset="0"/>
                <a:cs typeface="GeoSlab703 Md BT Medium" charset="0"/>
              </a:rPr>
              <a:t>www.nunsys.com</a:t>
            </a:r>
            <a:endParaRPr lang="en-US" altLang="es-ES" sz="1276" dirty="0">
              <a:solidFill>
                <a:srgbClr val="5C5C58"/>
              </a:solidFill>
              <a:latin typeface="GeoSlab703 Md BT Medium" charset="0"/>
              <a:ea typeface="GeoSlab703 Md BT Medium" charset="0"/>
              <a:cs typeface="GeoSlab703 Md BT Medium" charset="0"/>
            </a:endParaRPr>
          </a:p>
        </p:txBody>
      </p:sp>
      <p:sp>
        <p:nvSpPr>
          <p:cNvPr id="11" name="Rectángulo 10"/>
          <p:cNvSpPr/>
          <p:nvPr userDrawn="1"/>
        </p:nvSpPr>
        <p:spPr>
          <a:xfrm>
            <a:off x="10614710" y="291652"/>
            <a:ext cx="1080000" cy="1080000"/>
          </a:xfrm>
          <a:prstGeom prst="rect">
            <a:avLst/>
          </a:prstGeom>
          <a:noFill/>
          <a:ln>
            <a:solidFill>
              <a:srgbClr val="E8E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4A4A46"/>
                </a:solidFill>
              </a:rPr>
              <a:t>Logo cliente cuadrado</a:t>
            </a:r>
          </a:p>
        </p:txBody>
      </p:sp>
    </p:spTree>
    <p:extLst>
      <p:ext uri="{BB962C8B-B14F-4D97-AF65-F5344CB8AC3E}">
        <p14:creationId xmlns:p14="http://schemas.microsoft.com/office/powerpoint/2010/main" val="52655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_Sin logo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664954" y="2486025"/>
            <a:ext cx="10515599" cy="3705225"/>
          </a:xfrm>
          <a:prstGeom prst="rect">
            <a:avLst/>
          </a:prstGeom>
          <a:noFill/>
          <a:ln w="19050">
            <a:solidFill>
              <a:srgbClr val="4A4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664954" y="476672"/>
            <a:ext cx="10515600" cy="709960"/>
          </a:xfrm>
          <a:prstGeom prst="rect">
            <a:avLst/>
          </a:prstGeom>
        </p:spPr>
        <p:txBody>
          <a:bodyPr/>
          <a:lstStyle>
            <a:lvl1pPr>
              <a:defRPr lang="es-ES" sz="3600" b="0" kern="1200" baseline="0" dirty="0">
                <a:solidFill>
                  <a:srgbClr val="E6007E"/>
                </a:solidFill>
                <a:latin typeface="GeoSlab703 Lt BT Light" charset="0"/>
                <a:ea typeface="GeoSlab703 Lt BT Light" charset="0"/>
                <a:cs typeface="GeoSlab703 Lt BT Light" charset="0"/>
              </a:defRPr>
            </a:lvl1pPr>
          </a:lstStyle>
          <a:p>
            <a:r>
              <a:rPr lang="es-ES" dirty="0"/>
              <a:t>Punto 1</a:t>
            </a:r>
          </a:p>
        </p:txBody>
      </p:sp>
      <p:cxnSp>
        <p:nvCxnSpPr>
          <p:cNvPr id="4" name="Conector recto 3"/>
          <p:cNvCxnSpPr/>
          <p:nvPr userDrawn="1"/>
        </p:nvCxnSpPr>
        <p:spPr>
          <a:xfrm>
            <a:off x="839416" y="6309320"/>
            <a:ext cx="11352584" cy="0"/>
          </a:xfrm>
          <a:prstGeom prst="line">
            <a:avLst/>
          </a:prstGeom>
          <a:ln>
            <a:solidFill>
              <a:srgbClr val="E60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443351"/>
            <a:ext cx="1118253" cy="34293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0C9EABF-6E62-3640-BA8E-FDE493B01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0483" y="6381310"/>
            <a:ext cx="2378569" cy="2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s-ES" sz="1276" dirty="0" err="1">
                <a:solidFill>
                  <a:srgbClr val="5C5C58"/>
                </a:solidFill>
                <a:latin typeface="GeoSlab703 Md BT Medium" charset="0"/>
                <a:ea typeface="GeoSlab703 Md BT Medium" charset="0"/>
                <a:cs typeface="GeoSlab703 Md BT Medium" charset="0"/>
              </a:rPr>
              <a:t>www.nunsys.com</a:t>
            </a:r>
            <a:endParaRPr lang="en-US" altLang="es-ES" sz="1276" dirty="0">
              <a:solidFill>
                <a:srgbClr val="5C5C58"/>
              </a:solidFill>
              <a:latin typeface="GeoSlab703 Md BT Medium" charset="0"/>
              <a:ea typeface="GeoSlab703 Md BT Medium" charset="0"/>
              <a:cs typeface="GeoSlab703 Md BT Medium" charset="0"/>
            </a:endParaRPr>
          </a:p>
        </p:txBody>
      </p:sp>
      <p:sp>
        <p:nvSpPr>
          <p:cNvPr id="7" name="Marcador de contenido 7"/>
          <p:cNvSpPr>
            <a:spLocks noGrp="1"/>
          </p:cNvSpPr>
          <p:nvPr>
            <p:ph sz="quarter" idx="10" hasCustomPrompt="1"/>
          </p:nvPr>
        </p:nvSpPr>
        <p:spPr>
          <a:xfrm>
            <a:off x="664955" y="1628800"/>
            <a:ext cx="2706895" cy="75855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515049"/>
              </a:buClr>
              <a:buFont typeface="Arial" panose="020B0604020202020204" pitchFamily="34" charset="0"/>
              <a:buNone/>
              <a:defRPr sz="1800" b="1" baseline="0">
                <a:solidFill>
                  <a:srgbClr val="E6007E"/>
                </a:solidFill>
                <a:latin typeface="GeoSlab703 Lt BT Light" panose="02060403020205020403" pitchFamily="18" charset="0"/>
              </a:defRPr>
            </a:lvl1pPr>
          </a:lstStyle>
          <a:p>
            <a:pPr lvl="0"/>
            <a:r>
              <a:rPr lang="es-ES" dirty="0"/>
              <a:t>Ventana de BC/NAV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1" hasCustomPrompt="1"/>
          </p:nvPr>
        </p:nvSpPr>
        <p:spPr>
          <a:xfrm>
            <a:off x="3448050" y="1628800"/>
            <a:ext cx="7732503" cy="75855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515049"/>
              </a:buClr>
              <a:buFont typeface="Arial" panose="020B0604020202020204" pitchFamily="34" charset="0"/>
              <a:buNone/>
              <a:defRPr sz="1400" b="0" baseline="0">
                <a:solidFill>
                  <a:srgbClr val="515049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s-ES" dirty="0"/>
              <a:t>Descripción de la ventana, campos, etc.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65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_Logo cliente rec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664954" y="2486025"/>
            <a:ext cx="10515599" cy="3705225"/>
          </a:xfrm>
          <a:prstGeom prst="rect">
            <a:avLst/>
          </a:prstGeom>
          <a:noFill/>
          <a:ln w="19050">
            <a:solidFill>
              <a:srgbClr val="4A4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664955" y="476672"/>
            <a:ext cx="9054778" cy="709960"/>
          </a:xfrm>
          <a:prstGeom prst="rect">
            <a:avLst/>
          </a:prstGeom>
        </p:spPr>
        <p:txBody>
          <a:bodyPr/>
          <a:lstStyle>
            <a:lvl1pPr>
              <a:defRPr lang="es-ES" sz="3600" b="0" kern="1200" baseline="0" dirty="0">
                <a:solidFill>
                  <a:srgbClr val="E6007E"/>
                </a:solidFill>
                <a:latin typeface="GeoSlab703 Lt BT Light" charset="0"/>
                <a:ea typeface="GeoSlab703 Lt BT Light" charset="0"/>
                <a:cs typeface="GeoSlab703 Lt BT Light" charset="0"/>
              </a:defRPr>
            </a:lvl1pPr>
          </a:lstStyle>
          <a:p>
            <a:r>
              <a:rPr lang="es-ES" dirty="0"/>
              <a:t>Punto 1</a:t>
            </a:r>
          </a:p>
        </p:txBody>
      </p:sp>
      <p:cxnSp>
        <p:nvCxnSpPr>
          <p:cNvPr id="4" name="Conector recto 3"/>
          <p:cNvCxnSpPr/>
          <p:nvPr userDrawn="1"/>
        </p:nvCxnSpPr>
        <p:spPr>
          <a:xfrm>
            <a:off x="839416" y="6309320"/>
            <a:ext cx="11352584" cy="0"/>
          </a:xfrm>
          <a:prstGeom prst="line">
            <a:avLst/>
          </a:prstGeom>
          <a:ln>
            <a:solidFill>
              <a:srgbClr val="E60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443351"/>
            <a:ext cx="1118253" cy="34293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0C9EABF-6E62-3640-BA8E-FDE493B01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0483" y="6381310"/>
            <a:ext cx="2378569" cy="2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s-ES" sz="1276" dirty="0" err="1">
                <a:solidFill>
                  <a:srgbClr val="5C5C58"/>
                </a:solidFill>
                <a:latin typeface="GeoSlab703 Md BT Medium" charset="0"/>
                <a:ea typeface="GeoSlab703 Md BT Medium" charset="0"/>
                <a:cs typeface="GeoSlab703 Md BT Medium" charset="0"/>
              </a:rPr>
              <a:t>www.nunsys.com</a:t>
            </a:r>
            <a:endParaRPr lang="en-US" altLang="es-ES" sz="1276" dirty="0">
              <a:solidFill>
                <a:srgbClr val="5C5C58"/>
              </a:solidFill>
              <a:latin typeface="GeoSlab703 Md BT Medium" charset="0"/>
              <a:ea typeface="GeoSlab703 Md BT Medium" charset="0"/>
              <a:cs typeface="GeoSlab703 Md BT Medium" charset="0"/>
            </a:endParaRPr>
          </a:p>
        </p:txBody>
      </p:sp>
      <p:sp>
        <p:nvSpPr>
          <p:cNvPr id="7" name="Marcador de contenido 7"/>
          <p:cNvSpPr>
            <a:spLocks noGrp="1"/>
          </p:cNvSpPr>
          <p:nvPr>
            <p:ph sz="quarter" idx="10" hasCustomPrompt="1"/>
          </p:nvPr>
        </p:nvSpPr>
        <p:spPr>
          <a:xfrm>
            <a:off x="664955" y="1628800"/>
            <a:ext cx="2706895" cy="75855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515049"/>
              </a:buClr>
              <a:buFont typeface="Arial" panose="020B0604020202020204" pitchFamily="34" charset="0"/>
              <a:buNone/>
              <a:defRPr sz="1800" b="1" baseline="0">
                <a:solidFill>
                  <a:srgbClr val="E6007E"/>
                </a:solidFill>
                <a:latin typeface="GeoSlab703 Lt BT Light" panose="02060403020205020403" pitchFamily="18" charset="0"/>
              </a:defRPr>
            </a:lvl1pPr>
          </a:lstStyle>
          <a:p>
            <a:pPr lvl="0"/>
            <a:r>
              <a:rPr lang="es-ES" dirty="0"/>
              <a:t>Ventana de BC/NAV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1" hasCustomPrompt="1"/>
          </p:nvPr>
        </p:nvSpPr>
        <p:spPr>
          <a:xfrm>
            <a:off x="3448050" y="1628800"/>
            <a:ext cx="7732503" cy="75855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515049"/>
              </a:buClr>
              <a:buFont typeface="Arial" panose="020B0604020202020204" pitchFamily="34" charset="0"/>
              <a:buNone/>
              <a:defRPr sz="1400" b="0" baseline="0">
                <a:solidFill>
                  <a:srgbClr val="515049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s-ES" dirty="0"/>
              <a:t>Descripción de la ventana, campos, etc.</a:t>
            </a:r>
          </a:p>
          <a:p>
            <a:pPr lvl="0"/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10140576" y="476672"/>
            <a:ext cx="1551891" cy="720000"/>
          </a:xfrm>
          <a:prstGeom prst="rect">
            <a:avLst/>
          </a:prstGeom>
          <a:noFill/>
          <a:ln>
            <a:solidFill>
              <a:srgbClr val="E8E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4A4A46"/>
                </a:solidFill>
              </a:rPr>
              <a:t>Logo cliente rectangular</a:t>
            </a:r>
          </a:p>
        </p:txBody>
      </p:sp>
    </p:spTree>
    <p:extLst>
      <p:ext uri="{BB962C8B-B14F-4D97-AF65-F5344CB8AC3E}">
        <p14:creationId xmlns:p14="http://schemas.microsoft.com/office/powerpoint/2010/main" val="310838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_Logo cliente cuad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664954" y="2486025"/>
            <a:ext cx="10515599" cy="3705225"/>
          </a:xfrm>
          <a:prstGeom prst="rect">
            <a:avLst/>
          </a:prstGeom>
          <a:noFill/>
          <a:ln w="19050">
            <a:solidFill>
              <a:srgbClr val="4A4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664954" y="476672"/>
            <a:ext cx="9418845" cy="709960"/>
          </a:xfrm>
          <a:prstGeom prst="rect">
            <a:avLst/>
          </a:prstGeom>
        </p:spPr>
        <p:txBody>
          <a:bodyPr/>
          <a:lstStyle>
            <a:lvl1pPr>
              <a:defRPr lang="es-ES" sz="3600" b="0" kern="1200" baseline="0" dirty="0">
                <a:solidFill>
                  <a:srgbClr val="E6007E"/>
                </a:solidFill>
                <a:latin typeface="GeoSlab703 Lt BT Light" charset="0"/>
                <a:ea typeface="GeoSlab703 Lt BT Light" charset="0"/>
                <a:cs typeface="GeoSlab703 Lt BT Light" charset="0"/>
              </a:defRPr>
            </a:lvl1pPr>
          </a:lstStyle>
          <a:p>
            <a:r>
              <a:rPr lang="es-ES" dirty="0"/>
              <a:t>Punto 1</a:t>
            </a:r>
          </a:p>
        </p:txBody>
      </p:sp>
      <p:cxnSp>
        <p:nvCxnSpPr>
          <p:cNvPr id="4" name="Conector recto 3"/>
          <p:cNvCxnSpPr/>
          <p:nvPr userDrawn="1"/>
        </p:nvCxnSpPr>
        <p:spPr>
          <a:xfrm>
            <a:off x="839416" y="6309320"/>
            <a:ext cx="11352584" cy="0"/>
          </a:xfrm>
          <a:prstGeom prst="line">
            <a:avLst/>
          </a:prstGeom>
          <a:ln>
            <a:solidFill>
              <a:srgbClr val="E60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443351"/>
            <a:ext cx="1118253" cy="34293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0C9EABF-6E62-3640-BA8E-FDE493B01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0483" y="6381310"/>
            <a:ext cx="2378569" cy="28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s-ES" sz="1276" dirty="0" err="1">
                <a:solidFill>
                  <a:srgbClr val="5C5C58"/>
                </a:solidFill>
                <a:latin typeface="GeoSlab703 Md BT Medium" charset="0"/>
                <a:ea typeface="GeoSlab703 Md BT Medium" charset="0"/>
                <a:cs typeface="GeoSlab703 Md BT Medium" charset="0"/>
              </a:rPr>
              <a:t>www.nunsys.com</a:t>
            </a:r>
            <a:endParaRPr lang="en-US" altLang="es-ES" sz="1276" dirty="0">
              <a:solidFill>
                <a:srgbClr val="5C5C58"/>
              </a:solidFill>
              <a:latin typeface="GeoSlab703 Md BT Medium" charset="0"/>
              <a:ea typeface="GeoSlab703 Md BT Medium" charset="0"/>
              <a:cs typeface="GeoSlab703 Md BT Medium" charset="0"/>
            </a:endParaRPr>
          </a:p>
        </p:txBody>
      </p:sp>
      <p:sp>
        <p:nvSpPr>
          <p:cNvPr id="7" name="Marcador de contenido 7"/>
          <p:cNvSpPr>
            <a:spLocks noGrp="1"/>
          </p:cNvSpPr>
          <p:nvPr>
            <p:ph sz="quarter" idx="10" hasCustomPrompt="1"/>
          </p:nvPr>
        </p:nvSpPr>
        <p:spPr>
          <a:xfrm>
            <a:off x="664955" y="1628800"/>
            <a:ext cx="2706895" cy="75855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515049"/>
              </a:buClr>
              <a:buFont typeface="Arial" panose="020B0604020202020204" pitchFamily="34" charset="0"/>
              <a:buNone/>
              <a:defRPr sz="1800" b="1" baseline="0">
                <a:solidFill>
                  <a:srgbClr val="E6007E"/>
                </a:solidFill>
                <a:latin typeface="GeoSlab703 Lt BT Light" panose="02060403020205020403" pitchFamily="18" charset="0"/>
              </a:defRPr>
            </a:lvl1pPr>
          </a:lstStyle>
          <a:p>
            <a:pPr lvl="0"/>
            <a:r>
              <a:rPr lang="es-ES" dirty="0"/>
              <a:t>Ventana de BC/NAV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1" hasCustomPrompt="1"/>
          </p:nvPr>
        </p:nvSpPr>
        <p:spPr>
          <a:xfrm>
            <a:off x="3448050" y="1628800"/>
            <a:ext cx="7732503" cy="75855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515049"/>
              </a:buClr>
              <a:buFont typeface="Arial" panose="020B0604020202020204" pitchFamily="34" charset="0"/>
              <a:buNone/>
              <a:defRPr sz="1400" b="0" baseline="0">
                <a:solidFill>
                  <a:srgbClr val="515049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s-ES" dirty="0"/>
              <a:t>Descripción de la ventana, campos, etc.</a:t>
            </a:r>
          </a:p>
          <a:p>
            <a:pPr lvl="0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0614710" y="291652"/>
            <a:ext cx="1080000" cy="1080000"/>
          </a:xfrm>
          <a:prstGeom prst="rect">
            <a:avLst/>
          </a:prstGeom>
          <a:noFill/>
          <a:ln>
            <a:solidFill>
              <a:srgbClr val="E8E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4A4A46"/>
                </a:solidFill>
              </a:rPr>
              <a:t>Logo cliente cuadrado</a:t>
            </a:r>
          </a:p>
        </p:txBody>
      </p:sp>
    </p:spTree>
    <p:extLst>
      <p:ext uri="{BB962C8B-B14F-4D97-AF65-F5344CB8AC3E}">
        <p14:creationId xmlns:p14="http://schemas.microsoft.com/office/powerpoint/2010/main" val="294954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_Sin logo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rectángulo 1"/>
          <p:cNvSpPr/>
          <p:nvPr userDrawn="1"/>
        </p:nvSpPr>
        <p:spPr>
          <a:xfrm flipH="1">
            <a:off x="1262741" y="5741894"/>
            <a:ext cx="10929258" cy="1116106"/>
          </a:xfrm>
          <a:prstGeom prst="rtTriangle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77" y="5944049"/>
            <a:ext cx="2264522" cy="9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_Logo cliente rec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rectángulo 1"/>
          <p:cNvSpPr/>
          <p:nvPr userDrawn="1"/>
        </p:nvSpPr>
        <p:spPr>
          <a:xfrm flipH="1">
            <a:off x="1262741" y="5741894"/>
            <a:ext cx="10929258" cy="1116106"/>
          </a:xfrm>
          <a:prstGeom prst="rtTriangle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77" y="5944049"/>
            <a:ext cx="2264522" cy="913951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10140576" y="476672"/>
            <a:ext cx="1551891" cy="720000"/>
          </a:xfrm>
          <a:prstGeom prst="rect">
            <a:avLst/>
          </a:prstGeom>
          <a:noFill/>
          <a:ln>
            <a:solidFill>
              <a:srgbClr val="E8E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4A4A46"/>
                </a:solidFill>
              </a:rPr>
              <a:t>Logo cliente rectangular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64955" y="476672"/>
            <a:ext cx="9054778" cy="709960"/>
          </a:xfrm>
          <a:prstGeom prst="rect">
            <a:avLst/>
          </a:prstGeom>
        </p:spPr>
        <p:txBody>
          <a:bodyPr/>
          <a:lstStyle>
            <a:lvl1pPr>
              <a:defRPr lang="es-ES" sz="3600" b="0" kern="1200" baseline="0" dirty="0">
                <a:solidFill>
                  <a:srgbClr val="E6007E"/>
                </a:solidFill>
                <a:latin typeface="GeoSlab703 Lt BT Light" charset="0"/>
                <a:ea typeface="GeoSlab703 Lt BT Light" charset="0"/>
                <a:cs typeface="GeoSlab703 Lt BT Light" charset="0"/>
              </a:defRPr>
            </a:lvl1pPr>
          </a:lstStyle>
          <a:p>
            <a:r>
              <a:rPr lang="es-ES" dirty="0"/>
              <a:t>Punto 1</a:t>
            </a:r>
          </a:p>
        </p:txBody>
      </p:sp>
    </p:spTree>
    <p:extLst>
      <p:ext uri="{BB962C8B-B14F-4D97-AF65-F5344CB8AC3E}">
        <p14:creationId xmlns:p14="http://schemas.microsoft.com/office/powerpoint/2010/main" val="22474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_Logo cliente cuad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rectángulo 1"/>
          <p:cNvSpPr/>
          <p:nvPr userDrawn="1"/>
        </p:nvSpPr>
        <p:spPr>
          <a:xfrm flipH="1">
            <a:off x="1262741" y="5741894"/>
            <a:ext cx="10929258" cy="1116106"/>
          </a:xfrm>
          <a:prstGeom prst="rtTriangle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77" y="5944049"/>
            <a:ext cx="2264522" cy="913951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664954" y="476672"/>
            <a:ext cx="9418845" cy="709960"/>
          </a:xfrm>
          <a:prstGeom prst="rect">
            <a:avLst/>
          </a:prstGeom>
        </p:spPr>
        <p:txBody>
          <a:bodyPr/>
          <a:lstStyle>
            <a:lvl1pPr>
              <a:defRPr lang="es-ES" sz="3600" b="0" kern="1200" baseline="0" dirty="0">
                <a:solidFill>
                  <a:srgbClr val="E6007E"/>
                </a:solidFill>
                <a:latin typeface="GeoSlab703 Lt BT Light" charset="0"/>
                <a:ea typeface="GeoSlab703 Lt BT Light" charset="0"/>
                <a:cs typeface="GeoSlab703 Lt BT Light" charset="0"/>
              </a:defRPr>
            </a:lvl1pPr>
          </a:lstStyle>
          <a:p>
            <a:r>
              <a:rPr lang="es-ES" dirty="0"/>
              <a:t>Punto 1</a:t>
            </a:r>
          </a:p>
        </p:txBody>
      </p:sp>
      <p:sp>
        <p:nvSpPr>
          <p:cNvPr id="5" name="Rectángulo 4"/>
          <p:cNvSpPr/>
          <p:nvPr userDrawn="1"/>
        </p:nvSpPr>
        <p:spPr>
          <a:xfrm>
            <a:off x="10614710" y="291652"/>
            <a:ext cx="1080000" cy="1080000"/>
          </a:xfrm>
          <a:prstGeom prst="rect">
            <a:avLst/>
          </a:prstGeom>
          <a:noFill/>
          <a:ln>
            <a:solidFill>
              <a:srgbClr val="E8E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4A4A46"/>
                </a:solidFill>
              </a:rPr>
              <a:t>Logo cliente cuadrado</a:t>
            </a:r>
          </a:p>
        </p:txBody>
      </p:sp>
    </p:spTree>
    <p:extLst>
      <p:ext uri="{BB962C8B-B14F-4D97-AF65-F5344CB8AC3E}">
        <p14:creationId xmlns:p14="http://schemas.microsoft.com/office/powerpoint/2010/main" val="34968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81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1" r:id="rId4"/>
    <p:sldLayoutId id="2147483656" r:id="rId5"/>
    <p:sldLayoutId id="2147483659" r:id="rId6"/>
    <p:sldLayoutId id="2147483652" r:id="rId7"/>
    <p:sldLayoutId id="2147483657" r:id="rId8"/>
    <p:sldLayoutId id="2147483660" r:id="rId9"/>
    <p:sldLayoutId id="2147483650" r:id="rId10"/>
    <p:sldLayoutId id="2147483661" r:id="rId11"/>
    <p:sldLayoutId id="2147483662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jpe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jpe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jpe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50.png"/><Relationship Id="rId19" Type="http://schemas.openxmlformats.org/officeDocument/2006/relationships/image" Target="../media/image49.jpe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github.com/FIWARE/tutorials.Historic-Context-Flume" TargetMode="External"/><Relationship Id="rId7" Type="http://schemas.openxmlformats.org/officeDocument/2006/relationships/image" Target="../media/image28.jpeg"/><Relationship Id="rId2" Type="http://schemas.openxmlformats.org/officeDocument/2006/relationships/hyperlink" Target="https://fiware-tutorials.readthedocs.io/en/latest/index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64600D-173C-45FB-897E-7AB5BA937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" r="28" b="172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DA5AFFE-E96D-4A0A-8E47-072C27E2F881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E600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E6007E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EF6982-0E07-4FC1-861F-F92D97F8AF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46" y="2481321"/>
            <a:ext cx="4500508" cy="1895357"/>
          </a:xfrm>
          <a:prstGeom prst="rect">
            <a:avLst/>
          </a:prstGeom>
        </p:spPr>
      </p:pic>
      <p:pic>
        <p:nvPicPr>
          <p:cNvPr id="7" name="Picture 2" descr="Universidad Europea - Universidad Privada Online y Presencial">
            <a:extLst>
              <a:ext uri="{FF2B5EF4-FFF2-40B4-BE49-F238E27FC236}">
                <a16:creationId xmlns:a16="http://schemas.microsoft.com/office/drawing/2014/main" id="{46595B29-749E-27C5-C4CA-7C48D0D0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445" y="4869801"/>
            <a:ext cx="3371110" cy="168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3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75E1B0B7-B41C-4A90-81A8-038E47A426A4}"/>
              </a:ext>
            </a:extLst>
          </p:cNvPr>
          <p:cNvSpPr txBox="1"/>
          <p:nvPr/>
        </p:nvSpPr>
        <p:spPr>
          <a:xfrm>
            <a:off x="484378" y="212585"/>
            <a:ext cx="105639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C0366B"/>
                </a:solidFill>
                <a:latin typeface="GeoSlab703 Lt BT Light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s-ES" sz="2800" dirty="0">
                <a:solidFill>
                  <a:srgbClr val="FF0099"/>
                </a:solidFill>
                <a:latin typeface="+mn-lt"/>
              </a:rPr>
              <a:t>DETALLE DE LA ARQUITECTURA TECNOLOGICA</a:t>
            </a:r>
            <a:endParaRPr lang="es-ES" sz="2800" dirty="0">
              <a:solidFill>
                <a:srgbClr val="E6007E"/>
              </a:solidFill>
              <a:latin typeface="+mn-lt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E4F6F6D-ED1A-4F88-9F2D-0F04C0005807}"/>
              </a:ext>
            </a:extLst>
          </p:cNvPr>
          <p:cNvSpPr txBox="1"/>
          <p:nvPr/>
        </p:nvSpPr>
        <p:spPr>
          <a:xfrm>
            <a:off x="484378" y="1155714"/>
            <a:ext cx="409682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rgbClr val="1F3864"/>
                </a:solidFill>
                <a:latin typeface="Calibri" panose="020F0502020204030204" pitchFamily="34" charset="0"/>
              </a:rPr>
              <a:t>La solución implementa una plataforma de IA con una cultura </a:t>
            </a:r>
            <a:r>
              <a:rPr lang="es-ES" sz="1600" dirty="0" err="1">
                <a:solidFill>
                  <a:srgbClr val="1F3864"/>
                </a:solidFill>
                <a:latin typeface="Calibri" panose="020F0502020204030204" pitchFamily="34" charset="0"/>
              </a:rPr>
              <a:t>devops</a:t>
            </a:r>
            <a:r>
              <a:rPr lang="es-ES" sz="1600" dirty="0">
                <a:solidFill>
                  <a:srgbClr val="1F3864"/>
                </a:solidFill>
                <a:latin typeface="Calibri" panose="020F0502020204030204" pitchFamily="34" charset="0"/>
              </a:rPr>
              <a:t> que permite desarrollar y desplegar servicios de forma ágil, siendo además escalable a  un escenario de </a:t>
            </a:r>
            <a:r>
              <a:rPr lang="es-ES" sz="1600" dirty="0" err="1">
                <a:solidFill>
                  <a:srgbClr val="1F3864"/>
                </a:solidFill>
                <a:latin typeface="Calibri" panose="020F0502020204030204" pitchFamily="34" charset="0"/>
              </a:rPr>
              <a:t>BigData</a:t>
            </a:r>
            <a:r>
              <a:rPr lang="es-ES" sz="1600" dirty="0">
                <a:solidFill>
                  <a:srgbClr val="1F3864"/>
                </a:solidFill>
                <a:latin typeface="Calibri" panose="020F0502020204030204" pitchFamily="34" charset="0"/>
              </a:rPr>
              <a:t>. En colaboración con tecnólogos y profesionales sanitarios se han extraído los requisitos y determinado las especificaciones para garantizar, además de la </a:t>
            </a:r>
            <a:r>
              <a:rPr lang="es-ES" sz="1600" b="1" dirty="0">
                <a:solidFill>
                  <a:srgbClr val="1F3864"/>
                </a:solidFill>
                <a:latin typeface="Calibri" panose="020F0502020204030204" pitchFamily="34" charset="0"/>
              </a:rPr>
              <a:t>seguridad y confidencialidad</a:t>
            </a:r>
            <a:r>
              <a:rPr lang="es-ES" sz="1600" dirty="0">
                <a:solidFill>
                  <a:srgbClr val="1F3864"/>
                </a:solidFill>
                <a:latin typeface="Calibri" panose="020F0502020204030204" pitchFamily="34" charset="0"/>
              </a:rPr>
              <a:t>:</a:t>
            </a:r>
          </a:p>
          <a:p>
            <a:pPr algn="l"/>
            <a:endParaRPr lang="es-ES" sz="1600" dirty="0">
              <a:solidFill>
                <a:srgbClr val="1F3864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1F3864"/>
                </a:solidFill>
                <a:latin typeface="Calibri" panose="020F0502020204030204" pitchFamily="34" charset="0"/>
              </a:rPr>
              <a:t>Volumetría de datos </a:t>
            </a:r>
            <a:r>
              <a:rPr lang="es-ES" sz="1600" dirty="0">
                <a:solidFill>
                  <a:srgbClr val="1F3864"/>
                </a:solidFill>
                <a:latin typeface="Calibri" panose="020F0502020204030204" pitchFamily="34" charset="0"/>
              </a:rPr>
              <a:t>esperada en base a las estimaciones de frecuencia de digitalización así como de la analítica avanzada de datos de los procesos productivos.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1F3864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1F3864"/>
                </a:solidFill>
                <a:latin typeface="Calibri" panose="020F0502020204030204" pitchFamily="34" charset="0"/>
              </a:rPr>
              <a:t>Requisitos de velocidad y optimización del rendimiento </a:t>
            </a:r>
            <a:r>
              <a:rPr lang="es-ES" sz="1600" dirty="0">
                <a:solidFill>
                  <a:srgbClr val="1F3864"/>
                </a:solidFill>
                <a:latin typeface="Calibri" panose="020F0502020204030204" pitchFamily="34" charset="0"/>
              </a:rPr>
              <a:t>de la </a:t>
            </a:r>
            <a:r>
              <a:rPr lang="es-ES" sz="1600" b="1" dirty="0">
                <a:solidFill>
                  <a:srgbClr val="1F3864"/>
                </a:solidFill>
                <a:latin typeface="Calibri" panose="020F0502020204030204" pitchFamily="34" charset="0"/>
              </a:rPr>
              <a:t>analítica de 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1F3864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1F3864"/>
                </a:solidFill>
                <a:latin typeface="Calibri" panose="020F0502020204030204" pitchFamily="34" charset="0"/>
              </a:rPr>
              <a:t>Requisitos de infraestructura hardware </a:t>
            </a:r>
            <a:r>
              <a:rPr lang="es-ES" sz="1600" dirty="0">
                <a:solidFill>
                  <a:srgbClr val="1F3864"/>
                </a:solidFill>
                <a:latin typeface="Calibri" panose="020F0502020204030204" pitchFamily="34" charset="0"/>
              </a:rPr>
              <a:t>y software derivados.</a:t>
            </a:r>
          </a:p>
          <a:p>
            <a:pPr lvl="1"/>
            <a:endParaRPr lang="es-ES" sz="1600" dirty="0">
              <a:solidFill>
                <a:srgbClr val="1F3864"/>
              </a:solidFill>
              <a:latin typeface="Calibri" panose="020F0502020204030204" pitchFamily="34" charset="0"/>
            </a:endParaRPr>
          </a:p>
          <a:p>
            <a:pPr algn="l"/>
            <a:endParaRPr lang="es-ES" sz="1600" dirty="0">
              <a:solidFill>
                <a:srgbClr val="1F3864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EE859B-6B83-48CB-B7B3-26C506E16A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46" y="1682124"/>
            <a:ext cx="6724362" cy="388816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FAF40FC-F71A-45F7-A9E5-10726928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127" y="2044941"/>
            <a:ext cx="310923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8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ángulo 122">
            <a:extLst>
              <a:ext uri="{FF2B5EF4-FFF2-40B4-BE49-F238E27FC236}">
                <a16:creationId xmlns:a16="http://schemas.microsoft.com/office/drawing/2014/main" id="{5F8C970C-802A-4207-BEA9-059C5F069584}"/>
              </a:ext>
            </a:extLst>
          </p:cNvPr>
          <p:cNvSpPr/>
          <p:nvPr/>
        </p:nvSpPr>
        <p:spPr>
          <a:xfrm>
            <a:off x="9791700" y="1828631"/>
            <a:ext cx="1807643" cy="29390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DFDDFA0F-A3B2-471D-A2EF-89239A952C96}"/>
              </a:ext>
            </a:extLst>
          </p:cNvPr>
          <p:cNvSpPr/>
          <p:nvPr/>
        </p:nvSpPr>
        <p:spPr>
          <a:xfrm>
            <a:off x="6000811" y="4916743"/>
            <a:ext cx="2586777" cy="6713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CC51FD69-C42B-4F1E-B4AB-ED9A7F3A7723}"/>
              </a:ext>
            </a:extLst>
          </p:cNvPr>
          <p:cNvSpPr/>
          <p:nvPr/>
        </p:nvSpPr>
        <p:spPr>
          <a:xfrm>
            <a:off x="3722813" y="2245439"/>
            <a:ext cx="1950018" cy="27190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320F53F2-0716-4287-80A1-920F71D5C006}"/>
              </a:ext>
            </a:extLst>
          </p:cNvPr>
          <p:cNvSpPr/>
          <p:nvPr/>
        </p:nvSpPr>
        <p:spPr>
          <a:xfrm>
            <a:off x="1815933" y="4855000"/>
            <a:ext cx="1600155" cy="6148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34B1AFB-3455-4B2A-8BB1-2BA47D456BE5}"/>
              </a:ext>
            </a:extLst>
          </p:cNvPr>
          <p:cNvSpPr/>
          <p:nvPr/>
        </p:nvSpPr>
        <p:spPr>
          <a:xfrm>
            <a:off x="1803556" y="3673335"/>
            <a:ext cx="1600155" cy="6148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5CAF24D5-61CB-44BA-870F-C0C29CBF67CF}"/>
              </a:ext>
            </a:extLst>
          </p:cNvPr>
          <p:cNvSpPr/>
          <p:nvPr/>
        </p:nvSpPr>
        <p:spPr>
          <a:xfrm>
            <a:off x="1803556" y="2534621"/>
            <a:ext cx="1600155" cy="571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FIWARE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AF6D86F-8CB3-48D0-8B4D-A17886BAB6AC}"/>
              </a:ext>
            </a:extLst>
          </p:cNvPr>
          <p:cNvSpPr/>
          <p:nvPr/>
        </p:nvSpPr>
        <p:spPr>
          <a:xfrm>
            <a:off x="1678109" y="953744"/>
            <a:ext cx="1814962" cy="3465057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Ilustración libre de Smart City Flat - Descargar Vectores Gratis,  Illustrator Graficos, Plantillas Diseño">
            <a:extLst>
              <a:ext uri="{FF2B5EF4-FFF2-40B4-BE49-F238E27FC236}">
                <a16:creationId xmlns:a16="http://schemas.microsoft.com/office/drawing/2014/main" id="{69418301-B4B4-43C1-BE7F-06D97207A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3" y="1095824"/>
            <a:ext cx="871689" cy="6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C4648CE-7DCA-4851-BE3C-23CE09D6B722}"/>
              </a:ext>
            </a:extLst>
          </p:cNvPr>
          <p:cNvSpPr/>
          <p:nvPr/>
        </p:nvSpPr>
        <p:spPr>
          <a:xfrm>
            <a:off x="120930" y="684075"/>
            <a:ext cx="957475" cy="1180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30" name="Picture 6" descr="Api - Free seo and web icons">
            <a:extLst>
              <a:ext uri="{FF2B5EF4-FFF2-40B4-BE49-F238E27FC236}">
                <a16:creationId xmlns:a16="http://schemas.microsoft.com/office/drawing/2014/main" id="{2201DC49-FA0A-405F-A58B-ED13A402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67" y="6127918"/>
            <a:ext cx="478561" cy="4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DFS - Sistema de archivos distribuidos Hadoop - Diego Calvo">
            <a:extLst>
              <a:ext uri="{FF2B5EF4-FFF2-40B4-BE49-F238E27FC236}">
                <a16:creationId xmlns:a16="http://schemas.microsoft.com/office/drawing/2014/main" id="{3D686674-4281-4F1E-B2F1-09D505A8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91" y="4205181"/>
            <a:ext cx="1136521" cy="34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74449173-C851-49CF-9A26-424734B8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568" y="3777844"/>
            <a:ext cx="1535116" cy="416720"/>
          </a:xfrm>
          <a:prstGeom prst="rect">
            <a:avLst/>
          </a:prstGeom>
        </p:spPr>
      </p:pic>
      <p:pic>
        <p:nvPicPr>
          <p:cNvPr id="1046" name="Picture 22" descr="Hadoop Icons - Download Free Vector Icons | Noun Project">
            <a:extLst>
              <a:ext uri="{FF2B5EF4-FFF2-40B4-BE49-F238E27FC236}">
                <a16:creationId xmlns:a16="http://schemas.microsoft.com/office/drawing/2014/main" id="{BF6554C2-157D-4821-89A0-89C00445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05" y="4111528"/>
            <a:ext cx="513476" cy="51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rear una base de datos en MongoDB - Victor Robles | Victor Robles">
            <a:extLst>
              <a:ext uri="{FF2B5EF4-FFF2-40B4-BE49-F238E27FC236}">
                <a16:creationId xmlns:a16="http://schemas.microsoft.com/office/drawing/2014/main" id="{D606CA32-85F1-4088-8C37-08E34DF5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51" y="3200774"/>
            <a:ext cx="727895" cy="85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B02473B6-97DD-49F8-B1EA-4EEAF1710579}"/>
              </a:ext>
            </a:extLst>
          </p:cNvPr>
          <p:cNvSpPr/>
          <p:nvPr/>
        </p:nvSpPr>
        <p:spPr>
          <a:xfrm>
            <a:off x="1087590" y="6066438"/>
            <a:ext cx="2985786" cy="6148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31CE21EB-082F-43D7-A1E1-359634050C67}"/>
              </a:ext>
            </a:extLst>
          </p:cNvPr>
          <p:cNvSpPr txBox="1"/>
          <p:nvPr/>
        </p:nvSpPr>
        <p:spPr>
          <a:xfrm>
            <a:off x="323024" y="852470"/>
            <a:ext cx="712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Sensores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717C97D0-5EEB-4BD2-800E-35D6B541FAD8}"/>
              </a:ext>
            </a:extLst>
          </p:cNvPr>
          <p:cNvSpPr txBox="1"/>
          <p:nvPr/>
        </p:nvSpPr>
        <p:spPr>
          <a:xfrm>
            <a:off x="34776" y="6146350"/>
            <a:ext cx="11075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900" b="1">
                <a:latin typeface="Myriad Pro" panose="020B0503030403020204" pitchFamily="34" charset="0"/>
              </a:defRPr>
            </a:lvl1pPr>
          </a:lstStyle>
          <a:p>
            <a:r>
              <a:rPr lang="es-ES" dirty="0"/>
              <a:t>Aplicaciones de negocio </a:t>
            </a:r>
          </a:p>
        </p:txBody>
      </p:sp>
      <p:pic>
        <p:nvPicPr>
          <p:cNvPr id="62" name="Picture 18" descr="Wal-e, backup continuo en postgresql | Blog">
            <a:extLst>
              <a:ext uri="{FF2B5EF4-FFF2-40B4-BE49-F238E27FC236}">
                <a16:creationId xmlns:a16="http://schemas.microsoft.com/office/drawing/2014/main" id="{0E639F77-85AC-4892-8998-4761D582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95" y="2511645"/>
            <a:ext cx="1136520" cy="5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 descr="https://www.fiware.org/wp-content/uploads/2018/05/fiware_logo.png">
            <a:extLst>
              <a:ext uri="{FF2B5EF4-FFF2-40B4-BE49-F238E27FC236}">
                <a16:creationId xmlns:a16="http://schemas.microsoft.com/office/drawing/2014/main" id="{228B2D0F-769A-4DEF-9747-79AC1E4F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94" y="2679910"/>
            <a:ext cx="433260" cy="3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8" descr="Wal-e, backup continuo en postgresql | Blog">
            <a:extLst>
              <a:ext uri="{FF2B5EF4-FFF2-40B4-BE49-F238E27FC236}">
                <a16:creationId xmlns:a16="http://schemas.microsoft.com/office/drawing/2014/main" id="{982B3DF0-C809-488D-9AAD-638F8B97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247" y="5045583"/>
            <a:ext cx="830945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ntaho Png &amp; Free Pentaho.png Transparent Images #134368 - PNGio">
            <a:extLst>
              <a:ext uri="{FF2B5EF4-FFF2-40B4-BE49-F238E27FC236}">
                <a16:creationId xmlns:a16="http://schemas.microsoft.com/office/drawing/2014/main" id="{131CBD9E-C217-403E-B29D-523E8F88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68" y="4914463"/>
            <a:ext cx="881213" cy="47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ángulo 80">
            <a:extLst>
              <a:ext uri="{FF2B5EF4-FFF2-40B4-BE49-F238E27FC236}">
                <a16:creationId xmlns:a16="http://schemas.microsoft.com/office/drawing/2014/main" id="{34B5ADA6-AA9D-47D6-BA74-57F296554C74}"/>
              </a:ext>
            </a:extLst>
          </p:cNvPr>
          <p:cNvSpPr/>
          <p:nvPr/>
        </p:nvSpPr>
        <p:spPr>
          <a:xfrm>
            <a:off x="1753935" y="3452109"/>
            <a:ext cx="14885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latin typeface="Myriad Pro" panose="020B0503030403020204" pitchFamily="34" charset="0"/>
              </a:rPr>
              <a:t>Streaming Real Time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324A0E8-89FD-42C2-BCB4-F1D7F19053E2}"/>
              </a:ext>
            </a:extLst>
          </p:cNvPr>
          <p:cNvSpPr/>
          <p:nvPr/>
        </p:nvSpPr>
        <p:spPr>
          <a:xfrm>
            <a:off x="1753935" y="4591437"/>
            <a:ext cx="16255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latin typeface="Myriad Pro" panose="020B0503030403020204" pitchFamily="34" charset="0"/>
              </a:rPr>
              <a:t>Programadas mediante ETL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D6834410-4EF8-498C-A22A-D72E1C16789B}"/>
              </a:ext>
            </a:extLst>
          </p:cNvPr>
          <p:cNvSpPr/>
          <p:nvPr/>
        </p:nvSpPr>
        <p:spPr>
          <a:xfrm>
            <a:off x="1678109" y="157270"/>
            <a:ext cx="17642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latin typeface="Myriad Pro" panose="020B0503030403020204" pitchFamily="34" charset="0"/>
              </a:rPr>
              <a:t>Ingesta y transformación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1785C1A2-8C28-456C-90A2-AC678A93CC1C}"/>
              </a:ext>
            </a:extLst>
          </p:cNvPr>
          <p:cNvSpPr/>
          <p:nvPr/>
        </p:nvSpPr>
        <p:spPr>
          <a:xfrm>
            <a:off x="3672826" y="1910009"/>
            <a:ext cx="14885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 err="1">
                <a:latin typeface="Myriad Pro" panose="020B0503030403020204" pitchFamily="34" charset="0"/>
              </a:rPr>
              <a:t>DataLake</a:t>
            </a:r>
            <a:endParaRPr lang="es-ES" sz="900" b="1" dirty="0">
              <a:latin typeface="Myriad Pro" panose="020B0503030403020204" pitchFamily="34" charset="0"/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10309AF0-7571-4DDA-A61F-A8AF065A6241}"/>
              </a:ext>
            </a:extLst>
          </p:cNvPr>
          <p:cNvSpPr/>
          <p:nvPr/>
        </p:nvSpPr>
        <p:spPr>
          <a:xfrm>
            <a:off x="5917263" y="4562704"/>
            <a:ext cx="14885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 err="1">
                <a:latin typeface="Myriad Pro" panose="020B0503030403020204" pitchFamily="34" charset="0"/>
              </a:rPr>
              <a:t>Dataware</a:t>
            </a:r>
            <a:r>
              <a:rPr lang="es-ES" sz="900" b="1" dirty="0">
                <a:latin typeface="Myriad Pro" panose="020B0503030403020204" pitchFamily="34" charset="0"/>
              </a:rPr>
              <a:t> House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4EF913D0-FAEC-4890-BE61-EC506C42AF7E}"/>
              </a:ext>
            </a:extLst>
          </p:cNvPr>
          <p:cNvSpPr/>
          <p:nvPr/>
        </p:nvSpPr>
        <p:spPr>
          <a:xfrm>
            <a:off x="4160378" y="157270"/>
            <a:ext cx="1488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latin typeface="Myriad Pro" panose="020B0503030403020204" pitchFamily="34" charset="0"/>
              </a:rPr>
              <a:t>Almacenar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AD90D6B7-B57A-4040-A66F-ADC4C845B585}"/>
              </a:ext>
            </a:extLst>
          </p:cNvPr>
          <p:cNvSpPr/>
          <p:nvPr/>
        </p:nvSpPr>
        <p:spPr>
          <a:xfrm>
            <a:off x="6884943" y="157270"/>
            <a:ext cx="1488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latin typeface="Myriad Pro" panose="020B0503030403020204" pitchFamily="34" charset="0"/>
              </a:rPr>
              <a:t>Analítica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7AC19D7C-6E47-43AC-B787-81B45AC41C11}"/>
              </a:ext>
            </a:extLst>
          </p:cNvPr>
          <p:cNvSpPr/>
          <p:nvPr/>
        </p:nvSpPr>
        <p:spPr>
          <a:xfrm>
            <a:off x="5982882" y="1009302"/>
            <a:ext cx="2587970" cy="693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E1F3A9B5-BC01-4A7B-A9FA-CEA02BA4546E}"/>
              </a:ext>
            </a:extLst>
          </p:cNvPr>
          <p:cNvSpPr/>
          <p:nvPr/>
        </p:nvSpPr>
        <p:spPr>
          <a:xfrm>
            <a:off x="5972608" y="2890720"/>
            <a:ext cx="2586776" cy="8021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8" name="Picture 18" descr="Resultado de imagen de jupyter logo transparent">
            <a:extLst>
              <a:ext uri="{FF2B5EF4-FFF2-40B4-BE49-F238E27FC236}">
                <a16:creationId xmlns:a16="http://schemas.microsoft.com/office/drawing/2014/main" id="{7EF504CC-D137-4D42-AF69-F5FD567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74" y="3059182"/>
            <a:ext cx="455686" cy="52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ángulo 102">
            <a:extLst>
              <a:ext uri="{FF2B5EF4-FFF2-40B4-BE49-F238E27FC236}">
                <a16:creationId xmlns:a16="http://schemas.microsoft.com/office/drawing/2014/main" id="{CDA7BC0B-656B-4C26-BD2F-C7F947D97EF4}"/>
              </a:ext>
            </a:extLst>
          </p:cNvPr>
          <p:cNvSpPr/>
          <p:nvPr/>
        </p:nvSpPr>
        <p:spPr>
          <a:xfrm>
            <a:off x="5945156" y="724515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latin typeface="Myriad Pro" panose="020B0503030403020204" pitchFamily="34" charset="0"/>
              </a:rPr>
              <a:t>Analítica BigData en tiempo Real</a:t>
            </a:r>
          </a:p>
        </p:txBody>
      </p:sp>
      <p:pic>
        <p:nvPicPr>
          <p:cNvPr id="11" name="Picture 12" descr="Apache Spark - Viquipèdia, l'enciclopèdia lliure">
            <a:extLst>
              <a:ext uri="{FF2B5EF4-FFF2-40B4-BE49-F238E27FC236}">
                <a16:creationId xmlns:a16="http://schemas.microsoft.com/office/drawing/2014/main" id="{3958090F-15C4-4AB7-B972-18FA6280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760" y="1083547"/>
            <a:ext cx="997770" cy="51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ángulo 106">
            <a:extLst>
              <a:ext uri="{FF2B5EF4-FFF2-40B4-BE49-F238E27FC236}">
                <a16:creationId xmlns:a16="http://schemas.microsoft.com/office/drawing/2014/main" id="{CB54E715-E74E-435B-B747-68D5093C2412}"/>
              </a:ext>
            </a:extLst>
          </p:cNvPr>
          <p:cNvSpPr/>
          <p:nvPr/>
        </p:nvSpPr>
        <p:spPr>
          <a:xfrm>
            <a:off x="9928862" y="157270"/>
            <a:ext cx="1488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latin typeface="Myriad Pro" panose="020B0503030403020204" pitchFamily="34" charset="0"/>
              </a:rPr>
              <a:t>Visualización</a:t>
            </a:r>
          </a:p>
        </p:txBody>
      </p:sp>
      <p:pic>
        <p:nvPicPr>
          <p:cNvPr id="112" name="Picture 2" descr="Resultado de imagen de dashboard images real time">
            <a:extLst>
              <a:ext uri="{FF2B5EF4-FFF2-40B4-BE49-F238E27FC236}">
                <a16:creationId xmlns:a16="http://schemas.microsoft.com/office/drawing/2014/main" id="{D8E03387-43F9-4D07-89A2-F679DC41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699" y="2057672"/>
            <a:ext cx="1286639" cy="7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F090D52A-AB83-4B2F-9888-835C2AA3390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444" y="2990275"/>
            <a:ext cx="678928" cy="678928"/>
          </a:xfrm>
          <a:prstGeom prst="rect">
            <a:avLst/>
          </a:prstGeom>
        </p:spPr>
      </p:pic>
      <p:sp>
        <p:nvSpPr>
          <p:cNvPr id="117" name="Rectángulo 116">
            <a:extLst>
              <a:ext uri="{FF2B5EF4-FFF2-40B4-BE49-F238E27FC236}">
                <a16:creationId xmlns:a16="http://schemas.microsoft.com/office/drawing/2014/main" id="{3409085A-018C-4061-86F9-CAFCF3FD155A}"/>
              </a:ext>
            </a:extLst>
          </p:cNvPr>
          <p:cNvSpPr/>
          <p:nvPr/>
        </p:nvSpPr>
        <p:spPr>
          <a:xfrm>
            <a:off x="7731512" y="2391355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Creación de modelos de IA 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0FB034EA-F881-4B77-B864-FCC204C521D8}"/>
              </a:ext>
            </a:extLst>
          </p:cNvPr>
          <p:cNvSpPr/>
          <p:nvPr/>
        </p:nvSpPr>
        <p:spPr>
          <a:xfrm>
            <a:off x="7411278" y="3786463"/>
            <a:ext cx="266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Entrenamiento</a:t>
            </a:r>
          </a:p>
          <a:p>
            <a:r>
              <a:rPr lang="es-ES" sz="900" dirty="0">
                <a:latin typeface="Myriad Pro" panose="020B0503030403020204" pitchFamily="34" charset="0"/>
              </a:rPr>
              <a:t>Modelos IA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76DA07-A822-455C-B0ED-53F0B4868B0F}"/>
              </a:ext>
            </a:extLst>
          </p:cNvPr>
          <p:cNvCxnSpPr>
            <a:cxnSpLocks/>
          </p:cNvCxnSpPr>
          <p:nvPr/>
        </p:nvCxnSpPr>
        <p:spPr>
          <a:xfrm>
            <a:off x="7230010" y="1728863"/>
            <a:ext cx="1" cy="8791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9875AB4-B6FB-4EE2-B2DA-E6350D4238C6}"/>
              </a:ext>
            </a:extLst>
          </p:cNvPr>
          <p:cNvSpPr/>
          <p:nvPr/>
        </p:nvSpPr>
        <p:spPr>
          <a:xfrm>
            <a:off x="5933226" y="2589424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latin typeface="Myriad Pro" panose="020B0503030403020204" pitchFamily="34" charset="0"/>
              </a:rPr>
              <a:t>Analítica avanzada IA</a:t>
            </a:r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68D20036-AAE3-40B6-BD9F-5D2E147FF8C3}"/>
              </a:ext>
            </a:extLst>
          </p:cNvPr>
          <p:cNvCxnSpPr>
            <a:cxnSpLocks/>
          </p:cNvCxnSpPr>
          <p:nvPr/>
        </p:nvCxnSpPr>
        <p:spPr>
          <a:xfrm>
            <a:off x="7230010" y="3876067"/>
            <a:ext cx="13136" cy="8672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Imagen 121">
            <a:extLst>
              <a:ext uri="{FF2B5EF4-FFF2-40B4-BE49-F238E27FC236}">
                <a16:creationId xmlns:a16="http://schemas.microsoft.com/office/drawing/2014/main" id="{616EFBF3-7664-449F-8CEF-948373B488D1}"/>
              </a:ext>
            </a:extLst>
          </p:cNvPr>
          <p:cNvPicPr/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7818" y="3881441"/>
            <a:ext cx="1140180" cy="678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Rectángulo 123">
            <a:extLst>
              <a:ext uri="{FF2B5EF4-FFF2-40B4-BE49-F238E27FC236}">
                <a16:creationId xmlns:a16="http://schemas.microsoft.com/office/drawing/2014/main" id="{DD9EE63A-CA6D-425C-9B2B-622F3C47F094}"/>
              </a:ext>
            </a:extLst>
          </p:cNvPr>
          <p:cNvSpPr/>
          <p:nvPr/>
        </p:nvSpPr>
        <p:spPr>
          <a:xfrm>
            <a:off x="1732023" y="2245440"/>
            <a:ext cx="14885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latin typeface="Myriad Pro" panose="020B0503030403020204" pitchFamily="34" charset="0"/>
              </a:rPr>
              <a:t>Streaming IoT</a:t>
            </a:r>
          </a:p>
        </p:txBody>
      </p:sp>
      <p:pic>
        <p:nvPicPr>
          <p:cNvPr id="125" name="Picture 30" descr="Supported data sources of Pivot Table | Flexmonster">
            <a:extLst>
              <a:ext uri="{FF2B5EF4-FFF2-40B4-BE49-F238E27FC236}">
                <a16:creationId xmlns:a16="http://schemas.microsoft.com/office/drawing/2014/main" id="{7332683F-BB43-4822-82BA-331D65A6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09" y="4967762"/>
            <a:ext cx="1409744" cy="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5F23C8A3-F6EF-4B28-8813-A3D4594DB86B}"/>
              </a:ext>
            </a:extLst>
          </p:cNvPr>
          <p:cNvSpPr/>
          <p:nvPr/>
        </p:nvSpPr>
        <p:spPr>
          <a:xfrm>
            <a:off x="1678109" y="4548086"/>
            <a:ext cx="1814962" cy="1040023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5CC6B85-6F2B-47DA-8813-3172E17987D8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505095" y="1353433"/>
            <a:ext cx="2477787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0A5EA4E-D4EE-4B4F-8E8E-9F7A386AEBB9}"/>
              </a:ext>
            </a:extLst>
          </p:cNvPr>
          <p:cNvCxnSpPr>
            <a:cxnSpLocks/>
          </p:cNvCxnSpPr>
          <p:nvPr/>
        </p:nvCxnSpPr>
        <p:spPr>
          <a:xfrm>
            <a:off x="4693298" y="1355944"/>
            <a:ext cx="0" cy="864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E7C80FDB-B9C6-4594-A9F2-E6835109D06D}"/>
              </a:ext>
            </a:extLst>
          </p:cNvPr>
          <p:cNvSpPr/>
          <p:nvPr/>
        </p:nvSpPr>
        <p:spPr>
          <a:xfrm>
            <a:off x="1247589" y="3826400"/>
            <a:ext cx="276676" cy="289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1</a:t>
            </a:r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9ADFE553-B46A-4180-9E9D-60D9E8795660}"/>
              </a:ext>
            </a:extLst>
          </p:cNvPr>
          <p:cNvSpPr/>
          <p:nvPr/>
        </p:nvSpPr>
        <p:spPr>
          <a:xfrm>
            <a:off x="3643822" y="810021"/>
            <a:ext cx="276676" cy="289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/>
              <a:t>2</a:t>
            </a: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412ADB64-1018-4BC4-B841-AEA52F9FEB37}"/>
              </a:ext>
            </a:extLst>
          </p:cNvPr>
          <p:cNvSpPr/>
          <p:nvPr/>
        </p:nvSpPr>
        <p:spPr>
          <a:xfrm>
            <a:off x="6067308" y="5892457"/>
            <a:ext cx="276676" cy="289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/>
              <a:t>3</a:t>
            </a: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B0DE9A2A-C57A-44AF-80A2-6FCAED9C28A8}"/>
              </a:ext>
            </a:extLst>
          </p:cNvPr>
          <p:cNvSpPr/>
          <p:nvPr/>
        </p:nvSpPr>
        <p:spPr>
          <a:xfrm>
            <a:off x="11726990" y="2832326"/>
            <a:ext cx="276676" cy="289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/>
              <a:t>4</a:t>
            </a:r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A8D99A2D-B04B-4C72-889E-8C133E435442}"/>
              </a:ext>
            </a:extLst>
          </p:cNvPr>
          <p:cNvSpPr/>
          <p:nvPr/>
        </p:nvSpPr>
        <p:spPr>
          <a:xfrm>
            <a:off x="7428819" y="2350499"/>
            <a:ext cx="276676" cy="289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/>
              <a:t>5</a:t>
            </a:r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342A049E-7EE3-43D3-AFB7-00DB0165E5A6}"/>
              </a:ext>
            </a:extLst>
          </p:cNvPr>
          <p:cNvCxnSpPr>
            <a:cxnSpLocks/>
            <a:stCxn id="92" idx="3"/>
            <a:endCxn id="123" idx="0"/>
          </p:cNvCxnSpPr>
          <p:nvPr/>
        </p:nvCxnSpPr>
        <p:spPr>
          <a:xfrm>
            <a:off x="8570852" y="1356227"/>
            <a:ext cx="2124670" cy="47240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7">
            <a:extLst>
              <a:ext uri="{FF2B5EF4-FFF2-40B4-BE49-F238E27FC236}">
                <a16:creationId xmlns:a16="http://schemas.microsoft.com/office/drawing/2014/main" id="{DED9CFFF-6B0F-4135-8DD0-2DCDD621C9FF}"/>
              </a:ext>
            </a:extLst>
          </p:cNvPr>
          <p:cNvCxnSpPr>
            <a:cxnSpLocks/>
            <a:stCxn id="95" idx="3"/>
            <a:endCxn id="123" idx="2"/>
          </p:cNvCxnSpPr>
          <p:nvPr/>
        </p:nvCxnSpPr>
        <p:spPr>
          <a:xfrm flipV="1">
            <a:off x="8587588" y="4767708"/>
            <a:ext cx="2107934" cy="48471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84B5A205-CD82-465E-B812-3E9EB473F87A}"/>
              </a:ext>
            </a:extLst>
          </p:cNvPr>
          <p:cNvCxnSpPr>
            <a:cxnSpLocks/>
          </p:cNvCxnSpPr>
          <p:nvPr/>
        </p:nvCxnSpPr>
        <p:spPr>
          <a:xfrm flipV="1">
            <a:off x="2403353" y="5620785"/>
            <a:ext cx="0" cy="435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A0B1A004-21D5-4F59-8F80-447B996504F9}"/>
              </a:ext>
            </a:extLst>
          </p:cNvPr>
          <p:cNvCxnSpPr>
            <a:cxnSpLocks/>
          </p:cNvCxnSpPr>
          <p:nvPr/>
        </p:nvCxnSpPr>
        <p:spPr>
          <a:xfrm>
            <a:off x="3505095" y="5356568"/>
            <a:ext cx="2538945" cy="32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64AD4302-A9AF-4846-A2DA-19EA6A4C031C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4697822" y="4964494"/>
            <a:ext cx="0" cy="392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F34FEB7-A06F-437E-9FE1-B569095A5D0C}"/>
              </a:ext>
            </a:extLst>
          </p:cNvPr>
          <p:cNvCxnSpPr/>
          <p:nvPr/>
        </p:nvCxnSpPr>
        <p:spPr>
          <a:xfrm>
            <a:off x="1643215" y="587314"/>
            <a:ext cx="18790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51CCDF9E-DF26-4ED7-9149-6E5D84A7BE94}"/>
              </a:ext>
            </a:extLst>
          </p:cNvPr>
          <p:cNvCxnSpPr>
            <a:cxnSpLocks/>
          </p:cNvCxnSpPr>
          <p:nvPr/>
        </p:nvCxnSpPr>
        <p:spPr>
          <a:xfrm>
            <a:off x="3658816" y="587314"/>
            <a:ext cx="2132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B83A7C54-4CB5-47CC-BE9F-A694A093C3CA}"/>
              </a:ext>
            </a:extLst>
          </p:cNvPr>
          <p:cNvCxnSpPr>
            <a:cxnSpLocks/>
          </p:cNvCxnSpPr>
          <p:nvPr/>
        </p:nvCxnSpPr>
        <p:spPr>
          <a:xfrm>
            <a:off x="5972608" y="587314"/>
            <a:ext cx="25867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F396F459-C800-4BB1-B78C-D91280A6910D}"/>
              </a:ext>
            </a:extLst>
          </p:cNvPr>
          <p:cNvCxnSpPr>
            <a:cxnSpLocks/>
          </p:cNvCxnSpPr>
          <p:nvPr/>
        </p:nvCxnSpPr>
        <p:spPr>
          <a:xfrm>
            <a:off x="8915400" y="587314"/>
            <a:ext cx="2802640" cy="0"/>
          </a:xfrm>
          <a:prstGeom prst="line">
            <a:avLst/>
          </a:prstGeom>
          <a:ln>
            <a:solidFill>
              <a:srgbClr val="E20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ector recto de flecha 1038">
            <a:extLst>
              <a:ext uri="{FF2B5EF4-FFF2-40B4-BE49-F238E27FC236}">
                <a16:creationId xmlns:a16="http://schemas.microsoft.com/office/drawing/2014/main" id="{8336FE72-9638-485A-AC3E-E354ED1B35B7}"/>
              </a:ext>
            </a:extLst>
          </p:cNvPr>
          <p:cNvCxnSpPr>
            <a:cxnSpLocks/>
            <a:stCxn id="97" idx="3"/>
            <a:endCxn id="123" idx="1"/>
          </p:cNvCxnSpPr>
          <p:nvPr/>
        </p:nvCxnSpPr>
        <p:spPr>
          <a:xfrm>
            <a:off x="8559384" y="3291818"/>
            <a:ext cx="1232316" cy="63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5EE9720E-A818-46E7-B1F1-67D40DD08B26}"/>
              </a:ext>
            </a:extLst>
          </p:cNvPr>
          <p:cNvSpPr/>
          <p:nvPr/>
        </p:nvSpPr>
        <p:spPr>
          <a:xfrm>
            <a:off x="9249340" y="1046097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Cuadros de mando con información en tiempo real</a:t>
            </a:r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44FADF81-CCB9-4AE1-A436-90091F370E80}"/>
              </a:ext>
            </a:extLst>
          </p:cNvPr>
          <p:cNvSpPr/>
          <p:nvPr/>
        </p:nvSpPr>
        <p:spPr>
          <a:xfrm>
            <a:off x="6372819" y="5875922"/>
            <a:ext cx="266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Creación DWL con dimensiones </a:t>
            </a:r>
          </a:p>
          <a:p>
            <a:r>
              <a:rPr lang="es-ES" sz="900" dirty="0">
                <a:latin typeface="Myriad Pro" panose="020B0503030403020204" pitchFamily="34" charset="0"/>
              </a:rPr>
              <a:t>para analítica de negocio y cuadros de mando</a:t>
            </a:r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99179FD8-A26C-496F-825E-9EF5D36676CD}"/>
              </a:ext>
            </a:extLst>
          </p:cNvPr>
          <p:cNvSpPr/>
          <p:nvPr/>
        </p:nvSpPr>
        <p:spPr>
          <a:xfrm>
            <a:off x="8582461" y="2940200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Publicación de algoritmos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E415847F-4003-4D32-BE52-F8980EBB241B}"/>
              </a:ext>
            </a:extLst>
          </p:cNvPr>
          <p:cNvSpPr/>
          <p:nvPr/>
        </p:nvSpPr>
        <p:spPr>
          <a:xfrm>
            <a:off x="3891215" y="761693"/>
            <a:ext cx="266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Ingesta de datos masivos y almacenaje </a:t>
            </a:r>
          </a:p>
          <a:p>
            <a:r>
              <a:rPr lang="es-ES" sz="900" dirty="0">
                <a:latin typeface="Myriad Pro" panose="020B0503030403020204" pitchFamily="34" charset="0"/>
              </a:rPr>
              <a:t>en crudo en datalake</a:t>
            </a:r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CA638BA3-1209-4A1D-88A9-9059722B06E4}"/>
              </a:ext>
            </a:extLst>
          </p:cNvPr>
          <p:cNvSpPr/>
          <p:nvPr/>
        </p:nvSpPr>
        <p:spPr>
          <a:xfrm>
            <a:off x="9080161" y="5389953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BI </a:t>
            </a:r>
            <a:r>
              <a:rPr lang="es-ES" sz="900" dirty="0" err="1">
                <a:latin typeface="Myriad Pro" panose="020B0503030403020204" pitchFamily="34" charset="0"/>
              </a:rPr>
              <a:t>reporting</a:t>
            </a:r>
            <a:r>
              <a:rPr lang="es-ES" sz="900" dirty="0">
                <a:latin typeface="Myriad Pro" panose="020B0503030403020204" pitchFamily="34" charset="0"/>
              </a:rPr>
              <a:t> con datos agregados y </a:t>
            </a:r>
            <a:r>
              <a:rPr lang="es-ES" sz="900" dirty="0" err="1">
                <a:latin typeface="Myriad Pro" panose="020B0503030403020204" pitchFamily="34" charset="0"/>
              </a:rPr>
              <a:t>dimesionados</a:t>
            </a:r>
            <a:endParaRPr lang="es-ES" sz="900" dirty="0">
              <a:latin typeface="Myriad Pro" panose="020B0503030403020204" pitchFamily="34" charset="0"/>
            </a:endParaRPr>
          </a:p>
        </p:txBody>
      </p:sp>
      <p:pic>
        <p:nvPicPr>
          <p:cNvPr id="1043" name="Picture 18" descr="TensorFlow">
            <a:extLst>
              <a:ext uri="{FF2B5EF4-FFF2-40B4-BE49-F238E27FC236}">
                <a16:creationId xmlns:a16="http://schemas.microsoft.com/office/drawing/2014/main" id="{20FB7B07-FD7E-4D09-AB72-0A84401C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053" y="2951704"/>
            <a:ext cx="1282901" cy="72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32" descr="Redes Sociales Para Empresas - White Website Icon Transparent - Free  Transparent PNG Download - PNGkey">
            <a:extLst>
              <a:ext uri="{FF2B5EF4-FFF2-40B4-BE49-F238E27FC236}">
                <a16:creationId xmlns:a16="http://schemas.microsoft.com/office/drawing/2014/main" id="{97AA7BB5-7AB9-4D20-B9CE-AF778F94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2" y="2772485"/>
            <a:ext cx="625177" cy="63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ectángulo: esquinas redondeadas 187">
            <a:extLst>
              <a:ext uri="{FF2B5EF4-FFF2-40B4-BE49-F238E27FC236}">
                <a16:creationId xmlns:a16="http://schemas.microsoft.com/office/drawing/2014/main" id="{E0E0C62A-2BD5-460D-8931-852C40C81345}"/>
              </a:ext>
            </a:extLst>
          </p:cNvPr>
          <p:cNvSpPr/>
          <p:nvPr/>
        </p:nvSpPr>
        <p:spPr>
          <a:xfrm>
            <a:off x="120930" y="2516405"/>
            <a:ext cx="957475" cy="1180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8FE4184B-408C-4BC2-A622-0FB6D90F95B8}"/>
              </a:ext>
            </a:extLst>
          </p:cNvPr>
          <p:cNvCxnSpPr>
            <a:cxnSpLocks/>
          </p:cNvCxnSpPr>
          <p:nvPr/>
        </p:nvCxnSpPr>
        <p:spPr>
          <a:xfrm>
            <a:off x="1106454" y="1486973"/>
            <a:ext cx="7281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F825C454-FE0E-4033-AC12-450B365C21F5}"/>
              </a:ext>
            </a:extLst>
          </p:cNvPr>
          <p:cNvCxnSpPr>
            <a:cxnSpLocks/>
          </p:cNvCxnSpPr>
          <p:nvPr/>
        </p:nvCxnSpPr>
        <p:spPr>
          <a:xfrm>
            <a:off x="1106454" y="3171032"/>
            <a:ext cx="5367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B3C2AAB-08E7-4F2D-82C8-B3E2349F2BDE}"/>
              </a:ext>
            </a:extLst>
          </p:cNvPr>
          <p:cNvSpPr txBox="1"/>
          <p:nvPr/>
        </p:nvSpPr>
        <p:spPr>
          <a:xfrm>
            <a:off x="1294035" y="61796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ERP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2061EF4-9F99-4D70-BEC8-356E84C7F43C}"/>
              </a:ext>
            </a:extLst>
          </p:cNvPr>
          <p:cNvSpPr txBox="1"/>
          <p:nvPr/>
        </p:nvSpPr>
        <p:spPr>
          <a:xfrm>
            <a:off x="2133086" y="6179662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GMAO</a:t>
            </a:r>
          </a:p>
        </p:txBody>
      </p:sp>
    </p:spTree>
    <p:extLst>
      <p:ext uri="{BB962C8B-B14F-4D97-AF65-F5344CB8AC3E}">
        <p14:creationId xmlns:p14="http://schemas.microsoft.com/office/powerpoint/2010/main" val="103319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ángulo 122">
            <a:extLst>
              <a:ext uri="{FF2B5EF4-FFF2-40B4-BE49-F238E27FC236}">
                <a16:creationId xmlns:a16="http://schemas.microsoft.com/office/drawing/2014/main" id="{5F8C970C-802A-4207-BEA9-059C5F069584}"/>
              </a:ext>
            </a:extLst>
          </p:cNvPr>
          <p:cNvSpPr/>
          <p:nvPr/>
        </p:nvSpPr>
        <p:spPr>
          <a:xfrm>
            <a:off x="9791700" y="1828631"/>
            <a:ext cx="1807643" cy="29390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DFDDFA0F-A3B2-471D-A2EF-89239A952C96}"/>
              </a:ext>
            </a:extLst>
          </p:cNvPr>
          <p:cNvSpPr/>
          <p:nvPr/>
        </p:nvSpPr>
        <p:spPr>
          <a:xfrm>
            <a:off x="6000811" y="4916743"/>
            <a:ext cx="2586777" cy="6713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CC51FD69-C42B-4F1E-B4AB-ED9A7F3A7723}"/>
              </a:ext>
            </a:extLst>
          </p:cNvPr>
          <p:cNvSpPr/>
          <p:nvPr/>
        </p:nvSpPr>
        <p:spPr>
          <a:xfrm>
            <a:off x="3722813" y="2245439"/>
            <a:ext cx="1950018" cy="27190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320F53F2-0716-4287-80A1-920F71D5C006}"/>
              </a:ext>
            </a:extLst>
          </p:cNvPr>
          <p:cNvSpPr/>
          <p:nvPr/>
        </p:nvSpPr>
        <p:spPr>
          <a:xfrm>
            <a:off x="1815933" y="4855000"/>
            <a:ext cx="1600155" cy="6148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34B1AFB-3455-4B2A-8BB1-2BA47D456BE5}"/>
              </a:ext>
            </a:extLst>
          </p:cNvPr>
          <p:cNvSpPr/>
          <p:nvPr/>
        </p:nvSpPr>
        <p:spPr>
          <a:xfrm>
            <a:off x="1803556" y="3673335"/>
            <a:ext cx="1600155" cy="6148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5CAF24D5-61CB-44BA-870F-C0C29CBF67CF}"/>
              </a:ext>
            </a:extLst>
          </p:cNvPr>
          <p:cNvSpPr/>
          <p:nvPr/>
        </p:nvSpPr>
        <p:spPr>
          <a:xfrm>
            <a:off x="1803556" y="2534621"/>
            <a:ext cx="1600155" cy="571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FIWARE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AF6D86F-8CB3-48D0-8B4D-A17886BAB6AC}"/>
              </a:ext>
            </a:extLst>
          </p:cNvPr>
          <p:cNvSpPr/>
          <p:nvPr/>
        </p:nvSpPr>
        <p:spPr>
          <a:xfrm>
            <a:off x="1678109" y="953744"/>
            <a:ext cx="1814962" cy="3465057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Ilustración libre de Smart City Flat - Descargar Vectores Gratis,  Illustrator Graficos, Plantillas Diseño">
            <a:extLst>
              <a:ext uri="{FF2B5EF4-FFF2-40B4-BE49-F238E27FC236}">
                <a16:creationId xmlns:a16="http://schemas.microsoft.com/office/drawing/2014/main" id="{69418301-B4B4-43C1-BE7F-06D97207A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3" y="1095824"/>
            <a:ext cx="871689" cy="6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C4648CE-7DCA-4851-BE3C-23CE09D6B722}"/>
              </a:ext>
            </a:extLst>
          </p:cNvPr>
          <p:cNvSpPr/>
          <p:nvPr/>
        </p:nvSpPr>
        <p:spPr>
          <a:xfrm>
            <a:off x="120930" y="684075"/>
            <a:ext cx="957475" cy="1180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30" name="Picture 6" descr="Api - Free seo and web icons">
            <a:extLst>
              <a:ext uri="{FF2B5EF4-FFF2-40B4-BE49-F238E27FC236}">
                <a16:creationId xmlns:a16="http://schemas.microsoft.com/office/drawing/2014/main" id="{2201DC49-FA0A-405F-A58B-ED13A402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67" y="6127918"/>
            <a:ext cx="478561" cy="4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DFS - Sistema de archivos distribuidos Hadoop - Diego Calvo">
            <a:extLst>
              <a:ext uri="{FF2B5EF4-FFF2-40B4-BE49-F238E27FC236}">
                <a16:creationId xmlns:a16="http://schemas.microsoft.com/office/drawing/2014/main" id="{3D686674-4281-4F1E-B2F1-09D505A8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91" y="4205181"/>
            <a:ext cx="1136521" cy="34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74449173-C851-49CF-9A26-424734B8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568" y="3777844"/>
            <a:ext cx="1535116" cy="416720"/>
          </a:xfrm>
          <a:prstGeom prst="rect">
            <a:avLst/>
          </a:prstGeom>
        </p:spPr>
      </p:pic>
      <p:pic>
        <p:nvPicPr>
          <p:cNvPr id="1046" name="Picture 22" descr="Hadoop Icons - Download Free Vector Icons | Noun Project">
            <a:extLst>
              <a:ext uri="{FF2B5EF4-FFF2-40B4-BE49-F238E27FC236}">
                <a16:creationId xmlns:a16="http://schemas.microsoft.com/office/drawing/2014/main" id="{BF6554C2-157D-4821-89A0-89C00445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05" y="4111528"/>
            <a:ext cx="513476" cy="51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rear una base de datos en MongoDB - Victor Robles | Victor Robles">
            <a:extLst>
              <a:ext uri="{FF2B5EF4-FFF2-40B4-BE49-F238E27FC236}">
                <a16:creationId xmlns:a16="http://schemas.microsoft.com/office/drawing/2014/main" id="{D606CA32-85F1-4088-8C37-08E34DF5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51" y="3200774"/>
            <a:ext cx="727895" cy="85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B02473B6-97DD-49F8-B1EA-4EEAF1710579}"/>
              </a:ext>
            </a:extLst>
          </p:cNvPr>
          <p:cNvSpPr/>
          <p:nvPr/>
        </p:nvSpPr>
        <p:spPr>
          <a:xfrm>
            <a:off x="1087590" y="6066438"/>
            <a:ext cx="2985786" cy="6148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31CE21EB-082F-43D7-A1E1-359634050C67}"/>
              </a:ext>
            </a:extLst>
          </p:cNvPr>
          <p:cNvSpPr txBox="1"/>
          <p:nvPr/>
        </p:nvSpPr>
        <p:spPr>
          <a:xfrm>
            <a:off x="323024" y="852470"/>
            <a:ext cx="712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Sensores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717C97D0-5EEB-4BD2-800E-35D6B541FAD8}"/>
              </a:ext>
            </a:extLst>
          </p:cNvPr>
          <p:cNvSpPr txBox="1"/>
          <p:nvPr/>
        </p:nvSpPr>
        <p:spPr>
          <a:xfrm>
            <a:off x="34776" y="6146350"/>
            <a:ext cx="11075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900" b="1">
                <a:latin typeface="Myriad Pro" panose="020B0503030403020204" pitchFamily="34" charset="0"/>
              </a:defRPr>
            </a:lvl1pPr>
          </a:lstStyle>
          <a:p>
            <a:r>
              <a:rPr lang="es-ES" dirty="0"/>
              <a:t>Aplicaciones de negocio </a:t>
            </a:r>
          </a:p>
        </p:txBody>
      </p:sp>
      <p:pic>
        <p:nvPicPr>
          <p:cNvPr id="62" name="Picture 18" descr="Wal-e, backup continuo en postgresql | Blog">
            <a:extLst>
              <a:ext uri="{FF2B5EF4-FFF2-40B4-BE49-F238E27FC236}">
                <a16:creationId xmlns:a16="http://schemas.microsoft.com/office/drawing/2014/main" id="{0E639F77-85AC-4892-8998-4761D582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95" y="2511645"/>
            <a:ext cx="1136520" cy="5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 descr="https://www.fiware.org/wp-content/uploads/2018/05/fiware_logo.png">
            <a:extLst>
              <a:ext uri="{FF2B5EF4-FFF2-40B4-BE49-F238E27FC236}">
                <a16:creationId xmlns:a16="http://schemas.microsoft.com/office/drawing/2014/main" id="{228B2D0F-769A-4DEF-9747-79AC1E4F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94" y="2679910"/>
            <a:ext cx="433260" cy="3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8" descr="Wal-e, backup continuo en postgresql | Blog">
            <a:extLst>
              <a:ext uri="{FF2B5EF4-FFF2-40B4-BE49-F238E27FC236}">
                <a16:creationId xmlns:a16="http://schemas.microsoft.com/office/drawing/2014/main" id="{982B3DF0-C809-488D-9AAD-638F8B97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247" y="5045583"/>
            <a:ext cx="830945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ntaho Png &amp; Free Pentaho.png Transparent Images #134368 - PNGio">
            <a:extLst>
              <a:ext uri="{FF2B5EF4-FFF2-40B4-BE49-F238E27FC236}">
                <a16:creationId xmlns:a16="http://schemas.microsoft.com/office/drawing/2014/main" id="{131CBD9E-C217-403E-B29D-523E8F88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68" y="4914463"/>
            <a:ext cx="881213" cy="47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ángulo 80">
            <a:extLst>
              <a:ext uri="{FF2B5EF4-FFF2-40B4-BE49-F238E27FC236}">
                <a16:creationId xmlns:a16="http://schemas.microsoft.com/office/drawing/2014/main" id="{34B5ADA6-AA9D-47D6-BA74-57F296554C74}"/>
              </a:ext>
            </a:extLst>
          </p:cNvPr>
          <p:cNvSpPr/>
          <p:nvPr/>
        </p:nvSpPr>
        <p:spPr>
          <a:xfrm>
            <a:off x="1753935" y="3452109"/>
            <a:ext cx="14885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latin typeface="Myriad Pro" panose="020B0503030403020204" pitchFamily="34" charset="0"/>
              </a:rPr>
              <a:t>Streaming Real Time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324A0E8-89FD-42C2-BCB4-F1D7F19053E2}"/>
              </a:ext>
            </a:extLst>
          </p:cNvPr>
          <p:cNvSpPr/>
          <p:nvPr/>
        </p:nvSpPr>
        <p:spPr>
          <a:xfrm>
            <a:off x="1753935" y="4591437"/>
            <a:ext cx="16255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latin typeface="Myriad Pro" panose="020B0503030403020204" pitchFamily="34" charset="0"/>
              </a:rPr>
              <a:t>Programadas mediante ETL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D6834410-4EF8-498C-A22A-D72E1C16789B}"/>
              </a:ext>
            </a:extLst>
          </p:cNvPr>
          <p:cNvSpPr/>
          <p:nvPr/>
        </p:nvSpPr>
        <p:spPr>
          <a:xfrm>
            <a:off x="1678109" y="157270"/>
            <a:ext cx="17642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latin typeface="Myriad Pro" panose="020B0503030403020204" pitchFamily="34" charset="0"/>
              </a:rPr>
              <a:t>Ingesta y transformación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1785C1A2-8C28-456C-90A2-AC678A93CC1C}"/>
              </a:ext>
            </a:extLst>
          </p:cNvPr>
          <p:cNvSpPr/>
          <p:nvPr/>
        </p:nvSpPr>
        <p:spPr>
          <a:xfrm>
            <a:off x="3672826" y="1910009"/>
            <a:ext cx="14885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 err="1">
                <a:latin typeface="Myriad Pro" panose="020B0503030403020204" pitchFamily="34" charset="0"/>
              </a:rPr>
              <a:t>DataLake</a:t>
            </a:r>
            <a:endParaRPr lang="es-ES" sz="900" b="1" dirty="0">
              <a:latin typeface="Myriad Pro" panose="020B0503030403020204" pitchFamily="34" charset="0"/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10309AF0-7571-4DDA-A61F-A8AF065A6241}"/>
              </a:ext>
            </a:extLst>
          </p:cNvPr>
          <p:cNvSpPr/>
          <p:nvPr/>
        </p:nvSpPr>
        <p:spPr>
          <a:xfrm>
            <a:off x="5917263" y="4562704"/>
            <a:ext cx="14885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 err="1">
                <a:latin typeface="Myriad Pro" panose="020B0503030403020204" pitchFamily="34" charset="0"/>
              </a:rPr>
              <a:t>Dataware</a:t>
            </a:r>
            <a:r>
              <a:rPr lang="es-ES" sz="900" b="1" dirty="0">
                <a:latin typeface="Myriad Pro" panose="020B0503030403020204" pitchFamily="34" charset="0"/>
              </a:rPr>
              <a:t> House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4EF913D0-FAEC-4890-BE61-EC506C42AF7E}"/>
              </a:ext>
            </a:extLst>
          </p:cNvPr>
          <p:cNvSpPr/>
          <p:nvPr/>
        </p:nvSpPr>
        <p:spPr>
          <a:xfrm>
            <a:off x="4160378" y="157270"/>
            <a:ext cx="1488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latin typeface="Myriad Pro" panose="020B0503030403020204" pitchFamily="34" charset="0"/>
              </a:rPr>
              <a:t>Almacenar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AD90D6B7-B57A-4040-A66F-ADC4C845B585}"/>
              </a:ext>
            </a:extLst>
          </p:cNvPr>
          <p:cNvSpPr/>
          <p:nvPr/>
        </p:nvSpPr>
        <p:spPr>
          <a:xfrm>
            <a:off x="6884943" y="157270"/>
            <a:ext cx="1488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latin typeface="Myriad Pro" panose="020B0503030403020204" pitchFamily="34" charset="0"/>
              </a:rPr>
              <a:t>Analítica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7AC19D7C-6E47-43AC-B787-81B45AC41C11}"/>
              </a:ext>
            </a:extLst>
          </p:cNvPr>
          <p:cNvSpPr/>
          <p:nvPr/>
        </p:nvSpPr>
        <p:spPr>
          <a:xfrm>
            <a:off x="5982882" y="1009302"/>
            <a:ext cx="2587970" cy="693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E1F3A9B5-BC01-4A7B-A9FA-CEA02BA4546E}"/>
              </a:ext>
            </a:extLst>
          </p:cNvPr>
          <p:cNvSpPr/>
          <p:nvPr/>
        </p:nvSpPr>
        <p:spPr>
          <a:xfrm>
            <a:off x="5972608" y="2890720"/>
            <a:ext cx="2586776" cy="8021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8" name="Picture 18" descr="Resultado de imagen de jupyter logo transparent">
            <a:extLst>
              <a:ext uri="{FF2B5EF4-FFF2-40B4-BE49-F238E27FC236}">
                <a16:creationId xmlns:a16="http://schemas.microsoft.com/office/drawing/2014/main" id="{7EF504CC-D137-4D42-AF69-F5FD567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74" y="3059182"/>
            <a:ext cx="455686" cy="52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ángulo 102">
            <a:extLst>
              <a:ext uri="{FF2B5EF4-FFF2-40B4-BE49-F238E27FC236}">
                <a16:creationId xmlns:a16="http://schemas.microsoft.com/office/drawing/2014/main" id="{CDA7BC0B-656B-4C26-BD2F-C7F947D97EF4}"/>
              </a:ext>
            </a:extLst>
          </p:cNvPr>
          <p:cNvSpPr/>
          <p:nvPr/>
        </p:nvSpPr>
        <p:spPr>
          <a:xfrm>
            <a:off x="5945156" y="724515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latin typeface="Myriad Pro" panose="020B0503030403020204" pitchFamily="34" charset="0"/>
              </a:rPr>
              <a:t>Analítica BigData en tiempo Real</a:t>
            </a:r>
          </a:p>
        </p:txBody>
      </p:sp>
      <p:pic>
        <p:nvPicPr>
          <p:cNvPr id="11" name="Picture 12" descr="Apache Spark - Viquipèdia, l'enciclopèdia lliure">
            <a:extLst>
              <a:ext uri="{FF2B5EF4-FFF2-40B4-BE49-F238E27FC236}">
                <a16:creationId xmlns:a16="http://schemas.microsoft.com/office/drawing/2014/main" id="{3958090F-15C4-4AB7-B972-18FA6280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760" y="1083547"/>
            <a:ext cx="997770" cy="51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ángulo 106">
            <a:extLst>
              <a:ext uri="{FF2B5EF4-FFF2-40B4-BE49-F238E27FC236}">
                <a16:creationId xmlns:a16="http://schemas.microsoft.com/office/drawing/2014/main" id="{CB54E715-E74E-435B-B747-68D5093C2412}"/>
              </a:ext>
            </a:extLst>
          </p:cNvPr>
          <p:cNvSpPr/>
          <p:nvPr/>
        </p:nvSpPr>
        <p:spPr>
          <a:xfrm>
            <a:off x="9928862" y="157270"/>
            <a:ext cx="1488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>
                <a:latin typeface="Myriad Pro" panose="020B0503030403020204" pitchFamily="34" charset="0"/>
              </a:rPr>
              <a:t>Visualización</a:t>
            </a:r>
          </a:p>
        </p:txBody>
      </p:sp>
      <p:pic>
        <p:nvPicPr>
          <p:cNvPr id="112" name="Picture 2" descr="Resultado de imagen de dashboard images real time">
            <a:extLst>
              <a:ext uri="{FF2B5EF4-FFF2-40B4-BE49-F238E27FC236}">
                <a16:creationId xmlns:a16="http://schemas.microsoft.com/office/drawing/2014/main" id="{D8E03387-43F9-4D07-89A2-F679DC41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699" y="2057672"/>
            <a:ext cx="1286639" cy="7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F090D52A-AB83-4B2F-9888-835C2AA3390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444" y="2990275"/>
            <a:ext cx="678928" cy="678928"/>
          </a:xfrm>
          <a:prstGeom prst="rect">
            <a:avLst/>
          </a:prstGeom>
        </p:spPr>
      </p:pic>
      <p:sp>
        <p:nvSpPr>
          <p:cNvPr id="117" name="Rectángulo 116">
            <a:extLst>
              <a:ext uri="{FF2B5EF4-FFF2-40B4-BE49-F238E27FC236}">
                <a16:creationId xmlns:a16="http://schemas.microsoft.com/office/drawing/2014/main" id="{3409085A-018C-4061-86F9-CAFCF3FD155A}"/>
              </a:ext>
            </a:extLst>
          </p:cNvPr>
          <p:cNvSpPr/>
          <p:nvPr/>
        </p:nvSpPr>
        <p:spPr>
          <a:xfrm>
            <a:off x="7731512" y="2391355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Creación de modelos de IA 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0FB034EA-F881-4B77-B864-FCC204C521D8}"/>
              </a:ext>
            </a:extLst>
          </p:cNvPr>
          <p:cNvSpPr/>
          <p:nvPr/>
        </p:nvSpPr>
        <p:spPr>
          <a:xfrm>
            <a:off x="7411278" y="3786463"/>
            <a:ext cx="266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Entrenamiento</a:t>
            </a:r>
          </a:p>
          <a:p>
            <a:r>
              <a:rPr lang="es-ES" sz="900" dirty="0">
                <a:latin typeface="Myriad Pro" panose="020B0503030403020204" pitchFamily="34" charset="0"/>
              </a:rPr>
              <a:t>Modelos IA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76DA07-A822-455C-B0ED-53F0B4868B0F}"/>
              </a:ext>
            </a:extLst>
          </p:cNvPr>
          <p:cNvCxnSpPr>
            <a:cxnSpLocks/>
          </p:cNvCxnSpPr>
          <p:nvPr/>
        </p:nvCxnSpPr>
        <p:spPr>
          <a:xfrm>
            <a:off x="7230010" y="1728863"/>
            <a:ext cx="1" cy="8791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9875AB4-B6FB-4EE2-B2DA-E6350D4238C6}"/>
              </a:ext>
            </a:extLst>
          </p:cNvPr>
          <p:cNvSpPr/>
          <p:nvPr/>
        </p:nvSpPr>
        <p:spPr>
          <a:xfrm>
            <a:off x="5933226" y="2589424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latin typeface="Myriad Pro" panose="020B0503030403020204" pitchFamily="34" charset="0"/>
              </a:rPr>
              <a:t>Analítica avanzada IA</a:t>
            </a:r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68D20036-AAE3-40B6-BD9F-5D2E147FF8C3}"/>
              </a:ext>
            </a:extLst>
          </p:cNvPr>
          <p:cNvCxnSpPr>
            <a:cxnSpLocks/>
          </p:cNvCxnSpPr>
          <p:nvPr/>
        </p:nvCxnSpPr>
        <p:spPr>
          <a:xfrm>
            <a:off x="7230010" y="3876067"/>
            <a:ext cx="13136" cy="8672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Imagen 121">
            <a:extLst>
              <a:ext uri="{FF2B5EF4-FFF2-40B4-BE49-F238E27FC236}">
                <a16:creationId xmlns:a16="http://schemas.microsoft.com/office/drawing/2014/main" id="{616EFBF3-7664-449F-8CEF-948373B488D1}"/>
              </a:ext>
            </a:extLst>
          </p:cNvPr>
          <p:cNvPicPr/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7818" y="3881441"/>
            <a:ext cx="1140180" cy="678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Rectángulo 123">
            <a:extLst>
              <a:ext uri="{FF2B5EF4-FFF2-40B4-BE49-F238E27FC236}">
                <a16:creationId xmlns:a16="http://schemas.microsoft.com/office/drawing/2014/main" id="{DD9EE63A-CA6D-425C-9B2B-622F3C47F094}"/>
              </a:ext>
            </a:extLst>
          </p:cNvPr>
          <p:cNvSpPr/>
          <p:nvPr/>
        </p:nvSpPr>
        <p:spPr>
          <a:xfrm>
            <a:off x="1732023" y="2245440"/>
            <a:ext cx="14885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latin typeface="Myriad Pro" panose="020B0503030403020204" pitchFamily="34" charset="0"/>
              </a:rPr>
              <a:t>Streaming IoT</a:t>
            </a:r>
          </a:p>
        </p:txBody>
      </p:sp>
      <p:pic>
        <p:nvPicPr>
          <p:cNvPr id="125" name="Picture 30" descr="Supported data sources of Pivot Table | Flexmonster">
            <a:extLst>
              <a:ext uri="{FF2B5EF4-FFF2-40B4-BE49-F238E27FC236}">
                <a16:creationId xmlns:a16="http://schemas.microsoft.com/office/drawing/2014/main" id="{7332683F-BB43-4822-82BA-331D65A6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09" y="4967762"/>
            <a:ext cx="1409744" cy="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5F23C8A3-F6EF-4B28-8813-A3D4594DB86B}"/>
              </a:ext>
            </a:extLst>
          </p:cNvPr>
          <p:cNvSpPr/>
          <p:nvPr/>
        </p:nvSpPr>
        <p:spPr>
          <a:xfrm>
            <a:off x="1678109" y="4548086"/>
            <a:ext cx="1814962" cy="1040023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5CC6B85-6F2B-47DA-8813-3172E17987D8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505095" y="1353433"/>
            <a:ext cx="2477787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0A5EA4E-D4EE-4B4F-8E8E-9F7A386AEBB9}"/>
              </a:ext>
            </a:extLst>
          </p:cNvPr>
          <p:cNvCxnSpPr>
            <a:cxnSpLocks/>
          </p:cNvCxnSpPr>
          <p:nvPr/>
        </p:nvCxnSpPr>
        <p:spPr>
          <a:xfrm>
            <a:off x="4693298" y="1355944"/>
            <a:ext cx="0" cy="8646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E7C80FDB-B9C6-4594-A9F2-E6835109D06D}"/>
              </a:ext>
            </a:extLst>
          </p:cNvPr>
          <p:cNvSpPr/>
          <p:nvPr/>
        </p:nvSpPr>
        <p:spPr>
          <a:xfrm>
            <a:off x="1247589" y="3826400"/>
            <a:ext cx="276676" cy="289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1</a:t>
            </a:r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9ADFE553-B46A-4180-9E9D-60D9E8795660}"/>
              </a:ext>
            </a:extLst>
          </p:cNvPr>
          <p:cNvSpPr/>
          <p:nvPr/>
        </p:nvSpPr>
        <p:spPr>
          <a:xfrm>
            <a:off x="3643822" y="810021"/>
            <a:ext cx="276676" cy="289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/>
              <a:t>2</a:t>
            </a: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412ADB64-1018-4BC4-B841-AEA52F9FEB37}"/>
              </a:ext>
            </a:extLst>
          </p:cNvPr>
          <p:cNvSpPr/>
          <p:nvPr/>
        </p:nvSpPr>
        <p:spPr>
          <a:xfrm>
            <a:off x="6067308" y="5892457"/>
            <a:ext cx="276676" cy="289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/>
              <a:t>3</a:t>
            </a: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B0DE9A2A-C57A-44AF-80A2-6FCAED9C28A8}"/>
              </a:ext>
            </a:extLst>
          </p:cNvPr>
          <p:cNvSpPr/>
          <p:nvPr/>
        </p:nvSpPr>
        <p:spPr>
          <a:xfrm>
            <a:off x="11726990" y="2832326"/>
            <a:ext cx="276676" cy="289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/>
              <a:t>4</a:t>
            </a:r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A8D99A2D-B04B-4C72-889E-8C133E435442}"/>
              </a:ext>
            </a:extLst>
          </p:cNvPr>
          <p:cNvSpPr/>
          <p:nvPr/>
        </p:nvSpPr>
        <p:spPr>
          <a:xfrm>
            <a:off x="7428819" y="2350499"/>
            <a:ext cx="276676" cy="289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b="1" dirty="0"/>
              <a:t>5</a:t>
            </a:r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342A049E-7EE3-43D3-AFB7-00DB0165E5A6}"/>
              </a:ext>
            </a:extLst>
          </p:cNvPr>
          <p:cNvCxnSpPr>
            <a:cxnSpLocks/>
            <a:stCxn id="92" idx="3"/>
            <a:endCxn id="123" idx="0"/>
          </p:cNvCxnSpPr>
          <p:nvPr/>
        </p:nvCxnSpPr>
        <p:spPr>
          <a:xfrm>
            <a:off x="8570852" y="1356227"/>
            <a:ext cx="2124670" cy="47240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7">
            <a:extLst>
              <a:ext uri="{FF2B5EF4-FFF2-40B4-BE49-F238E27FC236}">
                <a16:creationId xmlns:a16="http://schemas.microsoft.com/office/drawing/2014/main" id="{DED9CFFF-6B0F-4135-8DD0-2DCDD621C9FF}"/>
              </a:ext>
            </a:extLst>
          </p:cNvPr>
          <p:cNvCxnSpPr>
            <a:cxnSpLocks/>
            <a:stCxn id="95" idx="3"/>
            <a:endCxn id="123" idx="2"/>
          </p:cNvCxnSpPr>
          <p:nvPr/>
        </p:nvCxnSpPr>
        <p:spPr>
          <a:xfrm flipV="1">
            <a:off x="8587588" y="4767708"/>
            <a:ext cx="2107934" cy="484718"/>
          </a:xfrm>
          <a:prstGeom prst="bentConnector2">
            <a:avLst/>
          </a:prstGeom>
          <a:ln w="25400">
            <a:solidFill>
              <a:srgbClr val="FF32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84B5A205-CD82-465E-B812-3E9EB473F87A}"/>
              </a:ext>
            </a:extLst>
          </p:cNvPr>
          <p:cNvCxnSpPr>
            <a:cxnSpLocks/>
          </p:cNvCxnSpPr>
          <p:nvPr/>
        </p:nvCxnSpPr>
        <p:spPr>
          <a:xfrm flipV="1">
            <a:off x="2403353" y="5620785"/>
            <a:ext cx="0" cy="435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A0B1A004-21D5-4F59-8F80-447B996504F9}"/>
              </a:ext>
            </a:extLst>
          </p:cNvPr>
          <p:cNvCxnSpPr>
            <a:cxnSpLocks/>
          </p:cNvCxnSpPr>
          <p:nvPr/>
        </p:nvCxnSpPr>
        <p:spPr>
          <a:xfrm>
            <a:off x="3505095" y="5356568"/>
            <a:ext cx="2538945" cy="32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64AD4302-A9AF-4846-A2DA-19EA6A4C031C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4697822" y="4964494"/>
            <a:ext cx="0" cy="392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F34FEB7-A06F-437E-9FE1-B569095A5D0C}"/>
              </a:ext>
            </a:extLst>
          </p:cNvPr>
          <p:cNvCxnSpPr/>
          <p:nvPr/>
        </p:nvCxnSpPr>
        <p:spPr>
          <a:xfrm>
            <a:off x="1643215" y="587314"/>
            <a:ext cx="18790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51CCDF9E-DF26-4ED7-9149-6E5D84A7BE94}"/>
              </a:ext>
            </a:extLst>
          </p:cNvPr>
          <p:cNvCxnSpPr>
            <a:cxnSpLocks/>
          </p:cNvCxnSpPr>
          <p:nvPr/>
        </p:nvCxnSpPr>
        <p:spPr>
          <a:xfrm>
            <a:off x="3658816" y="587314"/>
            <a:ext cx="2132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B83A7C54-4CB5-47CC-BE9F-A694A093C3CA}"/>
              </a:ext>
            </a:extLst>
          </p:cNvPr>
          <p:cNvCxnSpPr>
            <a:cxnSpLocks/>
          </p:cNvCxnSpPr>
          <p:nvPr/>
        </p:nvCxnSpPr>
        <p:spPr>
          <a:xfrm>
            <a:off x="5972608" y="587314"/>
            <a:ext cx="25867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F396F459-C800-4BB1-B78C-D91280A6910D}"/>
              </a:ext>
            </a:extLst>
          </p:cNvPr>
          <p:cNvCxnSpPr>
            <a:cxnSpLocks/>
          </p:cNvCxnSpPr>
          <p:nvPr/>
        </p:nvCxnSpPr>
        <p:spPr>
          <a:xfrm>
            <a:off x="8915400" y="587314"/>
            <a:ext cx="2802640" cy="0"/>
          </a:xfrm>
          <a:prstGeom prst="line">
            <a:avLst/>
          </a:prstGeom>
          <a:ln>
            <a:solidFill>
              <a:srgbClr val="E20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ector recto de flecha 1038">
            <a:extLst>
              <a:ext uri="{FF2B5EF4-FFF2-40B4-BE49-F238E27FC236}">
                <a16:creationId xmlns:a16="http://schemas.microsoft.com/office/drawing/2014/main" id="{8336FE72-9638-485A-AC3E-E354ED1B35B7}"/>
              </a:ext>
            </a:extLst>
          </p:cNvPr>
          <p:cNvCxnSpPr>
            <a:cxnSpLocks/>
            <a:stCxn id="97" idx="3"/>
            <a:endCxn id="123" idx="1"/>
          </p:cNvCxnSpPr>
          <p:nvPr/>
        </p:nvCxnSpPr>
        <p:spPr>
          <a:xfrm>
            <a:off x="8559384" y="3291818"/>
            <a:ext cx="1232316" cy="63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5EE9720E-A818-46E7-B1F1-67D40DD08B26}"/>
              </a:ext>
            </a:extLst>
          </p:cNvPr>
          <p:cNvSpPr/>
          <p:nvPr/>
        </p:nvSpPr>
        <p:spPr>
          <a:xfrm>
            <a:off x="9249340" y="1046097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Cuadros de mando con información en tiempo real</a:t>
            </a:r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44FADF81-CCB9-4AE1-A436-90091F370E80}"/>
              </a:ext>
            </a:extLst>
          </p:cNvPr>
          <p:cNvSpPr/>
          <p:nvPr/>
        </p:nvSpPr>
        <p:spPr>
          <a:xfrm>
            <a:off x="6372819" y="5875922"/>
            <a:ext cx="266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Creación DWL con dimensiones </a:t>
            </a:r>
          </a:p>
          <a:p>
            <a:r>
              <a:rPr lang="es-ES" sz="900" dirty="0">
                <a:latin typeface="Myriad Pro" panose="020B0503030403020204" pitchFamily="34" charset="0"/>
              </a:rPr>
              <a:t>para analítica de negocio y cuadros de mando</a:t>
            </a:r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99179FD8-A26C-496F-825E-9EF5D36676CD}"/>
              </a:ext>
            </a:extLst>
          </p:cNvPr>
          <p:cNvSpPr/>
          <p:nvPr/>
        </p:nvSpPr>
        <p:spPr>
          <a:xfrm>
            <a:off x="8582461" y="2940200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Publicación de algoritmos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E415847F-4003-4D32-BE52-F8980EBB241B}"/>
              </a:ext>
            </a:extLst>
          </p:cNvPr>
          <p:cNvSpPr/>
          <p:nvPr/>
        </p:nvSpPr>
        <p:spPr>
          <a:xfrm>
            <a:off x="3891215" y="761693"/>
            <a:ext cx="266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Ingesta de datos masivos y almacenaje </a:t>
            </a:r>
          </a:p>
          <a:p>
            <a:r>
              <a:rPr lang="es-ES" sz="900" dirty="0">
                <a:latin typeface="Myriad Pro" panose="020B0503030403020204" pitchFamily="34" charset="0"/>
              </a:rPr>
              <a:t>en crudo en datalake</a:t>
            </a:r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CA638BA3-1209-4A1D-88A9-9059722B06E4}"/>
              </a:ext>
            </a:extLst>
          </p:cNvPr>
          <p:cNvSpPr/>
          <p:nvPr/>
        </p:nvSpPr>
        <p:spPr>
          <a:xfrm>
            <a:off x="9080161" y="5389953"/>
            <a:ext cx="2663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latin typeface="Myriad Pro" panose="020B0503030403020204" pitchFamily="34" charset="0"/>
              </a:rPr>
              <a:t>BI </a:t>
            </a:r>
            <a:r>
              <a:rPr lang="es-ES" sz="900" dirty="0" err="1">
                <a:latin typeface="Myriad Pro" panose="020B0503030403020204" pitchFamily="34" charset="0"/>
              </a:rPr>
              <a:t>reporting</a:t>
            </a:r>
            <a:r>
              <a:rPr lang="es-ES" sz="900" dirty="0">
                <a:latin typeface="Myriad Pro" panose="020B0503030403020204" pitchFamily="34" charset="0"/>
              </a:rPr>
              <a:t> con datos agregados y </a:t>
            </a:r>
            <a:r>
              <a:rPr lang="es-ES" sz="900" dirty="0" err="1">
                <a:latin typeface="Myriad Pro" panose="020B0503030403020204" pitchFamily="34" charset="0"/>
              </a:rPr>
              <a:t>dimesionados</a:t>
            </a:r>
            <a:endParaRPr lang="es-ES" sz="900" dirty="0">
              <a:latin typeface="Myriad Pro" panose="020B0503030403020204" pitchFamily="34" charset="0"/>
            </a:endParaRPr>
          </a:p>
        </p:txBody>
      </p:sp>
      <p:pic>
        <p:nvPicPr>
          <p:cNvPr id="1043" name="Picture 18" descr="TensorFlow">
            <a:extLst>
              <a:ext uri="{FF2B5EF4-FFF2-40B4-BE49-F238E27FC236}">
                <a16:creationId xmlns:a16="http://schemas.microsoft.com/office/drawing/2014/main" id="{20FB7B07-FD7E-4D09-AB72-0A84401C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053" y="2951704"/>
            <a:ext cx="1282901" cy="72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32" descr="Redes Sociales Para Empresas - White Website Icon Transparent - Free  Transparent PNG Download - PNGkey">
            <a:extLst>
              <a:ext uri="{FF2B5EF4-FFF2-40B4-BE49-F238E27FC236}">
                <a16:creationId xmlns:a16="http://schemas.microsoft.com/office/drawing/2014/main" id="{97AA7BB5-7AB9-4D20-B9CE-AF778F94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2" y="2772485"/>
            <a:ext cx="625177" cy="63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ectángulo: esquinas redondeadas 187">
            <a:extLst>
              <a:ext uri="{FF2B5EF4-FFF2-40B4-BE49-F238E27FC236}">
                <a16:creationId xmlns:a16="http://schemas.microsoft.com/office/drawing/2014/main" id="{E0E0C62A-2BD5-460D-8931-852C40C81345}"/>
              </a:ext>
            </a:extLst>
          </p:cNvPr>
          <p:cNvSpPr/>
          <p:nvPr/>
        </p:nvSpPr>
        <p:spPr>
          <a:xfrm>
            <a:off x="120930" y="2516405"/>
            <a:ext cx="957475" cy="1180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8FE4184B-408C-4BC2-A622-0FB6D90F95B8}"/>
              </a:ext>
            </a:extLst>
          </p:cNvPr>
          <p:cNvCxnSpPr>
            <a:cxnSpLocks/>
          </p:cNvCxnSpPr>
          <p:nvPr/>
        </p:nvCxnSpPr>
        <p:spPr>
          <a:xfrm>
            <a:off x="1106454" y="1486973"/>
            <a:ext cx="72811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F825C454-FE0E-4033-AC12-450B365C21F5}"/>
              </a:ext>
            </a:extLst>
          </p:cNvPr>
          <p:cNvCxnSpPr>
            <a:cxnSpLocks/>
          </p:cNvCxnSpPr>
          <p:nvPr/>
        </p:nvCxnSpPr>
        <p:spPr>
          <a:xfrm>
            <a:off x="1106454" y="3171032"/>
            <a:ext cx="5367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B3C2AAB-08E7-4F2D-82C8-B3E2349F2BDE}"/>
              </a:ext>
            </a:extLst>
          </p:cNvPr>
          <p:cNvSpPr txBox="1"/>
          <p:nvPr/>
        </p:nvSpPr>
        <p:spPr>
          <a:xfrm>
            <a:off x="1294035" y="61796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ERP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2061EF4-9F99-4D70-BEC8-356E84C7F43C}"/>
              </a:ext>
            </a:extLst>
          </p:cNvPr>
          <p:cNvSpPr txBox="1"/>
          <p:nvPr/>
        </p:nvSpPr>
        <p:spPr>
          <a:xfrm>
            <a:off x="2133086" y="6179662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GMAO</a:t>
            </a:r>
          </a:p>
        </p:txBody>
      </p:sp>
    </p:spTree>
    <p:extLst>
      <p:ext uri="{BB962C8B-B14F-4D97-AF65-F5344CB8AC3E}">
        <p14:creationId xmlns:p14="http://schemas.microsoft.com/office/powerpoint/2010/main" val="94755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09DF998-7125-41DB-B7CE-820205C6391B}"/>
              </a:ext>
            </a:extLst>
          </p:cNvPr>
          <p:cNvSpPr/>
          <p:nvPr/>
        </p:nvSpPr>
        <p:spPr>
          <a:xfrm>
            <a:off x="2290439" y="1766656"/>
            <a:ext cx="2343705" cy="1296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ORION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75C17E5-41CD-4658-9897-40BB06B29F55}"/>
              </a:ext>
            </a:extLst>
          </p:cNvPr>
          <p:cNvSpPr/>
          <p:nvPr/>
        </p:nvSpPr>
        <p:spPr>
          <a:xfrm>
            <a:off x="6613864" y="1766656"/>
            <a:ext cx="2343705" cy="1296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CYGNUS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01E240C6-28B3-4D17-99F6-E6832893AC2A}"/>
              </a:ext>
            </a:extLst>
          </p:cNvPr>
          <p:cNvSpPr/>
          <p:nvPr/>
        </p:nvSpPr>
        <p:spPr>
          <a:xfrm>
            <a:off x="2920753" y="4005308"/>
            <a:ext cx="1083076" cy="6569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Mongo</a:t>
            </a: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7FD838CA-1BA8-4CDA-B106-4F61BD3C98CD}"/>
              </a:ext>
            </a:extLst>
          </p:cNvPr>
          <p:cNvSpPr/>
          <p:nvPr/>
        </p:nvSpPr>
        <p:spPr>
          <a:xfrm>
            <a:off x="7244178" y="4005308"/>
            <a:ext cx="1083076" cy="6569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Mongo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4C8D1F7-6788-4C54-98D6-EFE15CD0DDFE}"/>
              </a:ext>
            </a:extLst>
          </p:cNvPr>
          <p:cNvCxnSpPr>
            <a:endCxn id="4" idx="2"/>
          </p:cNvCxnSpPr>
          <p:nvPr/>
        </p:nvCxnSpPr>
        <p:spPr>
          <a:xfrm flipV="1">
            <a:off x="3462291" y="3062796"/>
            <a:ext cx="1" cy="86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BB21005-2DB6-4954-B42D-9D1DA392F0D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634144" y="2414726"/>
            <a:ext cx="1979720" cy="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4D9B502-2A31-4181-AB32-0CFD9D258175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flipH="1">
            <a:off x="7785716" y="3062796"/>
            <a:ext cx="1" cy="94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C0C76A-1D77-4391-A8B7-C739F320E462}"/>
              </a:ext>
            </a:extLst>
          </p:cNvPr>
          <p:cNvSpPr txBox="1"/>
          <p:nvPr/>
        </p:nvSpPr>
        <p:spPr>
          <a:xfrm>
            <a:off x="5058658" y="204539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Suscripción</a:t>
            </a:r>
          </a:p>
        </p:txBody>
      </p:sp>
    </p:spTree>
    <p:extLst>
      <p:ext uri="{BB962C8B-B14F-4D97-AF65-F5344CB8AC3E}">
        <p14:creationId xmlns:p14="http://schemas.microsoft.com/office/powerpoint/2010/main" val="51599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94D60EDD-7967-487E-B932-655EEC89351D}"/>
              </a:ext>
            </a:extLst>
          </p:cNvPr>
          <p:cNvSpPr/>
          <p:nvPr/>
        </p:nvSpPr>
        <p:spPr>
          <a:xfrm>
            <a:off x="1870229" y="275208"/>
            <a:ext cx="8451542" cy="4949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09DF998-7125-41DB-B7CE-820205C6391B}"/>
              </a:ext>
            </a:extLst>
          </p:cNvPr>
          <p:cNvSpPr/>
          <p:nvPr/>
        </p:nvSpPr>
        <p:spPr>
          <a:xfrm>
            <a:off x="2793508" y="484354"/>
            <a:ext cx="2162022" cy="112250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ORION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75C17E5-41CD-4658-9897-40BB06B29F55}"/>
              </a:ext>
            </a:extLst>
          </p:cNvPr>
          <p:cNvSpPr/>
          <p:nvPr/>
        </p:nvSpPr>
        <p:spPr>
          <a:xfrm>
            <a:off x="7116933" y="484354"/>
            <a:ext cx="2162022" cy="112250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CYGNUS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01E240C6-28B3-4D17-99F6-E6832893AC2A}"/>
              </a:ext>
            </a:extLst>
          </p:cNvPr>
          <p:cNvSpPr/>
          <p:nvPr/>
        </p:nvSpPr>
        <p:spPr>
          <a:xfrm>
            <a:off x="3423821" y="2637376"/>
            <a:ext cx="999117" cy="56894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Mongo</a:t>
            </a: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7FD838CA-1BA8-4CDA-B106-4F61BD3C98CD}"/>
              </a:ext>
            </a:extLst>
          </p:cNvPr>
          <p:cNvSpPr/>
          <p:nvPr/>
        </p:nvSpPr>
        <p:spPr>
          <a:xfrm>
            <a:off x="7747246" y="2061068"/>
            <a:ext cx="999117" cy="56894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Mongo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4C8D1F7-6788-4C54-98D6-EFE15CD0DDFE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3874519" y="1606858"/>
            <a:ext cx="90840" cy="86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BB21005-2DB6-4954-B42D-9D1DA392F0D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955530" y="980984"/>
            <a:ext cx="2161402" cy="6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4D9B502-2A31-4181-AB32-0CFD9D258175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197944" y="1606858"/>
            <a:ext cx="48861" cy="45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C0C76A-1D77-4391-A8B7-C739F320E462}"/>
              </a:ext>
            </a:extLst>
          </p:cNvPr>
          <p:cNvSpPr txBox="1"/>
          <p:nvPr/>
        </p:nvSpPr>
        <p:spPr>
          <a:xfrm>
            <a:off x="5561726" y="638932"/>
            <a:ext cx="132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Suscripción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589FA26-0E0F-4DBA-B0CF-0ECA16D300DE}"/>
              </a:ext>
            </a:extLst>
          </p:cNvPr>
          <p:cNvSpPr/>
          <p:nvPr/>
        </p:nvSpPr>
        <p:spPr>
          <a:xfrm>
            <a:off x="7116932" y="3138777"/>
            <a:ext cx="2162022" cy="112250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CYGNUS-SQL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70709878-8480-4757-9CF0-B0096E2055B1}"/>
              </a:ext>
            </a:extLst>
          </p:cNvPr>
          <p:cNvSpPr/>
          <p:nvPr/>
        </p:nvSpPr>
        <p:spPr>
          <a:xfrm>
            <a:off x="7653435" y="4598203"/>
            <a:ext cx="1323964" cy="56894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PostgreSQL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E0DE2A0-2C1F-4C14-9CCB-A256BB8DF23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003152" y="1098127"/>
            <a:ext cx="2113780" cy="260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EDA69D5-598A-4B15-8C19-9589A1F7F0BE}"/>
              </a:ext>
            </a:extLst>
          </p:cNvPr>
          <p:cNvCxnSpPr>
            <a:cxnSpLocks/>
          </p:cNvCxnSpPr>
          <p:nvPr/>
        </p:nvCxnSpPr>
        <p:spPr>
          <a:xfrm>
            <a:off x="8315417" y="4297021"/>
            <a:ext cx="0" cy="3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99CC7E6-9EC7-4966-A123-56224104752E}"/>
              </a:ext>
            </a:extLst>
          </p:cNvPr>
          <p:cNvSpPr/>
          <p:nvPr/>
        </p:nvSpPr>
        <p:spPr>
          <a:xfrm>
            <a:off x="4786307" y="2636863"/>
            <a:ext cx="2731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451A5"/>
                </a:solidFill>
                <a:latin typeface="IBMPlexMono,  Courier New"/>
              </a:rPr>
              <a:t>http://cygnus-sql:5055/notify</a:t>
            </a:r>
            <a:endParaRPr lang="es-ES" b="0" dirty="0">
              <a:solidFill>
                <a:srgbClr val="000000"/>
              </a:solidFill>
              <a:effectLst/>
              <a:latin typeface="IBMPlexMono,  Courier Ne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64BC7EA-D6E8-405B-839E-E2FCF8F4300F}"/>
              </a:ext>
            </a:extLst>
          </p:cNvPr>
          <p:cNvSpPr/>
          <p:nvPr/>
        </p:nvSpPr>
        <p:spPr>
          <a:xfrm>
            <a:off x="219155" y="902073"/>
            <a:ext cx="1293938" cy="39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POSTMAN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4548EE-11A5-41AC-9AAA-A7330BD75046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1513093" y="1045606"/>
            <a:ext cx="1280415" cy="5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6FEDA9E-6A62-40F4-B06B-8DF987C23862}"/>
              </a:ext>
            </a:extLst>
          </p:cNvPr>
          <p:cNvSpPr txBox="1"/>
          <p:nvPr/>
        </p:nvSpPr>
        <p:spPr>
          <a:xfrm>
            <a:off x="4797590" y="2345538"/>
            <a:ext cx="162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Suscripción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9F41E00-010D-42F0-BFC6-874D788D2CC5}"/>
              </a:ext>
            </a:extLst>
          </p:cNvPr>
          <p:cNvSpPr/>
          <p:nvPr/>
        </p:nvSpPr>
        <p:spPr>
          <a:xfrm>
            <a:off x="2644513" y="4435318"/>
            <a:ext cx="2641692" cy="108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Agente IoT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590FA87-923F-4450-BAA9-0CF8C492F115}"/>
              </a:ext>
            </a:extLst>
          </p:cNvPr>
          <p:cNvSpPr/>
          <p:nvPr/>
        </p:nvSpPr>
        <p:spPr>
          <a:xfrm>
            <a:off x="946950" y="5994907"/>
            <a:ext cx="923279" cy="714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Device</a:t>
            </a:r>
            <a:endParaRPr lang="es-E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15C4CDE-4981-41FF-BDC6-366A27F1E53A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 flipV="1">
            <a:off x="1870229" y="5515834"/>
            <a:ext cx="2095130" cy="836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225B985-BC72-4CBB-AEE0-CE0CB9F90FA1}"/>
              </a:ext>
            </a:extLst>
          </p:cNvPr>
          <p:cNvCxnSpPr>
            <a:cxnSpLocks/>
          </p:cNvCxnSpPr>
          <p:nvPr/>
        </p:nvCxnSpPr>
        <p:spPr>
          <a:xfrm flipH="1" flipV="1">
            <a:off x="3018408" y="1604677"/>
            <a:ext cx="16717" cy="28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1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AEAC75D5-A157-49A6-826A-9C3F044F3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66" y="5911558"/>
            <a:ext cx="2330672" cy="94644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41C90B-00B8-4CB1-AFE6-393F51345B31}"/>
              </a:ext>
            </a:extLst>
          </p:cNvPr>
          <p:cNvSpPr txBox="1"/>
          <p:nvPr/>
        </p:nvSpPr>
        <p:spPr>
          <a:xfrm>
            <a:off x="5625543" y="3758963"/>
            <a:ext cx="3582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595959"/>
                </a:solidFill>
                <a:latin typeface="Myriad Pro" panose="020B0503030403020204" pitchFamily="34" charset="0"/>
              </a:rPr>
              <a:t>linkedin.com/in/</a:t>
            </a:r>
            <a:r>
              <a:rPr lang="es-ES" sz="2000" dirty="0" err="1">
                <a:solidFill>
                  <a:srgbClr val="595959"/>
                </a:solidFill>
                <a:latin typeface="Myriad Pro" panose="020B0503030403020204" pitchFamily="34" charset="0"/>
              </a:rPr>
              <a:t>fernando-bori</a:t>
            </a:r>
            <a:r>
              <a:rPr lang="es-ES" sz="2000" dirty="0">
                <a:solidFill>
                  <a:srgbClr val="595959"/>
                </a:solidFill>
                <a:latin typeface="Myriad Pro" panose="020B0503030403020204" pitchFamily="34" charset="0"/>
              </a:rPr>
              <a:t>/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449155-8363-42A6-AF9E-8D23FEEF4500}"/>
              </a:ext>
            </a:extLst>
          </p:cNvPr>
          <p:cNvSpPr txBox="1"/>
          <p:nvPr/>
        </p:nvSpPr>
        <p:spPr>
          <a:xfrm>
            <a:off x="5625543" y="4120370"/>
            <a:ext cx="3140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595959"/>
                </a:solidFill>
                <a:latin typeface="Myriad Pro" panose="020B0503030403020204" pitchFamily="34" charset="0"/>
              </a:rPr>
              <a:t>Fernando.bori@nunsys.com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0217A8EF-A938-47AE-95DD-E1389EF23A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9533" y="4195123"/>
            <a:ext cx="260622" cy="26062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1D9F564-589A-408B-8683-0FF816CF84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9533" y="3828707"/>
            <a:ext cx="228045" cy="26062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F89B299-9D4A-4601-B45F-003DB1DCA1BF}"/>
              </a:ext>
            </a:extLst>
          </p:cNvPr>
          <p:cNvSpPr txBox="1"/>
          <p:nvPr/>
        </p:nvSpPr>
        <p:spPr>
          <a:xfrm>
            <a:off x="5139266" y="2121617"/>
            <a:ext cx="5006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CC0066"/>
                </a:solidFill>
                <a:latin typeface="Myriad Pro" panose="020B0503030403020204" pitchFamily="34" charset="0"/>
              </a:rPr>
              <a:t>Fernando Bori Pascual</a:t>
            </a:r>
          </a:p>
          <a:p>
            <a:r>
              <a:rPr lang="es-ES" sz="2000" b="0" i="0" dirty="0">
                <a:effectLst/>
                <a:latin typeface="-apple-system"/>
              </a:rPr>
              <a:t>Senior Business </a:t>
            </a:r>
            <a:r>
              <a:rPr lang="es-ES" sz="2000" b="0" i="0" dirty="0" err="1">
                <a:effectLst/>
                <a:latin typeface="-apple-system"/>
              </a:rPr>
              <a:t>Analytics</a:t>
            </a:r>
            <a:r>
              <a:rPr lang="es-ES" sz="2000" b="0" i="0" dirty="0">
                <a:effectLst/>
                <a:latin typeface="-apple-system"/>
              </a:rPr>
              <a:t> Consultant</a:t>
            </a:r>
            <a:endParaRPr lang="es-ES" sz="2000" dirty="0">
              <a:solidFill>
                <a:prstClr val="black">
                  <a:lumMod val="65000"/>
                  <a:lumOff val="35000"/>
                </a:prst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ángulo 203">
            <a:extLst>
              <a:ext uri="{FF2B5EF4-FFF2-40B4-BE49-F238E27FC236}">
                <a16:creationId xmlns:a16="http://schemas.microsoft.com/office/drawing/2014/main" id="{08061CC4-5CFF-459B-9956-8B843D9A505E}"/>
              </a:ext>
            </a:extLst>
          </p:cNvPr>
          <p:cNvSpPr/>
          <p:nvPr/>
        </p:nvSpPr>
        <p:spPr>
          <a:xfrm>
            <a:off x="4395759" y="551655"/>
            <a:ext cx="3649114" cy="532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5DB95D-2EA7-4D4E-8BF8-C4DDBAD8865C}"/>
              </a:ext>
            </a:extLst>
          </p:cNvPr>
          <p:cNvSpPr txBox="1"/>
          <p:nvPr/>
        </p:nvSpPr>
        <p:spPr>
          <a:xfrm>
            <a:off x="203398" y="259268"/>
            <a:ext cx="5659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E6007E"/>
                </a:solidFill>
                <a:latin typeface="Myriad Pro" panose="020B0503030403020204" pitchFamily="34" charset="0"/>
              </a:rPr>
              <a:t>Proyecto integrador  </a:t>
            </a:r>
            <a:r>
              <a:rPr lang="es-ES" sz="3200" b="1" dirty="0">
                <a:solidFill>
                  <a:schemeClr val="bg1"/>
                </a:solidFill>
                <a:highlight>
                  <a:srgbClr val="FF3228"/>
                </a:highlight>
                <a:latin typeface="Myriad Pro" panose="020B0503030403020204" pitchFamily="34" charset="0"/>
              </a:rPr>
              <a:t>Big</a:t>
            </a:r>
            <a:r>
              <a:rPr lang="es-ES" sz="3200" b="1" dirty="0">
                <a:latin typeface="Myriad Pro" panose="020B0503030403020204" pitchFamily="34" charset="0"/>
              </a:rPr>
              <a:t> Data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A5DE839-53AC-4F57-815B-1C32955216D1}"/>
              </a:ext>
            </a:extLst>
          </p:cNvPr>
          <p:cNvSpPr/>
          <p:nvPr/>
        </p:nvSpPr>
        <p:spPr>
          <a:xfrm>
            <a:off x="877653" y="1115885"/>
            <a:ext cx="11166565" cy="455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Realizar </a:t>
            </a:r>
            <a:r>
              <a:rPr lang="es-ES" sz="1500" b="1" dirty="0">
                <a:latin typeface="Myriad Pro" panose="020B0503030403020204" pitchFamily="34" charset="0"/>
                <a:ea typeface="Calibri" panose="020F0502020204030204" pitchFamily="34" charset="0"/>
              </a:rPr>
              <a:t>un proyecto en equipo en el ámbito del Big Data aplicado a un caso real </a:t>
            </a: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que incluya técnicas de aprendizaje automático, y las herramientas de visualización a utilizar, teniendo en cuenta los aspectos de seguridad y legislación pertinentes.</a:t>
            </a:r>
            <a:endParaRPr lang="es-ES" sz="1500" dirty="0">
              <a:latin typeface="Myriad Pro" panose="020B05030304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Recopilar información relativa a la temática del proyecto y </a:t>
            </a:r>
            <a:r>
              <a:rPr lang="es-ES" sz="1500" b="1" dirty="0">
                <a:latin typeface="Myriad Pro" panose="020B0503030403020204" pitchFamily="34" charset="0"/>
                <a:ea typeface="Calibri" panose="020F0502020204030204" pitchFamily="34" charset="0"/>
              </a:rPr>
              <a:t>realizar un análisis </a:t>
            </a: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y síntesis de la misma que le permita comprender el campo de aplicación.</a:t>
            </a:r>
            <a:endParaRPr lang="es-ES" sz="1500" dirty="0">
              <a:latin typeface="Myriad Pro" panose="020B05030304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500" b="1" dirty="0">
                <a:latin typeface="Myriad Pro" panose="020B0503030403020204" pitchFamily="34" charset="0"/>
                <a:ea typeface="Calibri" panose="020F0502020204030204" pitchFamily="34" charset="0"/>
              </a:rPr>
              <a:t>Aplicar metodologías ágiles </a:t>
            </a: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para el desarrollo de proyectos, planificando las tareas a realizar, los responsables de cada una, los tiempos de entrega y los productos previstos.</a:t>
            </a:r>
            <a:endParaRPr lang="es-ES" sz="1500" dirty="0">
              <a:latin typeface="Myriad Pro" panose="020B05030304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Realizar reuniones de trabajo donde el estudiante reflexionará sobre su posición y la de sus compañeros aplicando razonamiento crítico, proponiendo </a:t>
            </a:r>
            <a:r>
              <a:rPr lang="es-ES" sz="1500" b="1" dirty="0">
                <a:latin typeface="Myriad Pro" panose="020B0503030403020204" pitchFamily="34" charset="0"/>
                <a:ea typeface="Calibri" panose="020F0502020204030204" pitchFamily="34" charset="0"/>
              </a:rPr>
              <a:t>soluciones innovadoras </a:t>
            </a: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y elaborando argumentaciones de forma objetiva que permitan tomar decisiones consensuadas.</a:t>
            </a:r>
            <a:endParaRPr lang="es-ES" sz="1500" dirty="0">
              <a:latin typeface="Myriad Pro" panose="020B05030304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Adaptarse a situaciones nuevas replanteándose las hipótesis de partida y reformulándolas para abordar el objetivo final de la forma más adecuada.</a:t>
            </a:r>
            <a:endParaRPr lang="es-ES" sz="1500" dirty="0">
              <a:latin typeface="Myriad Pro" panose="020B05030304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Generar un informe bien estructurado que incluya la extracción de conclusiones incluyendo implicaciones sociales y éticas.</a:t>
            </a:r>
            <a:endParaRPr lang="es-ES" sz="1500" dirty="0">
              <a:latin typeface="Myriad Pro" panose="020B05030304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Realizar una </a:t>
            </a:r>
            <a:r>
              <a:rPr lang="es-ES" sz="1500" b="1" dirty="0">
                <a:latin typeface="Myriad Pro" panose="020B0503030403020204" pitchFamily="34" charset="0"/>
                <a:ea typeface="Calibri" panose="020F0502020204030204" pitchFamily="34" charset="0"/>
              </a:rPr>
              <a:t>presentación de los resultados </a:t>
            </a:r>
            <a:r>
              <a:rPr lang="es-ES" sz="1500" dirty="0">
                <a:latin typeface="Myriad Pro" panose="020B0503030403020204" pitchFamily="34" charset="0"/>
                <a:ea typeface="Calibri" panose="020F0502020204030204" pitchFamily="34" charset="0"/>
              </a:rPr>
              <a:t>obtenidos ante un público especializado.</a:t>
            </a:r>
            <a:endParaRPr lang="es-ES" sz="1500" dirty="0">
              <a:latin typeface="Myriad Pro" panose="020B0503030403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ángulo: esquinas redondeadas 7172">
            <a:extLst>
              <a:ext uri="{FF2B5EF4-FFF2-40B4-BE49-F238E27FC236}">
                <a16:creationId xmlns:a16="http://schemas.microsoft.com/office/drawing/2014/main" id="{ADA9497B-B4F8-48F9-8B59-63F8DF776B55}"/>
              </a:ext>
            </a:extLst>
          </p:cNvPr>
          <p:cNvSpPr/>
          <p:nvPr/>
        </p:nvSpPr>
        <p:spPr>
          <a:xfrm>
            <a:off x="295848" y="971840"/>
            <a:ext cx="11572302" cy="5020398"/>
          </a:xfrm>
          <a:prstGeom prst="roundRect">
            <a:avLst>
              <a:gd name="adj" fmla="val 4001"/>
            </a:avLst>
          </a:prstGeom>
          <a:noFill/>
          <a:ln w="19050">
            <a:solidFill>
              <a:srgbClr val="FF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032D46A-B62B-4150-ACA2-3C4740734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306" y="3843943"/>
            <a:ext cx="15708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pt-BR" altLang="es-ES" sz="1400" b="1" dirty="0" err="1">
                <a:solidFill>
                  <a:srgbClr val="595959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Visualización</a:t>
            </a:r>
            <a:endParaRPr lang="pt-BR" altLang="es-ES" sz="1400" b="1" dirty="0">
              <a:solidFill>
                <a:srgbClr val="595959"/>
              </a:solidFill>
              <a:latin typeface="Century Gothic" panose="020B0502020202020204" pitchFamily="34" charset="0"/>
              <a:ea typeface="GeoSlab703 Lt BT Light" charset="0"/>
              <a:cs typeface="GeoSlab703 Lt BT Light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D192A27-3204-454D-A1B0-D47832F9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184" y="3843943"/>
            <a:ext cx="17240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s-ES" altLang="es-ES" sz="1400" b="1" dirty="0">
                <a:solidFill>
                  <a:srgbClr val="595959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Almacenamiento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569E101-955A-4443-A980-CB8DB341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404" y="3843943"/>
            <a:ext cx="136249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s-ES" altLang="es-ES" sz="1400" b="1" dirty="0">
                <a:solidFill>
                  <a:srgbClr val="595959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Analítica</a:t>
            </a:r>
          </a:p>
          <a:p>
            <a:pPr algn="ctr"/>
            <a:r>
              <a:rPr lang="es-ES" altLang="es-ES" sz="1400" b="1" dirty="0">
                <a:solidFill>
                  <a:srgbClr val="595959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En tiempo real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736D636-1A6E-4C31-9F20-E8BC17CC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09" y="3843943"/>
            <a:ext cx="12898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s-ES" altLang="es-ES" sz="1400" b="1" dirty="0">
                <a:solidFill>
                  <a:srgbClr val="595959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Ingesta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7579830-7390-4FC0-97B9-B20B9B785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800" y="3843943"/>
            <a:ext cx="1514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s-ES" altLang="es-ES" sz="1400" b="1" dirty="0">
                <a:solidFill>
                  <a:srgbClr val="595959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Transformación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A247DFBB-DDBA-400A-81B1-F41437D4E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91" y="3843943"/>
            <a:ext cx="12898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s-ES" altLang="es-ES" sz="1400" b="1" dirty="0">
                <a:solidFill>
                  <a:srgbClr val="595959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Analítica</a:t>
            </a:r>
          </a:p>
          <a:p>
            <a:pPr algn="ctr"/>
            <a:r>
              <a:rPr lang="es-ES" altLang="es-ES" sz="1400" b="1" dirty="0">
                <a:solidFill>
                  <a:srgbClr val="595959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E IA</a:t>
            </a:r>
            <a:endParaRPr lang="en-US" altLang="es-ES" b="1" dirty="0">
              <a:solidFill>
                <a:srgbClr val="E6007E"/>
              </a:solidFill>
              <a:latin typeface="Century Gothic" panose="020B0502020202020204" pitchFamily="34" charset="0"/>
              <a:ea typeface="GeoSlab703 Lt BT Light" charset="0"/>
              <a:cs typeface="GeoSlab703 Lt BT Light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2CFF0F9-0DB8-47A4-B164-3C78A40F91FD}"/>
              </a:ext>
            </a:extLst>
          </p:cNvPr>
          <p:cNvCxnSpPr>
            <a:cxnSpLocks/>
          </p:cNvCxnSpPr>
          <p:nvPr/>
        </p:nvCxnSpPr>
        <p:spPr>
          <a:xfrm>
            <a:off x="1272348" y="3103640"/>
            <a:ext cx="92271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6299FBF-1C39-4AFC-8968-779160AA2AFB}"/>
              </a:ext>
            </a:extLst>
          </p:cNvPr>
          <p:cNvGrpSpPr/>
          <p:nvPr/>
        </p:nvGrpSpPr>
        <p:grpSpPr>
          <a:xfrm>
            <a:off x="862644" y="2639727"/>
            <a:ext cx="799850" cy="927826"/>
            <a:chOff x="1155899" y="1850978"/>
            <a:chExt cx="799850" cy="927826"/>
          </a:xfrm>
        </p:grpSpPr>
        <p:sp>
          <p:nvSpPr>
            <p:cNvPr id="90" name="Hexágono 89">
              <a:extLst>
                <a:ext uri="{FF2B5EF4-FFF2-40B4-BE49-F238E27FC236}">
                  <a16:creationId xmlns:a16="http://schemas.microsoft.com/office/drawing/2014/main" id="{228776D2-EAE0-4EB0-B459-BF720CE1FDA3}"/>
                </a:ext>
              </a:extLst>
            </p:cNvPr>
            <p:cNvSpPr/>
            <p:nvPr/>
          </p:nvSpPr>
          <p:spPr>
            <a:xfrm rot="16200000">
              <a:off x="1091911" y="1914966"/>
              <a:ext cx="927826" cy="799850"/>
            </a:xfrm>
            <a:prstGeom prst="hexagon">
              <a:avLst/>
            </a:prstGeom>
            <a:solidFill>
              <a:srgbClr val="4A4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180" name="Gráfico 7179">
              <a:extLst>
                <a:ext uri="{FF2B5EF4-FFF2-40B4-BE49-F238E27FC236}">
                  <a16:creationId xmlns:a16="http://schemas.microsoft.com/office/drawing/2014/main" id="{D3DD4953-9C41-4DFF-9AB5-236DA1A6C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6823" y="2095890"/>
              <a:ext cx="438002" cy="438002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A9B503D-27A5-49E3-843A-66113D86CFF3}"/>
              </a:ext>
            </a:extLst>
          </p:cNvPr>
          <p:cNvGrpSpPr/>
          <p:nvPr/>
        </p:nvGrpSpPr>
        <p:grpSpPr>
          <a:xfrm>
            <a:off x="2708876" y="2639727"/>
            <a:ext cx="799850" cy="927826"/>
            <a:chOff x="2694426" y="1850978"/>
            <a:chExt cx="799850" cy="927826"/>
          </a:xfrm>
        </p:grpSpPr>
        <p:sp>
          <p:nvSpPr>
            <p:cNvPr id="89" name="Hexágono 88">
              <a:extLst>
                <a:ext uri="{FF2B5EF4-FFF2-40B4-BE49-F238E27FC236}">
                  <a16:creationId xmlns:a16="http://schemas.microsoft.com/office/drawing/2014/main" id="{BABD8C9D-A017-40CE-ABE0-6AE08C7B4A4C}"/>
                </a:ext>
              </a:extLst>
            </p:cNvPr>
            <p:cNvSpPr/>
            <p:nvPr/>
          </p:nvSpPr>
          <p:spPr>
            <a:xfrm rot="16200000">
              <a:off x="2630438" y="1914966"/>
              <a:ext cx="927826" cy="799850"/>
            </a:xfrm>
            <a:prstGeom prst="hexagon">
              <a:avLst/>
            </a:prstGeom>
            <a:solidFill>
              <a:srgbClr val="4A4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182" name="Gráfico 7181">
              <a:extLst>
                <a:ext uri="{FF2B5EF4-FFF2-40B4-BE49-F238E27FC236}">
                  <a16:creationId xmlns:a16="http://schemas.microsoft.com/office/drawing/2014/main" id="{1F8CF6CE-2D18-48D4-9D3B-3FEDBFCB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63521" y="2084060"/>
              <a:ext cx="461660" cy="46166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9285979-C562-491B-B494-6553A8C89E04}"/>
              </a:ext>
            </a:extLst>
          </p:cNvPr>
          <p:cNvGrpSpPr/>
          <p:nvPr/>
        </p:nvGrpSpPr>
        <p:grpSpPr>
          <a:xfrm>
            <a:off x="4555108" y="2639728"/>
            <a:ext cx="799848" cy="927824"/>
            <a:chOff x="4232953" y="1850980"/>
            <a:chExt cx="799848" cy="927824"/>
          </a:xfrm>
        </p:grpSpPr>
        <p:sp>
          <p:nvSpPr>
            <p:cNvPr id="88" name="Hexágono 87">
              <a:extLst>
                <a:ext uri="{FF2B5EF4-FFF2-40B4-BE49-F238E27FC236}">
                  <a16:creationId xmlns:a16="http://schemas.microsoft.com/office/drawing/2014/main" id="{FB32CDF1-567D-4BF2-BFA7-74B82EBAF893}"/>
                </a:ext>
              </a:extLst>
            </p:cNvPr>
            <p:cNvSpPr/>
            <p:nvPr/>
          </p:nvSpPr>
          <p:spPr>
            <a:xfrm rot="16200000">
              <a:off x="4168965" y="1914968"/>
              <a:ext cx="927824" cy="799848"/>
            </a:xfrm>
            <a:prstGeom prst="hexagon">
              <a:avLst/>
            </a:prstGeom>
            <a:solidFill>
              <a:srgbClr val="4A4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184" name="Gráfico 7183">
              <a:extLst>
                <a:ext uri="{FF2B5EF4-FFF2-40B4-BE49-F238E27FC236}">
                  <a16:creationId xmlns:a16="http://schemas.microsoft.com/office/drawing/2014/main" id="{080F8F8D-75A3-45CD-A76B-8BC25F7E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5461" y="2067475"/>
              <a:ext cx="494832" cy="494832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2257C38-D206-4E2B-866E-DA4908761B6A}"/>
              </a:ext>
            </a:extLst>
          </p:cNvPr>
          <p:cNvGrpSpPr/>
          <p:nvPr/>
        </p:nvGrpSpPr>
        <p:grpSpPr>
          <a:xfrm>
            <a:off x="6401338" y="2639727"/>
            <a:ext cx="799850" cy="927826"/>
            <a:chOff x="5771478" y="1850979"/>
            <a:chExt cx="799850" cy="927826"/>
          </a:xfrm>
        </p:grpSpPr>
        <p:sp>
          <p:nvSpPr>
            <p:cNvPr id="87" name="Hexágono 86">
              <a:extLst>
                <a:ext uri="{FF2B5EF4-FFF2-40B4-BE49-F238E27FC236}">
                  <a16:creationId xmlns:a16="http://schemas.microsoft.com/office/drawing/2014/main" id="{A19DF83E-7DE5-416B-983C-FC97462476F9}"/>
                </a:ext>
              </a:extLst>
            </p:cNvPr>
            <p:cNvSpPr/>
            <p:nvPr/>
          </p:nvSpPr>
          <p:spPr>
            <a:xfrm rot="16200000">
              <a:off x="5707490" y="1914967"/>
              <a:ext cx="927826" cy="799850"/>
            </a:xfrm>
            <a:prstGeom prst="hexagon">
              <a:avLst/>
            </a:prstGeom>
            <a:solidFill>
              <a:srgbClr val="4A4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186" name="Gráfico 7185">
              <a:extLst>
                <a:ext uri="{FF2B5EF4-FFF2-40B4-BE49-F238E27FC236}">
                  <a16:creationId xmlns:a16="http://schemas.microsoft.com/office/drawing/2014/main" id="{536D6662-6A6D-4FB9-8457-4EE031C9A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26491" y="2069979"/>
              <a:ext cx="489824" cy="489824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4D94CF1C-41A9-4572-B12E-178DC7D265E5}"/>
              </a:ext>
            </a:extLst>
          </p:cNvPr>
          <p:cNvGrpSpPr/>
          <p:nvPr/>
        </p:nvGrpSpPr>
        <p:grpSpPr>
          <a:xfrm>
            <a:off x="8247570" y="2639727"/>
            <a:ext cx="799850" cy="927826"/>
            <a:chOff x="8848531" y="1850978"/>
            <a:chExt cx="799850" cy="927826"/>
          </a:xfrm>
        </p:grpSpPr>
        <p:sp>
          <p:nvSpPr>
            <p:cNvPr id="92" name="Hexágono 91">
              <a:extLst>
                <a:ext uri="{FF2B5EF4-FFF2-40B4-BE49-F238E27FC236}">
                  <a16:creationId xmlns:a16="http://schemas.microsoft.com/office/drawing/2014/main" id="{61268F56-B86D-4348-B0A8-B19E3CD12BD2}"/>
                </a:ext>
              </a:extLst>
            </p:cNvPr>
            <p:cNvSpPr/>
            <p:nvPr/>
          </p:nvSpPr>
          <p:spPr>
            <a:xfrm rot="16200000">
              <a:off x="8784543" y="1914966"/>
              <a:ext cx="927826" cy="799850"/>
            </a:xfrm>
            <a:prstGeom prst="hexagon">
              <a:avLst/>
            </a:prstGeom>
            <a:solidFill>
              <a:srgbClr val="4A4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188" name="Gráfico 7187">
              <a:extLst>
                <a:ext uri="{FF2B5EF4-FFF2-40B4-BE49-F238E27FC236}">
                  <a16:creationId xmlns:a16="http://schemas.microsoft.com/office/drawing/2014/main" id="{596B9ABB-5120-4E21-A4DB-FBB43B5BD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17626" y="2084061"/>
              <a:ext cx="461660" cy="461660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8C0952F7-27A0-4B6B-88FD-F3DA558BA6E8}"/>
              </a:ext>
            </a:extLst>
          </p:cNvPr>
          <p:cNvGrpSpPr/>
          <p:nvPr/>
        </p:nvGrpSpPr>
        <p:grpSpPr>
          <a:xfrm>
            <a:off x="10093804" y="2639727"/>
            <a:ext cx="799850" cy="927826"/>
            <a:chOff x="10387059" y="1850979"/>
            <a:chExt cx="799850" cy="927826"/>
          </a:xfrm>
        </p:grpSpPr>
        <p:sp>
          <p:nvSpPr>
            <p:cNvPr id="91" name="Hexágono 90">
              <a:extLst>
                <a:ext uri="{FF2B5EF4-FFF2-40B4-BE49-F238E27FC236}">
                  <a16:creationId xmlns:a16="http://schemas.microsoft.com/office/drawing/2014/main" id="{62FD52D2-82FA-4444-B6E9-A2EB510A7009}"/>
                </a:ext>
              </a:extLst>
            </p:cNvPr>
            <p:cNvSpPr/>
            <p:nvPr/>
          </p:nvSpPr>
          <p:spPr>
            <a:xfrm rot="16200000">
              <a:off x="10323071" y="1914967"/>
              <a:ext cx="927826" cy="799850"/>
            </a:xfrm>
            <a:prstGeom prst="hexagon">
              <a:avLst/>
            </a:prstGeom>
            <a:solidFill>
              <a:srgbClr val="4A4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192" name="Gráfico 7191">
              <a:extLst>
                <a:ext uri="{FF2B5EF4-FFF2-40B4-BE49-F238E27FC236}">
                  <a16:creationId xmlns:a16="http://schemas.microsoft.com/office/drawing/2014/main" id="{4697EA94-0EB5-4F35-A0F7-F4E32B199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24227" y="2052135"/>
              <a:ext cx="525515" cy="525515"/>
            </a:xfrm>
            <a:prstGeom prst="rect">
              <a:avLst/>
            </a:prstGeom>
          </p:spPr>
        </p:pic>
      </p:grp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27DA2A2C-DB8D-44DE-A572-E88285941C42}"/>
              </a:ext>
            </a:extLst>
          </p:cNvPr>
          <p:cNvSpPr/>
          <p:nvPr/>
        </p:nvSpPr>
        <p:spPr>
          <a:xfrm>
            <a:off x="8471392" y="778228"/>
            <a:ext cx="2157823" cy="37457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2007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rgbClr val="E2007A"/>
                </a:solidFill>
                <a:latin typeface="Century Gothic" panose="020B0502020202020204" pitchFamily="34" charset="0"/>
              </a:rPr>
              <a:t>Smart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4582812-4232-4619-B6EB-5BCE201E6801}"/>
              </a:ext>
            </a:extLst>
          </p:cNvPr>
          <p:cNvSpPr txBox="1"/>
          <p:nvPr/>
        </p:nvSpPr>
        <p:spPr>
          <a:xfrm>
            <a:off x="203398" y="259268"/>
            <a:ext cx="5659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E6007E"/>
                </a:solidFill>
                <a:latin typeface="Myriad Pro" panose="020B0503030403020204" pitchFamily="34" charset="0"/>
              </a:rPr>
              <a:t>Proyecto integrador  </a:t>
            </a:r>
            <a:r>
              <a:rPr lang="es-ES" sz="3200" b="1" dirty="0">
                <a:solidFill>
                  <a:schemeClr val="bg1"/>
                </a:solidFill>
                <a:highlight>
                  <a:srgbClr val="FF3228"/>
                </a:highlight>
                <a:latin typeface="Myriad Pro" panose="020B0503030403020204" pitchFamily="34" charset="0"/>
              </a:rPr>
              <a:t>Big</a:t>
            </a:r>
            <a:r>
              <a:rPr lang="es-ES" sz="3200" b="1" dirty="0">
                <a:latin typeface="Myriad Pro" panose="020B050303040302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53369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ángulo 203">
            <a:extLst>
              <a:ext uri="{FF2B5EF4-FFF2-40B4-BE49-F238E27FC236}">
                <a16:creationId xmlns:a16="http://schemas.microsoft.com/office/drawing/2014/main" id="{08061CC4-5CFF-459B-9956-8B843D9A505E}"/>
              </a:ext>
            </a:extLst>
          </p:cNvPr>
          <p:cNvSpPr/>
          <p:nvPr/>
        </p:nvSpPr>
        <p:spPr>
          <a:xfrm>
            <a:off x="4912995" y="447675"/>
            <a:ext cx="2687956" cy="532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5DB95D-2EA7-4D4E-8BF8-C4DDBAD8865C}"/>
              </a:ext>
            </a:extLst>
          </p:cNvPr>
          <p:cNvSpPr txBox="1"/>
          <p:nvPr/>
        </p:nvSpPr>
        <p:spPr>
          <a:xfrm>
            <a:off x="877653" y="312305"/>
            <a:ext cx="5568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E6007E"/>
                </a:solidFill>
                <a:latin typeface="Myriad Pro" panose="020B0503030403020204" pitchFamily="34" charset="0"/>
              </a:rPr>
              <a:t>Proyecto integrador  </a:t>
            </a:r>
            <a:r>
              <a:rPr lang="es-ES" sz="3200" b="1" dirty="0">
                <a:solidFill>
                  <a:schemeClr val="bg1"/>
                </a:solidFill>
                <a:highlight>
                  <a:srgbClr val="FF3228"/>
                </a:highlight>
                <a:latin typeface="Myriad Pro" panose="020B0503030403020204" pitchFamily="34" charset="0"/>
              </a:rPr>
              <a:t>Big</a:t>
            </a:r>
            <a:r>
              <a:rPr lang="es-ES" sz="3200" b="1" dirty="0">
                <a:latin typeface="Myriad Pro" panose="020B0503030403020204" pitchFamily="34" charset="0"/>
              </a:rPr>
              <a:t> Data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2D03DB3-7938-4611-A04B-00D86054F865}"/>
              </a:ext>
            </a:extLst>
          </p:cNvPr>
          <p:cNvSpPr/>
          <p:nvPr/>
        </p:nvSpPr>
        <p:spPr>
          <a:xfrm>
            <a:off x="4092763" y="1780128"/>
            <a:ext cx="3869395" cy="2962691"/>
          </a:xfrm>
          <a:prstGeom prst="roundRect">
            <a:avLst>
              <a:gd name="adj" fmla="val 400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1C8F102-6C9E-4359-95EF-AE356F9E7922}"/>
              </a:ext>
            </a:extLst>
          </p:cNvPr>
          <p:cNvSpPr/>
          <p:nvPr/>
        </p:nvSpPr>
        <p:spPr>
          <a:xfrm>
            <a:off x="4214412" y="1869360"/>
            <a:ext cx="3617101" cy="646624"/>
          </a:xfrm>
          <a:prstGeom prst="roundRect">
            <a:avLst/>
          </a:prstGeom>
          <a:solidFill>
            <a:srgbClr val="EA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400" b="1" dirty="0">
                <a:solidFill>
                  <a:schemeClr val="bg1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SmartCity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BC870E-73A7-4F83-8D26-2927E3A0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12" y="2819267"/>
            <a:ext cx="3582297" cy="16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6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DA5DECC-2B21-4A10-B227-BDEA08543C98}"/>
              </a:ext>
            </a:extLst>
          </p:cNvPr>
          <p:cNvSpPr/>
          <p:nvPr/>
        </p:nvSpPr>
        <p:spPr>
          <a:xfrm>
            <a:off x="615992" y="980516"/>
            <a:ext cx="11204096" cy="5180140"/>
          </a:xfrm>
          <a:prstGeom prst="roundRect">
            <a:avLst>
              <a:gd name="adj" fmla="val 400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08061CC4-5CFF-459B-9956-8B843D9A505E}"/>
              </a:ext>
            </a:extLst>
          </p:cNvPr>
          <p:cNvSpPr/>
          <p:nvPr/>
        </p:nvSpPr>
        <p:spPr>
          <a:xfrm>
            <a:off x="4912995" y="447675"/>
            <a:ext cx="2687956" cy="48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5DB95D-2EA7-4D4E-8BF8-C4DDBAD8865C}"/>
              </a:ext>
            </a:extLst>
          </p:cNvPr>
          <p:cNvSpPr txBox="1"/>
          <p:nvPr/>
        </p:nvSpPr>
        <p:spPr>
          <a:xfrm>
            <a:off x="877653" y="312305"/>
            <a:ext cx="5568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E6007E"/>
                </a:solidFill>
                <a:latin typeface="Myriad Pro" panose="020B0503030403020204" pitchFamily="34" charset="0"/>
              </a:rPr>
              <a:t>Proyecto integrador  </a:t>
            </a:r>
            <a:r>
              <a:rPr lang="es-ES" sz="3200" b="1" dirty="0">
                <a:solidFill>
                  <a:schemeClr val="bg1"/>
                </a:solidFill>
                <a:highlight>
                  <a:srgbClr val="FF3228"/>
                </a:highlight>
                <a:latin typeface="Myriad Pro" panose="020B0503030403020204" pitchFamily="34" charset="0"/>
              </a:rPr>
              <a:t>Big</a:t>
            </a:r>
            <a:r>
              <a:rPr lang="es-ES" sz="3200" b="1" dirty="0">
                <a:latin typeface="Myriad Pro" panose="020B0503030403020204" pitchFamily="34" charset="0"/>
              </a:rPr>
              <a:t> Data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522591E-C5F9-48FB-9CD4-D76DEDFA516E}"/>
              </a:ext>
            </a:extLst>
          </p:cNvPr>
          <p:cNvSpPr/>
          <p:nvPr/>
        </p:nvSpPr>
        <p:spPr>
          <a:xfrm>
            <a:off x="784418" y="1941986"/>
            <a:ext cx="10727583" cy="699063"/>
          </a:xfrm>
          <a:prstGeom prst="roundRect">
            <a:avLst>
              <a:gd name="adj" fmla="val 10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4A4A46"/>
                </a:solidFill>
                <a:latin typeface="Century Gothic" panose="020B0502020202020204" pitchFamily="34" charset="0"/>
              </a:rPr>
              <a:t>Plataforma</a:t>
            </a:r>
            <a:endParaRPr lang="es-ES" dirty="0">
              <a:solidFill>
                <a:srgbClr val="4A4A4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AF225C5-C002-4AB3-A551-9D16CC4B3EF9}"/>
              </a:ext>
            </a:extLst>
          </p:cNvPr>
          <p:cNvSpPr/>
          <p:nvPr/>
        </p:nvSpPr>
        <p:spPr>
          <a:xfrm>
            <a:off x="851047" y="2951527"/>
            <a:ext cx="10660953" cy="699063"/>
          </a:xfrm>
          <a:prstGeom prst="roundRect">
            <a:avLst>
              <a:gd name="adj" fmla="val 10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rgbClr val="4A4A46"/>
                </a:solidFill>
                <a:latin typeface="Century Gothic" panose="020B0502020202020204" pitchFamily="34" charset="0"/>
              </a:rPr>
              <a:t>Captación de datos / Integración de datos / ETL / Visualización de datos</a:t>
            </a:r>
            <a:endParaRPr lang="es-ES" dirty="0">
              <a:solidFill>
                <a:srgbClr val="4A4A46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B97EFB4-8F0F-4D1D-B372-C3BB4710868A}"/>
              </a:ext>
            </a:extLst>
          </p:cNvPr>
          <p:cNvSpPr/>
          <p:nvPr/>
        </p:nvSpPr>
        <p:spPr>
          <a:xfrm>
            <a:off x="784417" y="1095290"/>
            <a:ext cx="10727581" cy="515230"/>
          </a:xfrm>
          <a:prstGeom prst="roundRect">
            <a:avLst/>
          </a:prstGeom>
          <a:solidFill>
            <a:srgbClr val="EA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400" b="1" dirty="0">
                <a:solidFill>
                  <a:schemeClr val="bg1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SmartCity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050776B-5B13-4C8A-AF51-112B1F8F861F}"/>
              </a:ext>
            </a:extLst>
          </p:cNvPr>
          <p:cNvSpPr/>
          <p:nvPr/>
        </p:nvSpPr>
        <p:spPr>
          <a:xfrm>
            <a:off x="851048" y="3931843"/>
            <a:ext cx="10660952" cy="699063"/>
          </a:xfrm>
          <a:prstGeom prst="roundRect">
            <a:avLst>
              <a:gd name="adj" fmla="val 10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rgbClr val="4A4A46"/>
                </a:solidFill>
                <a:latin typeface="Century Gothic" panose="020B0502020202020204" pitchFamily="34" charset="0"/>
              </a:rPr>
              <a:t>Procesamiento en Tiempo Real</a:t>
            </a:r>
            <a:endParaRPr lang="es-ES" dirty="0">
              <a:solidFill>
                <a:srgbClr val="4A4A46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F1AEA8E-7B8A-44D1-9E98-36609D4062BC}"/>
              </a:ext>
            </a:extLst>
          </p:cNvPr>
          <p:cNvSpPr/>
          <p:nvPr/>
        </p:nvSpPr>
        <p:spPr>
          <a:xfrm>
            <a:off x="877652" y="4957815"/>
            <a:ext cx="10634347" cy="699063"/>
          </a:xfrm>
          <a:prstGeom prst="roundRect">
            <a:avLst>
              <a:gd name="adj" fmla="val 10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rgbClr val="4A4A46"/>
                </a:solidFill>
                <a:latin typeface="Century Gothic" panose="020B0502020202020204" pitchFamily="34" charset="0"/>
              </a:rPr>
              <a:t>Servicios Inteligentes IA</a:t>
            </a:r>
            <a:endParaRPr lang="es-ES" dirty="0">
              <a:solidFill>
                <a:srgbClr val="4A4A4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2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DA5DECC-2B21-4A10-B227-BDEA08543C98}"/>
              </a:ext>
            </a:extLst>
          </p:cNvPr>
          <p:cNvSpPr/>
          <p:nvPr/>
        </p:nvSpPr>
        <p:spPr>
          <a:xfrm>
            <a:off x="615992" y="980516"/>
            <a:ext cx="9534687" cy="5180140"/>
          </a:xfrm>
          <a:prstGeom prst="roundRect">
            <a:avLst>
              <a:gd name="adj" fmla="val 400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08061CC4-5CFF-459B-9956-8B843D9A505E}"/>
              </a:ext>
            </a:extLst>
          </p:cNvPr>
          <p:cNvSpPr/>
          <p:nvPr/>
        </p:nvSpPr>
        <p:spPr>
          <a:xfrm>
            <a:off x="4912995" y="447675"/>
            <a:ext cx="2687956" cy="48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5DB95D-2EA7-4D4E-8BF8-C4DDBAD8865C}"/>
              </a:ext>
            </a:extLst>
          </p:cNvPr>
          <p:cNvSpPr txBox="1"/>
          <p:nvPr/>
        </p:nvSpPr>
        <p:spPr>
          <a:xfrm>
            <a:off x="877653" y="312305"/>
            <a:ext cx="576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E6007E"/>
                </a:solidFill>
                <a:latin typeface="Myriad Pro" panose="020B0503030403020204" pitchFamily="34" charset="0"/>
              </a:rPr>
              <a:t>Proyecto integrador  </a:t>
            </a:r>
            <a:r>
              <a:rPr lang="es-ES" sz="3200" b="1" dirty="0">
                <a:solidFill>
                  <a:schemeClr val="bg1"/>
                </a:solidFill>
                <a:highlight>
                  <a:srgbClr val="FF3228"/>
                </a:highlight>
                <a:latin typeface="Myriad Pro" panose="020B0503030403020204" pitchFamily="34" charset="0"/>
              </a:rPr>
              <a:t>Big</a:t>
            </a:r>
            <a:r>
              <a:rPr lang="es-ES" sz="3200" b="1" dirty="0">
                <a:latin typeface="Myriad Pro" panose="020B0503030403020204" pitchFamily="34" charset="0"/>
              </a:rPr>
              <a:t> Data I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AF225C5-C002-4AB3-A551-9D16CC4B3EF9}"/>
              </a:ext>
            </a:extLst>
          </p:cNvPr>
          <p:cNvSpPr/>
          <p:nvPr/>
        </p:nvSpPr>
        <p:spPr>
          <a:xfrm>
            <a:off x="817734" y="1755569"/>
            <a:ext cx="9173554" cy="699063"/>
          </a:xfrm>
          <a:prstGeom prst="roundRect">
            <a:avLst>
              <a:gd name="adj" fmla="val 10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4A4A46"/>
                </a:solidFill>
                <a:latin typeface="Century Gothic" panose="020B0502020202020204" pitchFamily="34" charset="0"/>
              </a:rPr>
              <a:t>Sensores de Calidad de Aire, Parkings , Control de aforo, Residuos,…</a:t>
            </a:r>
            <a:endParaRPr lang="es-ES" sz="1400" dirty="0">
              <a:solidFill>
                <a:srgbClr val="4A4A46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B97EFB4-8F0F-4D1D-B372-C3BB4710868A}"/>
              </a:ext>
            </a:extLst>
          </p:cNvPr>
          <p:cNvSpPr/>
          <p:nvPr/>
        </p:nvSpPr>
        <p:spPr>
          <a:xfrm>
            <a:off x="784418" y="1095290"/>
            <a:ext cx="9206868" cy="515230"/>
          </a:xfrm>
          <a:prstGeom prst="roundRect">
            <a:avLst/>
          </a:prstGeom>
          <a:solidFill>
            <a:srgbClr val="EA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400" b="1" dirty="0">
                <a:solidFill>
                  <a:schemeClr val="bg1"/>
                </a:solidFill>
                <a:latin typeface="Century Gothic" panose="020B0502020202020204" pitchFamily="34" charset="0"/>
                <a:ea typeface="GeoSlab703 Lt BT Light" charset="0"/>
                <a:cs typeface="GeoSlab703 Lt BT Light" charset="0"/>
              </a:rPr>
              <a:t>SmartCity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050776B-5B13-4C8A-AF51-112B1F8F861F}"/>
              </a:ext>
            </a:extLst>
          </p:cNvPr>
          <p:cNvSpPr/>
          <p:nvPr/>
        </p:nvSpPr>
        <p:spPr>
          <a:xfrm>
            <a:off x="817734" y="2585104"/>
            <a:ext cx="9173554" cy="855053"/>
          </a:xfrm>
          <a:prstGeom prst="roundRect">
            <a:avLst>
              <a:gd name="adj" fmla="val 10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4A4A46"/>
                </a:solidFill>
                <a:latin typeface="Century Gothic" panose="020B0502020202020204" pitchFamily="34" charset="0"/>
              </a:rPr>
              <a:t>Crearemos pipelines EL /LT para visualizar los datos en cuadros de mando datos General SmartCity y por cada vertical</a:t>
            </a:r>
            <a:endParaRPr lang="es-ES" sz="1400" dirty="0">
              <a:solidFill>
                <a:srgbClr val="4A4A46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EC0F10B-3667-4900-8719-F4B5D81F0178}"/>
              </a:ext>
            </a:extLst>
          </p:cNvPr>
          <p:cNvSpPr/>
          <p:nvPr/>
        </p:nvSpPr>
        <p:spPr>
          <a:xfrm>
            <a:off x="817734" y="4907657"/>
            <a:ext cx="9173552" cy="855053"/>
          </a:xfrm>
          <a:prstGeom prst="roundRect">
            <a:avLst>
              <a:gd name="adj" fmla="val 10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4A4A46"/>
                </a:solidFill>
                <a:latin typeface="Century Gothic" panose="020B0502020202020204" pitchFamily="34" charset="0"/>
              </a:rPr>
              <a:t>Crearemos reglas complejas sobre los datos de un determinado vertical</a:t>
            </a:r>
            <a:endParaRPr lang="es-ES" sz="1400" dirty="0">
              <a:solidFill>
                <a:srgbClr val="4A4A46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F0A88AF-C714-407B-9264-14C02A08F3D0}"/>
              </a:ext>
            </a:extLst>
          </p:cNvPr>
          <p:cNvSpPr/>
          <p:nvPr/>
        </p:nvSpPr>
        <p:spPr>
          <a:xfrm>
            <a:off x="817733" y="3739214"/>
            <a:ext cx="9173553" cy="855053"/>
          </a:xfrm>
          <a:prstGeom prst="roundRect">
            <a:avLst>
              <a:gd name="adj" fmla="val 10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4A4A46"/>
                </a:solidFill>
                <a:latin typeface="Century Gothic" panose="020B0502020202020204" pitchFamily="34" charset="0"/>
              </a:rPr>
              <a:t>Crearemos pipelines de Streaming en tiempo real con los datos de los verticales</a:t>
            </a:r>
            <a:endParaRPr lang="es-ES" sz="1400" dirty="0">
              <a:solidFill>
                <a:srgbClr val="4A4A4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7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811A4A0-0D65-4889-98B5-E62D3B9B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47" y="188913"/>
            <a:ext cx="10515600" cy="646331"/>
          </a:xfrm>
        </p:spPr>
        <p:txBody>
          <a:bodyPr/>
          <a:lstStyle/>
          <a:p>
            <a:r>
              <a:rPr lang="es-ES" sz="4000" dirty="0">
                <a:latin typeface="Myriad Pro" panose="020B0503030403020204" pitchFamily="34" charset="0"/>
              </a:rPr>
              <a:t>Primer reto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75F92E-1453-45CA-B177-D133FB76D1A9}"/>
              </a:ext>
            </a:extLst>
          </p:cNvPr>
          <p:cNvSpPr/>
          <p:nvPr/>
        </p:nvSpPr>
        <p:spPr>
          <a:xfrm>
            <a:off x="1869115" y="1988280"/>
            <a:ext cx="830599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Plataforma</a:t>
            </a:r>
          </a:p>
        </p:txBody>
      </p:sp>
    </p:spTree>
    <p:extLst>
      <p:ext uri="{BB962C8B-B14F-4D97-AF65-F5344CB8AC3E}">
        <p14:creationId xmlns:p14="http://schemas.microsoft.com/office/powerpoint/2010/main" val="366140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811A4A0-0D65-4889-98B5-E62D3B9B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47" y="188913"/>
            <a:ext cx="10515600" cy="646331"/>
          </a:xfrm>
        </p:spPr>
        <p:txBody>
          <a:bodyPr/>
          <a:lstStyle/>
          <a:p>
            <a:r>
              <a:rPr lang="es-ES" sz="4000" dirty="0">
                <a:latin typeface="Myriad Pro" panose="020B0503030403020204" pitchFamily="34" charset="0"/>
              </a:rPr>
              <a:t>Próximos pasos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BFAFE8-F871-4F29-BD79-352E59D1FD36}"/>
              </a:ext>
            </a:extLst>
          </p:cNvPr>
          <p:cNvSpPr/>
          <p:nvPr/>
        </p:nvSpPr>
        <p:spPr>
          <a:xfrm>
            <a:off x="877653" y="803053"/>
            <a:ext cx="11166565" cy="588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s-ES" sz="2800" dirty="0">
                <a:latin typeface="Myriad Pro" panose="020B0503030403020204" pitchFamily="34" charset="0"/>
                <a:ea typeface="Calibri" panose="020F0502020204030204" pitchFamily="34" charset="0"/>
              </a:rPr>
              <a:t>Rellenar encuesta</a:t>
            </a:r>
          </a:p>
          <a:p>
            <a:pPr marL="342900" lvl="0" indent="-342900">
              <a:lnSpc>
                <a:spcPct val="2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latin typeface="Myriad Pro" panose="020B0503030403020204" pitchFamily="34" charset="0"/>
                <a:ea typeface="Times New Roman" panose="02020603050405020304" pitchFamily="18" charset="0"/>
              </a:rPr>
              <a:t>Documentar e Investigar sobre Fiware</a:t>
            </a:r>
          </a:p>
          <a:p>
            <a:pPr lvl="1">
              <a:lnSpc>
                <a:spcPct val="150000"/>
              </a:lnSpc>
            </a:pPr>
            <a:r>
              <a:rPr lang="es-ES" dirty="0">
                <a:latin typeface="Myriad Pro" panose="020B0503030403020204" pitchFamily="34" charset="0"/>
                <a:ea typeface="Times New Roman" panose="02020603050405020304" pitchFamily="18" charset="0"/>
              </a:rPr>
              <a:t>Fiware.org</a:t>
            </a:r>
          </a:p>
          <a:p>
            <a:pPr marL="342900" lvl="0" indent="-342900">
              <a:lnSpc>
                <a:spcPct val="2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latin typeface="Myriad Pro" panose="020B0503030403020204" pitchFamily="34" charset="0"/>
                <a:ea typeface="Times New Roman" panose="02020603050405020304" pitchFamily="18" charset="0"/>
              </a:rPr>
              <a:t>Tutoriales fiware</a:t>
            </a:r>
          </a:p>
          <a:p>
            <a:pPr marL="114300" lvl="1">
              <a:lnSpc>
                <a:spcPct val="150000"/>
              </a:lnSpc>
            </a:pPr>
            <a:r>
              <a:rPr lang="es-ES" dirty="0">
                <a:latin typeface="Myriad Pro" panose="020B0503030403020204" pitchFamily="34" charset="0"/>
                <a:hlinkClick r:id="rId2"/>
              </a:rPr>
              <a:t>https://fiware-tutorials.readthedocs.io/en/latest/index.html</a:t>
            </a:r>
            <a:endParaRPr lang="es-ES" dirty="0">
              <a:latin typeface="Myriad Pro" panose="020B0503030403020204" pitchFamily="34" charset="0"/>
            </a:endParaRPr>
          </a:p>
          <a:p>
            <a:pPr marL="114300" lvl="1">
              <a:lnSpc>
                <a:spcPct val="150000"/>
              </a:lnSpc>
            </a:pPr>
            <a:r>
              <a:rPr lang="es-ES" dirty="0">
                <a:latin typeface="Myriad Pro" panose="020B0503030403020204" pitchFamily="34" charset="0"/>
                <a:hlinkClick r:id="rId3"/>
              </a:rPr>
              <a:t>https://github.com/FIWARE/tutorials.Historic-Context-Flume</a:t>
            </a:r>
            <a:endParaRPr lang="es-ES" dirty="0">
              <a:latin typeface="Myriad Pro" panose="020B0503030403020204" pitchFamily="34" charset="0"/>
            </a:endParaRPr>
          </a:p>
          <a:p>
            <a:pPr marL="114300" lvl="1">
              <a:lnSpc>
                <a:spcPct val="150000"/>
              </a:lnSpc>
            </a:pPr>
            <a:r>
              <a:rPr lang="es-ES" dirty="0">
                <a:latin typeface="Myriad Pro" panose="020B0503030403020204" pitchFamily="34" charset="0"/>
              </a:rPr>
              <a:t>https://github.com/FIWARE/tutorials.Historic-Context-NIFI</a:t>
            </a:r>
          </a:p>
          <a:p>
            <a:pPr marL="342900" lvl="0" indent="-342900">
              <a:lnSpc>
                <a:spcPct val="2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2800" dirty="0">
              <a:latin typeface="Myriad Pro" panose="020B0503030403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27650" name="Picture 2" descr="Docker para entornos de pentesting - SSHTeam Pentesting">
            <a:extLst>
              <a:ext uri="{FF2B5EF4-FFF2-40B4-BE49-F238E27FC236}">
                <a16:creationId xmlns:a16="http://schemas.microsoft.com/office/drawing/2014/main" id="{7CED397D-451C-40C5-92C2-0CED1E34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903" y="378509"/>
            <a:ext cx="883444" cy="7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Actualizando Postman en Ubuntu… | by Ludim | Medium">
            <a:extLst>
              <a:ext uri="{FF2B5EF4-FFF2-40B4-BE49-F238E27FC236}">
                <a16:creationId xmlns:a16="http://schemas.microsoft.com/office/drawing/2014/main" id="{91379BA9-17E1-45A4-9523-27EB84CC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872" y="1730775"/>
            <a:ext cx="1461492" cy="5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Portainer para gestionar tus contenedores en Docker - On The Dock">
            <a:extLst>
              <a:ext uri="{FF2B5EF4-FFF2-40B4-BE49-F238E27FC236}">
                <a16:creationId xmlns:a16="http://schemas.microsoft.com/office/drawing/2014/main" id="{3FCCE3BC-2AC4-42AA-B20F-6EB02288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872" y="2909797"/>
            <a:ext cx="1490391" cy="4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 descr="Cómo configurar PostgreSQL para que funcione con Ruby on Rails » MuyLinux">
            <a:extLst>
              <a:ext uri="{FF2B5EF4-FFF2-40B4-BE49-F238E27FC236}">
                <a16:creationId xmlns:a16="http://schemas.microsoft.com/office/drawing/2014/main" id="{97D63D1A-3C54-42CC-A775-34DA7EAF4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903" y="3991284"/>
            <a:ext cx="1076902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 descr="MongoDB pincha en hueso: nadie acepta su nueva licencia » MuyLinux">
            <a:extLst>
              <a:ext uri="{FF2B5EF4-FFF2-40B4-BE49-F238E27FC236}">
                <a16:creationId xmlns:a16="http://schemas.microsoft.com/office/drawing/2014/main" id="{E857D39D-74DB-4355-8BE9-2F47FBAE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823" y="4999552"/>
            <a:ext cx="1614487" cy="10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74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(castellano) v2.1" id="{23613C43-5463-4757-B9CF-42423B874446}" vid="{E6C2EC38-EF46-453E-B154-73296EFA8A0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3613</TotalTime>
  <Words>789</Words>
  <Application>Microsoft Office PowerPoint</Application>
  <PresentationFormat>Panorámica</PresentationFormat>
  <Paragraphs>136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Century Gothic</vt:lpstr>
      <vt:lpstr>GeoSlab703 Lt BT Light</vt:lpstr>
      <vt:lpstr>GeoSlab703 Md BT Medium</vt:lpstr>
      <vt:lpstr>IBMPlexMono,  Courier New</vt:lpstr>
      <vt:lpstr>Myriad Pro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Primer reto</vt:lpstr>
      <vt:lpstr>Próximos pasos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Ortega | NUNSYS</dc:creator>
  <cp:lastModifiedBy>Fernando Bori | NUNSYS</cp:lastModifiedBy>
  <cp:revision>76</cp:revision>
  <dcterms:created xsi:type="dcterms:W3CDTF">2019-10-22T08:25:17Z</dcterms:created>
  <dcterms:modified xsi:type="dcterms:W3CDTF">2023-04-03T13:26:04Z</dcterms:modified>
</cp:coreProperties>
</file>