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87" r:id="rId2"/>
    <p:sldMasterId id="2147483885" r:id="rId3"/>
    <p:sldMasterId id="2147483927" r:id="rId4"/>
  </p:sldMasterIdLst>
  <p:notesMasterIdLst>
    <p:notesMasterId r:id="rId17"/>
  </p:notesMasterIdLst>
  <p:sldIdLst>
    <p:sldId id="439" r:id="rId5"/>
    <p:sldId id="440" r:id="rId6"/>
    <p:sldId id="441" r:id="rId7"/>
    <p:sldId id="442" r:id="rId8"/>
    <p:sldId id="444" r:id="rId9"/>
    <p:sldId id="443" r:id="rId10"/>
    <p:sldId id="449" r:id="rId11"/>
    <p:sldId id="450" r:id="rId12"/>
    <p:sldId id="445" r:id="rId13"/>
    <p:sldId id="451" r:id="rId14"/>
    <p:sldId id="446" r:id="rId15"/>
    <p:sldId id="45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ertura" id="{A197F6C9-5825-4AC5-BF98-1E1FC8A89C11}">
          <p14:sldIdLst/>
        </p14:section>
        <p14:section name="Introdução" id="{8764B403-36F3-4A4F-990E-F8B197AA8A47}">
          <p14:sldIdLst>
            <p14:sldId id="439"/>
          </p14:sldIdLst>
        </p14:section>
        <p14:section name="Hello World" id="{0D04DA6F-15E3-47C3-98D5-19A6BDB68E2F}">
          <p14:sldIdLst>
            <p14:sldId id="440"/>
            <p14:sldId id="441"/>
          </p14:sldIdLst>
        </p14:section>
        <p14:section name="Cases" id="{DFB21914-D58D-4698-A6C6-5AF85776C2EF}">
          <p14:sldIdLst>
            <p14:sldId id="442"/>
            <p14:sldId id="444"/>
          </p14:sldIdLst>
        </p14:section>
        <p14:section name="MVP1 Registro" id="{DA24CFEE-4A05-4F51-B5FF-FDA8F041202A}">
          <p14:sldIdLst>
            <p14:sldId id="443"/>
            <p14:sldId id="449"/>
          </p14:sldIdLst>
        </p14:section>
        <p14:section name="MVP2 Consumo" id="{79F9072E-4A93-4D97-97E8-A1545D4347DA}">
          <p14:sldIdLst>
            <p14:sldId id="450"/>
            <p14:sldId id="445"/>
          </p14:sldIdLst>
        </p14:section>
        <p14:section name="Coffee Break" id="{78A8044E-A70D-4B09-AF84-D58CED824111}">
          <p14:sldIdLst/>
        </p14:section>
        <p14:section name="MVP3 Validação" id="{52740DC7-51E4-4BC5-94B7-2CA3E7B313A8}">
          <p14:sldIdLst>
            <p14:sldId id="451"/>
            <p14:sldId id="446"/>
          </p14:sldIdLst>
        </p14:section>
        <p14:section name="MVP4 API" id="{545D8CAF-3315-41D0-BA45-5447045FB333}">
          <p14:sldIdLst>
            <p14:sldId id="452"/>
          </p14:sldIdLst>
        </p14:section>
        <p14:section name="MVP5 Front" id="{B35FB99A-94E3-4860-ADCF-E6B46175E13F}">
          <p14:sldIdLst/>
        </p14:section>
        <p14:section name="Encerramento" id="{4D41CAC8-CCBB-4081-9B3E-7DAE18C6780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58620"/>
    <a:srgbClr val="42C3D3"/>
    <a:srgbClr val="DCE462"/>
    <a:srgbClr val="5B9BD5"/>
    <a:srgbClr val="A4D4DE"/>
    <a:srgbClr val="7F7F7F"/>
    <a:srgbClr val="AFABAB"/>
    <a:srgbClr val="C6C6C6"/>
    <a:srgbClr val="EF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39583-207E-43E8-973A-8CDDED698289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957B-57F7-4391-BAA3-254D6E710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05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1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8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8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anja_3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0537" y="215911"/>
            <a:ext cx="10515600" cy="4632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pt-BR" sz="3200">
                <a:solidFill>
                  <a:schemeClr val="accent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pt-BR" dirty="0" smtClean="0"/>
              <a:t>clique para editar o título mestre_</a:t>
            </a:r>
            <a:endParaRPr lang="pt-BR" dirty="0"/>
          </a:p>
        </p:txBody>
      </p:sp>
      <p:sp>
        <p:nvSpPr>
          <p:cNvPr id="3" name="CaixaDeTexto 2"/>
          <p:cNvSpPr txBox="1"/>
          <p:nvPr userDrawn="1"/>
        </p:nvSpPr>
        <p:spPr bwMode="auto">
          <a:xfrm>
            <a:off x="1622119" y="2753476"/>
            <a:ext cx="7909984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defTabSz="914358">
              <a:buClr>
                <a:srgbClr val="C0504D"/>
              </a:buClr>
              <a:buFont typeface="Wingdings" pitchFamily="-112" charset="2"/>
              <a:buNone/>
            </a:pPr>
            <a:endParaRPr lang="pt-BR" sz="2801" dirty="0" err="1">
              <a:solidFill>
                <a:srgbClr val="0A1750"/>
              </a:solidFill>
              <a:latin typeface="Arial"/>
              <a:cs typeface="Arial"/>
            </a:endParaRPr>
          </a:p>
        </p:txBody>
      </p:sp>
      <p:sp>
        <p:nvSpPr>
          <p:cNvPr id="6" name="Rectangle 6"/>
          <p:cNvSpPr/>
          <p:nvPr userDrawn="1"/>
        </p:nvSpPr>
        <p:spPr>
          <a:xfrm>
            <a:off x="0" y="0"/>
            <a:ext cx="12192000" cy="7302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 algn="ctr" defTabSz="912513"/>
            <a:endParaRPr lang="en-US" sz="3200">
              <a:solidFill>
                <a:srgbClr val="ED7D3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68" y="162903"/>
            <a:ext cx="700709" cy="7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239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446">
          <p15:clr>
            <a:srgbClr val="FBAE40"/>
          </p15:clr>
        </p15:guide>
        <p15:guide id="3" pos="2638">
          <p15:clr>
            <a:srgbClr val="FBAE40"/>
          </p15:clr>
        </p15:guide>
        <p15:guide id="4" pos="50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30537" y="215911"/>
            <a:ext cx="10515600" cy="463208"/>
          </a:xfrm>
          <a:prstGeom prst="rect">
            <a:avLst/>
          </a:prstGeom>
        </p:spPr>
        <p:txBody>
          <a:bodyPr anchor="ctr"/>
          <a:lstStyle>
            <a:lvl1pPr algn="l">
              <a:defRPr lang="pt-BR" sz="1807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2192000" cy="220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7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07988" y="202848"/>
            <a:ext cx="10515600" cy="4632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pt-BR" sz="3600">
                <a:solidFill>
                  <a:schemeClr val="accent2"/>
                </a:solidFill>
                <a:latin typeface="Myriad Pro Light" panose="020B0403030403020204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pt-BR" dirty="0" smtClean="0"/>
              <a:t>clique para editar o título mestre_</a:t>
            </a:r>
            <a:endParaRPr lang="pt-BR" dirty="0"/>
          </a:p>
        </p:txBody>
      </p:sp>
      <p:sp>
        <p:nvSpPr>
          <p:cNvPr id="3" name="CaixaDeTexto 2"/>
          <p:cNvSpPr txBox="1"/>
          <p:nvPr userDrawn="1"/>
        </p:nvSpPr>
        <p:spPr bwMode="auto">
          <a:xfrm>
            <a:off x="1622119" y="2753476"/>
            <a:ext cx="7909984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defTabSz="914358">
              <a:buClr>
                <a:srgbClr val="C0504D"/>
              </a:buClr>
              <a:buFont typeface="Wingdings" pitchFamily="-112" charset="2"/>
              <a:buNone/>
            </a:pPr>
            <a:endParaRPr lang="pt-BR" sz="2801" dirty="0" err="1">
              <a:solidFill>
                <a:srgbClr val="0A1750"/>
              </a:solidFill>
              <a:latin typeface="Arial"/>
              <a:cs typeface="Arial"/>
            </a:endParaRPr>
          </a:p>
        </p:txBody>
      </p:sp>
      <p:sp>
        <p:nvSpPr>
          <p:cNvPr id="6" name="Rectangle 6"/>
          <p:cNvSpPr/>
          <p:nvPr userDrawn="1"/>
        </p:nvSpPr>
        <p:spPr>
          <a:xfrm>
            <a:off x="0" y="0"/>
            <a:ext cx="12192000" cy="7302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 algn="ctr" defTabSz="912513"/>
            <a:endParaRPr lang="en-US" sz="3200">
              <a:solidFill>
                <a:srgbClr val="FF5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685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172-40A5-422F-9968-9055765E2051}" type="datetime7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out-17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tângulo de cantos arredondados 7"/>
          <p:cNvSpPr/>
          <p:nvPr userDrawn="1"/>
        </p:nvSpPr>
        <p:spPr>
          <a:xfrm rot="2700000">
            <a:off x="1173524" y="1001595"/>
            <a:ext cx="4836127" cy="4836127"/>
          </a:xfrm>
          <a:prstGeom prst="roundRect">
            <a:avLst>
              <a:gd name="adj" fmla="val 1236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tângulo de cantos arredondados 8"/>
          <p:cNvSpPr/>
          <p:nvPr userDrawn="1"/>
        </p:nvSpPr>
        <p:spPr>
          <a:xfrm>
            <a:off x="418057" y="3007631"/>
            <a:ext cx="3159641" cy="3159641"/>
          </a:xfrm>
          <a:prstGeom prst="roundRect">
            <a:avLst>
              <a:gd name="adj" fmla="val 1236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tângulo de cantos arredondados 9"/>
          <p:cNvSpPr/>
          <p:nvPr userDrawn="1"/>
        </p:nvSpPr>
        <p:spPr>
          <a:xfrm rot="2700000">
            <a:off x="82077" y="3486924"/>
            <a:ext cx="3025328" cy="3025328"/>
          </a:xfrm>
          <a:prstGeom prst="roundRect">
            <a:avLst>
              <a:gd name="adj" fmla="val 1236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 rot="5400000">
            <a:off x="1294876" y="4695476"/>
            <a:ext cx="2284773" cy="2284773"/>
          </a:xfrm>
          <a:prstGeom prst="roundRect">
            <a:avLst>
              <a:gd name="adj" fmla="val 1236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92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ackgrou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811044"/>
            <a:ext cx="9144000" cy="1655762"/>
          </a:xfrm>
          <a:solidFill>
            <a:srgbClr val="000000">
              <a:alpha val="50196"/>
            </a:srgbClr>
          </a:solidFill>
        </p:spPr>
        <p:txBody>
          <a:bodyPr anchor="ctr">
            <a:normAutofit/>
          </a:bodyPr>
          <a:lstStyle>
            <a:lvl1pPr marL="360000" indent="0" algn="l"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80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910F468-F310-4B5C-B64D-0A65FACAD286}" type="datetime7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out-17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tângulo de cantos arredondados 7"/>
          <p:cNvSpPr/>
          <p:nvPr userDrawn="1"/>
        </p:nvSpPr>
        <p:spPr>
          <a:xfrm rot="2700000">
            <a:off x="1173524" y="1001595"/>
            <a:ext cx="4836127" cy="4836127"/>
          </a:xfrm>
          <a:prstGeom prst="roundRect">
            <a:avLst>
              <a:gd name="adj" fmla="val 1236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9" name="Retângulo de cantos arredondados 8"/>
          <p:cNvSpPr/>
          <p:nvPr userDrawn="1"/>
        </p:nvSpPr>
        <p:spPr>
          <a:xfrm>
            <a:off x="418057" y="3007631"/>
            <a:ext cx="3159641" cy="3159641"/>
          </a:xfrm>
          <a:prstGeom prst="roundRect">
            <a:avLst>
              <a:gd name="adj" fmla="val 1236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tângulo de cantos arredondados 9"/>
          <p:cNvSpPr/>
          <p:nvPr userDrawn="1"/>
        </p:nvSpPr>
        <p:spPr>
          <a:xfrm rot="2700000">
            <a:off x="82077" y="3486924"/>
            <a:ext cx="3025328" cy="3025328"/>
          </a:xfrm>
          <a:prstGeom prst="roundRect">
            <a:avLst>
              <a:gd name="adj" fmla="val 1236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 rot="5400000">
            <a:off x="1294876" y="4695476"/>
            <a:ext cx="2284773" cy="2284773"/>
          </a:xfrm>
          <a:prstGeom prst="roundRect">
            <a:avLst>
              <a:gd name="adj" fmla="val 1236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1246" y="3039714"/>
            <a:ext cx="4936914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336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220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7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97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953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8256104" y="0"/>
            <a:ext cx="393589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393589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5796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525" userDrawn="1">
          <p15:clr>
            <a:srgbClr val="FBAE40"/>
          </p15:clr>
        </p15:guide>
        <p15:guide id="2" pos="513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41301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513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8256104" y="0"/>
            <a:ext cx="39358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39358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5630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51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4128052" y="0"/>
            <a:ext cx="39358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7950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513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2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A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4234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5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47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78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91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3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 bwMode="auto">
          <a:xfrm>
            <a:off x="1622119" y="2753476"/>
            <a:ext cx="7909984" cy="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defTabSz="914376">
              <a:buClr>
                <a:srgbClr val="C0504D"/>
              </a:buClr>
              <a:buFont typeface="Wingdings" pitchFamily="-112" charset="2"/>
              <a:buNone/>
            </a:pPr>
            <a:endParaRPr lang="pt-BR" sz="2801" dirty="0">
              <a:solidFill>
                <a:srgbClr val="0A17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034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337">
          <p15:clr>
            <a:srgbClr val="FBAE40"/>
          </p15:clr>
        </p15:guide>
        <p15:guide id="2" pos="2882">
          <p15:clr>
            <a:srgbClr val="FBAE40"/>
          </p15:clr>
        </p15:guide>
        <p15:guide id="3" orient="horz" pos="38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3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1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2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14"/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914314"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14"/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14"/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914314"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9" r:id="rId13"/>
    <p:sldLayoutId id="2147483690" r:id="rId14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30C1AD00-DCE3-42BC-8849-5E6D8046E29D}" type="datetime7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out-17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5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14"/>
            <a:fld id="{AE8524B3-E6B0-4A54-811F-AB58E37AB55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914314"/>
              <a:t>02/10/2017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14"/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14"/>
            <a:fld id="{89EB2F9B-9E30-4A77-BD19-6D1E848500AE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914314"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llowcable/bootcam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Introdução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43566" y="1207921"/>
            <a:ext cx="3998159" cy="2274951"/>
          </a:xfrm>
          <a:prstGeom prst="rect">
            <a:avLst/>
          </a:prstGeom>
          <a:solidFill>
            <a:srgbClr val="F586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26"/>
          <p:cNvSpPr txBox="1"/>
          <p:nvPr/>
        </p:nvSpPr>
        <p:spPr>
          <a:xfrm>
            <a:off x="4699090" y="1288683"/>
            <a:ext cx="3427560" cy="2034914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Sublime</a:t>
            </a:r>
          </a:p>
          <a:p>
            <a:pPr defTabSz="322584"/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</a:t>
            </a:r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defTabSz="322584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</a:t>
            </a:r>
          </a:p>
          <a:p>
            <a:pPr defTabSz="322584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Solidity</a:t>
            </a:r>
            <a:endParaRPr lang="pt-BR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defTabSz="322584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(web3.js)</a:t>
            </a:r>
          </a:p>
          <a:p>
            <a:pPr defTabSz="322584"/>
            <a:endParaRPr lang="pt-B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</p:txBody>
      </p:sp>
      <p:pic>
        <p:nvPicPr>
          <p:cNvPr id="1026" name="Picture 2" descr="Resultado de imagem para sublime text 3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15" y="2132837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643566" y="3525324"/>
            <a:ext cx="3998159" cy="1445922"/>
          </a:xfrm>
          <a:prstGeom prst="rect">
            <a:avLst/>
          </a:prstGeom>
          <a:solidFill>
            <a:srgbClr val="F586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26"/>
          <p:cNvSpPr txBox="1"/>
          <p:nvPr/>
        </p:nvSpPr>
        <p:spPr>
          <a:xfrm>
            <a:off x="4773417" y="3581725"/>
            <a:ext cx="3427560" cy="1296250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Truffle</a:t>
            </a: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  <a:p>
            <a:pPr defTabSz="322584"/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</a:t>
            </a:r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defTabSz="322584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Compilar</a:t>
            </a:r>
          </a:p>
          <a:p>
            <a:pPr defTabSz="322584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endParaRPr lang="pt-BR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</a:t>
            </a:r>
            <a:endParaRPr lang="pt-B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Resultado de imagem para truffle framework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981" y="4008170"/>
            <a:ext cx="453565" cy="44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4649058" y="5027647"/>
            <a:ext cx="3992667" cy="1068038"/>
          </a:xfrm>
          <a:prstGeom prst="rect">
            <a:avLst/>
          </a:prstGeom>
          <a:solidFill>
            <a:srgbClr val="F586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26"/>
          <p:cNvSpPr txBox="1"/>
          <p:nvPr/>
        </p:nvSpPr>
        <p:spPr>
          <a:xfrm>
            <a:off x="4897776" y="5264510"/>
            <a:ext cx="3427560" cy="526809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</a:t>
            </a:r>
            <a:r>
              <a:rPr lang="pt-B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TestRPC</a:t>
            </a:r>
            <a:endParaRPr lang="pt-B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Resultado de imagem para testrpc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650" y="5323407"/>
            <a:ext cx="553792" cy="5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3162779" y="1207921"/>
            <a:ext cx="1429626" cy="4887763"/>
          </a:xfrm>
          <a:prstGeom prst="rect">
            <a:avLst/>
          </a:prstGeom>
          <a:solidFill>
            <a:srgbClr val="F586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26"/>
          <p:cNvSpPr txBox="1"/>
          <p:nvPr/>
        </p:nvSpPr>
        <p:spPr>
          <a:xfrm>
            <a:off x="3274149" y="1276600"/>
            <a:ext cx="1191488" cy="926918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defTabSz="322584"/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Dependencias</a:t>
            </a:r>
            <a:endParaRPr lang="pt-BR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pt-B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Resultado de imagem para node.j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75" y="5527914"/>
            <a:ext cx="628034" cy="38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243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MVP3: Validação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5575784" cy="4466349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Rastreabilidade de Vendas de Medicamento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Validar a compra feita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Ter o controle na Chain da validade da compra pelo cliente.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validada pelo cliente, via seu CPF.</a:t>
            </a: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Cliente/Farmácia/Industria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os dados de validação da compra na Chain, pelo número do meu CPF e ID do Lote.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 ter o acesso às informações da validação da compra na farmácia.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Possibilidade de consultar dados da validação da compra na Chain.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  <a:p>
            <a:pPr lvl="1"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campos devem ser preenchidos</a:t>
            </a:r>
          </a:p>
          <a:p>
            <a:pPr lvl="1"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 ser = “”</a:t>
            </a:r>
          </a:p>
          <a:p>
            <a:pPr lvl="1"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uint256 não pode ser = 0</a:t>
            </a:r>
          </a:p>
          <a:p>
            <a:pPr lvl="1"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Lote deve ser igual ao lote consumido pelo cliente</a:t>
            </a:r>
          </a:p>
          <a:p>
            <a:pPr lvl="1"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Lote deve estar consumido pelo cliente.	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6347906" y="965360"/>
            <a:ext cx="5575784" cy="5328123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Rastreamento de Procedência Animal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 o produto no ato da compra, colocando um rate de 0 a 10 no produto.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ter o controle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compra e qualidade do produto</a:t>
            </a:r>
          </a:p>
          <a:p>
            <a:pPr defTabSz="322584"/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validado com sucesso na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Com data de validação/compra e rate.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Cliente/Industria/Produtor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Consultar os dados 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validado na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Chain, pelo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registro de beneficiamento.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ter o acesso às informações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produto.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Possibilidade de consultar dados 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 na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  <a:p>
            <a:pPr defTabSz="322584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permitido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 um produto não consumido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permitido a validação de um produto já validado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tem que ser entre 0 e 10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compra/validação tem que ser maior que a data de beneficiamento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Todos os campos precisam ser preenchidos.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podem ser = “”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uint256 não podem ser =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243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MVP3: Validação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5575784" cy="2558134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Rastreabilidade de Vendas de Medicamento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Validacao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Dados: 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p_cpf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[CPF,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0001010101] </a:t>
            </a: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p_id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[Lote do remédio comprado,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“1XAOF9”]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ConsultaValidacao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Retorna:</a:t>
            </a: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validado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6347906" y="965360"/>
            <a:ext cx="5575784" cy="3481464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Rastreamento de Procedência Animal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Validacao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Dados: </a:t>
            </a: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p_rate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[Qualidade,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	</a:t>
            </a: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p_dataCompra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[Data compra,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“SHAU4X90”] 	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p_codRegistro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“FX10”] 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p_id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[ID Animal,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“BOI1”]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ConsultaValidacao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Retorna: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(uint256)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dataCompra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validado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154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MVP4: API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5575784" cy="3173687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Rastreabilidade de Vendas de Medicamento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Cliente/Farmácia/Industria</a:t>
            </a: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Interagir com meu contrato via uma API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que seja fácil a interação com a rede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todas a funcionalidades criadas.</a:t>
            </a: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322584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/registro</a:t>
            </a:r>
          </a:p>
          <a:p>
            <a:pPr lvl="1" defTabSz="322584"/>
            <a:r>
              <a:rPr lang="pt-BR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/consumo</a:t>
            </a:r>
          </a:p>
          <a:p>
            <a:pPr lvl="1" defTabSz="322584"/>
            <a:r>
              <a:rPr lang="pt-BR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/validação</a:t>
            </a:r>
          </a:p>
          <a:p>
            <a:pPr lvl="1" defTabSz="322584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/consulta</a:t>
            </a:r>
          </a:p>
          <a:p>
            <a:pPr lvl="1"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Consulta()</a:t>
            </a:r>
          </a:p>
          <a:p>
            <a:pPr lvl="1" defTabSz="322584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historico</a:t>
            </a:r>
            <a:endParaRPr lang="pt-BR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6347906" y="965360"/>
            <a:ext cx="5575784" cy="3173687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Rastreamento de Procedência Animal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Cliente/Industria/Produtor</a:t>
            </a: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Interagir com meu contrato via uma API</a:t>
            </a: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que seja fácil a interação com a rede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todas a funcionalidades criadas.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endParaRPr lang="pt-B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322584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/registro</a:t>
            </a:r>
            <a:endParaRPr lang="pt-BR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322584"/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/consumo</a:t>
            </a:r>
          </a:p>
          <a:p>
            <a:pPr lvl="1" defTabSz="322584"/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/validação</a:t>
            </a:r>
          </a:p>
          <a:p>
            <a:pPr lvl="1" defTabSz="322584"/>
            <a:r>
              <a:rPr lang="pt-BR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/consulta</a:t>
            </a:r>
          </a:p>
          <a:p>
            <a:pPr lvl="1"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Consulta()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322584"/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historico</a:t>
            </a:r>
            <a:endParaRPr lang="pt-BR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6347906" y="4571444"/>
            <a:ext cx="5575784" cy="1911803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Consulta()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Retorna: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idAnimal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dataRegistro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codRegistroBenefic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(uint256)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dataBeneficiamento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uint256)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dataCompra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245467" y="4571443"/>
            <a:ext cx="5575784" cy="1911803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Consulta()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Retorna: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farmacia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(uint256)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dataCompra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qtdConsumida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337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</a:rPr>
              <a:t>Hello</a:t>
            </a:r>
            <a:r>
              <a:rPr lang="pt-BR" sz="2400" dirty="0" smtClean="0">
                <a:solidFill>
                  <a:schemeClr val="bg1"/>
                </a:solidFill>
              </a:rPr>
              <a:t> World: ICO Social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11654612" cy="2034914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empresa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caráter social pública sua intenção de projeto, e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 um contrato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os detalhes da execução e clausulas de liberação de valores para iniciar ou dar continuidade ao projeto. Esse contrato é colocado na rede, e para cada valores investido é retornado um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o nome da empresa para que seja confirmado a doação/investimento.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Investidores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interessados no projeto, acessam o endereço do contrato disponibilizado e realizam a doação/investimento no valor que quiserem, recebendo em troca o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relativo do Token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empresa.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só pode realizar o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saque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dinheiro para o projeto caso os investidores, que representem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ou mais do valor total investido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aprovem o saque.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26"/>
          <p:cNvSpPr txBox="1"/>
          <p:nvPr/>
        </p:nvSpPr>
        <p:spPr>
          <a:xfrm>
            <a:off x="245467" y="3577625"/>
            <a:ext cx="5421237" cy="2034914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um valor máximo e mínimo de investimento no projeto (contrato), definido no mesmo, e quanto esse valor máximo for atingido não poderá haver mais investimentos.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Não-investidores não podem aprovar.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só poderá retirar o montante investido caso a representatividade de 50% do valor seja aprovada.</a:t>
            </a:r>
          </a:p>
        </p:txBody>
      </p:sp>
      <p:sp>
        <p:nvSpPr>
          <p:cNvPr id="21" name="TextBox 26"/>
          <p:cNvSpPr txBox="1"/>
          <p:nvPr/>
        </p:nvSpPr>
        <p:spPr>
          <a:xfrm>
            <a:off x="6186403" y="3613560"/>
            <a:ext cx="5421237" cy="2773578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Investimento()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Aprovação()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Saque()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</a:p>
          <a:p>
            <a:pPr defTabSz="322584"/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Checar Aprovação()</a:t>
            </a: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 foi Arrecadado()</a:t>
            </a: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Balanço em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Investidor()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337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</a:rPr>
              <a:t>Hello</a:t>
            </a:r>
            <a:r>
              <a:rPr lang="pt-BR" sz="2400" dirty="0" smtClean="0">
                <a:solidFill>
                  <a:schemeClr val="bg1"/>
                </a:solidFill>
              </a:rPr>
              <a:t> World: ICO Social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11654612" cy="5728233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Passos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[1] Criar uma pasta de trabalho, e abrir 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na mesma.</a:t>
            </a:r>
          </a:p>
          <a:p>
            <a:pPr defTabSz="322584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[2] Clonar o repositório do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https://github.com/yellowcable/bootcamp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/1_templates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/1_templates/1_ICO/API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/2_solutions</a:t>
            </a: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[3] Abrir o Sublime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defTabSz="322584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[4] File &gt; Open Folder &gt; </a:t>
            </a:r>
            <a:r>
              <a:rPr lang="pt-BR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/1_templates/1_ICO/API</a:t>
            </a:r>
          </a:p>
          <a:p>
            <a:pPr defTabSz="322584"/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&gt;API</a:t>
            </a: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&gt;build</a:t>
            </a: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  <a:endParaRPr lang="pt-B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migrations</a:t>
            </a:r>
            <a:endParaRPr lang="pt-B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endParaRPr lang="pt-B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pt-B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api.js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aprove.js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drain.js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invest.js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truffle.json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[5] No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ir para o repositório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/1_templates/1_ICO/API</a:t>
            </a: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/1_templates/1_ICO/API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Cases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5575784" cy="2188802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Rastreabilidade de Vendas de Medicamento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no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utilizado para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lotes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medicamentos pela indústria,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farmácias. Com a possibilidade dos clientes finais,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de um medicamento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autenticidade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mesmo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 registra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lote de medicamentos com a quantidade e os dados.</a:t>
            </a: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Farmácia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registra a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medicamentos por lote.</a:t>
            </a: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Comprador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compra.</a:t>
            </a:r>
          </a:p>
        </p:txBody>
      </p:sp>
      <p:sp>
        <p:nvSpPr>
          <p:cNvPr id="9" name="TextBox 26"/>
          <p:cNvSpPr txBox="1"/>
          <p:nvPr/>
        </p:nvSpPr>
        <p:spPr>
          <a:xfrm>
            <a:off x="6347906" y="965360"/>
            <a:ext cx="5575784" cy="2373468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Rastreamento de Procedência Animal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permita que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cadeia de produção de animal de alta qualidade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registre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histórico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procedência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animal.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registro inclui a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venda/consumo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Beneficiamento e a possibilidade do consumidor final 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este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histórico ao comprar um produto de origem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diferenciada.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Produtor Rural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 a informação da procedência do animal.</a:t>
            </a: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dados de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consumo/beneficiamento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animal.</a:t>
            </a: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Consumidor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produto comprado.</a:t>
            </a:r>
          </a:p>
        </p:txBody>
      </p:sp>
      <p:sp>
        <p:nvSpPr>
          <p:cNvPr id="10" name="TextBox 26"/>
          <p:cNvSpPr txBox="1"/>
          <p:nvPr/>
        </p:nvSpPr>
        <p:spPr>
          <a:xfrm>
            <a:off x="4997771" y="3848081"/>
            <a:ext cx="5575784" cy="2527357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Registro()</a:t>
            </a: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Consumo()</a:t>
            </a: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Validação()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</a:p>
          <a:p>
            <a:pPr defTabSz="322584"/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CosultaRegistro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ConsultaConsumo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ConsultaValidação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Consulta()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23134" y="3848081"/>
            <a:ext cx="34920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simplificar, um consumidor só pode comprar, pelo seu CPF, uma vez medicamentos de um lote específico.</a:t>
            </a:r>
            <a:endParaRPr lang="pt-BR" sz="1400" i="1" u="sng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903613" y="3848081"/>
            <a:ext cx="3492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simplificar, cada animal gera apenas um produto/lote pela indústria.</a:t>
            </a:r>
            <a:endParaRPr lang="pt-BR" sz="14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Cases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5575784" cy="4989569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Entregas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1: Registro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Registro() 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ConsultaRegistro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Escrever Teste: Caminho feliz. Um registro foi realizado com sucesso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Rodar todos os testes de registro.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2: Consumo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ConsultaConsumo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Escrever Teste: Caminho feliz. Um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 foi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realizado com sucesso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Rodar todos os testes de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3: Validação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Validacao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ConsultaValidacao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Escrever Teste: Caminho feliz.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validação foi realizada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sucesso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Rodar todos os testes de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5821251" y="965360"/>
            <a:ext cx="5575784" cy="2773578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4: </a:t>
            </a:r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endParaRPr lang="pt-B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Desenvolver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/registro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/consumo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/validação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/consulta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historico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Testar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URL Browser		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5: Front </a:t>
            </a:r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front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se comunique com as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22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MVP1: Registro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5575784" cy="4712570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Rastreabilidade de Vendas de Medicamento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Registrar um lote de medicamentos no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(contrato), com os dados pertinentes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ter o controle dos Lotes registrados na Chain.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Lote registrado com sucesso na Chain</a:t>
            </a: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Farmácia/Cliente/Industria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os dados do Lote na Chain, pelo número do Lote.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 ter o acesso às informações do Lote.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Possibilidade de consultar dados do Lote na Chain.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  <a:p>
            <a:pPr defTabSz="322584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permitido o registro do mesmo Lote duas vezes.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campos precisam ser preenchidos.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podem ser = “”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uint256 não podem ser = 0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fabricação não pode ser maior que data de validade.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6347906" y="965360"/>
            <a:ext cx="5575784" cy="4220128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Rastreamento de Procedência Animal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Produtor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Registrar um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(contrato), com os dados pertinentes</a:t>
            </a: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ter o controle dos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animaisregistrados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Chain.</a:t>
            </a:r>
          </a:p>
          <a:p>
            <a:pPr defTabSz="322584"/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registrado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sucesso na Chain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Industria/Cliente/Produtor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Consultar os dados 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na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Chain, pelo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do animal.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ter o acesso às informações 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Possibilidade de consultar dados 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na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  <a:p>
            <a:pPr defTabSz="322584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permitido o registro do mesmo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animal(ID) duas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vezes.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Todos os campos precisam ser preenchidos.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podem ser = “”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uint256 não podem ser =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22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MVP1: Registro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5575784" cy="4035462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Rastreabilidade de Vendas de Medicamento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Registro() { }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Dados: 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p_id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[Lote,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“LOTE1”] 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p_dataFabric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[Data de Fabricação,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20170901]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p_empresa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[Nome da Empresa,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“BAYER”]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p_validade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[Data de Validade do Lote,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20180901]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p_qtd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[Quantidade no Lote,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50]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ConsultaRegistro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Retorna: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dataFabric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							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	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									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validade										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(uin256)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qtdConsumida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registrado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6347906" y="965360"/>
            <a:ext cx="5575784" cy="4220128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Rastreamento de Procedência Animal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Registro() { }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Dados: 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p_id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[Animal,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“BOI1”] 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p_dataRegistro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de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20170901]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p_produtor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[Nome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Produtor,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“REI DO GADO”]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p_caracteristicaAnimal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Nelori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”]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p_codRegistroMA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Registro,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“1X1P390”]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ConsultaRegistro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Retorna: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dataRegistro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produtor											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caracteristicaAnimal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codRegistroMA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                        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registrado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consumido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MVP2: Consumo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5575784" cy="5205013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Rastreabilidade de Vendas de Medicamento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Farmácia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Registra a compra de uma quantidade específica de remédios de um Lote.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ter o controle dos remédios dos Lotes e de quem comprou com qual CRM médico, na Chain..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remédios comprados consumida corretamente na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assim como o registro de quem comprou.</a:t>
            </a: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Cliente/Farmácia/Industria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Consultar os dados da compra na Chain, pelo número do meu CPF.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 ter o acesso às informações da minha compra na farmácia.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Possibilidade de consultar dados da compra na Chain.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  <a:p>
            <a:pPr lvl="1"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campos devem ser preenchidos</a:t>
            </a:r>
          </a:p>
          <a:p>
            <a:pPr lvl="1"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 ser = “”</a:t>
            </a:r>
          </a:p>
          <a:p>
            <a:pPr lvl="1"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uint256 não pode ser = 0</a:t>
            </a:r>
          </a:p>
          <a:p>
            <a:pPr lvl="1"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Lote deve existir</a:t>
            </a:r>
          </a:p>
          <a:p>
            <a:pPr lvl="1"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Lote não pode estar vencido</a:t>
            </a:r>
          </a:p>
          <a:p>
            <a:pPr lvl="1"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consumida do lote não deve ser superior a quantidade existente.</a:t>
            </a: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6347906" y="965360"/>
            <a:ext cx="5575784" cy="4958791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Rastreamento de Procedência Animal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Registrar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consumo do animal, com a data do consumo/beneficiamento e o código de beneficiamento.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ter o controle dos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animais consumidos na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Chain.</a:t>
            </a:r>
          </a:p>
          <a:p>
            <a:pPr defTabSz="322584"/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consumido com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sucesso na Chain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como: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Cliente/Industria/Produtor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Quero: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Consultar os dados 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consumido na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Chain, pelo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beneficiamento.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Porque: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Quero ter o acesso às informações 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</a:t>
            </a:r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Possibilidade de consultar dados 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 na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  <a:p>
            <a:pPr defTabSz="322584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permitido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consumo de um animal já consumido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permitido o consumo de um animal não registrado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beneficiamento tem que ser maior que a data de registro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Todos os campos precisam ser preenchidos.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podem ser = “”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uint256 não podem ser =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835" r="1061" b="89330"/>
          <a:stretch/>
        </p:blipFill>
        <p:spPr bwMode="auto">
          <a:xfrm>
            <a:off x="0" y="0"/>
            <a:ext cx="12192001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1668" y="76531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MVP2: Consumo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8" name="TextBox 26"/>
          <p:cNvSpPr txBox="1"/>
          <p:nvPr/>
        </p:nvSpPr>
        <p:spPr>
          <a:xfrm>
            <a:off x="245467" y="965360"/>
            <a:ext cx="5575784" cy="4404794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Rastreabilidade de Vendas de Medicamento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Consumo() { }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Dados: 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p_id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[Lote,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“LOTE1”] </a:t>
            </a: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p_farmácia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[Nome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farmácia,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Farmaú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”]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p_crm_medico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CRMMédico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“CRM1092a]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p_cpf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[CPF do comprador,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“0101010101”]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p_qtd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[Quantidade Comprado,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2]</a:t>
            </a: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p_data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[Data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20170926]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ConsultaConsumo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Retorna: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	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farmacia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loteID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         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(uin256) 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crm_medico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validado               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consumiu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6347906" y="965360"/>
            <a:ext cx="5575784" cy="3666130"/>
          </a:xfrm>
          <a:prstGeom prst="rect">
            <a:avLst/>
          </a:prstGeom>
          <a:noFill/>
        </p:spPr>
        <p:txBody>
          <a:bodyPr wrap="square" lIns="64513" tIns="32257" rIns="64513" bIns="32257" rtlCol="0">
            <a:spAutoFit/>
          </a:bodyPr>
          <a:lstStyle/>
          <a:p>
            <a:pPr defTabSz="322584"/>
            <a:r>
              <a:rPr lang="pt-B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Agronegócio</a:t>
            </a:r>
          </a:p>
          <a:p>
            <a:pPr defTabSz="322584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Rastreamento de Procedência Animal</a:t>
            </a:r>
          </a:p>
          <a:p>
            <a:pPr defTabSz="322584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Dados: 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p_id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[Animal,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“BOI1”] 						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p_dataBeneficiameto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de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Beneficiamento,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20170901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p_codRegistro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Registro de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“1X1P390”]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ConsultaConsumo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Retorna: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dataCompra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[=0 no caso, já que ainda não foi comprado/validado]</a:t>
            </a:r>
          </a:p>
          <a:p>
            <a:pPr defTabSz="322584"/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idAnimal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(uint256)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dataBeneficiamento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validado</a:t>
            </a:r>
          </a:p>
          <a:p>
            <a:pPr defTabSz="322584"/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consumido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22584"/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Tema do Office">
  <a:themeElements>
    <a:clrScheme name="Itaú - Laranja Forte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009DDC"/>
      </a:accent1>
      <a:accent2>
        <a:srgbClr val="FF5500"/>
      </a:accent2>
      <a:accent3>
        <a:srgbClr val="73C6A1"/>
      </a:accent3>
      <a:accent4>
        <a:srgbClr val="FFC429"/>
      </a:accent4>
      <a:accent5>
        <a:srgbClr val="EF5091"/>
      </a:accent5>
      <a:accent6>
        <a:srgbClr val="D6E03D"/>
      </a:accent6>
      <a:hlink>
        <a:srgbClr val="47C3D3"/>
      </a:hlink>
      <a:folHlink>
        <a:srgbClr val="9A9CCD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Tema do Office">
  <a:themeElements>
    <a:clrScheme name="Itaú - Laranja Forte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009DDC"/>
      </a:accent1>
      <a:accent2>
        <a:srgbClr val="FF5500"/>
      </a:accent2>
      <a:accent3>
        <a:srgbClr val="73C6A1"/>
      </a:accent3>
      <a:accent4>
        <a:srgbClr val="FFC429"/>
      </a:accent4>
      <a:accent5>
        <a:srgbClr val="EF5091"/>
      </a:accent5>
      <a:accent6>
        <a:srgbClr val="D6E03D"/>
      </a:accent6>
      <a:hlink>
        <a:srgbClr val="47C3D3"/>
      </a:hlink>
      <a:folHlink>
        <a:srgbClr val="9A9CC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4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10529</TotalTime>
  <Words>654</Words>
  <Application>Microsoft Office PowerPoint</Application>
  <PresentationFormat>Widescreen</PresentationFormat>
  <Paragraphs>442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Myriad Pro Light</vt:lpstr>
      <vt:lpstr>Trebuchet MS</vt:lpstr>
      <vt:lpstr>Wingdings</vt:lpstr>
      <vt:lpstr>2_Tema do Office</vt:lpstr>
      <vt:lpstr>5_Tema do Office</vt:lpstr>
      <vt:lpstr>8_Tema do Office</vt:lpstr>
      <vt:lpstr>14_Tema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Banco Itau Unibanco 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Stefanie Telecki Sobolewski</dc:creator>
  <cp:lastModifiedBy>Fernando Cezar Aguiar Filho</cp:lastModifiedBy>
  <cp:revision>360</cp:revision>
  <dcterms:created xsi:type="dcterms:W3CDTF">2016-10-31T12:55:14Z</dcterms:created>
  <dcterms:modified xsi:type="dcterms:W3CDTF">2017-10-02T21:25:32Z</dcterms:modified>
</cp:coreProperties>
</file>