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83" r:id="rId3"/>
    <p:sldId id="272" r:id="rId4"/>
    <p:sldId id="298" r:id="rId5"/>
    <p:sldId id="297" r:id="rId6"/>
    <p:sldId id="259" r:id="rId7"/>
    <p:sldId id="276" r:id="rId8"/>
    <p:sldId id="280" r:id="rId9"/>
    <p:sldId id="263" r:id="rId10"/>
    <p:sldId id="281" r:id="rId11"/>
    <p:sldId id="301" r:id="rId12"/>
    <p:sldId id="265" r:id="rId13"/>
    <p:sldId id="299" r:id="rId14"/>
    <p:sldId id="268" r:id="rId15"/>
    <p:sldId id="270" r:id="rId16"/>
    <p:sldId id="271" r:id="rId17"/>
    <p:sldId id="300" r:id="rId18"/>
    <p:sldId id="290" r:id="rId19"/>
    <p:sldId id="289" r:id="rId20"/>
    <p:sldId id="294" r:id="rId21"/>
    <p:sldId id="286" r:id="rId22"/>
    <p:sldId id="287" r:id="rId23"/>
    <p:sldId id="288" r:id="rId24"/>
    <p:sldId id="303" r:id="rId25"/>
    <p:sldId id="277" r:id="rId26"/>
    <p:sldId id="304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4BA"/>
    <a:srgbClr val="CEDBE7"/>
    <a:srgbClr val="EC808C"/>
    <a:srgbClr val="FF0000"/>
    <a:srgbClr val="F6CBCD"/>
    <a:srgbClr val="FFFBEE"/>
    <a:srgbClr val="DAEBD3"/>
    <a:srgbClr val="DAD3EA"/>
    <a:srgbClr val="123A4D"/>
    <a:srgbClr val="FDE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4"/>
    <p:restoredTop sz="85745"/>
  </p:normalViewPr>
  <p:slideViewPr>
    <p:cSldViewPr snapToGrid="0">
      <p:cViewPr varScale="1">
        <p:scale>
          <a:sx n="97" d="100"/>
          <a:sy n="97" d="100"/>
        </p:scale>
        <p:origin x="1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A711CF-C105-47D8-807D-7AB944337CE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69FB75-6F40-4C8E-BABB-659DC4A92074}">
      <dgm:prSet custT="1"/>
      <dgm:spPr/>
      <dgm:t>
        <a:bodyPr/>
        <a:lstStyle/>
        <a:p>
          <a:r>
            <a:rPr lang="en-US" sz="2000" b="1" dirty="0"/>
            <a:t>Motivation:</a:t>
          </a:r>
          <a:endParaRPr lang="en-US" sz="2000" dirty="0"/>
        </a:p>
      </dgm:t>
    </dgm:pt>
    <dgm:pt modelId="{7F6D3CCE-1265-45AE-809D-DF7AE197F92A}" type="parTrans" cxnId="{B971ABE6-10EC-492D-9C97-7733C1D4E518}">
      <dgm:prSet/>
      <dgm:spPr/>
      <dgm:t>
        <a:bodyPr/>
        <a:lstStyle/>
        <a:p>
          <a:endParaRPr lang="en-US"/>
        </a:p>
      </dgm:t>
    </dgm:pt>
    <dgm:pt modelId="{5017F004-937A-45FB-AD37-FFFEAE1286C0}" type="sibTrans" cxnId="{B971ABE6-10EC-492D-9C97-7733C1D4E518}">
      <dgm:prSet/>
      <dgm:spPr/>
      <dgm:t>
        <a:bodyPr/>
        <a:lstStyle/>
        <a:p>
          <a:endParaRPr lang="en-US"/>
        </a:p>
      </dgm:t>
    </dgm:pt>
    <dgm:pt modelId="{677467B3-0545-46CB-A4B1-AB29835C3E92}">
      <dgm:prSet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US" sz="2000" dirty="0"/>
            <a:t>Is self-attention necessary?</a:t>
          </a:r>
        </a:p>
      </dgm:t>
    </dgm:pt>
    <dgm:pt modelId="{47249DA2-6768-4549-A0C9-287963FC1BF2}" type="parTrans" cxnId="{3BBDAF4B-EB88-4E90-91B5-CF817958D2B4}">
      <dgm:prSet/>
      <dgm:spPr/>
      <dgm:t>
        <a:bodyPr/>
        <a:lstStyle/>
        <a:p>
          <a:endParaRPr lang="en-US"/>
        </a:p>
      </dgm:t>
    </dgm:pt>
    <dgm:pt modelId="{7B4EF3CD-0595-4E13-B5D6-56DE13E45D27}" type="sibTrans" cxnId="{3BBDAF4B-EB88-4E90-91B5-CF817958D2B4}">
      <dgm:prSet/>
      <dgm:spPr/>
      <dgm:t>
        <a:bodyPr/>
        <a:lstStyle/>
        <a:p>
          <a:endParaRPr lang="en-US"/>
        </a:p>
      </dgm:t>
    </dgm:pt>
    <dgm:pt modelId="{1CA06E86-E1AC-420D-A1CA-852783100AA7}">
      <dgm:prSet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US" sz="2000" dirty="0"/>
            <a:t>⇒ Gated multi layer perceptron (</a:t>
          </a:r>
          <a:r>
            <a:rPr lang="en-US" sz="2000" dirty="0" err="1"/>
            <a:t>gMLP</a:t>
          </a:r>
          <a:r>
            <a:rPr lang="en-US" sz="2000" dirty="0"/>
            <a:t>) </a:t>
          </a:r>
        </a:p>
      </dgm:t>
    </dgm:pt>
    <dgm:pt modelId="{5A1214F5-6B55-4142-871E-11A6311854E8}" type="parTrans" cxnId="{27A079B6-A526-46BC-A2A8-DB1B6A19E62C}">
      <dgm:prSet/>
      <dgm:spPr/>
      <dgm:t>
        <a:bodyPr/>
        <a:lstStyle/>
        <a:p>
          <a:endParaRPr lang="en-US"/>
        </a:p>
      </dgm:t>
    </dgm:pt>
    <dgm:pt modelId="{2A2D5063-2793-448B-B038-B7740DD68F13}" type="sibTrans" cxnId="{27A079B6-A526-46BC-A2A8-DB1B6A19E62C}">
      <dgm:prSet/>
      <dgm:spPr/>
      <dgm:t>
        <a:bodyPr/>
        <a:lstStyle/>
        <a:p>
          <a:endParaRPr lang="en-US"/>
        </a:p>
      </dgm:t>
    </dgm:pt>
    <dgm:pt modelId="{33666672-0834-427A-911B-A15F8A130725}">
      <dgm:prSet custT="1"/>
      <dgm:spPr>
        <a:noFill/>
        <a:ln>
          <a:noFill/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Experiments:</a:t>
          </a:r>
          <a:endParaRPr lang="en-US" sz="2000" dirty="0">
            <a:solidFill>
              <a:schemeClr val="bg1"/>
            </a:solidFill>
          </a:endParaRPr>
        </a:p>
      </dgm:t>
    </dgm:pt>
    <dgm:pt modelId="{EEB652D0-F218-4A96-B31C-531F30A11E15}" type="parTrans" cxnId="{2949736C-1F41-4DE4-BBEC-2BD8E53C631E}">
      <dgm:prSet/>
      <dgm:spPr/>
      <dgm:t>
        <a:bodyPr/>
        <a:lstStyle/>
        <a:p>
          <a:endParaRPr lang="en-US"/>
        </a:p>
      </dgm:t>
    </dgm:pt>
    <dgm:pt modelId="{D6AA1194-8850-4154-BE77-4C35A16C75FA}" type="sibTrans" cxnId="{2949736C-1F41-4DE4-BBEC-2BD8E53C631E}">
      <dgm:prSet/>
      <dgm:spPr/>
      <dgm:t>
        <a:bodyPr/>
        <a:lstStyle/>
        <a:p>
          <a:endParaRPr lang="en-US"/>
        </a:p>
      </dgm:t>
    </dgm:pt>
    <dgm:pt modelId="{51F5984C-6AA0-4A2D-B809-EB4E8940D700}">
      <dgm:prSet custT="1"/>
      <dgm:spPr>
        <a:ln>
          <a:noFill/>
        </a:ln>
      </dgm:spPr>
      <dgm:t>
        <a:bodyPr/>
        <a:lstStyle/>
        <a:p>
          <a:pPr>
            <a:lnSpc>
              <a:spcPct val="150000"/>
            </a:lnSpc>
            <a:buNone/>
          </a:pPr>
          <a:r>
            <a:rPr lang="en-US" sz="2000" b="0" i="0" dirty="0">
              <a:solidFill>
                <a:schemeClr val="bg1"/>
              </a:solidFill>
            </a:rPr>
            <a:t>Image Classification</a:t>
          </a:r>
        </a:p>
      </dgm:t>
    </dgm:pt>
    <dgm:pt modelId="{4B802026-C5E1-4709-BEAC-0707ED58F4B0}" type="parTrans" cxnId="{5ECAB0E9-600D-4A8A-8B4C-C6938AB5C33A}">
      <dgm:prSet/>
      <dgm:spPr/>
      <dgm:t>
        <a:bodyPr/>
        <a:lstStyle/>
        <a:p>
          <a:endParaRPr lang="en-US"/>
        </a:p>
      </dgm:t>
    </dgm:pt>
    <dgm:pt modelId="{A41D99B2-4FE3-4164-A6E9-5347D8D9B920}" type="sibTrans" cxnId="{5ECAB0E9-600D-4A8A-8B4C-C6938AB5C33A}">
      <dgm:prSet/>
      <dgm:spPr/>
      <dgm:t>
        <a:bodyPr/>
        <a:lstStyle/>
        <a:p>
          <a:endParaRPr lang="en-US"/>
        </a:p>
      </dgm:t>
    </dgm:pt>
    <dgm:pt modelId="{22C9EFDA-BD71-554C-BFC5-7EDAA1C59B8F}">
      <dgm:prSet custT="1"/>
      <dgm:spPr>
        <a:ln>
          <a:noFill/>
        </a:ln>
      </dgm:spPr>
      <dgm:t>
        <a:bodyPr/>
        <a:lstStyle/>
        <a:p>
          <a:pPr>
            <a:lnSpc>
              <a:spcPct val="150000"/>
            </a:lnSpc>
            <a:buNone/>
          </a:pPr>
          <a:r>
            <a:rPr lang="en-US" sz="2000" b="0" i="0" dirty="0">
              <a:solidFill>
                <a:schemeClr val="bg1"/>
              </a:solidFill>
            </a:rPr>
            <a:t>Natural language processing (NLP) tasks</a:t>
          </a:r>
        </a:p>
      </dgm:t>
    </dgm:pt>
    <dgm:pt modelId="{25CE6966-0B0B-B648-91BE-1D07814C436F}" type="parTrans" cxnId="{47226331-2463-624F-9E7D-78B401B1B36D}">
      <dgm:prSet/>
      <dgm:spPr/>
      <dgm:t>
        <a:bodyPr/>
        <a:lstStyle/>
        <a:p>
          <a:endParaRPr lang="en-US"/>
        </a:p>
      </dgm:t>
    </dgm:pt>
    <dgm:pt modelId="{92881221-C243-B540-BC5E-E69C7023C41B}" type="sibTrans" cxnId="{47226331-2463-624F-9E7D-78B401B1B36D}">
      <dgm:prSet/>
      <dgm:spPr/>
      <dgm:t>
        <a:bodyPr/>
        <a:lstStyle/>
        <a:p>
          <a:endParaRPr lang="en-US"/>
        </a:p>
      </dgm:t>
    </dgm:pt>
    <dgm:pt modelId="{739B01B7-0003-C84F-AB87-1DC7A0BFF4B0}" type="pres">
      <dgm:prSet presAssocID="{2AA711CF-C105-47D8-807D-7AB944337CE9}" presName="linear" presStyleCnt="0">
        <dgm:presLayoutVars>
          <dgm:dir/>
          <dgm:animLvl val="lvl"/>
          <dgm:resizeHandles val="exact"/>
        </dgm:presLayoutVars>
      </dgm:prSet>
      <dgm:spPr/>
    </dgm:pt>
    <dgm:pt modelId="{2A1647D1-BB7B-A94D-8EAB-77CFDE073EF9}" type="pres">
      <dgm:prSet presAssocID="{5969FB75-6F40-4C8E-BABB-659DC4A92074}" presName="parentLin" presStyleCnt="0"/>
      <dgm:spPr/>
    </dgm:pt>
    <dgm:pt modelId="{8C5EF6FE-3096-3F46-8D1C-C556ABC79140}" type="pres">
      <dgm:prSet presAssocID="{5969FB75-6F40-4C8E-BABB-659DC4A92074}" presName="parentLeftMargin" presStyleLbl="node1" presStyleIdx="0" presStyleCnt="2"/>
      <dgm:spPr/>
    </dgm:pt>
    <dgm:pt modelId="{92ACBE58-F483-1041-B6E5-F96D1D27229B}" type="pres">
      <dgm:prSet presAssocID="{5969FB75-6F40-4C8E-BABB-659DC4A920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75CD9CA-69AF-B645-B46B-69BE09AD7E37}" type="pres">
      <dgm:prSet presAssocID="{5969FB75-6F40-4C8E-BABB-659DC4A92074}" presName="negativeSpace" presStyleCnt="0"/>
      <dgm:spPr/>
    </dgm:pt>
    <dgm:pt modelId="{417C18AD-8529-ED4E-B3C2-32A70F664E0A}" type="pres">
      <dgm:prSet presAssocID="{5969FB75-6F40-4C8E-BABB-659DC4A92074}" presName="childText" presStyleLbl="conFgAcc1" presStyleIdx="0" presStyleCnt="2">
        <dgm:presLayoutVars>
          <dgm:bulletEnabled val="1"/>
        </dgm:presLayoutVars>
      </dgm:prSet>
      <dgm:spPr/>
    </dgm:pt>
    <dgm:pt modelId="{300D95DD-2764-E043-9A56-4E52DB107ADC}" type="pres">
      <dgm:prSet presAssocID="{5017F004-937A-45FB-AD37-FFFEAE1286C0}" presName="spaceBetweenRectangles" presStyleCnt="0"/>
      <dgm:spPr/>
    </dgm:pt>
    <dgm:pt modelId="{9D34C37E-4A65-EB42-A85F-117CBF176DEA}" type="pres">
      <dgm:prSet presAssocID="{33666672-0834-427A-911B-A15F8A130725}" presName="parentLin" presStyleCnt="0"/>
      <dgm:spPr/>
    </dgm:pt>
    <dgm:pt modelId="{50A90EED-2B6C-4742-A982-5B4E04766574}" type="pres">
      <dgm:prSet presAssocID="{33666672-0834-427A-911B-A15F8A130725}" presName="parentLeftMargin" presStyleLbl="node1" presStyleIdx="0" presStyleCnt="2"/>
      <dgm:spPr/>
    </dgm:pt>
    <dgm:pt modelId="{5E755FAC-8EB6-4D4A-AD90-DA0440468BD5}" type="pres">
      <dgm:prSet presAssocID="{33666672-0834-427A-911B-A15F8A1307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7CE81CE-94E6-2144-AB00-F00E749AA077}" type="pres">
      <dgm:prSet presAssocID="{33666672-0834-427A-911B-A15F8A130725}" presName="negativeSpace" presStyleCnt="0"/>
      <dgm:spPr/>
    </dgm:pt>
    <dgm:pt modelId="{C0B86F06-A5FB-A540-88FA-1F2347DA8961}" type="pres">
      <dgm:prSet presAssocID="{33666672-0834-427A-911B-A15F8A13072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6F7D501-8757-834B-B4AC-9DB2E759C5A4}" type="presOf" srcId="{22C9EFDA-BD71-554C-BFC5-7EDAA1C59B8F}" destId="{C0B86F06-A5FB-A540-88FA-1F2347DA8961}" srcOrd="0" destOrd="1" presId="urn:microsoft.com/office/officeart/2005/8/layout/list1"/>
    <dgm:cxn modelId="{228E6608-2115-EF48-A092-4EC4204C2A9D}" type="presOf" srcId="{2AA711CF-C105-47D8-807D-7AB944337CE9}" destId="{739B01B7-0003-C84F-AB87-1DC7A0BFF4B0}" srcOrd="0" destOrd="0" presId="urn:microsoft.com/office/officeart/2005/8/layout/list1"/>
    <dgm:cxn modelId="{82582A2F-4765-8044-9E01-D8450E83435F}" type="presOf" srcId="{5969FB75-6F40-4C8E-BABB-659DC4A92074}" destId="{8C5EF6FE-3096-3F46-8D1C-C556ABC79140}" srcOrd="0" destOrd="0" presId="urn:microsoft.com/office/officeart/2005/8/layout/list1"/>
    <dgm:cxn modelId="{47226331-2463-624F-9E7D-78B401B1B36D}" srcId="{33666672-0834-427A-911B-A15F8A130725}" destId="{22C9EFDA-BD71-554C-BFC5-7EDAA1C59B8F}" srcOrd="1" destOrd="0" parTransId="{25CE6966-0B0B-B648-91BE-1D07814C436F}" sibTransId="{92881221-C243-B540-BC5E-E69C7023C41B}"/>
    <dgm:cxn modelId="{F858C23E-AC38-314D-9633-7BFB10B007C0}" type="presOf" srcId="{677467B3-0545-46CB-A4B1-AB29835C3E92}" destId="{417C18AD-8529-ED4E-B3C2-32A70F664E0A}" srcOrd="0" destOrd="0" presId="urn:microsoft.com/office/officeart/2005/8/layout/list1"/>
    <dgm:cxn modelId="{3BBDAF4B-EB88-4E90-91B5-CF817958D2B4}" srcId="{5969FB75-6F40-4C8E-BABB-659DC4A92074}" destId="{677467B3-0545-46CB-A4B1-AB29835C3E92}" srcOrd="0" destOrd="0" parTransId="{47249DA2-6768-4549-A0C9-287963FC1BF2}" sibTransId="{7B4EF3CD-0595-4E13-B5D6-56DE13E45D27}"/>
    <dgm:cxn modelId="{5B162765-73D6-494E-86AC-7AC92E12EEBE}" type="presOf" srcId="{51F5984C-6AA0-4A2D-B809-EB4E8940D700}" destId="{C0B86F06-A5FB-A540-88FA-1F2347DA8961}" srcOrd="0" destOrd="0" presId="urn:microsoft.com/office/officeart/2005/8/layout/list1"/>
    <dgm:cxn modelId="{2949736C-1F41-4DE4-BBEC-2BD8E53C631E}" srcId="{2AA711CF-C105-47D8-807D-7AB944337CE9}" destId="{33666672-0834-427A-911B-A15F8A130725}" srcOrd="1" destOrd="0" parTransId="{EEB652D0-F218-4A96-B31C-531F30A11E15}" sibTransId="{D6AA1194-8850-4154-BE77-4C35A16C75FA}"/>
    <dgm:cxn modelId="{A95CCE70-A051-6A4C-9F4B-F983CDF0926F}" type="presOf" srcId="{33666672-0834-427A-911B-A15F8A130725}" destId="{5E755FAC-8EB6-4D4A-AD90-DA0440468BD5}" srcOrd="1" destOrd="0" presId="urn:microsoft.com/office/officeart/2005/8/layout/list1"/>
    <dgm:cxn modelId="{9FB44A74-E2F5-0B49-8867-4A406B1637D4}" type="presOf" srcId="{1CA06E86-E1AC-420D-A1CA-852783100AA7}" destId="{417C18AD-8529-ED4E-B3C2-32A70F664E0A}" srcOrd="0" destOrd="1" presId="urn:microsoft.com/office/officeart/2005/8/layout/list1"/>
    <dgm:cxn modelId="{27A079B6-A526-46BC-A2A8-DB1B6A19E62C}" srcId="{5969FB75-6F40-4C8E-BABB-659DC4A92074}" destId="{1CA06E86-E1AC-420D-A1CA-852783100AA7}" srcOrd="1" destOrd="0" parTransId="{5A1214F5-6B55-4142-871E-11A6311854E8}" sibTransId="{2A2D5063-2793-448B-B038-B7740DD68F13}"/>
    <dgm:cxn modelId="{5AA494C5-025C-7647-B0BF-E4180BF84F8F}" type="presOf" srcId="{5969FB75-6F40-4C8E-BABB-659DC4A92074}" destId="{92ACBE58-F483-1041-B6E5-F96D1D27229B}" srcOrd="1" destOrd="0" presId="urn:microsoft.com/office/officeart/2005/8/layout/list1"/>
    <dgm:cxn modelId="{B971ABE6-10EC-492D-9C97-7733C1D4E518}" srcId="{2AA711CF-C105-47D8-807D-7AB944337CE9}" destId="{5969FB75-6F40-4C8E-BABB-659DC4A92074}" srcOrd="0" destOrd="0" parTransId="{7F6D3CCE-1265-45AE-809D-DF7AE197F92A}" sibTransId="{5017F004-937A-45FB-AD37-FFFEAE1286C0}"/>
    <dgm:cxn modelId="{5ECAB0E9-600D-4A8A-8B4C-C6938AB5C33A}" srcId="{33666672-0834-427A-911B-A15F8A130725}" destId="{51F5984C-6AA0-4A2D-B809-EB4E8940D700}" srcOrd="0" destOrd="0" parTransId="{4B802026-C5E1-4709-BEAC-0707ED58F4B0}" sibTransId="{A41D99B2-4FE3-4164-A6E9-5347D8D9B920}"/>
    <dgm:cxn modelId="{D8FC6FFD-5694-D640-967E-BD92FABFC734}" type="presOf" srcId="{33666672-0834-427A-911B-A15F8A130725}" destId="{50A90EED-2B6C-4742-A982-5B4E04766574}" srcOrd="0" destOrd="0" presId="urn:microsoft.com/office/officeart/2005/8/layout/list1"/>
    <dgm:cxn modelId="{5B51122A-7FE7-D249-B311-24EBBCD4F243}" type="presParOf" srcId="{739B01B7-0003-C84F-AB87-1DC7A0BFF4B0}" destId="{2A1647D1-BB7B-A94D-8EAB-77CFDE073EF9}" srcOrd="0" destOrd="0" presId="urn:microsoft.com/office/officeart/2005/8/layout/list1"/>
    <dgm:cxn modelId="{E484D0C5-0FEC-F74C-8BD8-7506809BA91D}" type="presParOf" srcId="{2A1647D1-BB7B-A94D-8EAB-77CFDE073EF9}" destId="{8C5EF6FE-3096-3F46-8D1C-C556ABC79140}" srcOrd="0" destOrd="0" presId="urn:microsoft.com/office/officeart/2005/8/layout/list1"/>
    <dgm:cxn modelId="{6263F2E7-78BA-8C48-A9A9-CBFACBECB1CA}" type="presParOf" srcId="{2A1647D1-BB7B-A94D-8EAB-77CFDE073EF9}" destId="{92ACBE58-F483-1041-B6E5-F96D1D27229B}" srcOrd="1" destOrd="0" presId="urn:microsoft.com/office/officeart/2005/8/layout/list1"/>
    <dgm:cxn modelId="{FA007FF1-3462-7943-A9EB-E38D2F97208D}" type="presParOf" srcId="{739B01B7-0003-C84F-AB87-1DC7A0BFF4B0}" destId="{E75CD9CA-69AF-B645-B46B-69BE09AD7E37}" srcOrd="1" destOrd="0" presId="urn:microsoft.com/office/officeart/2005/8/layout/list1"/>
    <dgm:cxn modelId="{BB2A6306-FD0D-C443-B756-0836D5B6B831}" type="presParOf" srcId="{739B01B7-0003-C84F-AB87-1DC7A0BFF4B0}" destId="{417C18AD-8529-ED4E-B3C2-32A70F664E0A}" srcOrd="2" destOrd="0" presId="urn:microsoft.com/office/officeart/2005/8/layout/list1"/>
    <dgm:cxn modelId="{CEBDDCCE-2BF5-8C40-A1AE-1B649CFD5C83}" type="presParOf" srcId="{739B01B7-0003-C84F-AB87-1DC7A0BFF4B0}" destId="{300D95DD-2764-E043-9A56-4E52DB107ADC}" srcOrd="3" destOrd="0" presId="urn:microsoft.com/office/officeart/2005/8/layout/list1"/>
    <dgm:cxn modelId="{695008C5-679B-C74F-9A14-8CE116DB6E4A}" type="presParOf" srcId="{739B01B7-0003-C84F-AB87-1DC7A0BFF4B0}" destId="{9D34C37E-4A65-EB42-A85F-117CBF176DEA}" srcOrd="4" destOrd="0" presId="urn:microsoft.com/office/officeart/2005/8/layout/list1"/>
    <dgm:cxn modelId="{5239EF6A-EE3F-CC41-84C6-B181F0110100}" type="presParOf" srcId="{9D34C37E-4A65-EB42-A85F-117CBF176DEA}" destId="{50A90EED-2B6C-4742-A982-5B4E04766574}" srcOrd="0" destOrd="0" presId="urn:microsoft.com/office/officeart/2005/8/layout/list1"/>
    <dgm:cxn modelId="{46D12BA9-B219-7347-9196-D9A7450675E4}" type="presParOf" srcId="{9D34C37E-4A65-EB42-A85F-117CBF176DEA}" destId="{5E755FAC-8EB6-4D4A-AD90-DA0440468BD5}" srcOrd="1" destOrd="0" presId="urn:microsoft.com/office/officeart/2005/8/layout/list1"/>
    <dgm:cxn modelId="{7071E229-69C5-214B-8F7A-67F83DE7D599}" type="presParOf" srcId="{739B01B7-0003-C84F-AB87-1DC7A0BFF4B0}" destId="{57CE81CE-94E6-2144-AB00-F00E749AA077}" srcOrd="5" destOrd="0" presId="urn:microsoft.com/office/officeart/2005/8/layout/list1"/>
    <dgm:cxn modelId="{50DDAF7B-665B-5D45-816C-BF1D02F0B88A}" type="presParOf" srcId="{739B01B7-0003-C84F-AB87-1DC7A0BFF4B0}" destId="{C0B86F06-A5FB-A540-88FA-1F2347DA896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C18AD-8529-ED4E-B3C2-32A70F664E0A}">
      <dsp:nvSpPr>
        <dsp:cNvPr id="0" name=""/>
        <dsp:cNvSpPr/>
      </dsp:nvSpPr>
      <dsp:spPr>
        <a:xfrm>
          <a:off x="0" y="244143"/>
          <a:ext cx="1013460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558" tIns="312420" rIns="78655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Is self-attention necessary?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⇒ Gated multi layer perceptron (</a:t>
          </a:r>
          <a:r>
            <a:rPr lang="en-US" sz="2000" kern="1200" dirty="0" err="1"/>
            <a:t>gMLP</a:t>
          </a:r>
          <a:r>
            <a:rPr lang="en-US" sz="2000" kern="1200" dirty="0"/>
            <a:t>) </a:t>
          </a:r>
        </a:p>
      </dsp:txBody>
      <dsp:txXfrm>
        <a:off x="0" y="244143"/>
        <a:ext cx="10134600" cy="1346625"/>
      </dsp:txXfrm>
    </dsp:sp>
    <dsp:sp modelId="{92ACBE58-F483-1041-B6E5-F96D1D27229B}">
      <dsp:nvSpPr>
        <dsp:cNvPr id="0" name=""/>
        <dsp:cNvSpPr/>
      </dsp:nvSpPr>
      <dsp:spPr>
        <a:xfrm>
          <a:off x="506730" y="22743"/>
          <a:ext cx="709421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145" tIns="0" rIns="26814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Motivation:</a:t>
          </a:r>
          <a:endParaRPr lang="en-US" sz="2000" kern="1200" dirty="0"/>
        </a:p>
      </dsp:txBody>
      <dsp:txXfrm>
        <a:off x="528346" y="44359"/>
        <a:ext cx="7050987" cy="399568"/>
      </dsp:txXfrm>
    </dsp:sp>
    <dsp:sp modelId="{C0B86F06-A5FB-A540-88FA-1F2347DA8961}">
      <dsp:nvSpPr>
        <dsp:cNvPr id="0" name=""/>
        <dsp:cNvSpPr/>
      </dsp:nvSpPr>
      <dsp:spPr>
        <a:xfrm>
          <a:off x="0" y="1893168"/>
          <a:ext cx="10134600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558" tIns="312420" rIns="78655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kern="1200" dirty="0">
              <a:solidFill>
                <a:schemeClr val="bg1"/>
              </a:solidFill>
            </a:rPr>
            <a:t>Image Classification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kern="1200" dirty="0">
              <a:solidFill>
                <a:schemeClr val="bg1"/>
              </a:solidFill>
            </a:rPr>
            <a:t>Natural language processing (NLP) tasks</a:t>
          </a:r>
        </a:p>
      </dsp:txBody>
      <dsp:txXfrm>
        <a:off x="0" y="1893168"/>
        <a:ext cx="10134600" cy="1323000"/>
      </dsp:txXfrm>
    </dsp:sp>
    <dsp:sp modelId="{5E755FAC-8EB6-4D4A-AD90-DA0440468BD5}">
      <dsp:nvSpPr>
        <dsp:cNvPr id="0" name=""/>
        <dsp:cNvSpPr/>
      </dsp:nvSpPr>
      <dsp:spPr>
        <a:xfrm>
          <a:off x="506730" y="1671768"/>
          <a:ext cx="7094219" cy="442800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145" tIns="0" rIns="26814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Experiments: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528346" y="1693384"/>
        <a:ext cx="7050987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18F2F-0A1B-D444-A226-50AD67670FD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BA93-0A2A-E94A-AE00-0C1D4CF5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5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2BA93-0A2A-E94A-AE00-0C1D4CF5AA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34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ymbol" pitchFamily="2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2BA93-0A2A-E94A-AE00-0C1D4CF5AA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Perplexity only important in model size not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2BA93-0A2A-E94A-AE00-0C1D4CF5AA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4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ymbol" pitchFamily="2" charset="2"/>
              <a:buChar char="Þ"/>
            </a:pPr>
            <a:endParaRPr lang="en-US" dirty="0"/>
          </a:p>
          <a:p>
            <a:pPr marL="285750" indent="-285750">
              <a:buFont typeface="Symbol" pitchFamily="2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2BA93-0A2A-E94A-AE00-0C1D4CF5AA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6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self-attention mechanism commonly used in transformer models with Fourier transforms: achieve faster processing speeds and use fewer resources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Bidirectional Gated State Space Model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BiGS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 which employs state-space models (SSMs) and a multiplicative gating architecture for sequence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2BA93-0A2A-E94A-AE00-0C1D4CF5AA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85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2BA93-0A2A-E94A-AE00-0C1D4CF5AA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15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2BA93-0A2A-E94A-AE00-0C1D4CF5AA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81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only ‘til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2BA93-0A2A-E94A-AE00-0C1D4CF5AA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Vector representation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key: set of words</a:t>
            </a:r>
          </a:p>
          <a:p>
            <a:r>
              <a:rPr lang="en-US" dirty="0"/>
              <a:t>query: relevance to this specific word</a:t>
            </a:r>
          </a:p>
          <a:p>
            <a:r>
              <a:rPr lang="en-US" dirty="0"/>
              <a:t>Value: value of query within the sentence</a:t>
            </a:r>
          </a:p>
          <a:p>
            <a:endParaRPr lang="en-US" dirty="0"/>
          </a:p>
          <a:p>
            <a:r>
              <a:rPr lang="en-US" dirty="0" err="1"/>
              <a:t>Multihead</a:t>
            </a:r>
            <a:r>
              <a:rPr lang="en-US" dirty="0"/>
              <a:t> attention: do it with several versions in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2BA93-0A2A-E94A-AE00-0C1D4CF5AA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1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2BA93-0A2A-E94A-AE00-0C1D4CF5AA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62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 projection 1: convert input to a more informative data e.g. colored image -&gt; information about the red, blue, green</a:t>
            </a:r>
          </a:p>
          <a:p>
            <a:endParaRPr lang="en-US" dirty="0"/>
          </a:p>
          <a:p>
            <a:r>
              <a:rPr lang="en-US" dirty="0"/>
              <a:t>Channel projection 2: reformate input from SGU to as cp1</a:t>
            </a:r>
          </a:p>
          <a:p>
            <a:endParaRPr lang="en-US" dirty="0"/>
          </a:p>
          <a:p>
            <a:r>
              <a:rPr lang="en-US" dirty="0"/>
              <a:t>Split: focus only on one part of the information to find valuable insights</a:t>
            </a:r>
          </a:p>
          <a:p>
            <a:endParaRPr lang="en-US" dirty="0"/>
          </a:p>
          <a:p>
            <a:r>
              <a:rPr lang="en-US" dirty="0"/>
              <a:t>Only gradually injects spatial information during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2BA93-0A2A-E94A-AE00-0C1D4CF5AA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9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Advantage: it is non-</a:t>
            </a:r>
            <a:r>
              <a:rPr lang="en-US" dirty="0" err="1"/>
              <a:t>monoton</a:t>
            </a:r>
            <a:r>
              <a:rPr lang="en-US" dirty="0"/>
              <a:t> and and non-convex =&gt; approx. more complicated functions (</a:t>
            </a:r>
            <a:r>
              <a:rPr lang="en-US" dirty="0" err="1"/>
              <a:t>Relu</a:t>
            </a:r>
            <a:r>
              <a:rPr lang="en-US" dirty="0"/>
              <a:t> is linear in the pos. domain)</a:t>
            </a:r>
          </a:p>
          <a:p>
            <a:r>
              <a:rPr lang="en-US" dirty="0"/>
              <a:t>MNIST classification, MNIST autoencoder</a:t>
            </a:r>
          </a:p>
          <a:p>
            <a:endParaRPr lang="en-US" dirty="0"/>
          </a:p>
          <a:p>
            <a:r>
              <a:rPr lang="en-US" dirty="0"/>
              <a:t>SOURCE Gelu: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embo"/>
              </a:rPr>
              <a:t>Hendrycks</a:t>
            </a:r>
            <a:r>
              <a:rPr lang="en-US" sz="12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embo"/>
              </a:rPr>
              <a:t>, D. and </a:t>
            </a:r>
            <a:r>
              <a:rPr lang="en-US" sz="12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embo"/>
              </a:rPr>
              <a:t>Gimpel</a:t>
            </a:r>
            <a:r>
              <a:rPr lang="en-US" sz="12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embo"/>
              </a:rPr>
              <a:t>, K. (2016). </a:t>
            </a:r>
            <a:r>
              <a:rPr 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embo"/>
              </a:rPr>
              <a:t>Gaussian error linear units (GELUs)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2BA93-0A2A-E94A-AE00-0C1D4CF5AA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41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MLP in Transformer Encoder: use same/similar width and depth of the layer</a:t>
            </a:r>
          </a:p>
          <a:p>
            <a:r>
              <a:rPr lang="en-US" dirty="0"/>
              <a:t>Stochastic depth for increasing model size (avoid vanishing gradient)</a:t>
            </a:r>
          </a:p>
          <a:p>
            <a:r>
              <a:rPr lang="en-US" dirty="0"/>
              <a:t>	- randomly (based on stochastic value) drops layer</a:t>
            </a:r>
          </a:p>
          <a:p>
            <a:endParaRPr lang="en-US" dirty="0"/>
          </a:p>
          <a:p>
            <a:r>
              <a:rPr lang="en-US" dirty="0" err="1"/>
              <a:t>DeiT</a:t>
            </a:r>
            <a:r>
              <a:rPr lang="en-US" dirty="0"/>
              <a:t>: Data efficient image transformer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2BA93-0A2A-E94A-AE00-0C1D4CF5AA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7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2BA93-0A2A-E94A-AE00-0C1D4CF5AA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1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 positional encoding, mask out pad-tokens in finetuning (</a:t>
            </a:r>
            <a:r>
              <a:rPr lang="en-US" dirty="0" err="1"/>
              <a:t>bc</a:t>
            </a:r>
            <a:r>
              <a:rPr lang="en-US" dirty="0"/>
              <a:t> model learns to ignore)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2BA93-0A2A-E94A-AE00-0C1D4CF5AA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54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Learnable relative position bias: https://</a:t>
            </a:r>
            <a:r>
              <a:rPr lang="en-US" dirty="0" err="1"/>
              <a:t>arxiv.org</a:t>
            </a:r>
            <a:r>
              <a:rPr lang="en-US" dirty="0"/>
              <a:t>/pdf/1910.10683</a:t>
            </a:r>
          </a:p>
          <a:p>
            <a:r>
              <a:rPr lang="en-US" dirty="0"/>
              <a:t>	how much emphasis on the position </a:t>
            </a:r>
            <a:r>
              <a:rPr lang="en-US" dirty="0" err="1"/>
              <a:t>embedings</a:t>
            </a:r>
            <a:r>
              <a:rPr lang="en-US" dirty="0"/>
              <a:t> should be given relative to other tokens (positional influence of a token included – in attention usually ignored)</a:t>
            </a:r>
          </a:p>
          <a:p>
            <a:endParaRPr lang="en-US" dirty="0"/>
          </a:p>
          <a:p>
            <a:r>
              <a:rPr lang="en-US" dirty="0"/>
              <a:t>Wikipedia definition: https://</a:t>
            </a:r>
            <a:r>
              <a:rPr lang="en-US" dirty="0" err="1"/>
              <a:t>en.wikipedia.org</a:t>
            </a:r>
            <a:r>
              <a:rPr lang="en-US" dirty="0"/>
              <a:t>/wiki/Ablation_(</a:t>
            </a:r>
            <a:r>
              <a:rPr lang="en-US" dirty="0" err="1"/>
              <a:t>artificial_intelligence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2BA93-0A2A-E94A-AE00-0C1D4CF5A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3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71D-3D51-6A4B-B8E6-1963EAA7FC2B}" type="datetime1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483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7E16-C176-AC40-99D9-406B41FC11BE}" type="datetime1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9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6803-9743-E344-B8F6-08B5F77B8D7B}" type="datetime1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9D26-C133-1F47-B1FD-41B1D2E1F14F}" type="datetime1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D340-4CAD-A045-ABC4-737A0C94D372}" type="datetime1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833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3058-AFB2-F740-B3C4-C6E9BD70BC93}" type="datetime1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3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35AF-051D-1740-AE7F-18735A342946}" type="datetime1">
              <a:rPr lang="en-US" smtClean="0"/>
              <a:t>5/15/24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6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4B11-ECA6-634F-AA40-D7A8D2C747E8}" type="datetime1">
              <a:rPr lang="en-US" smtClean="0"/>
              <a:t>5/15/24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1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C5C2-C32F-8044-90BD-5FB543623E61}" type="datetime1">
              <a:rPr lang="en-US" smtClean="0"/>
              <a:t>5/15/24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2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7878-CBD7-6847-A18E-379F29456C0E}" type="datetime1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7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D4D-F384-3B41-996F-2BAFF9D51F14}" type="datetime1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5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C9A2EFB-A06C-8BF7-9616-939F7DBF9E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534350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1F0E24ED-D7C1-4C43-A1ED-354E6BE9CF92}" type="datetime1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0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4.png"/><Relationship Id="rId5" Type="http://schemas.openxmlformats.org/officeDocument/2006/relationships/image" Target="../media/image33.e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6.png"/><Relationship Id="rId5" Type="http://schemas.openxmlformats.org/officeDocument/2006/relationships/image" Target="../media/image35.e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7.png"/><Relationship Id="rId5" Type="http://schemas.openxmlformats.org/officeDocument/2006/relationships/image" Target="../media/image36.e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0.png"/><Relationship Id="rId5" Type="http://schemas.openxmlformats.org/officeDocument/2006/relationships/image" Target="../media/image39.e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42.png"/><Relationship Id="rId5" Type="http://schemas.openxmlformats.org/officeDocument/2006/relationships/image" Target="../media/image8.png"/><Relationship Id="rId4" Type="http://schemas.openxmlformats.org/officeDocument/2006/relationships/image" Target="../media/image4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44.png"/><Relationship Id="rId4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6.png"/><Relationship Id="rId5" Type="http://schemas.openxmlformats.org/officeDocument/2006/relationships/image" Target="../media/image45.e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5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5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59.png"/><Relationship Id="rId4" Type="http://schemas.openxmlformats.org/officeDocument/2006/relationships/image" Target="../media/image5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6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e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microsoft.com/office/2007/relationships/hdphoto" Target="../media/hdphoto2.wdp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png"/><Relationship Id="rId12" Type="http://schemas.microsoft.com/office/2007/relationships/hdphoto" Target="../media/hdphoto1.wdp"/><Relationship Id="rId1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png"/><Relationship Id="rId1" Type="http://schemas.openxmlformats.org/officeDocument/2006/relationships/tags" Target="../tags/tag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emf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19" Type="http://schemas.openxmlformats.org/officeDocument/2006/relationships/image" Target="../media/image31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B647-6AD3-9F9B-7094-7E41DE1A2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Pay attention </a:t>
            </a:r>
            <a:br>
              <a:rPr lang="en-US" sz="4000" b="1" dirty="0"/>
            </a:br>
            <a:r>
              <a:rPr lang="en-US" sz="4000" b="1" dirty="0"/>
              <a:t>to </a:t>
            </a:r>
            <a:r>
              <a:rPr lang="en-US" sz="4000" b="1" dirty="0" err="1"/>
              <a:t>mlp</a:t>
            </a:r>
            <a:r>
              <a:rPr lang="en-US" sz="3200" b="1" dirty="0" err="1"/>
              <a:t>s</a:t>
            </a:r>
            <a:r>
              <a:rPr lang="en-US" sz="4000" b="1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97612-70C7-9280-085D-6B7F0114A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0495" y="4598507"/>
            <a:ext cx="7821637" cy="1298710"/>
          </a:xfrm>
        </p:spPr>
        <p:txBody>
          <a:bodyPr>
            <a:normAutofit/>
          </a:bodyPr>
          <a:lstStyle/>
          <a:p>
            <a:r>
              <a:rPr lang="en-US" dirty="0"/>
              <a:t>MLPs = Multi Layer </a:t>
            </a:r>
            <a:r>
              <a:rPr lang="en-US" dirty="0" err="1"/>
              <a:t>Perceptrons</a:t>
            </a:r>
            <a:endParaRPr lang="en-US" dirty="0"/>
          </a:p>
          <a:p>
            <a:r>
              <a:rPr lang="en-US" dirty="0"/>
              <a:t>Google Research, Brain Team</a:t>
            </a:r>
          </a:p>
          <a:p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47213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FE8816A9-23E6-FD56-F579-D812CC82A31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076531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B33CEA8-29B9-7D32-424C-3C8AE097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3559"/>
            <a:ext cx="10134600" cy="856129"/>
          </a:xfrm>
        </p:spPr>
        <p:txBody>
          <a:bodyPr vert="horz" anchor="t"/>
          <a:lstStyle/>
          <a:p>
            <a:r>
              <a:rPr lang="en-US" dirty="0"/>
              <a:t>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95E67-F2EC-E36F-38C7-0BE0AD2F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B7010-80DC-B691-81A3-AC92270C3B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6752"/>
          <a:stretch/>
        </p:blipFill>
        <p:spPr>
          <a:xfrm>
            <a:off x="1028700" y="1539688"/>
            <a:ext cx="4343400" cy="4297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ACE0D-ED94-5C8E-2082-D83C8905E4B8}"/>
              </a:ext>
            </a:extLst>
          </p:cNvPr>
          <p:cNvSpPr txBox="1"/>
          <p:nvPr/>
        </p:nvSpPr>
        <p:spPr>
          <a:xfrm>
            <a:off x="6819902" y="3365378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difference:</a:t>
            </a:r>
          </a:p>
          <a:p>
            <a:r>
              <a:rPr lang="en-US" dirty="0"/>
              <a:t>No positional encoding</a:t>
            </a:r>
          </a:p>
        </p:txBody>
      </p:sp>
    </p:spTree>
    <p:extLst>
      <p:ext uri="{BB962C8B-B14F-4D97-AF65-F5344CB8AC3E}">
        <p14:creationId xmlns:p14="http://schemas.microsoft.com/office/powerpoint/2010/main" val="412202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818204F-CD7E-B1CE-5238-BA17FD8DFDC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449795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DA8D417-CE02-8733-B49B-9C1A5C55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627529"/>
          </a:xfrm>
        </p:spPr>
        <p:txBody>
          <a:bodyPr vert="horz" anchor="t"/>
          <a:lstStyle/>
          <a:p>
            <a:r>
              <a:rPr lang="en-US" dirty="0"/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3BF04-6878-0FB8-2334-C6451F7B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460415"/>
            <a:ext cx="5067300" cy="3969342"/>
          </a:xfrm>
        </p:spPr>
        <p:txBody>
          <a:bodyPr>
            <a:normAutofit/>
          </a:bodyPr>
          <a:lstStyle/>
          <a:p>
            <a:endParaRPr lang="en-US" sz="1800" b="1" dirty="0"/>
          </a:p>
          <a:p>
            <a:r>
              <a:rPr lang="en-US" sz="1800" b="1" dirty="0"/>
              <a:t>Baselines: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BERT + relative position bias (rel. pos)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BERT + rel. pos – attention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MLP-Mixer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6619-8C60-7E31-D13F-1D9F9033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F2BA347-F673-D186-D8E8-172AE2AF04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403962"/>
                <a:ext cx="5067300" cy="39693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Tx/>
                  <a:buNone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27432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SzPct val="8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27432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Tx/>
                  <a:buNone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54864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54864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Tx/>
                  <a:buNone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0" b="1" dirty="0"/>
              </a:p>
              <a:p>
                <a:r>
                  <a:rPr lang="en-US" sz="1800" b="1" dirty="0" err="1"/>
                  <a:t>gMLP</a:t>
                </a:r>
                <a:r>
                  <a:rPr lang="en-US" sz="1800" b="1" dirty="0"/>
                  <a:t> with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CH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1" dirty="0"/>
                  <a:t>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de-CH" sz="18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 ⨀ </m:t>
                    </m:r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e-CH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1800" i="1">
                        <a:latin typeface="Cambria Math" panose="02040503050406030204" pitchFamily="18" charset="0"/>
                      </a:rPr>
                      <m:t> ⨀ </m:t>
                    </m:r>
                    <m:r>
                      <a:rPr lang="de-CH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CH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F2BA347-F673-D186-D8E8-172AE2AF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03962"/>
                <a:ext cx="5067300" cy="3969342"/>
              </a:xfrm>
              <a:prstGeom prst="rect">
                <a:avLst/>
              </a:prstGeom>
              <a:blipFill>
                <a:blip r:embed="rId6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D4C5E9B-B35A-CF65-45B0-B2B97B703DF0}"/>
              </a:ext>
            </a:extLst>
          </p:cNvPr>
          <p:cNvSpPr txBox="1"/>
          <p:nvPr/>
        </p:nvSpPr>
        <p:spPr>
          <a:xfrm>
            <a:off x="1028700" y="1508363"/>
            <a:ext cx="66428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Definition (Wikipedia): </a:t>
            </a:r>
          </a:p>
          <a:p>
            <a:r>
              <a:rPr lang="en-US" sz="1400" i="1" dirty="0">
                <a:solidFill>
                  <a:schemeClr val="tx2"/>
                </a:solidFill>
              </a:rPr>
              <a:t>“An ablation study </a:t>
            </a:r>
            <a:r>
              <a:rPr lang="en-US" sz="1400" b="1" i="1" dirty="0">
                <a:solidFill>
                  <a:schemeClr val="tx2"/>
                </a:solidFill>
              </a:rPr>
              <a:t>investigates the performance </a:t>
            </a:r>
            <a:r>
              <a:rPr lang="en-US" sz="1400" i="1" dirty="0">
                <a:solidFill>
                  <a:schemeClr val="tx2"/>
                </a:solidFill>
              </a:rPr>
              <a:t>of an AI system by </a:t>
            </a:r>
            <a:r>
              <a:rPr lang="en-US" sz="1400" b="1" i="1" dirty="0">
                <a:solidFill>
                  <a:schemeClr val="tx2"/>
                </a:solidFill>
              </a:rPr>
              <a:t>removing</a:t>
            </a:r>
            <a:r>
              <a:rPr lang="en-US" sz="1400" i="1" dirty="0">
                <a:solidFill>
                  <a:schemeClr val="tx2"/>
                </a:solidFill>
              </a:rPr>
              <a:t> certain components to understand the </a:t>
            </a:r>
            <a:r>
              <a:rPr lang="en-US" sz="1400" b="1" i="1" dirty="0">
                <a:solidFill>
                  <a:schemeClr val="tx2"/>
                </a:solidFill>
              </a:rPr>
              <a:t>contribution</a:t>
            </a:r>
            <a:r>
              <a:rPr lang="en-US" sz="1400" i="1" dirty="0">
                <a:solidFill>
                  <a:schemeClr val="tx2"/>
                </a:solidFill>
              </a:rPr>
              <a:t> of the component to the overall system.”</a:t>
            </a:r>
          </a:p>
        </p:txBody>
      </p:sp>
    </p:spTree>
    <p:extLst>
      <p:ext uri="{BB962C8B-B14F-4D97-AF65-F5344CB8AC3E}">
        <p14:creationId xmlns:p14="http://schemas.microsoft.com/office/powerpoint/2010/main" val="203976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D41FD24-690D-5658-0231-12822BC127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061400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D43A430-292D-4C22-7C2A-22A1B857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t"/>
          <a:lstStyle/>
          <a:p>
            <a:r>
              <a:rPr lang="en-US" dirty="0"/>
              <a:t>Ablation study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4F986-19B0-0F27-F2AD-B6474B78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B40F2-0E89-7A1C-325E-D760A42CABC1}"/>
              </a:ext>
            </a:extLst>
          </p:cNvPr>
          <p:cNvSpPr txBox="1"/>
          <p:nvPr/>
        </p:nvSpPr>
        <p:spPr>
          <a:xfrm>
            <a:off x="1028700" y="1609044"/>
            <a:ext cx="2757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  <a:p>
            <a:r>
              <a:rPr lang="en-US" dirty="0" err="1"/>
              <a:t>RealNews</a:t>
            </a:r>
            <a:r>
              <a:rPr lang="en-US" dirty="0"/>
              <a:t>-like subset of C4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333684-A384-760A-A1BD-206717D5A7DE}"/>
              </a:ext>
            </a:extLst>
          </p:cNvPr>
          <p:cNvGrpSpPr/>
          <p:nvPr/>
        </p:nvGrpSpPr>
        <p:grpSpPr>
          <a:xfrm>
            <a:off x="1028700" y="2606726"/>
            <a:ext cx="7153835" cy="2642229"/>
            <a:chOff x="4686300" y="3950250"/>
            <a:chExt cx="6540467" cy="2183850"/>
          </a:xfrm>
        </p:grpSpPr>
        <p:pic>
          <p:nvPicPr>
            <p:cNvPr id="7" name="Picture 6" descr="A screenshot of a math test&#10;&#10;Description automatically generated">
              <a:extLst>
                <a:ext uri="{FF2B5EF4-FFF2-40B4-BE49-F238E27FC236}">
                  <a16:creationId xmlns:a16="http://schemas.microsoft.com/office/drawing/2014/main" id="{85E1FB59-1379-839C-C439-5ECB1B3529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964" t="30084" r="7720" b="8838"/>
            <a:stretch/>
          </p:blipFill>
          <p:spPr>
            <a:xfrm>
              <a:off x="4686300" y="3950250"/>
              <a:ext cx="6540467" cy="21838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760928-1F2D-36E9-B014-F2455B6120CC}"/>
                </a:ext>
              </a:extLst>
            </p:cNvPr>
            <p:cNvSpPr/>
            <p:nvPr/>
          </p:nvSpPr>
          <p:spPr>
            <a:xfrm>
              <a:off x="9567141" y="4582692"/>
              <a:ext cx="348852" cy="184180"/>
            </a:xfrm>
            <a:prstGeom prst="rect">
              <a:avLst/>
            </a:prstGeom>
            <a:solidFill>
              <a:srgbClr val="F6CBCD">
                <a:alpha val="4039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D16E9A-910F-88F4-ABB0-2F30A574212E}"/>
                </a:ext>
              </a:extLst>
            </p:cNvPr>
            <p:cNvSpPr/>
            <p:nvPr/>
          </p:nvSpPr>
          <p:spPr>
            <a:xfrm>
              <a:off x="9567141" y="5896828"/>
              <a:ext cx="348852" cy="237271"/>
            </a:xfrm>
            <a:prstGeom prst="rect">
              <a:avLst/>
            </a:prstGeom>
            <a:solidFill>
              <a:srgbClr val="F6CBCD">
                <a:alpha val="4039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BD9619A-C1A2-802D-B6FC-BEFE325D3D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9860" y="1609044"/>
            <a:ext cx="3005806" cy="304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3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5CB111A-D885-E9AA-28EB-E87BDD4834F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980797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29C88FA-20CB-4FEB-3A4F-A6F1AF8E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t"/>
          <a:lstStyle/>
          <a:p>
            <a:r>
              <a:rPr lang="en-US" dirty="0"/>
              <a:t>Finetuning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44298-0CF4-6413-437C-9CE7284B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8534A28B-13D1-3956-70EF-3720DA1282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594"/>
          <a:stretch/>
        </p:blipFill>
        <p:spPr>
          <a:xfrm>
            <a:off x="2965081" y="2182217"/>
            <a:ext cx="5613775" cy="26607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7CFAAB-2FBC-8367-A874-33FF791841B4}"/>
              </a:ext>
            </a:extLst>
          </p:cNvPr>
          <p:cNvSpPr/>
          <p:nvPr/>
        </p:nvSpPr>
        <p:spPr>
          <a:xfrm>
            <a:off x="3041981" y="2012389"/>
            <a:ext cx="2736057" cy="325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FE402-ACBF-3119-0167-B2E8BD85C69D}"/>
              </a:ext>
            </a:extLst>
          </p:cNvPr>
          <p:cNvSpPr/>
          <p:nvPr/>
        </p:nvSpPr>
        <p:spPr>
          <a:xfrm>
            <a:off x="5810418" y="2012389"/>
            <a:ext cx="2736057" cy="3194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CA32013-13B2-30B0-6825-A4BAABCFC0E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17672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AEBF7E5-899C-3CE1-A68E-DCB0AA38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t"/>
          <a:lstStyle/>
          <a:p>
            <a:r>
              <a:rPr lang="en-US" dirty="0"/>
              <a:t>Tiny Attention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FCF6D-3DA6-6736-A109-2608B1FC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2756E0-22BC-C851-D2BE-BD9A8189F340}"/>
              </a:ext>
            </a:extLst>
          </p:cNvPr>
          <p:cNvSpPr txBox="1"/>
          <p:nvPr/>
        </p:nvSpPr>
        <p:spPr>
          <a:xfrm>
            <a:off x="7094674" y="3746503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head with size 64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CA2402-AEFA-3F85-D1B8-976338D4FF42}"/>
              </a:ext>
            </a:extLst>
          </p:cNvPr>
          <p:cNvGrpSpPr/>
          <p:nvPr/>
        </p:nvGrpSpPr>
        <p:grpSpPr>
          <a:xfrm>
            <a:off x="2330888" y="1648868"/>
            <a:ext cx="4763786" cy="3725154"/>
            <a:chOff x="202285" y="1874919"/>
            <a:chExt cx="4763786" cy="3725154"/>
          </a:xfrm>
        </p:grpSpPr>
        <p:pic>
          <p:nvPicPr>
            <p:cNvPr id="11" name="Picture 10" descr="A diagram of a program code&#10;&#10;Description automatically generated">
              <a:extLst>
                <a:ext uri="{FF2B5EF4-FFF2-40B4-BE49-F238E27FC236}">
                  <a16:creationId xmlns:a16="http://schemas.microsoft.com/office/drawing/2014/main" id="{29DF2D00-4EA6-E58B-FEFB-FD12992CA8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2285" y="1874919"/>
              <a:ext cx="4395946" cy="372515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175E30-8951-D5DD-C13E-C0FD5E87E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508" t="185" r="66080" b="26452"/>
            <a:stretch/>
          </p:blipFill>
          <p:spPr>
            <a:xfrm>
              <a:off x="2638268" y="2732243"/>
              <a:ext cx="2327803" cy="18622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063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6AE9FBE-C965-54EC-F3C5-26D32A9347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139903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14FD587-0485-3F9D-A359-98B492FF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t"/>
          <a:lstStyle/>
          <a:p>
            <a:r>
              <a:rPr lang="en-US" dirty="0"/>
              <a:t>Finetuning Results Again…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7B04E-F319-8412-7B98-0B5DDBA2CA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570" b="19605"/>
          <a:stretch/>
        </p:blipFill>
        <p:spPr>
          <a:xfrm>
            <a:off x="2986256" y="2184708"/>
            <a:ext cx="6219487" cy="266090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92A6-CBE0-F678-E18C-74548E92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1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3410C4E-48BA-2611-D213-C29D997BD78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522922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924807D-3575-93EC-1A7F-3F9347F7A9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9150" b="2325"/>
          <a:stretch/>
        </p:blipFill>
        <p:spPr>
          <a:xfrm>
            <a:off x="1743612" y="5062820"/>
            <a:ext cx="8704775" cy="369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086078-59E0-BBCD-4FF9-49628664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t"/>
          <a:lstStyle/>
          <a:p>
            <a:r>
              <a:rPr lang="en-US" dirty="0"/>
              <a:t>Main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5635C-33D6-C3CB-88D0-A731D581B3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913" b="10903"/>
          <a:stretch/>
        </p:blipFill>
        <p:spPr>
          <a:xfrm>
            <a:off x="1743612" y="1774715"/>
            <a:ext cx="8704775" cy="32612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9C62C-5AA1-6B37-CE78-BDCE2606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ECA9FD-EFC6-8DD7-440F-4E91E321B80D}"/>
              </a:ext>
            </a:extLst>
          </p:cNvPr>
          <p:cNvSpPr/>
          <p:nvPr/>
        </p:nvSpPr>
        <p:spPr>
          <a:xfrm>
            <a:off x="3940668" y="4658590"/>
            <a:ext cx="393273" cy="213918"/>
          </a:xfrm>
          <a:prstGeom prst="rect">
            <a:avLst/>
          </a:prstGeom>
          <a:solidFill>
            <a:srgbClr val="F6CBCD">
              <a:alpha val="4039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1DA4D-21CD-8FB7-1209-8582342A77BE}"/>
              </a:ext>
            </a:extLst>
          </p:cNvPr>
          <p:cNvSpPr/>
          <p:nvPr/>
        </p:nvSpPr>
        <p:spPr>
          <a:xfrm>
            <a:off x="4908858" y="4658590"/>
            <a:ext cx="393273" cy="213918"/>
          </a:xfrm>
          <a:prstGeom prst="rect">
            <a:avLst/>
          </a:prstGeom>
          <a:solidFill>
            <a:srgbClr val="F6CBCD">
              <a:alpha val="4039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D30AF-FFEE-F2D8-165D-667DC299B6B2}"/>
              </a:ext>
            </a:extLst>
          </p:cNvPr>
          <p:cNvSpPr/>
          <p:nvPr/>
        </p:nvSpPr>
        <p:spPr>
          <a:xfrm>
            <a:off x="5636804" y="4658590"/>
            <a:ext cx="797614" cy="213918"/>
          </a:xfrm>
          <a:prstGeom prst="rect">
            <a:avLst/>
          </a:prstGeom>
          <a:solidFill>
            <a:srgbClr val="F6CBCD">
              <a:alpha val="4039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4B8890-0A48-7F6E-3491-FAF0DF6C2171}"/>
              </a:ext>
            </a:extLst>
          </p:cNvPr>
          <p:cNvSpPr/>
          <p:nvPr/>
        </p:nvSpPr>
        <p:spPr>
          <a:xfrm>
            <a:off x="6672230" y="4658590"/>
            <a:ext cx="393273" cy="213918"/>
          </a:xfrm>
          <a:prstGeom prst="rect">
            <a:avLst/>
          </a:prstGeom>
          <a:solidFill>
            <a:srgbClr val="F6CBCD">
              <a:alpha val="4039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8FFD03-F0A1-1731-23ED-FC121CE9DBB8}"/>
              </a:ext>
            </a:extLst>
          </p:cNvPr>
          <p:cNvSpPr/>
          <p:nvPr/>
        </p:nvSpPr>
        <p:spPr>
          <a:xfrm>
            <a:off x="7303315" y="4658913"/>
            <a:ext cx="393273" cy="213918"/>
          </a:xfrm>
          <a:prstGeom prst="rect">
            <a:avLst/>
          </a:prstGeom>
          <a:solidFill>
            <a:srgbClr val="F6CBCD">
              <a:alpha val="4039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A43B15-A2CF-B09D-B183-E417042DC419}"/>
              </a:ext>
            </a:extLst>
          </p:cNvPr>
          <p:cNvSpPr/>
          <p:nvPr/>
        </p:nvSpPr>
        <p:spPr>
          <a:xfrm>
            <a:off x="4908858" y="4414719"/>
            <a:ext cx="393273" cy="213918"/>
          </a:xfrm>
          <a:prstGeom prst="rect">
            <a:avLst/>
          </a:prstGeom>
          <a:solidFill>
            <a:srgbClr val="F6CBCD">
              <a:alpha val="4039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D9970-4B0D-F0CA-8E4A-9CF12DC9EC16}"/>
              </a:ext>
            </a:extLst>
          </p:cNvPr>
          <p:cNvSpPr/>
          <p:nvPr/>
        </p:nvSpPr>
        <p:spPr>
          <a:xfrm rot="19427906">
            <a:off x="2480106" y="3287805"/>
            <a:ext cx="6313394" cy="638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model size 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91F5F5-8176-CD0E-0865-56A629C8216A}"/>
              </a:ext>
            </a:extLst>
          </p:cNvPr>
          <p:cNvSpPr/>
          <p:nvPr/>
        </p:nvSpPr>
        <p:spPr>
          <a:xfrm>
            <a:off x="2578717" y="3287805"/>
            <a:ext cx="6313394" cy="638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some attention !</a:t>
            </a:r>
          </a:p>
        </p:txBody>
      </p:sp>
    </p:spTree>
    <p:extLst>
      <p:ext uri="{BB962C8B-B14F-4D97-AF65-F5344CB8AC3E}">
        <p14:creationId xmlns:p14="http://schemas.microsoft.com/office/powerpoint/2010/main" val="378141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59259E-6 L -2.91667E-6 0.0620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0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0.0620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0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6" grpId="1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E385C63-1422-FEE9-1BFC-6CF6DC68ED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5102764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4F2937-13F7-E072-5EFB-F5559403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764443"/>
          </a:xfrm>
        </p:spPr>
        <p:txBody>
          <a:bodyPr vert="horz" anchor="t"/>
          <a:lstStyle/>
          <a:p>
            <a:r>
              <a:rPr lang="en-US" dirty="0"/>
              <a:t>Related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9EAED-C1AF-8097-1990-0ECCE4D6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3DE42-95EF-7358-E0D9-FF400A676BD4}"/>
              </a:ext>
            </a:extLst>
          </p:cNvPr>
          <p:cNvSpPr txBox="1"/>
          <p:nvPr/>
        </p:nvSpPr>
        <p:spPr>
          <a:xfrm>
            <a:off x="1028700" y="3429000"/>
            <a:ext cx="4179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i="1"/>
            </a:lvl1pPr>
          </a:lstStyle>
          <a:p>
            <a:r>
              <a:rPr lang="en-US" dirty="0"/>
              <a:t>Ilya </a:t>
            </a:r>
            <a:r>
              <a:rPr lang="en-US" dirty="0" err="1"/>
              <a:t>Tolstikhin</a:t>
            </a:r>
            <a:r>
              <a:rPr lang="en-US" dirty="0"/>
              <a:t> et al. (2021). </a:t>
            </a:r>
          </a:p>
          <a:p>
            <a:r>
              <a:rPr lang="en-US" i="0" dirty="0"/>
              <a:t>MLP-Mixer: An all-MLP Architecture for Vision.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A75171-B38A-0964-FC60-F5164B8B73EA}"/>
              </a:ext>
            </a:extLst>
          </p:cNvPr>
          <p:cNvSpPr txBox="1"/>
          <p:nvPr/>
        </p:nvSpPr>
        <p:spPr>
          <a:xfrm>
            <a:off x="1028700" y="4286902"/>
            <a:ext cx="2685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i="1"/>
            </a:lvl1pPr>
          </a:lstStyle>
          <a:p>
            <a:r>
              <a:rPr lang="en-US" dirty="0" err="1"/>
              <a:t>Junxiong</a:t>
            </a:r>
            <a:r>
              <a:rPr lang="en-US" dirty="0"/>
              <a:t> Wang et al. (2023). </a:t>
            </a:r>
          </a:p>
          <a:p>
            <a:r>
              <a:rPr lang="en-US" i="0" dirty="0"/>
              <a:t>Pretraining Without Attention.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EF5099-477A-21E7-B292-7AE7B607DACC}"/>
              </a:ext>
            </a:extLst>
          </p:cNvPr>
          <p:cNvSpPr txBox="1"/>
          <p:nvPr/>
        </p:nvSpPr>
        <p:spPr>
          <a:xfrm>
            <a:off x="6096000" y="3429000"/>
            <a:ext cx="6097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James Lee-Thorp et al. (2022). </a:t>
            </a:r>
          </a:p>
          <a:p>
            <a:r>
              <a:rPr lang="en-US" sz="1600" dirty="0" err="1"/>
              <a:t>FNet</a:t>
            </a:r>
            <a:r>
              <a:rPr lang="en-US" sz="1600" dirty="0"/>
              <a:t>: Mixing Tokens with Fourier Transforms.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EFA7F-49A7-27DB-4131-1677689A913C}"/>
              </a:ext>
            </a:extLst>
          </p:cNvPr>
          <p:cNvGrpSpPr/>
          <p:nvPr/>
        </p:nvGrpSpPr>
        <p:grpSpPr>
          <a:xfrm>
            <a:off x="1028700" y="2065564"/>
            <a:ext cx="10497669" cy="584775"/>
            <a:chOff x="1028700" y="2065564"/>
            <a:chExt cx="10497669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32FEB-8D3E-9D5B-41DA-D758D515B71E}"/>
                </a:ext>
              </a:extLst>
            </p:cNvPr>
            <p:cNvSpPr txBox="1"/>
            <p:nvPr/>
          </p:nvSpPr>
          <p:spPr>
            <a:xfrm>
              <a:off x="1028700" y="2065564"/>
              <a:ext cx="4920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Yann N. Dauphin et al. (2017). </a:t>
              </a:r>
            </a:p>
            <a:p>
              <a:r>
                <a:rPr lang="en-US" sz="1600" dirty="0"/>
                <a:t>Language Modeling with Gated Convolutional Networks.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46A9DE-8E5D-64B5-3DFC-0AE6BF82E66C}"/>
                </a:ext>
              </a:extLst>
            </p:cNvPr>
            <p:cNvSpPr txBox="1"/>
            <p:nvPr/>
          </p:nvSpPr>
          <p:spPr>
            <a:xfrm>
              <a:off x="6096000" y="2065564"/>
              <a:ext cx="543036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i="1" dirty="0" err="1"/>
                <a:t>Hochreiter</a:t>
              </a:r>
              <a:r>
                <a:rPr lang="en-US" sz="1600" i="1" dirty="0"/>
                <a:t>, S. and </a:t>
              </a:r>
              <a:r>
                <a:rPr lang="en-US" sz="1600" i="1" dirty="0" err="1"/>
                <a:t>Schmidhuber</a:t>
              </a:r>
              <a:r>
                <a:rPr lang="en-US" sz="1600" i="1" dirty="0"/>
                <a:t>, J. (1997). </a:t>
              </a:r>
            </a:p>
            <a:p>
              <a:r>
                <a:rPr lang="en-US" sz="1600" dirty="0"/>
                <a:t>Long Short-term Memory. Neural computation, 9, 1735-80.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CDBEC7D-492C-6689-50C1-19EA8683E364}"/>
              </a:ext>
            </a:extLst>
          </p:cNvPr>
          <p:cNvSpPr txBox="1"/>
          <p:nvPr/>
        </p:nvSpPr>
        <p:spPr>
          <a:xfrm>
            <a:off x="5044928" y="1488343"/>
            <a:ext cx="180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Gating techniques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278FB-5523-31AB-41B2-F088531C923B}"/>
              </a:ext>
            </a:extLst>
          </p:cNvPr>
          <p:cNvSpPr txBox="1"/>
          <p:nvPr/>
        </p:nvSpPr>
        <p:spPr>
          <a:xfrm>
            <a:off x="5028945" y="2943351"/>
            <a:ext cx="213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Attention alternatives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17287-6FFD-B89F-5467-3849871424F1}"/>
              </a:ext>
            </a:extLst>
          </p:cNvPr>
          <p:cNvSpPr txBox="1"/>
          <p:nvPr/>
        </p:nvSpPr>
        <p:spPr>
          <a:xfrm>
            <a:off x="3623620" y="5292726"/>
            <a:ext cx="46520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1" dirty="0"/>
              <a:t>Daniel Y. Fu et al. (2023). </a:t>
            </a:r>
          </a:p>
          <a:p>
            <a:pPr algn="l"/>
            <a:r>
              <a:rPr lang="en-US" sz="1600" dirty="0"/>
              <a:t>Hungry Hungry Hippos: Towards Language Modeling with State Space Models.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82ECB-1567-5918-E5B6-2F8FC3F99CF1}"/>
              </a:ext>
            </a:extLst>
          </p:cNvPr>
          <p:cNvSpPr txBox="1"/>
          <p:nvPr/>
        </p:nvSpPr>
        <p:spPr>
          <a:xfrm>
            <a:off x="5344736" y="4923394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Tiny attention</a:t>
            </a:r>
          </a:p>
        </p:txBody>
      </p:sp>
    </p:spTree>
    <p:extLst>
      <p:ext uri="{BB962C8B-B14F-4D97-AF65-F5344CB8AC3E}">
        <p14:creationId xmlns:p14="http://schemas.microsoft.com/office/powerpoint/2010/main" val="671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5" grpId="0"/>
      <p:bldP spid="9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8E9310A-8F62-4AC1-E8BA-F35645EAE4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028834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63B0704-BE0C-5F0A-6237-0D8974A7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t"/>
          <a:lstStyle/>
          <a:p>
            <a:r>
              <a:rPr lang="en-US" dirty="0"/>
              <a:t>How did I like the paper?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B2CF8-2C92-F608-5599-33222205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18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155E12-3F47-0A11-C081-41B85D43006E}"/>
              </a:ext>
            </a:extLst>
          </p:cNvPr>
          <p:cNvGrpSpPr/>
          <p:nvPr/>
        </p:nvGrpSpPr>
        <p:grpSpPr>
          <a:xfrm>
            <a:off x="2104465" y="2058174"/>
            <a:ext cx="7475970" cy="2741652"/>
            <a:chOff x="2104465" y="1555189"/>
            <a:chExt cx="7475970" cy="274165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8E378DF-CFB3-C67B-E82E-BAEA6B086A7E}"/>
                </a:ext>
              </a:extLst>
            </p:cNvPr>
            <p:cNvGrpSpPr/>
            <p:nvPr/>
          </p:nvGrpSpPr>
          <p:grpSpPr>
            <a:xfrm>
              <a:off x="2104465" y="2561159"/>
              <a:ext cx="7475970" cy="1735682"/>
              <a:chOff x="1975878" y="2657160"/>
              <a:chExt cx="7475970" cy="173568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5C2C59-32CB-9564-A272-5C110D740094}"/>
                  </a:ext>
                </a:extLst>
              </p:cNvPr>
              <p:cNvSpPr txBox="1"/>
              <p:nvPr/>
            </p:nvSpPr>
            <p:spPr>
              <a:xfrm>
                <a:off x="1975878" y="2659675"/>
                <a:ext cx="3691497" cy="1733167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Well structured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Describes setup understandably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Broad application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Considers attention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689DB-6EA5-B171-F489-4D840C678FEF}"/>
                  </a:ext>
                </a:extLst>
              </p:cNvPr>
              <p:cNvSpPr txBox="1"/>
              <p:nvPr/>
            </p:nvSpPr>
            <p:spPr>
              <a:xfrm>
                <a:off x="6096000" y="2657160"/>
                <a:ext cx="3355848" cy="1723549"/>
              </a:xfrm>
              <a:prstGeom prst="rect">
                <a:avLst/>
              </a:prstGeom>
              <a:noFill/>
              <a:ln w="38100">
                <a:solidFill>
                  <a:srgbClr val="EC808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Unexplained abbreviations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Advantages?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many references regarding</a:t>
                </a:r>
              </a:p>
              <a:p>
                <a:r>
                  <a:rPr lang="en-US" sz="2000" dirty="0"/>
                  <a:t>    the setup</a:t>
                </a:r>
              </a:p>
              <a:p>
                <a:endParaRPr lang="en-US" sz="600" dirty="0"/>
              </a:p>
            </p:txBody>
          </p:sp>
        </p:grpSp>
        <p:pic>
          <p:nvPicPr>
            <p:cNvPr id="19" name="Graphic 18" descr="Smiling face outline outline">
              <a:extLst>
                <a:ext uri="{FF2B5EF4-FFF2-40B4-BE49-F238E27FC236}">
                  <a16:creationId xmlns:a16="http://schemas.microsoft.com/office/drawing/2014/main" id="{7DC0D367-448C-5345-A1CB-1545C753B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93013" y="1559964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Sad face outline outline">
              <a:extLst>
                <a:ext uri="{FF2B5EF4-FFF2-40B4-BE49-F238E27FC236}">
                  <a16:creationId xmlns:a16="http://schemas.microsoft.com/office/drawing/2014/main" id="{68831596-0F4C-B432-2775-EEE228BC3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45311" y="155518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843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EB41DDE-B220-4BCE-0164-C3B1400CCC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9103752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4FAD95-DB72-CBE1-9179-08EE4FAB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t"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A3554-5191-9E75-24A7-95420E52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19</a:t>
            </a:fld>
            <a:endParaRPr lang="en-US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AD032BA1-534C-66F0-71EE-649EE0CC55C5}"/>
              </a:ext>
            </a:extLst>
          </p:cNvPr>
          <p:cNvSpPr/>
          <p:nvPr/>
        </p:nvSpPr>
        <p:spPr>
          <a:xfrm>
            <a:off x="1028700" y="1678641"/>
            <a:ext cx="3601570" cy="1288489"/>
          </a:xfrm>
          <a:prstGeom prst="foldedCorner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classification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gMLP</a:t>
            </a:r>
            <a:r>
              <a:rPr lang="en-US" dirty="0"/>
              <a:t> as good as Transformers</a:t>
            </a:r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41B1F863-9E82-0A17-DA3B-C9B3B99E6F91}"/>
              </a:ext>
            </a:extLst>
          </p:cNvPr>
          <p:cNvSpPr/>
          <p:nvPr/>
        </p:nvSpPr>
        <p:spPr>
          <a:xfrm>
            <a:off x="6488205" y="3745005"/>
            <a:ext cx="3601571" cy="2097741"/>
          </a:xfrm>
          <a:prstGeom prst="foldedCorner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NLP tasks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For outperforming transformers: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Increase model size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Add attention</a:t>
            </a: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541A5DEA-5C7D-86F0-3E41-7043A72ADDF0}"/>
              </a:ext>
            </a:extLst>
          </p:cNvPr>
          <p:cNvSpPr/>
          <p:nvPr/>
        </p:nvSpPr>
        <p:spPr>
          <a:xfrm>
            <a:off x="1028700" y="4295685"/>
            <a:ext cx="3601570" cy="602501"/>
          </a:xfrm>
          <a:prstGeom prst="foldedCorner">
            <a:avLst/>
          </a:prstGeom>
          <a:solidFill>
            <a:srgbClr val="FFFF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Perplexity is defined by model size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20238084-9DFE-C683-E630-EF9E8721931E}"/>
              </a:ext>
            </a:extLst>
          </p:cNvPr>
          <p:cNvSpPr/>
          <p:nvPr/>
        </p:nvSpPr>
        <p:spPr>
          <a:xfrm>
            <a:off x="6485966" y="1855694"/>
            <a:ext cx="3601570" cy="830261"/>
          </a:xfrm>
          <a:prstGeom prst="foldedCorner">
            <a:avLst/>
          </a:prstGeom>
          <a:solidFill>
            <a:srgbClr val="FFFF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Self-attention not necessary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But very helpful       </a:t>
            </a:r>
          </a:p>
        </p:txBody>
      </p:sp>
    </p:spTree>
    <p:extLst>
      <p:ext uri="{BB962C8B-B14F-4D97-AF65-F5344CB8AC3E}">
        <p14:creationId xmlns:p14="http://schemas.microsoft.com/office/powerpoint/2010/main" val="397523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AEC724F-69A6-96CE-354C-12A8507F51A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967057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705C7-0A45-D1B3-6AE0-0768BEEE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D0509-3F8F-C07F-1691-322AAFF44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5456" y="444500"/>
            <a:ext cx="4013200" cy="568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0E1390-B041-9C4A-6CCE-F0DE847F3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1555" y="2291789"/>
            <a:ext cx="2209800" cy="304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0195F6-A5BC-F93A-959C-D1A13F14434D}"/>
              </a:ext>
            </a:extLst>
          </p:cNvPr>
          <p:cNvCxnSpPr/>
          <p:nvPr/>
        </p:nvCxnSpPr>
        <p:spPr>
          <a:xfrm flipH="1" flipV="1">
            <a:off x="6315075" y="2957513"/>
            <a:ext cx="1414463" cy="8582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5C3FC4-D78B-A92F-A161-691D7D19B969}"/>
              </a:ext>
            </a:extLst>
          </p:cNvPr>
          <p:cNvCxnSpPr>
            <a:cxnSpLocks/>
          </p:cNvCxnSpPr>
          <p:nvPr/>
        </p:nvCxnSpPr>
        <p:spPr>
          <a:xfrm flipH="1">
            <a:off x="6315074" y="4210051"/>
            <a:ext cx="1414463" cy="8582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B78197B-A3A1-999B-7E99-F7BAE5A695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8072" y="2406089"/>
            <a:ext cx="2159000" cy="28194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09F30F-BE03-ED72-64CA-870FE55D7256}"/>
              </a:ext>
            </a:extLst>
          </p:cNvPr>
          <p:cNvCxnSpPr>
            <a:cxnSpLocks/>
          </p:cNvCxnSpPr>
          <p:nvPr/>
        </p:nvCxnSpPr>
        <p:spPr>
          <a:xfrm flipH="1" flipV="1">
            <a:off x="3564731" y="3114675"/>
            <a:ext cx="1100534" cy="6286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4B0DAF-95A1-D0AA-F1B1-482C6464CFF1}"/>
              </a:ext>
            </a:extLst>
          </p:cNvPr>
          <p:cNvCxnSpPr>
            <a:cxnSpLocks/>
          </p:cNvCxnSpPr>
          <p:nvPr/>
        </p:nvCxnSpPr>
        <p:spPr>
          <a:xfrm flipH="1">
            <a:off x="3528218" y="4094629"/>
            <a:ext cx="1137047" cy="6710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BCB72E-4BC0-5D86-30BD-7D20BF6F2B53}"/>
              </a:ext>
            </a:extLst>
          </p:cNvPr>
          <p:cNvGrpSpPr/>
          <p:nvPr/>
        </p:nvGrpSpPr>
        <p:grpSpPr>
          <a:xfrm>
            <a:off x="1545787" y="670672"/>
            <a:ext cx="2599301" cy="1384113"/>
            <a:chOff x="1561560" y="466694"/>
            <a:chExt cx="2599301" cy="138411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40AC8E8-4C43-4435-4268-200888DC00B0}"/>
                </a:ext>
              </a:extLst>
            </p:cNvPr>
            <p:cNvGrpSpPr/>
            <p:nvPr/>
          </p:nvGrpSpPr>
          <p:grpSpPr>
            <a:xfrm>
              <a:off x="1860455" y="844867"/>
              <a:ext cx="2001510" cy="1005940"/>
              <a:chOff x="2345647" y="773262"/>
              <a:chExt cx="2001510" cy="100594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DBA3A4-905E-D803-A6D7-59D1DB2DC25A}"/>
                  </a:ext>
                </a:extLst>
              </p:cNvPr>
              <p:cNvSpPr txBox="1"/>
              <p:nvPr/>
            </p:nvSpPr>
            <p:spPr>
              <a:xfrm>
                <a:off x="2345647" y="1440648"/>
                <a:ext cx="20015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K:      What a nice day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52CF24-1010-1A1A-F9B0-B0282FA83783}"/>
                  </a:ext>
                </a:extLst>
              </p:cNvPr>
              <p:cNvSpPr txBox="1"/>
              <p:nvPr/>
            </p:nvSpPr>
            <p:spPr>
              <a:xfrm>
                <a:off x="2900062" y="773262"/>
                <a:ext cx="10121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Q:     nice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F67F275-12DB-2378-8F58-4E2AA623930D}"/>
                  </a:ext>
                </a:extLst>
              </p:cNvPr>
              <p:cNvCxnSpPr/>
              <p:nvPr/>
            </p:nvCxnSpPr>
            <p:spPr>
              <a:xfrm flipV="1">
                <a:off x="3314700" y="1082488"/>
                <a:ext cx="250031" cy="3581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2B53E9D-201C-14B6-BECE-7FA5B27DB3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383" y="1062803"/>
                <a:ext cx="129036" cy="4670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178DC1C-9AEA-8A10-2934-654679A5A5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10737" y="1062803"/>
                <a:ext cx="98378" cy="4670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2F71D4A-2038-7D90-D44D-0FF394C23D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6414" y="1072645"/>
                <a:ext cx="269886" cy="4085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1B51F9-BCFB-FC48-1426-2868CA34E920}"/>
                </a:ext>
              </a:extLst>
            </p:cNvPr>
            <p:cNvSpPr txBox="1"/>
            <p:nvPr/>
          </p:nvSpPr>
          <p:spPr>
            <a:xfrm>
              <a:off x="1561560" y="466694"/>
              <a:ext cx="2599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Example</a:t>
              </a:r>
              <a:r>
                <a:rPr lang="en-US" dirty="0"/>
                <a:t>  What a nice 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45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1EB5B3B-0C38-6D12-C767-686B37EAE0B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163595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B0F6961-8B8D-0CDB-A025-5B11DACDA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Thank you!!!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F2875-5A51-7699-C9C2-40512FBF4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82555-A6FA-0AE5-FEDA-4B1BAB85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2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151BBE6-F14B-C764-6A20-B81342A9DA0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309621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5CDB48E-2C19-27FE-F4D7-C065954B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SST-2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9F7B-A564-13EB-6BB6-84242843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Stanford sentiment treebank: binary classification</a:t>
            </a:r>
          </a:p>
          <a:p>
            <a:endParaRPr lang="en-US" dirty="0"/>
          </a:p>
          <a:p>
            <a:r>
              <a:rPr lang="en-US" dirty="0"/>
              <a:t>This is an amazing holiday =&gt; positive</a:t>
            </a:r>
          </a:p>
          <a:p>
            <a:r>
              <a:rPr lang="en-US" dirty="0"/>
              <a:t>I hate sleep =&gt; negative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F3A7E-B2B4-075A-E37D-A0185776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3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BED27A-0852-FC1B-7F3F-3CD1510FDA0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346149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BA4686-E5F9-FD9F-03D4-65D0DBDE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MNLI-m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930B-1FB3-6226-6BDD-C40AAB8CE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12389"/>
            <a:ext cx="10134600" cy="501784"/>
          </a:xfrm>
        </p:spPr>
        <p:txBody>
          <a:bodyPr>
            <a:normAutofit/>
          </a:bodyPr>
          <a:lstStyle/>
          <a:p>
            <a:r>
              <a:rPr lang="en-US" sz="1600" dirty="0"/>
              <a:t>Multi-Genre Natural Language Inference-matched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4D2FA-B019-B7DE-2421-0EF43815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2BF45-05FE-1F9E-0B18-1EAF84A125D9}"/>
              </a:ext>
            </a:extLst>
          </p:cNvPr>
          <p:cNvSpPr txBox="1"/>
          <p:nvPr/>
        </p:nvSpPr>
        <p:spPr>
          <a:xfrm>
            <a:off x="1028700" y="2905754"/>
            <a:ext cx="91042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Premise:  It is dry outside.</a:t>
            </a:r>
          </a:p>
          <a:p>
            <a:endParaRPr lang="en-US" dirty="0"/>
          </a:p>
          <a:p>
            <a:r>
              <a:rPr lang="en-US" dirty="0"/>
              <a:t>Hypothesis: It is raining.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dirty="0"/>
              <a:t>Contradiction</a:t>
            </a:r>
          </a:p>
          <a:p>
            <a:pPr marL="342900" indent="-342900">
              <a:buFont typeface="Symbol" pitchFamily="2" charset="2"/>
              <a:buChar char="Þ"/>
            </a:pPr>
            <a:endParaRPr lang="en-US" dirty="0"/>
          </a:p>
          <a:p>
            <a:r>
              <a:rPr lang="en-US" dirty="0"/>
              <a:t>Hypothesis: It is sunny.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dirty="0"/>
              <a:t>Neutral</a:t>
            </a:r>
          </a:p>
          <a:p>
            <a:endParaRPr lang="en-US" dirty="0"/>
          </a:p>
          <a:p>
            <a:r>
              <a:rPr lang="en-US" dirty="0"/>
              <a:t>Hypothesis: I don’t need an umbrella.</a:t>
            </a:r>
          </a:p>
          <a:p>
            <a:r>
              <a:rPr lang="en-US" dirty="0"/>
              <a:t>=&gt; Entailment: Reasonable 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00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1566736-90E5-13FA-1FFC-3BC2B95053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928129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B0EF8D-16DD-6EEF-46E5-884CE5F7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err="1"/>
              <a:t>SQuAD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95D5-0487-7E60-2E6F-9DABC6E3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Stanford Question Answering Dataset</a:t>
            </a:r>
          </a:p>
          <a:p>
            <a:endParaRPr lang="en-US" dirty="0"/>
          </a:p>
          <a:p>
            <a:r>
              <a:rPr lang="en-US" dirty="0"/>
              <a:t>Info: “The grey elephant is 34 kg and was walking around.</a:t>
            </a:r>
          </a:p>
          <a:p>
            <a:r>
              <a:rPr lang="en-US" dirty="0"/>
              <a:t>Question </a:t>
            </a:r>
            <a:r>
              <a:rPr lang="en-US" b="1" dirty="0"/>
              <a:t>V1.1</a:t>
            </a:r>
            <a:r>
              <a:rPr lang="en-US" dirty="0"/>
              <a:t>: “What was the grey elephant doing?” 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dirty="0"/>
              <a:t>Walking around.</a:t>
            </a:r>
          </a:p>
          <a:p>
            <a:r>
              <a:rPr lang="en-US" dirty="0"/>
              <a:t>Question </a:t>
            </a:r>
            <a:r>
              <a:rPr lang="en-US" b="1" dirty="0"/>
              <a:t>V2.0</a:t>
            </a:r>
            <a:r>
              <a:rPr lang="en-US" dirty="0"/>
              <a:t>: “How old is the elephant?” 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itchFamily="2" charset="2"/>
              <a:buChar char="Þ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I don’t know.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7218A-C53C-30F5-36B9-1DAF8C35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79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CE579831-2658-530C-C41F-6744CBD58CC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584281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603727-E8E0-2AAC-7405-FF0B849E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Finetuning results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E763B-6AB0-9076-79D9-91BC3D7B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A4B93-D54F-1855-C924-DF15CFBCB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269" y="2438676"/>
            <a:ext cx="6899966" cy="318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4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9163-055F-B2B8-23D9-EE4BD197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/>
              <a:t>gMLP</a:t>
            </a:r>
            <a:r>
              <a:rPr lang="en-US" dirty="0"/>
              <a:t>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8DB7-9C36-634E-18E6-5851BD43B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strength of stochastic depths for increasing model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E1DEC-D593-BA45-5315-2F70CDA4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95616-8E0E-6EFF-8810-CAB1A58861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1554" y="2637693"/>
            <a:ext cx="8108892" cy="158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56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3CD014A-D3C3-8376-1B20-02736FB3C0E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3099056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11C1-4B89-E5FF-3E51-F6E016C7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651154"/>
            <a:ext cx="10134600" cy="5709889"/>
          </a:xfrm>
        </p:spPr>
        <p:txBody>
          <a:bodyPr/>
          <a:lstStyle/>
          <a:p>
            <a:r>
              <a:rPr lang="en-US" dirty="0"/>
              <a:t>Ablation &amp; case study (2 NLP tasks):</a:t>
            </a:r>
          </a:p>
          <a:p>
            <a:pPr marL="342900" indent="-342900">
              <a:buFontTx/>
              <a:buChar char="-"/>
            </a:pPr>
            <a:r>
              <a:rPr lang="en-US" dirty="0"/>
              <a:t>Batch size: 2048</a:t>
            </a:r>
          </a:p>
          <a:p>
            <a:pPr marL="342900" indent="-342900">
              <a:buFontTx/>
              <a:buChar char="-"/>
            </a:pPr>
            <a:r>
              <a:rPr lang="en-US" dirty="0"/>
              <a:t>Max length: 128</a:t>
            </a:r>
          </a:p>
          <a:p>
            <a:pPr marL="342900" indent="-342900">
              <a:buFontTx/>
              <a:buChar char="-"/>
            </a:pPr>
            <a:r>
              <a:rPr lang="en-US" dirty="0"/>
              <a:t>125K steps</a:t>
            </a:r>
          </a:p>
          <a:p>
            <a:r>
              <a:rPr lang="en-US" dirty="0"/>
              <a:t>- Subset of C4 English dataset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dirty="0"/>
              <a:t>Main results:</a:t>
            </a:r>
          </a:p>
          <a:p>
            <a:pPr marL="342900" indent="-342900">
              <a:buFontTx/>
              <a:buChar char="-"/>
            </a:pPr>
            <a:r>
              <a:rPr lang="en-US" dirty="0"/>
              <a:t>Batch size: 256</a:t>
            </a:r>
          </a:p>
          <a:p>
            <a:pPr marL="342900" indent="-342900">
              <a:buFontTx/>
              <a:buChar char="-"/>
            </a:pPr>
            <a:r>
              <a:rPr lang="en-US" dirty="0"/>
              <a:t>Max length: 512</a:t>
            </a:r>
          </a:p>
          <a:p>
            <a:pPr marL="342900" indent="-342900">
              <a:buFontTx/>
              <a:buChar char="-"/>
            </a:pPr>
            <a:r>
              <a:rPr lang="en-US" dirty="0"/>
              <a:t>1M steps</a:t>
            </a:r>
          </a:p>
          <a:p>
            <a:pPr marL="342900" indent="-342900">
              <a:buFontTx/>
              <a:buChar char="-"/>
            </a:pPr>
            <a:r>
              <a:rPr lang="en-US" dirty="0"/>
              <a:t>Full C4 English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AFB36-F508-7A7C-56FB-4FEF2B21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0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8BDE-DA36-E963-7FE1-CF0368B9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87829"/>
            <a:ext cx="10134600" cy="1288489"/>
          </a:xfrm>
        </p:spPr>
        <p:txBody>
          <a:bodyPr anchor="t"/>
          <a:lstStyle/>
          <a:p>
            <a:r>
              <a:rPr lang="en-US" dirty="0"/>
              <a:t>About the paper</a:t>
            </a:r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F6E7F394-B88D-523D-AADC-274C1E8F0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011122"/>
              </p:ext>
            </p:extLst>
          </p:nvPr>
        </p:nvGraphicFramePr>
        <p:xfrm>
          <a:off x="1028700" y="1809544"/>
          <a:ext cx="10134600" cy="3238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BC0B00-9584-C188-85B5-38B3C7C1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39ADA-02A3-F5C3-70A1-81D93962764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0822" y="3855583"/>
            <a:ext cx="10484643" cy="18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7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2041FDB1-4C71-2FDA-7B5F-F2F1067F240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866445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41FDB1-4C71-2FDA-7B5F-F2F1067F24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6B7D474-7756-6CDE-9CB2-9406066C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754066"/>
          </a:xfrm>
        </p:spPr>
        <p:txBody>
          <a:bodyPr vert="horz" anchor="t">
            <a:normAutofit/>
          </a:bodyPr>
          <a:lstStyle/>
          <a:p>
            <a:r>
              <a:rPr lang="en-US" dirty="0"/>
              <a:t>Gated Multi-Layer Perceptron (</a:t>
            </a:r>
            <a:r>
              <a:rPr lang="en-US" dirty="0" err="1"/>
              <a:t>gMLP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D3B9E-FB8A-A870-25E9-C0C72E47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590046-DA73-4BBF-84B5-C08E6F75191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Picture 4" descr="A diagram of a program code&#10;&#10;Description automatically generated">
            <a:extLst>
              <a:ext uri="{FF2B5EF4-FFF2-40B4-BE49-F238E27FC236}">
                <a16:creationId xmlns:a16="http://schemas.microsoft.com/office/drawing/2014/main" id="{886FCE64-8692-9520-C9CF-320F51BB89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6167" y="1425214"/>
            <a:ext cx="4395946" cy="372515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E500109-1F29-B2A2-E6ED-EE5009B3EAD1}"/>
              </a:ext>
            </a:extLst>
          </p:cNvPr>
          <p:cNvGrpSpPr/>
          <p:nvPr/>
        </p:nvGrpSpPr>
        <p:grpSpPr>
          <a:xfrm>
            <a:off x="1519522" y="1706986"/>
            <a:ext cx="1434712" cy="452459"/>
            <a:chOff x="6057390" y="1835106"/>
            <a:chExt cx="1434712" cy="45245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883DDF-2CD7-D3E4-113F-7DB7498EFEDD}"/>
                </a:ext>
              </a:extLst>
            </p:cNvPr>
            <p:cNvSpPr txBox="1"/>
            <p:nvPr/>
          </p:nvSpPr>
          <p:spPr>
            <a:xfrm>
              <a:off x="7069258" y="183510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24" name="Content Placeholder 3">
              <a:extLst>
                <a:ext uri="{FF2B5EF4-FFF2-40B4-BE49-F238E27FC236}">
                  <a16:creationId xmlns:a16="http://schemas.microsoft.com/office/drawing/2014/main" id="{55C27AE2-97B3-7E8E-C2FF-EA485C43B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15180" y="1906039"/>
              <a:ext cx="1076922" cy="320040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63A715-9962-B413-9FB3-4D888D12065C}"/>
                </a:ext>
              </a:extLst>
            </p:cNvPr>
            <p:cNvCxnSpPr/>
            <p:nvPr/>
          </p:nvCxnSpPr>
          <p:spPr>
            <a:xfrm>
              <a:off x="7064238" y="2204438"/>
              <a:ext cx="427864" cy="0"/>
            </a:xfrm>
            <a:prstGeom prst="line">
              <a:avLst/>
            </a:prstGeom>
            <a:ln w="57150">
              <a:solidFill>
                <a:srgbClr val="DAD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E66852-A54B-6DEB-C495-16D1416BE38E}"/>
                </a:ext>
              </a:extLst>
            </p:cNvPr>
            <p:cNvCxnSpPr>
              <a:cxnSpLocks/>
            </p:cNvCxnSpPr>
            <p:nvPr/>
          </p:nvCxnSpPr>
          <p:spPr>
            <a:xfrm>
              <a:off x="6904027" y="2287565"/>
              <a:ext cx="588075" cy="0"/>
            </a:xfrm>
            <a:prstGeom prst="line">
              <a:avLst/>
            </a:prstGeom>
            <a:ln w="57150">
              <a:solidFill>
                <a:srgbClr val="DAEB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B55317-2ADC-5349-B12A-BF87AC7ECF82}"/>
                </a:ext>
              </a:extLst>
            </p:cNvPr>
            <p:cNvSpPr txBox="1"/>
            <p:nvPr/>
          </p:nvSpPr>
          <p:spPr>
            <a:xfrm>
              <a:off x="6057390" y="188139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10DA9AF-DE86-B3F0-DC69-C361ED933A38}"/>
              </a:ext>
            </a:extLst>
          </p:cNvPr>
          <p:cNvGrpSpPr/>
          <p:nvPr/>
        </p:nvGrpSpPr>
        <p:grpSpPr>
          <a:xfrm>
            <a:off x="1519522" y="2516586"/>
            <a:ext cx="4384696" cy="1247061"/>
            <a:chOff x="6057390" y="2644706"/>
            <a:chExt cx="4384696" cy="124706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7956F6F-6A2E-9798-4FAD-4C6B60213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3089" y="3068687"/>
              <a:ext cx="1841500" cy="3302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1A48504-A8D5-517D-BE37-ABEBD1022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76786" y="3472667"/>
              <a:ext cx="1765300" cy="41910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E74143-4F35-EC00-F771-A0406331938F}"/>
                </a:ext>
              </a:extLst>
            </p:cNvPr>
            <p:cNvGrpSpPr/>
            <p:nvPr/>
          </p:nvGrpSpPr>
          <p:grpSpPr>
            <a:xfrm>
              <a:off x="6057390" y="2644706"/>
              <a:ext cx="1225699" cy="369332"/>
              <a:chOff x="6057390" y="2644706"/>
              <a:chExt cx="1225699" cy="369332"/>
            </a:xfrm>
          </p:grpSpPr>
          <p:pic>
            <p:nvPicPr>
              <p:cNvPr id="25" name="Content Placeholder 3">
                <a:extLst>
                  <a:ext uri="{FF2B5EF4-FFF2-40B4-BE49-F238E27FC236}">
                    <a16:creationId xmlns:a16="http://schemas.microsoft.com/office/drawing/2014/main" id="{AE3F161B-7669-F876-2199-BEA9FD0611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458743" y="2683207"/>
                <a:ext cx="824346" cy="320039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CB4DF1-0D2D-0D6A-CD82-A2C7ADA85289}"/>
                  </a:ext>
                </a:extLst>
              </p:cNvPr>
              <p:cNvSpPr txBox="1"/>
              <p:nvPr/>
            </p:nvSpPr>
            <p:spPr>
              <a:xfrm>
                <a:off x="6057390" y="264470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E0533E3-22A1-AC15-97AA-3AA22F6ED037}"/>
                </a:ext>
              </a:extLst>
            </p:cNvPr>
            <p:cNvCxnSpPr>
              <a:cxnSpLocks/>
            </p:cNvCxnSpPr>
            <p:nvPr/>
          </p:nvCxnSpPr>
          <p:spPr>
            <a:xfrm>
              <a:off x="8396800" y="3379689"/>
              <a:ext cx="673525" cy="5362"/>
            </a:xfrm>
            <a:prstGeom prst="line">
              <a:avLst/>
            </a:prstGeom>
            <a:ln w="57150">
              <a:solidFill>
                <a:srgbClr val="F6CB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756D872A-401C-3D73-02FE-7F050EA967C4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7046362" y="3014038"/>
              <a:ext cx="236727" cy="219749"/>
            </a:xfrm>
            <a:prstGeom prst="bentConnector3">
              <a:avLst>
                <a:gd name="adj1" fmla="val 25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9D0E281D-F3B4-6F89-7535-313CDDB26923}"/>
                </a:ext>
              </a:extLst>
            </p:cNvPr>
            <p:cNvCxnSpPr>
              <a:cxnSpLocks/>
            </p:cNvCxnSpPr>
            <p:nvPr/>
          </p:nvCxnSpPr>
          <p:spPr>
            <a:xfrm>
              <a:off x="8496835" y="3472667"/>
              <a:ext cx="236727" cy="219749"/>
            </a:xfrm>
            <a:prstGeom prst="bentConnector3">
              <a:avLst>
                <a:gd name="adj1" fmla="val 25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31D0F1E-21FB-C4A4-F189-E4098DE78CCE}"/>
              </a:ext>
            </a:extLst>
          </p:cNvPr>
          <p:cNvGrpSpPr/>
          <p:nvPr/>
        </p:nvGrpSpPr>
        <p:grpSpPr>
          <a:xfrm>
            <a:off x="1520709" y="3675470"/>
            <a:ext cx="1166311" cy="369332"/>
            <a:chOff x="6058577" y="3803590"/>
            <a:chExt cx="1166311" cy="369332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44A3E3F-99A9-9390-A5FB-E8E2E084960C}"/>
                </a:ext>
              </a:extLst>
            </p:cNvPr>
            <p:cNvGrpSpPr/>
            <p:nvPr/>
          </p:nvGrpSpPr>
          <p:grpSpPr>
            <a:xfrm>
              <a:off x="6058577" y="3803590"/>
              <a:ext cx="1166311" cy="369332"/>
              <a:chOff x="6058577" y="3803590"/>
              <a:chExt cx="1166311" cy="369332"/>
            </a:xfrm>
          </p:grpSpPr>
          <p:pic>
            <p:nvPicPr>
              <p:cNvPr id="3" name="Content Placeholder 3">
                <a:extLst>
                  <a:ext uri="{FF2B5EF4-FFF2-40B4-BE49-F238E27FC236}">
                    <a16:creationId xmlns:a16="http://schemas.microsoft.com/office/drawing/2014/main" id="{75387DAB-4EB7-694D-57E8-C61E523F41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458743" y="3854755"/>
                <a:ext cx="766145" cy="305555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E02354-82EE-057C-365D-9A453EE27CEB}"/>
                  </a:ext>
                </a:extLst>
              </p:cNvPr>
              <p:cNvSpPr txBox="1"/>
              <p:nvPr/>
            </p:nvSpPr>
            <p:spPr>
              <a:xfrm>
                <a:off x="6058577" y="380359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EFBC90D-6C24-C635-4ABA-88D1E57556E1}"/>
                </a:ext>
              </a:extLst>
            </p:cNvPr>
            <p:cNvCxnSpPr>
              <a:cxnSpLocks/>
            </p:cNvCxnSpPr>
            <p:nvPr/>
          </p:nvCxnSpPr>
          <p:spPr>
            <a:xfrm>
              <a:off x="6855225" y="4133402"/>
              <a:ext cx="369663" cy="0"/>
            </a:xfrm>
            <a:prstGeom prst="line">
              <a:avLst/>
            </a:prstGeom>
            <a:ln w="57150">
              <a:solidFill>
                <a:srgbClr val="DAD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9303CF-78BC-6C7A-D77F-ED42704E418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021568" y="3763647"/>
            <a:ext cx="0" cy="7011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79235F-AB58-7FE8-6B20-DDE1FBFD1415}"/>
              </a:ext>
            </a:extLst>
          </p:cNvPr>
          <p:cNvSpPr txBox="1"/>
          <p:nvPr/>
        </p:nvSpPr>
        <p:spPr>
          <a:xfrm>
            <a:off x="4352795" y="4483714"/>
            <a:ext cx="1337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Init: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 near 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 all 1’s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1546DD-8FBB-1F78-16A8-BAE9FBF1E11C}"/>
              </a:ext>
            </a:extLst>
          </p:cNvPr>
          <p:cNvGrpSpPr/>
          <p:nvPr/>
        </p:nvGrpSpPr>
        <p:grpSpPr>
          <a:xfrm>
            <a:off x="3079376" y="1810946"/>
            <a:ext cx="1162012" cy="307777"/>
            <a:chOff x="3079376" y="1784050"/>
            <a:chExt cx="1162012" cy="3077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1D113F-7555-4830-0699-FBDE8D15D095}"/>
                </a:ext>
              </a:extLst>
            </p:cNvPr>
            <p:cNvSpPr txBox="1"/>
            <p:nvPr/>
          </p:nvSpPr>
          <p:spPr>
            <a:xfrm>
              <a:off x="3574218" y="1784050"/>
              <a:ext cx="6671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GELU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CEF792-5E97-16A9-F9E3-7BF541AB7B5B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3079376" y="1937939"/>
              <a:ext cx="4948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73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E90B1C6-AF6B-6EA2-E17B-670B490D183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349153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039A94E-37E3-1756-00B0-293A963B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t"/>
          <a:lstStyle/>
          <a:p>
            <a:r>
              <a:rPr lang="en-US" dirty="0"/>
              <a:t>Gaussian Error Linear Unit (GELU)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34B1E-3733-760F-784E-BB05E8F2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4E0F8E-E0A7-6D63-6427-148B14590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699" y="2645398"/>
            <a:ext cx="4902760" cy="3064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5B7A0F-0259-76B9-1E69-B738F1756BB7}"/>
              </a:ext>
            </a:extLst>
          </p:cNvPr>
          <p:cNvSpPr txBox="1"/>
          <p:nvPr/>
        </p:nvSpPr>
        <p:spPr>
          <a:xfrm>
            <a:off x="1912182" y="1644666"/>
            <a:ext cx="31357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embo"/>
              </a:rPr>
              <a:t>GELU(x) = </a:t>
            </a:r>
            <a:r>
              <a:rPr lang="en-US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embo"/>
              </a:rPr>
              <a:t>xP</a:t>
            </a:r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embo"/>
              </a:rPr>
              <a:t>(X ≤ x) = x</a:t>
            </a:r>
            <a:r>
              <a:rPr lang="el-GR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Φ(</a:t>
            </a:r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embo"/>
              </a:rPr>
              <a:t>x)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F902C-7037-FC5E-6D0D-F15253BF2660}"/>
              </a:ext>
            </a:extLst>
          </p:cNvPr>
          <p:cNvSpPr txBox="1"/>
          <p:nvPr/>
        </p:nvSpPr>
        <p:spPr>
          <a:xfrm>
            <a:off x="3194393" y="2060166"/>
            <a:ext cx="185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embo"/>
              </a:rPr>
              <a:t>where X ~ N(0,1)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0643E-BEB2-F7CA-11B7-557E5B588C18}"/>
              </a:ext>
            </a:extLst>
          </p:cNvPr>
          <p:cNvSpPr txBox="1"/>
          <p:nvPr/>
        </p:nvSpPr>
        <p:spPr>
          <a:xfrm>
            <a:off x="6842235" y="1605252"/>
            <a:ext cx="3755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Idea</a:t>
            </a:r>
          </a:p>
          <a:p>
            <a:r>
              <a:rPr lang="en-US" dirty="0"/>
              <a:t>Combine </a:t>
            </a:r>
            <a:r>
              <a:rPr lang="en-US" dirty="0" err="1"/>
              <a:t>ReLU</a:t>
            </a:r>
            <a:r>
              <a:rPr lang="en-US" dirty="0"/>
              <a:t>, dropout and </a:t>
            </a:r>
            <a:r>
              <a:rPr lang="en-US" dirty="0" err="1"/>
              <a:t>zoneout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18BC10-FFEC-3FE2-741A-1AFDF7C5824A}"/>
              </a:ext>
            </a:extLst>
          </p:cNvPr>
          <p:cNvGrpSpPr/>
          <p:nvPr/>
        </p:nvGrpSpPr>
        <p:grpSpPr>
          <a:xfrm>
            <a:off x="6660367" y="2297750"/>
            <a:ext cx="4222319" cy="3411873"/>
            <a:chOff x="6660367" y="2297750"/>
            <a:chExt cx="4222319" cy="341187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6E4CF90-CA6E-8F1F-EF1C-547B11B0A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60367" y="3025489"/>
              <a:ext cx="4222319" cy="268413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E8CD55-5F4E-B2D7-8F0B-A81D498E4F59}"/>
                </a:ext>
              </a:extLst>
            </p:cNvPr>
            <p:cNvSpPr txBox="1"/>
            <p:nvPr/>
          </p:nvSpPr>
          <p:spPr>
            <a:xfrm>
              <a:off x="6842235" y="2297750"/>
              <a:ext cx="3552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⇒ GELU has faster convergence rate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C2C94B-1CB2-6A06-85C8-FC0B2DFA7A84}"/>
                </a:ext>
              </a:extLst>
            </p:cNvPr>
            <p:cNvSpPr txBox="1"/>
            <p:nvPr/>
          </p:nvSpPr>
          <p:spPr>
            <a:xfrm>
              <a:off x="7678919" y="2834784"/>
              <a:ext cx="2185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TIMIT Frame Classification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9DA2-4DF5-844F-3390-711525C4F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6B43F-AA20-0942-D766-92080A579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776CD-13C9-F85E-529C-239A09F0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5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B0D8728-EFAF-CD07-BB28-5EA58A2194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504189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A42F55B-7DF7-AA86-C2C6-C16313E7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t"/>
          <a:lstStyle/>
          <a:p>
            <a:r>
              <a:rPr lang="en-US" dirty="0"/>
              <a:t>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A7B08-E410-DF8C-0BD0-28E4303C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BC0AF-666C-41DA-CDF7-36D7078F1A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2783" y="1293876"/>
            <a:ext cx="5630835" cy="427024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4C51287-D7DB-7B88-7DC9-1C3B4501D0C0}"/>
              </a:ext>
            </a:extLst>
          </p:cNvPr>
          <p:cNvGrpSpPr/>
          <p:nvPr/>
        </p:nvGrpSpPr>
        <p:grpSpPr>
          <a:xfrm>
            <a:off x="5851712" y="2925512"/>
            <a:ext cx="4618812" cy="1020625"/>
            <a:chOff x="5851712" y="2925512"/>
            <a:chExt cx="4618812" cy="10206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CAD07A9-8E14-3B06-7EEC-B1939CA9797B}"/>
                </a:ext>
              </a:extLst>
            </p:cNvPr>
            <p:cNvCxnSpPr/>
            <p:nvPr/>
          </p:nvCxnSpPr>
          <p:spPr>
            <a:xfrm>
              <a:off x="8054789" y="3116902"/>
              <a:ext cx="1593476" cy="0"/>
            </a:xfrm>
            <a:prstGeom prst="line">
              <a:avLst/>
            </a:prstGeom>
            <a:ln w="38100">
              <a:solidFill>
                <a:srgbClr val="FF0000">
                  <a:alpha val="7529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328365-CCA8-E19F-1D6D-855EBCE9C8CB}"/>
                </a:ext>
              </a:extLst>
            </p:cNvPr>
            <p:cNvSpPr txBox="1"/>
            <p:nvPr/>
          </p:nvSpPr>
          <p:spPr>
            <a:xfrm>
              <a:off x="9708777" y="2925512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gMLP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45D1BE-9BD0-C3EC-61A8-3FFC0E0E24A4}"/>
                </a:ext>
              </a:extLst>
            </p:cNvPr>
            <p:cNvCxnSpPr>
              <a:cxnSpLocks/>
            </p:cNvCxnSpPr>
            <p:nvPr/>
          </p:nvCxnSpPr>
          <p:spPr>
            <a:xfrm>
              <a:off x="6055659" y="3807184"/>
              <a:ext cx="661148" cy="0"/>
            </a:xfrm>
            <a:prstGeom prst="line">
              <a:avLst/>
            </a:prstGeom>
            <a:ln w="38100">
              <a:solidFill>
                <a:srgbClr val="FF0000">
                  <a:alpha val="7529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234C9B-89D7-4487-661F-671DF3CB35B1}"/>
                </a:ext>
              </a:extLst>
            </p:cNvPr>
            <p:cNvCxnSpPr>
              <a:cxnSpLocks/>
            </p:cNvCxnSpPr>
            <p:nvPr/>
          </p:nvCxnSpPr>
          <p:spPr>
            <a:xfrm>
              <a:off x="5851712" y="3946137"/>
              <a:ext cx="661148" cy="0"/>
            </a:xfrm>
            <a:prstGeom prst="line">
              <a:avLst/>
            </a:prstGeom>
            <a:ln w="38100">
              <a:solidFill>
                <a:srgbClr val="FF0000">
                  <a:alpha val="7529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ight Brace 15">
            <a:extLst>
              <a:ext uri="{FF2B5EF4-FFF2-40B4-BE49-F238E27FC236}">
                <a16:creationId xmlns:a16="http://schemas.microsoft.com/office/drawing/2014/main" id="{97D81443-1A8C-0996-7C40-CA7655849A6C}"/>
              </a:ext>
            </a:extLst>
          </p:cNvPr>
          <p:cNvSpPr/>
          <p:nvPr/>
        </p:nvSpPr>
        <p:spPr>
          <a:xfrm rot="5400000">
            <a:off x="7540437" y="4922170"/>
            <a:ext cx="132277" cy="318202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E9153-B198-714C-30D4-DA88057746C4}"/>
              </a:ext>
            </a:extLst>
          </p:cNvPr>
          <p:cNvSpPr txBox="1"/>
          <p:nvPr/>
        </p:nvSpPr>
        <p:spPr>
          <a:xfrm>
            <a:off x="7167283" y="514741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 x 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E8363-9BB6-D7DD-0BB0-7F48825FCEB6}"/>
              </a:ext>
            </a:extLst>
          </p:cNvPr>
          <p:cNvSpPr txBox="1"/>
          <p:nvPr/>
        </p:nvSpPr>
        <p:spPr>
          <a:xfrm>
            <a:off x="1028700" y="1916573"/>
            <a:ext cx="2934650" cy="1707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Input/Output:  </a:t>
            </a:r>
            <a:r>
              <a:rPr lang="en-US" dirty="0" err="1"/>
              <a:t>ViT</a:t>
            </a:r>
            <a:r>
              <a:rPr lang="en-US" dirty="0"/>
              <a:t>/B16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Regularization like </a:t>
            </a:r>
            <a:r>
              <a:rPr lang="en-US" dirty="0" err="1"/>
              <a:t>DeiT</a:t>
            </a:r>
            <a:r>
              <a:rPr lang="en-US" dirty="0"/>
              <a:t>: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L2-regularization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Stochastic depth</a:t>
            </a:r>
          </a:p>
        </p:txBody>
      </p:sp>
    </p:spTree>
    <p:extLst>
      <p:ext uri="{BB962C8B-B14F-4D97-AF65-F5344CB8AC3E}">
        <p14:creationId xmlns:p14="http://schemas.microsoft.com/office/powerpoint/2010/main" val="87940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BBDEE0A-EF4A-3EE6-FD4D-FD8CDCA0EB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783957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lded Corner 5">
            <a:extLst>
              <a:ext uri="{FF2B5EF4-FFF2-40B4-BE49-F238E27FC236}">
                <a16:creationId xmlns:a16="http://schemas.microsoft.com/office/drawing/2014/main" id="{DABBD7AB-F7E4-326A-2B67-4A6BC5E1BE86}"/>
              </a:ext>
            </a:extLst>
          </p:cNvPr>
          <p:cNvSpPr/>
          <p:nvPr/>
        </p:nvSpPr>
        <p:spPr>
          <a:xfrm>
            <a:off x="6505367" y="672358"/>
            <a:ext cx="3804659" cy="3535040"/>
          </a:xfrm>
          <a:prstGeom prst="foldedCorner">
            <a:avLst/>
          </a:prstGeom>
          <a:solidFill>
            <a:srgbClr val="CEDBE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ACE2D-3237-BCB6-7167-2950DDB0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681" y="783925"/>
            <a:ext cx="1580029" cy="716123"/>
          </a:xfrm>
        </p:spPr>
        <p:txBody>
          <a:bodyPr vert="horz" anchor="t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DE6B9-7CCB-9F47-6CDD-0A09803B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8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95E6B2-E496-0B7B-4522-4C84FF351ABA}"/>
              </a:ext>
            </a:extLst>
          </p:cNvPr>
          <p:cNvGrpSpPr/>
          <p:nvPr/>
        </p:nvGrpSpPr>
        <p:grpSpPr>
          <a:xfrm>
            <a:off x="1749678" y="700506"/>
            <a:ext cx="3758047" cy="1186163"/>
            <a:chOff x="1028700" y="1585985"/>
            <a:chExt cx="3758047" cy="118616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010B2B-0824-C79F-F956-4FD4E63CE69C}"/>
                </a:ext>
              </a:extLst>
            </p:cNvPr>
            <p:cNvGrpSpPr/>
            <p:nvPr/>
          </p:nvGrpSpPr>
          <p:grpSpPr>
            <a:xfrm>
              <a:off x="1028700" y="2012389"/>
              <a:ext cx="2982191" cy="759759"/>
              <a:chOff x="1028700" y="2012389"/>
              <a:chExt cx="2982191" cy="75975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90F1574-1F27-C0CE-3BDE-D833F91406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028700" y="2301501"/>
                <a:ext cx="2982191" cy="47064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0AE412F-1256-278E-343B-FFEE376FE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028700" y="2012389"/>
                <a:ext cx="2982191" cy="289112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113D68-8A9E-50A2-F81E-E4719C6A1832}"/>
                </a:ext>
              </a:extLst>
            </p:cNvPr>
            <p:cNvGrpSpPr/>
            <p:nvPr/>
          </p:nvGrpSpPr>
          <p:grpSpPr>
            <a:xfrm>
              <a:off x="4010891" y="2010285"/>
              <a:ext cx="775856" cy="761863"/>
              <a:chOff x="5923806" y="2010285"/>
              <a:chExt cx="775856" cy="76186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27C3B11-10D1-196E-5CBD-46035C804B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923806" y="2301501"/>
                <a:ext cx="775855" cy="470647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D83B86D-A599-49E0-5542-CE36F39EDA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923808" y="2010285"/>
                <a:ext cx="775854" cy="259423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4FE0D1-A001-FD8F-51EC-D3438A803966}"/>
                </a:ext>
              </a:extLst>
            </p:cNvPr>
            <p:cNvSpPr txBox="1"/>
            <p:nvPr/>
          </p:nvSpPr>
          <p:spPr>
            <a:xfrm>
              <a:off x="2746304" y="158598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gMLP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B445D1-5BF5-815B-37F6-F9C901FB886B}"/>
              </a:ext>
            </a:extLst>
          </p:cNvPr>
          <p:cNvGrpSpPr/>
          <p:nvPr/>
        </p:nvGrpSpPr>
        <p:grpSpPr>
          <a:xfrm>
            <a:off x="1749677" y="4637051"/>
            <a:ext cx="3758047" cy="1094039"/>
            <a:chOff x="5914159" y="1602471"/>
            <a:chExt cx="3758047" cy="109403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113B720-D4EC-E8EE-69A6-74E9A9DB5BDA}"/>
                </a:ext>
              </a:extLst>
            </p:cNvPr>
            <p:cNvGrpSpPr/>
            <p:nvPr/>
          </p:nvGrpSpPr>
          <p:grpSpPr>
            <a:xfrm>
              <a:off x="5914159" y="1996493"/>
              <a:ext cx="3758047" cy="700017"/>
              <a:chOff x="5914159" y="1996493"/>
              <a:chExt cx="3758047" cy="70001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AB65FA2-95F2-ACE7-2510-FCED21F62B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05945" y="2285605"/>
                <a:ext cx="2410692" cy="20125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2A7B85C-D2F2-2B1C-B132-257437F8B7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914159" y="1996493"/>
                <a:ext cx="2982191" cy="289112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534117B2-5C43-B9BB-79DE-13BF75D146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0" b="89796" l="141" r="100000">
                            <a14:foregroundMark x1="51268" y1="91837" x2="53099" y2="93878"/>
                            <a14:foregroundMark x1="0" y1="28571" x2="50845" y2="89796"/>
                            <a14:foregroundMark x1="53099" y1="93878" x2="93944" y2="20408"/>
                            <a14:foregroundMark x1="93944" y1="20408" x2="97042" y2="42857"/>
                            <a14:foregroundMark x1="15211" y1="71429" x2="282" y2="46939"/>
                            <a14:foregroundMark x1="34225" y1="0" x2="32394" y2="30612"/>
                            <a14:foregroundMark x1="37887" y1="0" x2="39718" y2="73469"/>
                            <a14:foregroundMark x1="38732" y1="0" x2="38732" y2="48980"/>
                            <a14:foregroundMark x1="39014" y1="0" x2="38732" y2="34694"/>
                            <a14:foregroundMark x1="53380" y1="83673" x2="99296" y2="24490"/>
                            <a14:foregroundMark x1="99296" y1="24490" x2="99859" y2="24490"/>
                            <a14:foregroundMark x1="57042" y1="0" x2="57606" y2="73469"/>
                            <a14:foregroundMark x1="36479" y1="28571" x2="31831" y2="75510"/>
                            <a14:backgroundMark x1="49718" y1="0" x2="49155" y2="44898"/>
                            <a14:backgroundMark x1="52113" y1="0" x2="51690" y2="7346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-13964"/>
              <a:stretch/>
            </p:blipFill>
            <p:spPr>
              <a:xfrm>
                <a:off x="6005945" y="2458191"/>
                <a:ext cx="2410692" cy="20125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9720265-C05A-B8C8-10BB-2FF923B858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896352" y="1996493"/>
                <a:ext cx="775854" cy="259423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0E12F4C-5180-0183-01C5-8C764CBFAD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1854" r="-4067"/>
              <a:stretch/>
            </p:blipFill>
            <p:spPr>
              <a:xfrm>
                <a:off x="8896350" y="2285605"/>
                <a:ext cx="671945" cy="167709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0A462C4-4DFB-A73F-A067-AAC29D4C6F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4067" b="-15648"/>
              <a:stretch/>
            </p:blipFill>
            <p:spPr>
              <a:xfrm>
                <a:off x="8896350" y="2483003"/>
                <a:ext cx="671945" cy="213507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E1FDE4-6950-55F5-DD85-5B0D057BE18C}"/>
                </a:ext>
              </a:extLst>
            </p:cNvPr>
            <p:cNvSpPr txBox="1"/>
            <p:nvPr/>
          </p:nvSpPr>
          <p:spPr>
            <a:xfrm>
              <a:off x="7356706" y="1602471"/>
              <a:ext cx="1297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MLP-Mixer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A1C6DC-265C-73AF-632A-DE8BDD491C73}"/>
              </a:ext>
            </a:extLst>
          </p:cNvPr>
          <p:cNvGrpSpPr/>
          <p:nvPr/>
        </p:nvGrpSpPr>
        <p:grpSpPr>
          <a:xfrm>
            <a:off x="1749677" y="2684926"/>
            <a:ext cx="3936956" cy="1154077"/>
            <a:chOff x="1028699" y="3244334"/>
            <a:chExt cx="3936956" cy="115407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392F603-4D28-4390-F527-9D83BFABEF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700" y="3927764"/>
              <a:ext cx="2608118" cy="47064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8596E41-02A4-E090-D98A-40193FEE3B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10890" y="3927763"/>
              <a:ext cx="954765" cy="47064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4B4E5A8-212E-AE3B-B2AB-D5EBE3A71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699" y="3653786"/>
              <a:ext cx="2982191" cy="28911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958B1E2-DFBC-BD8D-08CB-8DADF2B607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10892" y="3651682"/>
              <a:ext cx="775854" cy="25942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DE5DD5-02DA-901B-F356-4C1CD0516426}"/>
                </a:ext>
              </a:extLst>
            </p:cNvPr>
            <p:cNvSpPr txBox="1"/>
            <p:nvPr/>
          </p:nvSpPr>
          <p:spPr>
            <a:xfrm>
              <a:off x="2353662" y="3244334"/>
              <a:ext cx="1305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Transformer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4CEF90-6B8C-A5F5-C7E5-8D33C2542329}"/>
              </a:ext>
            </a:extLst>
          </p:cNvPr>
          <p:cNvSpPr/>
          <p:nvPr/>
        </p:nvSpPr>
        <p:spPr>
          <a:xfrm>
            <a:off x="3830794" y="1739630"/>
            <a:ext cx="273126" cy="147039"/>
          </a:xfrm>
          <a:prstGeom prst="rect">
            <a:avLst/>
          </a:prstGeom>
          <a:solidFill>
            <a:srgbClr val="F6CBCD">
              <a:alpha val="4039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19E7B1-6CBA-317A-01AF-239EE7340DD7}"/>
              </a:ext>
            </a:extLst>
          </p:cNvPr>
          <p:cNvSpPr/>
          <p:nvPr/>
        </p:nvSpPr>
        <p:spPr>
          <a:xfrm>
            <a:off x="3827780" y="3676393"/>
            <a:ext cx="292657" cy="162609"/>
          </a:xfrm>
          <a:prstGeom prst="rect">
            <a:avLst/>
          </a:prstGeom>
          <a:solidFill>
            <a:srgbClr val="F6CBCD">
              <a:alpha val="40392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38FDE0-F53B-3C43-1196-6CDA7848CBD3}"/>
              </a:ext>
            </a:extLst>
          </p:cNvPr>
          <p:cNvSpPr/>
          <p:nvPr/>
        </p:nvSpPr>
        <p:spPr>
          <a:xfrm>
            <a:off x="3840992" y="5344875"/>
            <a:ext cx="273126" cy="147039"/>
          </a:xfrm>
          <a:prstGeom prst="rect">
            <a:avLst/>
          </a:prstGeom>
          <a:solidFill>
            <a:srgbClr val="F6CBCD">
              <a:alpha val="4039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975652-7098-9A1E-FC48-B984945714C9}"/>
              </a:ext>
            </a:extLst>
          </p:cNvPr>
          <p:cNvGrpSpPr/>
          <p:nvPr/>
        </p:nvGrpSpPr>
        <p:grpSpPr>
          <a:xfrm>
            <a:off x="6432487" y="4637993"/>
            <a:ext cx="3944009" cy="986343"/>
            <a:chOff x="3983508" y="636474"/>
            <a:chExt cx="3944009" cy="986343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5B57675-67EB-7D98-F3EF-ED21E0E28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0" b="100000" l="601" r="96593">
                          <a14:foregroundMark x1="4609" y1="0" x2="18036" y2="98387"/>
                          <a14:foregroundMark x1="80962" y1="0" x2="99800" y2="16129"/>
                          <a14:foregroundMark x1="22445" y1="0" x2="18637" y2="4839"/>
                          <a14:foregroundMark x1="14629" y1="0" x2="18437" y2="4839"/>
                          <a14:foregroundMark x1="2004" y1="6452" x2="25251" y2="98387"/>
                          <a14:foregroundMark x1="96794" y1="88710" x2="88577" y2="98387"/>
                          <a14:foregroundMark x1="96994" y1="88710" x2="73948" y2="27419"/>
                          <a14:foregroundMark x1="73948" y1="27419" x2="54309" y2="64516"/>
                          <a14:foregroundMark x1="9218" y1="0" x2="54108" y2="62903"/>
                          <a14:foregroundMark x1="3607" y1="64516" x2="10020" y2="98387"/>
                          <a14:foregroundMark x1="75551" y1="45161" x2="92986" y2="98387"/>
                          <a14:foregroundMark x1="75551" y1="45161" x2="48096" y2="59677"/>
                          <a14:foregroundMark x1="48096" y1="59677" x2="8617" y2="20968"/>
                          <a14:backgroundMark x1="51102" y1="0" x2="51102" y2="0"/>
                          <a14:backgroundMark x1="42084" y1="0" x2="42084" y2="4839"/>
                          <a14:backgroundMark x1="40882" y1="3226" x2="49900" y2="3226"/>
                          <a14:backgroundMark x1="50100" y1="0" x2="48297" y2="1613"/>
                          <a14:backgroundMark x1="51904" y1="0" x2="49299" y2="48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83508" y="1294797"/>
              <a:ext cx="2483195" cy="30716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69E47A3-3395-0D16-CA7F-BBF7BCDFC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83508" y="1037549"/>
              <a:ext cx="2982191" cy="28911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6579E9F-F0D1-B6F5-46BD-60EC3B756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73601" y="1275133"/>
              <a:ext cx="1053916" cy="34768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5D05521-225B-A1C2-8E2F-1DC3C5A6C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45529" y="1035049"/>
              <a:ext cx="775854" cy="25974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F1EED0-B748-731E-3D34-94B80E29E6BA}"/>
                </a:ext>
              </a:extLst>
            </p:cNvPr>
            <p:cNvSpPr txBox="1"/>
            <p:nvPr/>
          </p:nvSpPr>
          <p:spPr>
            <a:xfrm>
              <a:off x="5536199" y="636474"/>
              <a:ext cx="1119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ConvNets</a:t>
              </a:r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71F8693-5D79-4BB1-5F6F-DD2A999ABF5A}"/>
              </a:ext>
            </a:extLst>
          </p:cNvPr>
          <p:cNvSpPr txBox="1"/>
          <p:nvPr/>
        </p:nvSpPr>
        <p:spPr>
          <a:xfrm>
            <a:off x="7101123" y="1494021"/>
            <a:ext cx="26067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greater model size </a:t>
            </a:r>
          </a:p>
          <a:p>
            <a:r>
              <a:rPr lang="en-US" sz="1600" b="1" dirty="0"/>
              <a:t>⇒ higher accuracy</a:t>
            </a:r>
          </a:p>
          <a:p>
            <a:pPr>
              <a:lnSpc>
                <a:spcPct val="200000"/>
              </a:lnSpc>
            </a:pPr>
            <a:r>
              <a:rPr lang="en-US" sz="1600" dirty="0" err="1"/>
              <a:t>gMLP</a:t>
            </a:r>
            <a:r>
              <a:rPr lang="en-US" sz="1600" dirty="0"/>
              <a:t> as good as Transformer</a:t>
            </a:r>
          </a:p>
          <a:p>
            <a:r>
              <a:rPr lang="en-US" sz="1600" b="1" dirty="0"/>
              <a:t>⇒ No self-attention needed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gMLP</a:t>
            </a:r>
            <a:r>
              <a:rPr lang="en-US" sz="1600" dirty="0"/>
              <a:t> best among MLPs</a:t>
            </a:r>
          </a:p>
          <a:p>
            <a:endParaRPr lang="en-US" sz="1600" dirty="0"/>
          </a:p>
          <a:p>
            <a:r>
              <a:rPr lang="en-US" sz="1600" i="1" dirty="0"/>
              <a:t>But</a:t>
            </a:r>
            <a:r>
              <a:rPr lang="en-US" sz="1600" dirty="0"/>
              <a:t> </a:t>
            </a:r>
            <a:r>
              <a:rPr lang="en-US" sz="1600" b="1" i="1" dirty="0" err="1"/>
              <a:t>ConvNets</a:t>
            </a:r>
            <a:r>
              <a:rPr lang="en-US" sz="1600" b="1" i="1" dirty="0"/>
              <a:t> </a:t>
            </a:r>
            <a:r>
              <a:rPr lang="en-US" sz="1600" i="1" dirty="0"/>
              <a:t>are</a:t>
            </a:r>
            <a:r>
              <a:rPr lang="en-US" sz="1600" b="1" i="1" dirty="0"/>
              <a:t> better!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999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3" grpId="1" animBg="1"/>
      <p:bldP spid="34" grpId="0" animBg="1"/>
      <p:bldP spid="3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9F79BA4-2D44-BEBC-3B75-03CFDCD6207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399199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CBA660D-CD6F-7894-F597-C08273951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NLP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E7F1D-C163-5F41-716A-6BCC86E4E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FD6F4-35EB-251B-7C38-24F9A472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430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dorn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16985</TotalTime>
  <Words>985</Words>
  <Application>Microsoft Macintosh PowerPoint</Application>
  <PresentationFormat>Widescreen</PresentationFormat>
  <Paragraphs>236</Paragraphs>
  <Slides>26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Söhne</vt:lpstr>
      <vt:lpstr>Aptos</vt:lpstr>
      <vt:lpstr>Arial</vt:lpstr>
      <vt:lpstr>Bembo</vt:lpstr>
      <vt:lpstr>Cambria Math</vt:lpstr>
      <vt:lpstr>Symbol</vt:lpstr>
      <vt:lpstr>AdornVTI</vt:lpstr>
      <vt:lpstr>think-cell Slide</vt:lpstr>
      <vt:lpstr>Pay attention  to mlps!</vt:lpstr>
      <vt:lpstr>PowerPoint Presentation</vt:lpstr>
      <vt:lpstr>About the paper</vt:lpstr>
      <vt:lpstr>Gated Multi-Layer Perceptron (gMLP)</vt:lpstr>
      <vt:lpstr>Gaussian Error Linear Unit (GELU)</vt:lpstr>
      <vt:lpstr>Image classification</vt:lpstr>
      <vt:lpstr>Setup</vt:lpstr>
      <vt:lpstr>Results</vt:lpstr>
      <vt:lpstr>NLP tasks</vt:lpstr>
      <vt:lpstr>Setup</vt:lpstr>
      <vt:lpstr>Ablation study</vt:lpstr>
      <vt:lpstr>Ablation study Results</vt:lpstr>
      <vt:lpstr>Finetuning Results</vt:lpstr>
      <vt:lpstr>Tiny Attention</vt:lpstr>
      <vt:lpstr>Finetuning Results Again…</vt:lpstr>
      <vt:lpstr>Main results</vt:lpstr>
      <vt:lpstr>Related work</vt:lpstr>
      <vt:lpstr>How did I like the paper?</vt:lpstr>
      <vt:lpstr>Summary</vt:lpstr>
      <vt:lpstr>Thank you!!!</vt:lpstr>
      <vt:lpstr>SST-2</vt:lpstr>
      <vt:lpstr>MNLI-m</vt:lpstr>
      <vt:lpstr>SQuAD</vt:lpstr>
      <vt:lpstr>Finetuning results </vt:lpstr>
      <vt:lpstr>gMLP specifications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 attention  to mlps!</dc:title>
  <dc:creator>Tran  Sascha</dc:creator>
  <cp:lastModifiedBy>Tran  Sascha</cp:lastModifiedBy>
  <cp:revision>25</cp:revision>
  <dcterms:created xsi:type="dcterms:W3CDTF">2024-03-30T12:31:20Z</dcterms:created>
  <dcterms:modified xsi:type="dcterms:W3CDTF">2024-05-15T19:48:53Z</dcterms:modified>
</cp:coreProperties>
</file>