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69" r:id="rId16"/>
    <p:sldId id="270" r:id="rId17"/>
    <p:sldId id="274" r:id="rId18"/>
    <p:sldId id="271" r:id="rId19"/>
    <p:sldId id="27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7" autoAdjust="0"/>
    <p:restoredTop sz="94660"/>
  </p:normalViewPr>
  <p:slideViewPr>
    <p:cSldViewPr snapToGrid="0">
      <p:cViewPr varScale="1">
        <p:scale>
          <a:sx n="96" d="100"/>
          <a:sy n="96" d="100"/>
        </p:scale>
        <p:origin x="8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3/25/2024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‹Nº›</a:t>
            </a:fld>
            <a:endParaRPr lang="en-US" dirty="0"/>
          </a:p>
        </p:txBody>
      </p:sp>
    </p:spTree>
    <p:extLst>
      <p:ext uri="{BB962C8B-B14F-4D97-AF65-F5344CB8AC3E}">
        <p14:creationId xmlns:p14="http://schemas.microsoft.com/office/powerpoint/2010/main" val="88885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53300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9656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190461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1232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43583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70637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64784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15822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172050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3/25/2024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84113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3/25/2024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334686070"/>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7"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BE9032-C322-C6D3-55E9-4B0AA0E799CE}"/>
              </a:ext>
            </a:extLst>
          </p:cNvPr>
          <p:cNvSpPr>
            <a:spLocks noGrp="1"/>
          </p:cNvSpPr>
          <p:nvPr>
            <p:ph type="ctrTitle"/>
          </p:nvPr>
        </p:nvSpPr>
        <p:spPr>
          <a:xfrm>
            <a:off x="95417" y="1163595"/>
            <a:ext cx="7649154" cy="2855956"/>
          </a:xfrm>
        </p:spPr>
        <p:txBody>
          <a:bodyPr>
            <a:normAutofit fontScale="90000"/>
          </a:bodyPr>
          <a:lstStyle/>
          <a:p>
            <a:pPr algn="l"/>
            <a:r>
              <a:rPr lang="en-US" sz="8000" dirty="0" err="1"/>
              <a:t>Estructuras</a:t>
            </a:r>
            <a:r>
              <a:rPr lang="en-US" sz="8000" dirty="0"/>
              <a:t> de </a:t>
            </a:r>
            <a:r>
              <a:rPr lang="en-US" sz="8000" dirty="0" err="1"/>
              <a:t>datos</a:t>
            </a:r>
            <a:r>
              <a:rPr lang="en-US" sz="8000" dirty="0"/>
              <a:t> </a:t>
            </a:r>
            <a:r>
              <a:rPr lang="en-US" sz="8000" dirty="0" err="1"/>
              <a:t>muldimensionales</a:t>
            </a:r>
            <a:endParaRPr lang="en-US" sz="8000" dirty="0"/>
          </a:p>
        </p:txBody>
      </p:sp>
      <p:sp>
        <p:nvSpPr>
          <p:cNvPr id="3" name="Subtítulo 2">
            <a:extLst>
              <a:ext uri="{FF2B5EF4-FFF2-40B4-BE49-F238E27FC236}">
                <a16:creationId xmlns:a16="http://schemas.microsoft.com/office/drawing/2014/main" id="{AC5719CC-F3D8-BCE3-FAB0-24758BBEB2A7}"/>
              </a:ext>
            </a:extLst>
          </p:cNvPr>
          <p:cNvSpPr>
            <a:spLocks noGrp="1"/>
          </p:cNvSpPr>
          <p:nvPr>
            <p:ph type="subTitle" idx="1"/>
          </p:nvPr>
        </p:nvSpPr>
        <p:spPr>
          <a:xfrm>
            <a:off x="205408" y="4725311"/>
            <a:ext cx="6744031" cy="1595437"/>
          </a:xfrm>
        </p:spPr>
        <p:txBody>
          <a:bodyPr>
            <a:normAutofit/>
          </a:bodyPr>
          <a:lstStyle/>
          <a:p>
            <a:pPr algn="l"/>
            <a:r>
              <a:rPr lang="en-US" dirty="0" err="1"/>
              <a:t>Alumno</a:t>
            </a:r>
            <a:r>
              <a:rPr lang="en-US" dirty="0"/>
              <a:t>: Oscar Mauricio Quispe Mallma</a:t>
            </a:r>
          </a:p>
        </p:txBody>
      </p:sp>
      <p:pic>
        <p:nvPicPr>
          <p:cNvPr id="4" name="Picture 3" descr="Un patrón de acuarela abstracto azul sobre un fondo blanco">
            <a:extLst>
              <a:ext uri="{FF2B5EF4-FFF2-40B4-BE49-F238E27FC236}">
                <a16:creationId xmlns:a16="http://schemas.microsoft.com/office/drawing/2014/main" id="{27BAFBCA-EB8B-8175-9C9C-53A347378035}"/>
              </a:ext>
            </a:extLst>
          </p:cNvPr>
          <p:cNvPicPr>
            <a:picLocks noChangeAspect="1"/>
          </p:cNvPicPr>
          <p:nvPr/>
        </p:nvPicPr>
        <p:blipFill rotWithShape="1">
          <a:blip r:embed="rId2"/>
          <a:srcRect l="24269" r="31503" b="-2"/>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4209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B3BC2-DF0F-8EFF-8CC3-CAA8864700C8}"/>
              </a:ext>
            </a:extLst>
          </p:cNvPr>
          <p:cNvSpPr>
            <a:spLocks noGrp="1"/>
          </p:cNvSpPr>
          <p:nvPr>
            <p:ph type="title"/>
          </p:nvPr>
        </p:nvSpPr>
        <p:spPr/>
        <p:txBody>
          <a:bodyPr>
            <a:normAutofit fontScale="90000"/>
          </a:bodyPr>
          <a:lstStyle/>
          <a:p>
            <a:r>
              <a:rPr lang="es-PE" dirty="0"/>
              <a:t>Recuperación y gestión de información</a:t>
            </a:r>
            <a:endParaRPr lang="en-US" dirty="0"/>
          </a:p>
        </p:txBody>
      </p:sp>
      <p:sp>
        <p:nvSpPr>
          <p:cNvPr id="3" name="Marcador de contenido 2">
            <a:extLst>
              <a:ext uri="{FF2B5EF4-FFF2-40B4-BE49-F238E27FC236}">
                <a16:creationId xmlns:a16="http://schemas.microsoft.com/office/drawing/2014/main" id="{2B106E60-574E-D9EF-A1B6-AB3818E6BA05}"/>
              </a:ext>
            </a:extLst>
          </p:cNvPr>
          <p:cNvSpPr>
            <a:spLocks noGrp="1"/>
          </p:cNvSpPr>
          <p:nvPr>
            <p:ph idx="1"/>
          </p:nvPr>
        </p:nvSpPr>
        <p:spPr/>
        <p:txBody>
          <a:bodyPr/>
          <a:lstStyle/>
          <a:p>
            <a:r>
              <a:rPr lang="es-PE" dirty="0"/>
              <a:t>Árboles multidimensionales y directorios (</a:t>
            </a:r>
            <a:r>
              <a:rPr lang="es-PE" dirty="0" err="1"/>
              <a:t>Orenstein</a:t>
            </a:r>
            <a:r>
              <a:rPr lang="es-PE" dirty="0"/>
              <a:t>)</a:t>
            </a:r>
          </a:p>
          <a:p>
            <a:r>
              <a:rPr lang="es-PE" dirty="0"/>
              <a:t>Estructuras de listas invertidas y </a:t>
            </a:r>
            <a:r>
              <a:rPr lang="es-PE" dirty="0" err="1"/>
              <a:t>multi-listas</a:t>
            </a:r>
            <a:r>
              <a:rPr lang="es-PE" dirty="0"/>
              <a:t> (</a:t>
            </a:r>
            <a:r>
              <a:rPr lang="es-PE" dirty="0" err="1"/>
              <a:t>Liou</a:t>
            </a:r>
            <a:r>
              <a:rPr lang="es-PE" dirty="0"/>
              <a:t> y Yao)</a:t>
            </a:r>
          </a:p>
          <a:p>
            <a:r>
              <a:rPr lang="es-PE" dirty="0"/>
              <a:t>File </a:t>
            </a:r>
            <a:r>
              <a:rPr lang="es-PE" dirty="0" err="1"/>
              <a:t>grid</a:t>
            </a:r>
            <a:r>
              <a:rPr lang="es-PE" dirty="0"/>
              <a:t> (</a:t>
            </a:r>
            <a:r>
              <a:rPr lang="es-PE" dirty="0" err="1"/>
              <a:t>Nievergelt</a:t>
            </a:r>
            <a:r>
              <a:rPr lang="es-PE" dirty="0"/>
              <a:t>)</a:t>
            </a:r>
          </a:p>
          <a:p>
            <a:r>
              <a:rPr lang="es-PE" dirty="0"/>
              <a:t>Generación de funciones hash (</a:t>
            </a:r>
            <a:r>
              <a:rPr lang="es-PE" dirty="0" err="1"/>
              <a:t>Rothnie</a:t>
            </a:r>
            <a:r>
              <a:rPr lang="es-PE" dirty="0"/>
              <a:t>)</a:t>
            </a:r>
            <a:endParaRPr lang="en-US" dirty="0"/>
          </a:p>
        </p:txBody>
      </p:sp>
    </p:spTree>
    <p:extLst>
      <p:ext uri="{BB962C8B-B14F-4D97-AF65-F5344CB8AC3E}">
        <p14:creationId xmlns:p14="http://schemas.microsoft.com/office/powerpoint/2010/main" val="966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66EA1-CFBE-729F-7ECA-E64674F8E4A6}"/>
              </a:ext>
            </a:extLst>
          </p:cNvPr>
          <p:cNvSpPr>
            <a:spLocks noGrp="1"/>
          </p:cNvSpPr>
          <p:nvPr>
            <p:ph type="title"/>
          </p:nvPr>
        </p:nvSpPr>
        <p:spPr/>
        <p:txBody>
          <a:bodyPr/>
          <a:lstStyle/>
          <a:p>
            <a:r>
              <a:rPr lang="es-PE" dirty="0"/>
              <a:t>Dinamización</a:t>
            </a:r>
            <a:endParaRPr lang="en-US" dirty="0"/>
          </a:p>
        </p:txBody>
      </p:sp>
      <p:sp>
        <p:nvSpPr>
          <p:cNvPr id="3" name="Marcador de contenido 2">
            <a:extLst>
              <a:ext uri="{FF2B5EF4-FFF2-40B4-BE49-F238E27FC236}">
                <a16:creationId xmlns:a16="http://schemas.microsoft.com/office/drawing/2014/main" id="{23717216-E68E-9893-499B-3153394AA60D}"/>
              </a:ext>
            </a:extLst>
          </p:cNvPr>
          <p:cNvSpPr>
            <a:spLocks noGrp="1"/>
          </p:cNvSpPr>
          <p:nvPr>
            <p:ph idx="1"/>
          </p:nvPr>
        </p:nvSpPr>
        <p:spPr>
          <a:xfrm>
            <a:off x="762000" y="3211285"/>
            <a:ext cx="6159910" cy="3048001"/>
          </a:xfrm>
        </p:spPr>
        <p:txBody>
          <a:bodyPr/>
          <a:lstStyle/>
          <a:p>
            <a:r>
              <a:rPr lang="es-PE" dirty="0"/>
              <a:t>Complicaciones en memoria secundaria</a:t>
            </a:r>
          </a:p>
          <a:p>
            <a:r>
              <a:rPr lang="es-PE" dirty="0"/>
              <a:t>Introducido por Bentley</a:t>
            </a:r>
          </a:p>
          <a:p>
            <a:r>
              <a:rPr lang="es-PE" dirty="0"/>
              <a:t>Naturaleza de dinamización</a:t>
            </a:r>
          </a:p>
        </p:txBody>
      </p:sp>
      <p:pic>
        <p:nvPicPr>
          <p:cNvPr id="5122" name="Picture 2" descr="Las Memorias Secundarias - Monografias.com">
            <a:extLst>
              <a:ext uri="{FF2B5EF4-FFF2-40B4-BE49-F238E27FC236}">
                <a16:creationId xmlns:a16="http://schemas.microsoft.com/office/drawing/2014/main" id="{10717D41-324E-EB0A-B310-812A3E95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846" y="2267478"/>
            <a:ext cx="4355154" cy="249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78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B5F9-F468-10C8-A583-5D2EEC55474E}"/>
              </a:ext>
            </a:extLst>
          </p:cNvPr>
          <p:cNvSpPr>
            <a:spLocks noGrp="1"/>
          </p:cNvSpPr>
          <p:nvPr>
            <p:ph type="title"/>
          </p:nvPr>
        </p:nvSpPr>
        <p:spPr>
          <a:xfrm>
            <a:off x="610925" y="574623"/>
            <a:ext cx="9144000" cy="1263649"/>
          </a:xfrm>
        </p:spPr>
        <p:txBody>
          <a:bodyPr>
            <a:normAutofit fontScale="90000"/>
          </a:bodyPr>
          <a:lstStyle/>
          <a:p>
            <a:r>
              <a:rPr lang="es-PE" dirty="0"/>
              <a:t>Arboles equilibrados multidimensionales y ponderados</a:t>
            </a:r>
            <a:endParaRPr lang="en-US" dirty="0"/>
          </a:p>
        </p:txBody>
      </p:sp>
      <p:sp>
        <p:nvSpPr>
          <p:cNvPr id="3" name="Marcador de contenido 2">
            <a:extLst>
              <a:ext uri="{FF2B5EF4-FFF2-40B4-BE49-F238E27FC236}">
                <a16:creationId xmlns:a16="http://schemas.microsoft.com/office/drawing/2014/main" id="{87A896DF-B583-61D4-039C-85E17900ADDF}"/>
              </a:ext>
            </a:extLst>
          </p:cNvPr>
          <p:cNvSpPr>
            <a:spLocks noGrp="1"/>
          </p:cNvSpPr>
          <p:nvPr>
            <p:ph idx="1"/>
          </p:nvPr>
        </p:nvSpPr>
        <p:spPr>
          <a:xfrm>
            <a:off x="301210" y="2174445"/>
            <a:ext cx="6330178" cy="3741325"/>
          </a:xfrm>
        </p:spPr>
        <p:txBody>
          <a:bodyPr>
            <a:normAutofit/>
          </a:bodyPr>
          <a:lstStyle/>
          <a:p>
            <a:r>
              <a:rPr lang="es-PE" dirty="0"/>
              <a:t>Introducido por </a:t>
            </a:r>
            <a:r>
              <a:rPr lang="es-PE" dirty="0" err="1"/>
              <a:t>Vaishnavi</a:t>
            </a:r>
            <a:endParaRPr lang="es-PE" dirty="0"/>
          </a:p>
          <a:p>
            <a:r>
              <a:rPr lang="es-PE" dirty="0"/>
              <a:t>Sub-árbol EQSON</a:t>
            </a:r>
          </a:p>
          <a:p>
            <a:r>
              <a:rPr lang="es-PE" dirty="0"/>
              <a:t>Árboles k-dimensional (búsqueda)</a:t>
            </a:r>
          </a:p>
          <a:p>
            <a:pPr lvl="1"/>
            <a:r>
              <a:rPr lang="es-PE" dirty="0"/>
              <a:t>Rendimiento x operación</a:t>
            </a:r>
          </a:p>
          <a:p>
            <a:pPr lvl="1"/>
            <a:r>
              <a:rPr lang="es-PE" dirty="0"/>
              <a:t>Altura y flexibilidad</a:t>
            </a:r>
          </a:p>
          <a:p>
            <a:r>
              <a:rPr lang="es-PE" dirty="0"/>
              <a:t>Árboles ponderados</a:t>
            </a:r>
          </a:p>
          <a:p>
            <a:pPr lvl="1"/>
            <a:r>
              <a:rPr lang="es-PE" dirty="0"/>
              <a:t>Tiempo de acceso logarítmico</a:t>
            </a:r>
            <a:endParaRPr lang="en-US" dirty="0"/>
          </a:p>
        </p:txBody>
      </p:sp>
      <p:pic>
        <p:nvPicPr>
          <p:cNvPr id="1026" name="Picture 2" descr="Details 48 árboles con peso - Abzlocal.mx">
            <a:extLst>
              <a:ext uri="{FF2B5EF4-FFF2-40B4-BE49-F238E27FC236}">
                <a16:creationId xmlns:a16="http://schemas.microsoft.com/office/drawing/2014/main" id="{8FC8440B-52C2-6245-D68B-BD94589E9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151" y="2174445"/>
            <a:ext cx="5557150" cy="363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7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B6DB2-11C6-49FC-5B91-3476BC5C55AD}"/>
              </a:ext>
            </a:extLst>
          </p:cNvPr>
          <p:cNvSpPr>
            <a:spLocks noGrp="1"/>
          </p:cNvSpPr>
          <p:nvPr>
            <p:ph type="title"/>
          </p:nvPr>
        </p:nvSpPr>
        <p:spPr/>
        <p:txBody>
          <a:bodyPr>
            <a:normAutofit fontScale="90000"/>
          </a:bodyPr>
          <a:lstStyle/>
          <a:p>
            <a:r>
              <a:rPr lang="es-PE" dirty="0"/>
              <a:t>El peor caso vs comportamientos amortizados</a:t>
            </a:r>
            <a:endParaRPr lang="en-US" dirty="0"/>
          </a:p>
        </p:txBody>
      </p:sp>
      <p:sp>
        <p:nvSpPr>
          <p:cNvPr id="3" name="Marcador de contenido 2">
            <a:extLst>
              <a:ext uri="{FF2B5EF4-FFF2-40B4-BE49-F238E27FC236}">
                <a16:creationId xmlns:a16="http://schemas.microsoft.com/office/drawing/2014/main" id="{D2CEF8B8-27A9-F8B0-63FB-421E15A2C6F9}"/>
              </a:ext>
            </a:extLst>
          </p:cNvPr>
          <p:cNvSpPr>
            <a:spLocks noGrp="1"/>
          </p:cNvSpPr>
          <p:nvPr>
            <p:ph idx="1"/>
          </p:nvPr>
        </p:nvSpPr>
        <p:spPr>
          <a:xfrm>
            <a:off x="762000" y="3429000"/>
            <a:ext cx="10668000" cy="3048001"/>
          </a:xfrm>
        </p:spPr>
        <p:txBody>
          <a:bodyPr/>
          <a:lstStyle/>
          <a:p>
            <a:r>
              <a:rPr lang="es-PE" dirty="0"/>
              <a:t>Tiempo por operación</a:t>
            </a:r>
            <a:r>
              <a:rPr lang="en-US" dirty="0"/>
              <a:t> </a:t>
            </a:r>
            <a:r>
              <a:rPr lang="en-US" dirty="0" err="1"/>
              <a:t>en</a:t>
            </a:r>
            <a:r>
              <a:rPr lang="en-US" dirty="0"/>
              <a:t> </a:t>
            </a:r>
            <a:r>
              <a:rPr lang="en-US" dirty="0" err="1"/>
              <a:t>el</a:t>
            </a:r>
            <a:r>
              <a:rPr lang="en-US" dirty="0"/>
              <a:t> </a:t>
            </a:r>
            <a:r>
              <a:rPr lang="en-US" dirty="0" err="1"/>
              <a:t>peor</a:t>
            </a:r>
            <a:r>
              <a:rPr lang="en-US" dirty="0"/>
              <a:t> </a:t>
            </a:r>
            <a:r>
              <a:rPr lang="en-US" dirty="0" err="1"/>
              <a:t>caso</a:t>
            </a:r>
            <a:endParaRPr lang="en-US" dirty="0"/>
          </a:p>
          <a:p>
            <a:r>
              <a:rPr lang="en-US" dirty="0" err="1"/>
              <a:t>Tiempo</a:t>
            </a:r>
            <a:r>
              <a:rPr lang="en-US" dirty="0"/>
              <a:t> </a:t>
            </a:r>
            <a:r>
              <a:rPr lang="en-US" dirty="0" err="1"/>
              <a:t>por</a:t>
            </a:r>
            <a:r>
              <a:rPr lang="en-US" dirty="0"/>
              <a:t> </a:t>
            </a:r>
            <a:r>
              <a:rPr lang="en-US" dirty="0" err="1"/>
              <a:t>operación</a:t>
            </a:r>
            <a:r>
              <a:rPr lang="en-US" dirty="0"/>
              <a:t> </a:t>
            </a:r>
            <a:r>
              <a:rPr lang="en-US" dirty="0" err="1"/>
              <a:t>amortizado</a:t>
            </a:r>
            <a:endParaRPr lang="en-US" dirty="0"/>
          </a:p>
          <a:p>
            <a:r>
              <a:rPr lang="en-US" dirty="0" err="1"/>
              <a:t>Buen</a:t>
            </a:r>
            <a:r>
              <a:rPr lang="en-US" dirty="0"/>
              <a:t> </a:t>
            </a:r>
            <a:r>
              <a:rPr lang="en-US" dirty="0" err="1"/>
              <a:t>rendimiento</a:t>
            </a:r>
            <a:r>
              <a:rPr lang="en-US" dirty="0"/>
              <a:t> para </a:t>
            </a:r>
            <a:r>
              <a:rPr lang="en-US" dirty="0" err="1"/>
              <a:t>estructuras</a:t>
            </a:r>
            <a:r>
              <a:rPr lang="en-US" dirty="0"/>
              <a:t> </a:t>
            </a:r>
            <a:r>
              <a:rPr lang="en-US" dirty="0" err="1"/>
              <a:t>más</a:t>
            </a:r>
            <a:r>
              <a:rPr lang="en-US" dirty="0"/>
              <a:t> </a:t>
            </a:r>
            <a:r>
              <a:rPr lang="en-US" dirty="0" err="1"/>
              <a:t>grandes</a:t>
            </a:r>
            <a:endParaRPr lang="es-PE" dirty="0"/>
          </a:p>
        </p:txBody>
      </p:sp>
    </p:spTree>
    <p:extLst>
      <p:ext uri="{BB962C8B-B14F-4D97-AF65-F5344CB8AC3E}">
        <p14:creationId xmlns:p14="http://schemas.microsoft.com/office/powerpoint/2010/main" val="232729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7" name="Rectangle 615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CD34C3-A4A8-49A1-9F70-F3CCEA0FB598}"/>
              </a:ext>
            </a:extLst>
          </p:cNvPr>
          <p:cNvSpPr>
            <a:spLocks noGrp="1"/>
          </p:cNvSpPr>
          <p:nvPr>
            <p:ph type="title"/>
          </p:nvPr>
        </p:nvSpPr>
        <p:spPr>
          <a:xfrm>
            <a:off x="762000" y="1009650"/>
            <a:ext cx="4400549" cy="1857375"/>
          </a:xfrm>
        </p:spPr>
        <p:txBody>
          <a:bodyPr anchor="b">
            <a:normAutofit/>
          </a:bodyPr>
          <a:lstStyle/>
          <a:p>
            <a:r>
              <a:rPr lang="es-PE" dirty="0"/>
              <a:t>Aplicaciones de estos árboles</a:t>
            </a:r>
            <a:endParaRPr lang="en-US" dirty="0"/>
          </a:p>
        </p:txBody>
      </p:sp>
      <p:pic>
        <p:nvPicPr>
          <p:cNvPr id="6146" name="Picture 2" descr="estructura de arbol multidimensional equilibrada">
            <a:extLst>
              <a:ext uri="{FF2B5EF4-FFF2-40B4-BE49-F238E27FC236}">
                <a16:creationId xmlns:a16="http://schemas.microsoft.com/office/drawing/2014/main" id="{0A1E79BF-8E96-4BD1-2D0A-1A014F5A57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29" r="68"/>
          <a:stretch/>
        </p:blipFill>
        <p:spPr bwMode="auto">
          <a:xfrm>
            <a:off x="5987096" y="7407"/>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noFill/>
          <a:effectLst>
            <a:outerShdw blurRad="381000" dist="152400" dir="10800000" algn="t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6158" name="Group 6152">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6154" name="Freeform: Shape 6153">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9" name="Freeform: Shape 615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Marcador de contenido 2">
            <a:extLst>
              <a:ext uri="{FF2B5EF4-FFF2-40B4-BE49-F238E27FC236}">
                <a16:creationId xmlns:a16="http://schemas.microsoft.com/office/drawing/2014/main" id="{8CC93954-211D-1C35-16F7-34F18A5AEF03}"/>
              </a:ext>
            </a:extLst>
          </p:cNvPr>
          <p:cNvSpPr>
            <a:spLocks noGrp="1"/>
          </p:cNvSpPr>
          <p:nvPr>
            <p:ph idx="1"/>
          </p:nvPr>
        </p:nvSpPr>
        <p:spPr>
          <a:xfrm>
            <a:off x="762000" y="3109956"/>
            <a:ext cx="4400549" cy="3410114"/>
          </a:xfrm>
        </p:spPr>
        <p:txBody>
          <a:bodyPr anchor="t">
            <a:normAutofit fontScale="92500" lnSpcReduction="20000"/>
          </a:bodyPr>
          <a:lstStyle/>
          <a:p>
            <a:r>
              <a:rPr lang="es-PE" sz="2400" dirty="0"/>
              <a:t>Organización física de bases de datos (recuperación </a:t>
            </a:r>
            <a:r>
              <a:rPr lang="es-PE" sz="2400" dirty="0" err="1"/>
              <a:t>multiclave</a:t>
            </a:r>
            <a:r>
              <a:rPr lang="es-PE" sz="2400" dirty="0"/>
              <a:t> y punteros)</a:t>
            </a:r>
          </a:p>
          <a:p>
            <a:r>
              <a:rPr lang="es-PE" sz="2400" dirty="0"/>
              <a:t>Recuperación de información(TRIE)</a:t>
            </a:r>
          </a:p>
          <a:p>
            <a:r>
              <a:rPr lang="es-PE" sz="2400" dirty="0"/>
              <a:t>Estructuras de archivos autoorganizados(pesos como frecuencias)</a:t>
            </a:r>
          </a:p>
          <a:p>
            <a:r>
              <a:rPr lang="es-PE" sz="2400" dirty="0"/>
              <a:t>Geometría computacional (</a:t>
            </a:r>
            <a:r>
              <a:rPr lang="es-PE" sz="2400" dirty="0" err="1"/>
              <a:t>DTree</a:t>
            </a:r>
            <a:r>
              <a:rPr lang="es-PE" sz="2400" dirty="0"/>
              <a:t> de </a:t>
            </a:r>
            <a:r>
              <a:rPr lang="es-PE" sz="2400" dirty="0" err="1"/>
              <a:t>Melhorn</a:t>
            </a:r>
            <a:r>
              <a:rPr lang="es-PE" sz="2400" dirty="0"/>
              <a:t> y su reestructuración)</a:t>
            </a:r>
            <a:endParaRPr lang="en-US" sz="2400" dirty="0"/>
          </a:p>
        </p:txBody>
      </p:sp>
      <p:sp>
        <p:nvSpPr>
          <p:cNvPr id="4" name="CuadroTexto 3">
            <a:extLst>
              <a:ext uri="{FF2B5EF4-FFF2-40B4-BE49-F238E27FC236}">
                <a16:creationId xmlns:a16="http://schemas.microsoft.com/office/drawing/2014/main" id="{F47C4702-FA79-FB2A-023C-94C47C1A3200}"/>
              </a:ext>
            </a:extLst>
          </p:cNvPr>
          <p:cNvSpPr txBox="1"/>
          <p:nvPr/>
        </p:nvSpPr>
        <p:spPr>
          <a:xfrm>
            <a:off x="7227736" y="5208104"/>
            <a:ext cx="4467890" cy="369332"/>
          </a:xfrm>
          <a:prstGeom prst="rect">
            <a:avLst/>
          </a:prstGeom>
          <a:noFill/>
        </p:spPr>
        <p:txBody>
          <a:bodyPr wrap="none" rtlCol="0">
            <a:spAutoFit/>
          </a:bodyPr>
          <a:lstStyle/>
          <a:p>
            <a:r>
              <a:rPr lang="en-US" dirty="0" err="1"/>
              <a:t>Estructura</a:t>
            </a:r>
            <a:r>
              <a:rPr lang="en-US" dirty="0"/>
              <a:t> de </a:t>
            </a:r>
            <a:r>
              <a:rPr lang="es-PE" dirty="0"/>
              <a:t>á</a:t>
            </a:r>
            <a:r>
              <a:rPr lang="en-US" dirty="0" err="1"/>
              <a:t>rbol</a:t>
            </a:r>
            <a:r>
              <a:rPr lang="en-US" dirty="0"/>
              <a:t> multidimensional</a:t>
            </a:r>
          </a:p>
        </p:txBody>
      </p:sp>
    </p:spTree>
    <p:extLst>
      <p:ext uri="{BB962C8B-B14F-4D97-AF65-F5344CB8AC3E}">
        <p14:creationId xmlns:p14="http://schemas.microsoft.com/office/powerpoint/2010/main" val="157918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FD5B5-40B4-F8BC-0ADD-A8B55568C54F}"/>
              </a:ext>
            </a:extLst>
          </p:cNvPr>
          <p:cNvSpPr>
            <a:spLocks noGrp="1"/>
          </p:cNvSpPr>
          <p:nvPr>
            <p:ph type="title"/>
          </p:nvPr>
        </p:nvSpPr>
        <p:spPr/>
        <p:txBody>
          <a:bodyPr/>
          <a:lstStyle/>
          <a:p>
            <a:r>
              <a:rPr lang="es-PE" dirty="0"/>
              <a:t>Análisis de bibliografía</a:t>
            </a:r>
            <a:endParaRPr lang="en-US" dirty="0"/>
          </a:p>
        </p:txBody>
      </p:sp>
      <p:sp>
        <p:nvSpPr>
          <p:cNvPr id="3" name="Marcador de contenido 2">
            <a:extLst>
              <a:ext uri="{FF2B5EF4-FFF2-40B4-BE49-F238E27FC236}">
                <a16:creationId xmlns:a16="http://schemas.microsoft.com/office/drawing/2014/main" id="{032F54FA-5592-3F30-38C4-9A76387701C4}"/>
              </a:ext>
            </a:extLst>
          </p:cNvPr>
          <p:cNvSpPr>
            <a:spLocks noGrp="1"/>
          </p:cNvSpPr>
          <p:nvPr>
            <p:ph idx="1"/>
          </p:nvPr>
        </p:nvSpPr>
        <p:spPr>
          <a:xfrm>
            <a:off x="762000" y="3113313"/>
            <a:ext cx="10668000" cy="3048001"/>
          </a:xfrm>
        </p:spPr>
        <p:txBody>
          <a:bodyPr/>
          <a:lstStyle/>
          <a:p>
            <a:r>
              <a:rPr lang="es-PE" dirty="0"/>
              <a:t>Enfoques para descubrir los árboles ponderados, equilibrados y multidimensionales:</a:t>
            </a:r>
          </a:p>
          <a:p>
            <a:pPr lvl="1"/>
            <a:r>
              <a:rPr lang="es-PE" dirty="0"/>
              <a:t>Ampliar una estructura de árbol equilibrada</a:t>
            </a:r>
          </a:p>
          <a:p>
            <a:pPr lvl="2"/>
            <a:r>
              <a:rPr lang="es-PE" dirty="0" err="1"/>
              <a:t>Mehlhorn</a:t>
            </a:r>
            <a:r>
              <a:rPr lang="es-PE" dirty="0"/>
              <a:t> de nuevo</a:t>
            </a:r>
          </a:p>
          <a:p>
            <a:pPr lvl="2"/>
            <a:r>
              <a:rPr lang="es-PE" dirty="0"/>
              <a:t>La idea era datos con gran peso para mantener equilibrio</a:t>
            </a:r>
          </a:p>
          <a:p>
            <a:pPr lvl="1"/>
            <a:r>
              <a:rPr lang="es-PE" dirty="0"/>
              <a:t>Generalización de un concepto de equilibrio</a:t>
            </a:r>
          </a:p>
          <a:p>
            <a:pPr lvl="2"/>
            <a:r>
              <a:rPr lang="es-PE" dirty="0"/>
              <a:t>Generalizar arboles equilibrados en AM y AP</a:t>
            </a:r>
          </a:p>
          <a:p>
            <a:pPr lvl="2"/>
            <a:r>
              <a:rPr lang="es-PE" dirty="0"/>
              <a:t>kB, kB+ y AVL</a:t>
            </a:r>
            <a:endParaRPr lang="en-US" dirty="0"/>
          </a:p>
        </p:txBody>
      </p:sp>
    </p:spTree>
    <p:extLst>
      <p:ext uri="{BB962C8B-B14F-4D97-AF65-F5344CB8AC3E}">
        <p14:creationId xmlns:p14="http://schemas.microsoft.com/office/powerpoint/2010/main" val="63047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1A02C-85F7-A8B8-4633-1EB614AFEC3A}"/>
              </a:ext>
            </a:extLst>
          </p:cNvPr>
          <p:cNvSpPr>
            <a:spLocks noGrp="1"/>
          </p:cNvSpPr>
          <p:nvPr>
            <p:ph type="title"/>
          </p:nvPr>
        </p:nvSpPr>
        <p:spPr>
          <a:xfrm>
            <a:off x="762000" y="762000"/>
            <a:ext cx="9144000" cy="1263649"/>
          </a:xfrm>
        </p:spPr>
        <p:txBody>
          <a:bodyPr>
            <a:normAutofit fontScale="90000"/>
          </a:bodyPr>
          <a:lstStyle/>
          <a:p>
            <a:r>
              <a:rPr lang="es-PE" dirty="0"/>
              <a:t>Paradigmas para modelar arboles equilibrados multidimensionales y arboles ponderados</a:t>
            </a:r>
            <a:endParaRPr lang="en-US" dirty="0"/>
          </a:p>
        </p:txBody>
      </p:sp>
      <p:sp>
        <p:nvSpPr>
          <p:cNvPr id="3" name="Marcador de contenido 2">
            <a:extLst>
              <a:ext uri="{FF2B5EF4-FFF2-40B4-BE49-F238E27FC236}">
                <a16:creationId xmlns:a16="http://schemas.microsoft.com/office/drawing/2014/main" id="{7944DAF5-245D-9631-005F-66C32C8ED138}"/>
              </a:ext>
            </a:extLst>
          </p:cNvPr>
          <p:cNvSpPr>
            <a:spLocks noGrp="1"/>
          </p:cNvSpPr>
          <p:nvPr>
            <p:ph idx="1"/>
          </p:nvPr>
        </p:nvSpPr>
        <p:spPr/>
        <p:txBody>
          <a:bodyPr/>
          <a:lstStyle/>
          <a:p>
            <a:r>
              <a:rPr lang="es-PE" dirty="0"/>
              <a:t>De la estrategia de la generalización</a:t>
            </a:r>
          </a:p>
          <a:p>
            <a:r>
              <a:rPr lang="es-PE" dirty="0"/>
              <a:t>De la estrategia de violación de la estructura de apoyo</a:t>
            </a:r>
          </a:p>
          <a:p>
            <a:r>
              <a:rPr lang="en-US" dirty="0"/>
              <a:t>De </a:t>
            </a:r>
            <a:r>
              <a:rPr lang="en-US" dirty="0" err="1"/>
              <a:t>estrategia</a:t>
            </a:r>
            <a:r>
              <a:rPr lang="en-US" dirty="0"/>
              <a:t> de </a:t>
            </a:r>
            <a:r>
              <a:rPr lang="en-US" dirty="0" err="1"/>
              <a:t>apoyo</a:t>
            </a:r>
            <a:r>
              <a:rPr lang="en-US" dirty="0"/>
              <a:t> global para </a:t>
            </a:r>
            <a:r>
              <a:rPr lang="en-US" dirty="0" err="1"/>
              <a:t>árboles</a:t>
            </a:r>
            <a:r>
              <a:rPr lang="en-US" dirty="0"/>
              <a:t> kB</a:t>
            </a:r>
          </a:p>
          <a:p>
            <a:r>
              <a:rPr lang="en-US" dirty="0"/>
              <a:t>De la </a:t>
            </a:r>
            <a:r>
              <a:rPr lang="en-US" dirty="0" err="1"/>
              <a:t>estrategia</a:t>
            </a:r>
            <a:r>
              <a:rPr lang="en-US" dirty="0"/>
              <a:t> de </a:t>
            </a:r>
            <a:r>
              <a:rPr lang="en-US" dirty="0" err="1"/>
              <a:t>apoyo</a:t>
            </a:r>
            <a:r>
              <a:rPr lang="en-US" dirty="0"/>
              <a:t> a </a:t>
            </a:r>
            <a:r>
              <a:rPr lang="en-US" dirty="0" err="1"/>
              <a:t>vecinos</a:t>
            </a:r>
            <a:r>
              <a:rPr lang="en-US" dirty="0"/>
              <a:t> para </a:t>
            </a:r>
            <a:r>
              <a:rPr lang="en-US" dirty="0" err="1"/>
              <a:t>árboles</a:t>
            </a:r>
            <a:r>
              <a:rPr lang="en-US" dirty="0"/>
              <a:t> </a:t>
            </a:r>
            <a:r>
              <a:rPr lang="en-US" dirty="0" err="1"/>
              <a:t>kAVL</a:t>
            </a:r>
            <a:endParaRPr lang="en-US" dirty="0"/>
          </a:p>
          <a:p>
            <a:endParaRPr lang="en-US" dirty="0"/>
          </a:p>
        </p:txBody>
      </p:sp>
    </p:spTree>
    <p:extLst>
      <p:ext uri="{BB962C8B-B14F-4D97-AF65-F5344CB8AC3E}">
        <p14:creationId xmlns:p14="http://schemas.microsoft.com/office/powerpoint/2010/main" val="19266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4ABD6-B726-510F-2DCA-893A0F9096D9}"/>
              </a:ext>
            </a:extLst>
          </p:cNvPr>
          <p:cNvSpPr>
            <a:spLocks noGrp="1"/>
          </p:cNvSpPr>
          <p:nvPr>
            <p:ph type="title"/>
          </p:nvPr>
        </p:nvSpPr>
        <p:spPr/>
        <p:txBody>
          <a:bodyPr>
            <a:normAutofit fontScale="90000"/>
          </a:bodyPr>
          <a:lstStyle/>
          <a:p>
            <a:r>
              <a:rPr lang="es-PE" dirty="0"/>
              <a:t>Paradigma </a:t>
            </a:r>
            <a:r>
              <a:rPr lang="es-ES" dirty="0"/>
              <a:t>de la estrategia de la generalización</a:t>
            </a:r>
            <a:endParaRPr lang="en-US" dirty="0"/>
          </a:p>
        </p:txBody>
      </p:sp>
      <p:sp>
        <p:nvSpPr>
          <p:cNvPr id="3" name="Marcador de contenido 2">
            <a:extLst>
              <a:ext uri="{FF2B5EF4-FFF2-40B4-BE49-F238E27FC236}">
                <a16:creationId xmlns:a16="http://schemas.microsoft.com/office/drawing/2014/main" id="{6CF4918A-E8F5-8B58-B705-A2F65781E967}"/>
              </a:ext>
            </a:extLst>
          </p:cNvPr>
          <p:cNvSpPr>
            <a:spLocks noGrp="1"/>
          </p:cNvSpPr>
          <p:nvPr>
            <p:ph idx="1"/>
          </p:nvPr>
        </p:nvSpPr>
        <p:spPr/>
        <p:txBody>
          <a:bodyPr/>
          <a:lstStyle/>
          <a:p>
            <a:r>
              <a:rPr lang="es-PE" dirty="0"/>
              <a:t>Se usa mismo concepto de equilibrio en estructura base</a:t>
            </a:r>
          </a:p>
          <a:p>
            <a:r>
              <a:rPr lang="es-PE" dirty="0"/>
              <a:t>Permiten las </a:t>
            </a:r>
            <a:r>
              <a:rPr lang="en-US" dirty="0"/>
              <a:t>“</a:t>
            </a:r>
            <a:r>
              <a:rPr lang="en-US" dirty="0" err="1"/>
              <a:t>Violaciones</a:t>
            </a:r>
            <a:r>
              <a:rPr lang="en-US" dirty="0"/>
              <a:t> de </a:t>
            </a:r>
            <a:r>
              <a:rPr lang="en-US" dirty="0" err="1"/>
              <a:t>estructura</a:t>
            </a:r>
            <a:r>
              <a:rPr lang="en-US" dirty="0"/>
              <a:t>” que </a:t>
            </a:r>
            <a:r>
              <a:rPr lang="en-US" dirty="0" err="1"/>
              <a:t>esten</a:t>
            </a:r>
            <a:r>
              <a:rPr lang="en-US" dirty="0"/>
              <a:t> </a:t>
            </a:r>
            <a:r>
              <a:rPr lang="en-US" dirty="0" err="1"/>
              <a:t>soportadas</a:t>
            </a:r>
            <a:r>
              <a:rPr lang="en-US" dirty="0"/>
              <a:t> </a:t>
            </a:r>
            <a:r>
              <a:rPr lang="en-US" dirty="0" err="1"/>
              <a:t>por</a:t>
            </a:r>
            <a:r>
              <a:rPr lang="en-US" dirty="0"/>
              <a:t> </a:t>
            </a:r>
            <a:r>
              <a:rPr lang="en-US" dirty="0" err="1"/>
              <a:t>subarboles</a:t>
            </a:r>
            <a:r>
              <a:rPr lang="en-US" dirty="0"/>
              <a:t> EQSON</a:t>
            </a:r>
          </a:p>
          <a:p>
            <a:r>
              <a:rPr lang="en-US" dirty="0" err="1"/>
              <a:t>Quiere</a:t>
            </a:r>
            <a:r>
              <a:rPr lang="en-US" dirty="0"/>
              <a:t> </a:t>
            </a:r>
            <a:r>
              <a:rPr lang="en-US" dirty="0" err="1"/>
              <a:t>decir</a:t>
            </a:r>
            <a:r>
              <a:rPr lang="en-US" dirty="0"/>
              <a:t>, </a:t>
            </a:r>
            <a:r>
              <a:rPr lang="en-US" dirty="0" err="1"/>
              <a:t>en</a:t>
            </a:r>
            <a:r>
              <a:rPr lang="en-US" dirty="0"/>
              <a:t> </a:t>
            </a:r>
            <a:r>
              <a:rPr lang="en-US" dirty="0" err="1"/>
              <a:t>el</a:t>
            </a:r>
            <a:r>
              <a:rPr lang="en-US" dirty="0"/>
              <a:t> </a:t>
            </a:r>
            <a:r>
              <a:rPr lang="en-US" dirty="0" err="1"/>
              <a:t>peor</a:t>
            </a:r>
            <a:r>
              <a:rPr lang="en-US" dirty="0"/>
              <a:t> de </a:t>
            </a:r>
            <a:r>
              <a:rPr lang="en-US" dirty="0" err="1"/>
              <a:t>los</a:t>
            </a:r>
            <a:r>
              <a:rPr lang="en-US" dirty="0"/>
              <a:t> </a:t>
            </a:r>
            <a:r>
              <a:rPr lang="en-US" dirty="0" err="1"/>
              <a:t>casos</a:t>
            </a:r>
            <a:r>
              <a:rPr lang="en-US" dirty="0"/>
              <a:t>, </a:t>
            </a:r>
            <a:r>
              <a:rPr lang="en-US" dirty="0" err="1"/>
              <a:t>debe</a:t>
            </a:r>
            <a:r>
              <a:rPr lang="en-US" dirty="0"/>
              <a:t> </a:t>
            </a:r>
            <a:r>
              <a:rPr lang="en-US" dirty="0" err="1"/>
              <a:t>soportar</a:t>
            </a:r>
            <a:r>
              <a:rPr lang="en-US" dirty="0"/>
              <a:t> </a:t>
            </a:r>
            <a:r>
              <a:rPr lang="en-US" dirty="0" err="1"/>
              <a:t>el</a:t>
            </a:r>
            <a:r>
              <a:rPr lang="en-US" dirty="0"/>
              <a:t> </a:t>
            </a:r>
            <a:r>
              <a:rPr lang="en-US" dirty="0" err="1"/>
              <a:t>rompimiento</a:t>
            </a:r>
            <a:r>
              <a:rPr lang="en-US" dirty="0"/>
              <a:t> de las </a:t>
            </a:r>
            <a:r>
              <a:rPr lang="en-US" dirty="0" err="1"/>
              <a:t>reglas</a:t>
            </a:r>
            <a:r>
              <a:rPr lang="en-US" dirty="0"/>
              <a:t> de la </a:t>
            </a:r>
            <a:r>
              <a:rPr lang="en-US" dirty="0" err="1"/>
              <a:t>estructura</a:t>
            </a:r>
            <a:r>
              <a:rPr lang="en-US" dirty="0"/>
              <a:t> para </a:t>
            </a:r>
            <a:r>
              <a:rPr lang="en-US" dirty="0" err="1"/>
              <a:t>lograr</a:t>
            </a:r>
            <a:r>
              <a:rPr lang="en-US" dirty="0"/>
              <a:t> </a:t>
            </a:r>
            <a:r>
              <a:rPr lang="en-US" dirty="0" err="1"/>
              <a:t>eficiencia</a:t>
            </a:r>
            <a:r>
              <a:rPr lang="en-US" dirty="0"/>
              <a:t> </a:t>
            </a:r>
            <a:r>
              <a:rPr lang="en-US" dirty="0" err="1"/>
              <a:t>en</a:t>
            </a:r>
            <a:r>
              <a:rPr lang="en-US" dirty="0"/>
              <a:t> </a:t>
            </a:r>
            <a:r>
              <a:rPr lang="en-US" dirty="0" err="1"/>
              <a:t>casos</a:t>
            </a:r>
            <a:r>
              <a:rPr lang="en-US" dirty="0"/>
              <a:t> </a:t>
            </a:r>
            <a:r>
              <a:rPr lang="en-US" dirty="0" err="1"/>
              <a:t>excepcionales</a:t>
            </a:r>
            <a:endParaRPr lang="en-US" dirty="0"/>
          </a:p>
        </p:txBody>
      </p:sp>
    </p:spTree>
    <p:extLst>
      <p:ext uri="{BB962C8B-B14F-4D97-AF65-F5344CB8AC3E}">
        <p14:creationId xmlns:p14="http://schemas.microsoft.com/office/powerpoint/2010/main" val="261063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2D98D-831D-4AB2-D53E-CDA367581C99}"/>
              </a:ext>
            </a:extLst>
          </p:cNvPr>
          <p:cNvSpPr>
            <a:spLocks noGrp="1"/>
          </p:cNvSpPr>
          <p:nvPr>
            <p:ph type="title"/>
          </p:nvPr>
        </p:nvSpPr>
        <p:spPr/>
        <p:txBody>
          <a:bodyPr>
            <a:normAutofit fontScale="90000"/>
          </a:bodyPr>
          <a:lstStyle/>
          <a:p>
            <a:r>
              <a:rPr lang="es-PE" dirty="0"/>
              <a:t>Árboles de atributos múltiples (MAT)</a:t>
            </a:r>
            <a:endParaRPr lang="en-US" dirty="0"/>
          </a:p>
        </p:txBody>
      </p:sp>
      <p:sp>
        <p:nvSpPr>
          <p:cNvPr id="3" name="Marcador de contenido 2">
            <a:extLst>
              <a:ext uri="{FF2B5EF4-FFF2-40B4-BE49-F238E27FC236}">
                <a16:creationId xmlns:a16="http://schemas.microsoft.com/office/drawing/2014/main" id="{2DAFD562-A712-4400-0DF8-7E0544CA0CA1}"/>
              </a:ext>
            </a:extLst>
          </p:cNvPr>
          <p:cNvSpPr>
            <a:spLocks noGrp="1"/>
          </p:cNvSpPr>
          <p:nvPr>
            <p:ph idx="1"/>
          </p:nvPr>
        </p:nvSpPr>
        <p:spPr>
          <a:xfrm>
            <a:off x="762000" y="3260271"/>
            <a:ext cx="10668000" cy="3048001"/>
          </a:xfrm>
        </p:spPr>
        <p:txBody>
          <a:bodyPr>
            <a:normAutofit fontScale="92500" lnSpcReduction="10000"/>
          </a:bodyPr>
          <a:lstStyle/>
          <a:p>
            <a:r>
              <a:rPr lang="en-US" dirty="0"/>
              <a:t>Cardenas y </a:t>
            </a:r>
            <a:r>
              <a:rPr lang="en-US" dirty="0" err="1"/>
              <a:t>Sagamang</a:t>
            </a:r>
            <a:r>
              <a:rPr lang="en-US" dirty="0"/>
              <a:t> con </a:t>
            </a:r>
            <a:r>
              <a:rPr lang="en-US" dirty="0" err="1"/>
              <a:t>su</a:t>
            </a:r>
            <a:r>
              <a:rPr lang="en-US" dirty="0"/>
              <a:t> arbol </a:t>
            </a:r>
            <a:r>
              <a:rPr lang="en-US" dirty="0" err="1"/>
              <a:t>doblemente</a:t>
            </a:r>
            <a:r>
              <a:rPr lang="en-US" dirty="0"/>
              <a:t> </a:t>
            </a:r>
            <a:r>
              <a:rPr lang="en-US" dirty="0" err="1"/>
              <a:t>encadenado</a:t>
            </a:r>
            <a:endParaRPr lang="en-US" dirty="0"/>
          </a:p>
          <a:p>
            <a:r>
              <a:rPr lang="en-US" dirty="0" err="1"/>
              <a:t>Propiedades</a:t>
            </a:r>
            <a:r>
              <a:rPr lang="en-US" dirty="0"/>
              <a:t>:</a:t>
            </a:r>
          </a:p>
          <a:p>
            <a:pPr lvl="1"/>
            <a:r>
              <a:rPr lang="en-US" dirty="0"/>
              <a:t>Nivel 0</a:t>
            </a:r>
          </a:p>
          <a:p>
            <a:pPr lvl="1"/>
            <a:r>
              <a:rPr lang="en-US" dirty="0" err="1"/>
              <a:t>Hijos</a:t>
            </a:r>
            <a:r>
              <a:rPr lang="en-US" dirty="0"/>
              <a:t> con k-1 </a:t>
            </a:r>
            <a:r>
              <a:rPr lang="en-US" dirty="0" err="1"/>
              <a:t>dimensiones</a:t>
            </a:r>
            <a:endParaRPr lang="en-US" dirty="0"/>
          </a:p>
          <a:p>
            <a:pPr lvl="1"/>
            <a:r>
              <a:rPr lang="en-US" dirty="0"/>
              <a:t>Conjunto filial </a:t>
            </a:r>
            <a:r>
              <a:rPr lang="es-PE" dirty="0"/>
              <a:t>⭐</a:t>
            </a:r>
            <a:endParaRPr lang="en-US" dirty="0"/>
          </a:p>
          <a:p>
            <a:r>
              <a:rPr lang="en-US" dirty="0" err="1"/>
              <a:t>Construcci</a:t>
            </a:r>
            <a:r>
              <a:rPr lang="es-PE" dirty="0" err="1"/>
              <a:t>ón</a:t>
            </a:r>
            <a:endParaRPr lang="es-PE" dirty="0"/>
          </a:p>
          <a:p>
            <a:pPr lvl="1"/>
            <a:r>
              <a:rPr lang="es-PE" dirty="0"/>
              <a:t>Registros se ordenan en orden ascendente en todos los atributos</a:t>
            </a:r>
          </a:p>
          <a:p>
            <a:pPr lvl="1"/>
            <a:r>
              <a:rPr lang="es-PE" dirty="0"/>
              <a:t>Atributos del mismo valor a un nodo ⬅️</a:t>
            </a:r>
          </a:p>
        </p:txBody>
      </p:sp>
    </p:spTree>
    <p:extLst>
      <p:ext uri="{BB962C8B-B14F-4D97-AF65-F5344CB8AC3E}">
        <p14:creationId xmlns:p14="http://schemas.microsoft.com/office/powerpoint/2010/main" val="427969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C1AAF-DB67-4368-FF7A-427CA5E8DF90}"/>
              </a:ext>
            </a:extLst>
          </p:cNvPr>
          <p:cNvSpPr>
            <a:spLocks noGrp="1"/>
          </p:cNvSpPr>
          <p:nvPr>
            <p:ph type="title"/>
          </p:nvPr>
        </p:nvSpPr>
        <p:spPr/>
        <p:txBody>
          <a:bodyPr/>
          <a:lstStyle/>
          <a:p>
            <a:r>
              <a:rPr lang="en-US" dirty="0"/>
              <a:t>Conjunto Filial</a:t>
            </a:r>
          </a:p>
        </p:txBody>
      </p:sp>
      <p:sp>
        <p:nvSpPr>
          <p:cNvPr id="3" name="Marcador de contenido 2">
            <a:extLst>
              <a:ext uri="{FF2B5EF4-FFF2-40B4-BE49-F238E27FC236}">
                <a16:creationId xmlns:a16="http://schemas.microsoft.com/office/drawing/2014/main" id="{803EFC26-654C-3977-8B16-D530AB716676}"/>
              </a:ext>
            </a:extLst>
          </p:cNvPr>
          <p:cNvSpPr>
            <a:spLocks noGrp="1"/>
          </p:cNvSpPr>
          <p:nvPr>
            <p:ph idx="1"/>
          </p:nvPr>
        </p:nvSpPr>
        <p:spPr/>
        <p:txBody>
          <a:bodyPr>
            <a:normAutofit lnSpcReduction="10000"/>
          </a:bodyPr>
          <a:lstStyle/>
          <a:p>
            <a:r>
              <a:rPr lang="es-ES" dirty="0"/>
              <a:t>Los nodos hijos del </a:t>
            </a:r>
            <a:r>
              <a:rPr lang="es-ES" dirty="0" err="1"/>
              <a:t>root</a:t>
            </a:r>
            <a:r>
              <a:rPr lang="es-ES" dirty="0"/>
              <a:t> están en orden ascendente de sus valores. Este conjunto de nodos hijos se conoce como conjunto filial.</a:t>
            </a:r>
          </a:p>
          <a:p>
            <a:r>
              <a:rPr lang="es-ES" dirty="0"/>
              <a:t>La propiedad importante del MAT es que cada conjunto filial esta ordenado. Esto es producto de la propiedad de la ordenación de un conjunto de registros en todos los atributos que induce naturalmente una estructura de árbol</a:t>
            </a:r>
            <a:endParaRPr lang="en-US" dirty="0"/>
          </a:p>
        </p:txBody>
      </p:sp>
    </p:spTree>
    <p:extLst>
      <p:ext uri="{BB962C8B-B14F-4D97-AF65-F5344CB8AC3E}">
        <p14:creationId xmlns:p14="http://schemas.microsoft.com/office/powerpoint/2010/main" val="265433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F012D-4226-22D2-A139-AD49DD6FEA6B}"/>
              </a:ext>
            </a:extLst>
          </p:cNvPr>
          <p:cNvSpPr>
            <a:spLocks noGrp="1"/>
          </p:cNvSpPr>
          <p:nvPr>
            <p:ph type="title"/>
          </p:nvPr>
        </p:nvSpPr>
        <p:spPr/>
        <p:txBody>
          <a:bodyPr/>
          <a:lstStyle/>
          <a:p>
            <a:r>
              <a:rPr lang="en-US" dirty="0" err="1"/>
              <a:t>Introducción</a:t>
            </a:r>
            <a:endParaRPr lang="en-US" dirty="0"/>
          </a:p>
        </p:txBody>
      </p:sp>
      <p:sp>
        <p:nvSpPr>
          <p:cNvPr id="3" name="Marcador de contenido 2">
            <a:extLst>
              <a:ext uri="{FF2B5EF4-FFF2-40B4-BE49-F238E27FC236}">
                <a16:creationId xmlns:a16="http://schemas.microsoft.com/office/drawing/2014/main" id="{1482C7DA-9461-FAA0-6C55-761D67E08938}"/>
              </a:ext>
            </a:extLst>
          </p:cNvPr>
          <p:cNvSpPr>
            <a:spLocks noGrp="1"/>
          </p:cNvSpPr>
          <p:nvPr>
            <p:ph idx="1"/>
          </p:nvPr>
        </p:nvSpPr>
        <p:spPr>
          <a:xfrm>
            <a:off x="762000" y="2999013"/>
            <a:ext cx="10668000" cy="3048001"/>
          </a:xfrm>
        </p:spPr>
        <p:txBody>
          <a:bodyPr/>
          <a:lstStyle/>
          <a:p>
            <a:r>
              <a:rPr lang="es-PE" dirty="0"/>
              <a:t>Algoritmos para problemas de la vida real</a:t>
            </a:r>
          </a:p>
          <a:p>
            <a:r>
              <a:rPr lang="es-PE" dirty="0"/>
              <a:t>Búsqueda de colección ordenada de datos</a:t>
            </a:r>
          </a:p>
          <a:p>
            <a:r>
              <a:rPr lang="es-PE" dirty="0"/>
              <a:t>Interés por datos multidimensionales</a:t>
            </a:r>
          </a:p>
          <a:p>
            <a:r>
              <a:rPr lang="en-US" dirty="0"/>
              <a:t>k-d, quadtrees, MAT, etc.</a:t>
            </a:r>
          </a:p>
          <a:p>
            <a:r>
              <a:rPr lang="en-US" dirty="0" err="1"/>
              <a:t>Estructuras</a:t>
            </a:r>
            <a:r>
              <a:rPr lang="en-US" dirty="0"/>
              <a:t> de </a:t>
            </a:r>
            <a:r>
              <a:rPr lang="en-US" dirty="0" err="1"/>
              <a:t>datos</a:t>
            </a:r>
            <a:r>
              <a:rPr lang="en-US" dirty="0"/>
              <a:t> </a:t>
            </a:r>
            <a:r>
              <a:rPr lang="en-US" dirty="0" err="1"/>
              <a:t>estática</a:t>
            </a:r>
            <a:r>
              <a:rPr lang="en-US" dirty="0"/>
              <a:t> y </a:t>
            </a:r>
            <a:r>
              <a:rPr lang="en-US" dirty="0" err="1"/>
              <a:t>dinámica</a:t>
            </a:r>
            <a:endParaRPr lang="en-US" dirty="0"/>
          </a:p>
        </p:txBody>
      </p:sp>
    </p:spTree>
    <p:extLst>
      <p:ext uri="{BB962C8B-B14F-4D97-AF65-F5344CB8AC3E}">
        <p14:creationId xmlns:p14="http://schemas.microsoft.com/office/powerpoint/2010/main" val="132066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25779-5D30-930C-D3FD-EAB6C1F80449}"/>
              </a:ext>
            </a:extLst>
          </p:cNvPr>
          <p:cNvSpPr>
            <a:spLocks noGrp="1"/>
          </p:cNvSpPr>
          <p:nvPr>
            <p:ph type="title"/>
          </p:nvPr>
        </p:nvSpPr>
        <p:spPr>
          <a:xfrm>
            <a:off x="762000" y="1328058"/>
            <a:ext cx="9144000" cy="1263649"/>
          </a:xfrm>
        </p:spPr>
        <p:txBody>
          <a:bodyPr>
            <a:normAutofit fontScale="90000"/>
          </a:bodyPr>
          <a:lstStyle/>
          <a:p>
            <a:r>
              <a:rPr lang="es-PE" dirty="0"/>
              <a:t>Estructuras de datos multidimensionales relacionadas</a:t>
            </a:r>
            <a:endParaRPr lang="en-US" dirty="0"/>
          </a:p>
        </p:txBody>
      </p:sp>
      <p:sp>
        <p:nvSpPr>
          <p:cNvPr id="3" name="Marcador de contenido 2">
            <a:extLst>
              <a:ext uri="{FF2B5EF4-FFF2-40B4-BE49-F238E27FC236}">
                <a16:creationId xmlns:a16="http://schemas.microsoft.com/office/drawing/2014/main" id="{027311A7-ECF5-AE7B-D4D1-51E6DDEC1C47}"/>
              </a:ext>
            </a:extLst>
          </p:cNvPr>
          <p:cNvSpPr>
            <a:spLocks noGrp="1"/>
          </p:cNvSpPr>
          <p:nvPr>
            <p:ph idx="1"/>
          </p:nvPr>
        </p:nvSpPr>
        <p:spPr>
          <a:xfrm>
            <a:off x="762000" y="3178627"/>
            <a:ext cx="5940950" cy="3048001"/>
          </a:xfrm>
        </p:spPr>
        <p:txBody>
          <a:bodyPr/>
          <a:lstStyle/>
          <a:p>
            <a:r>
              <a:rPr lang="es-PE" dirty="0"/>
              <a:t>Árbol doblemente encadenado (Cardinas y </a:t>
            </a:r>
            <a:r>
              <a:rPr lang="es-PE" dirty="0" err="1"/>
              <a:t>Sagamang</a:t>
            </a:r>
            <a:r>
              <a:rPr lang="es-PE" dirty="0"/>
              <a:t>)</a:t>
            </a:r>
          </a:p>
          <a:p>
            <a:r>
              <a:rPr lang="en-US" dirty="0" err="1"/>
              <a:t>Complejo</a:t>
            </a:r>
            <a:r>
              <a:rPr lang="en-US" dirty="0"/>
              <a:t> de árbol de </a:t>
            </a:r>
            <a:r>
              <a:rPr lang="en-US" dirty="0" err="1"/>
              <a:t>búsqueda</a:t>
            </a:r>
            <a:r>
              <a:rPr lang="en-US" dirty="0"/>
              <a:t> o BST (Lien)</a:t>
            </a:r>
          </a:p>
          <a:p>
            <a:r>
              <a:rPr lang="en-US" dirty="0"/>
              <a:t>Árbol B multidimensional o MDBT (</a:t>
            </a:r>
            <a:r>
              <a:rPr lang="en-US" dirty="0" err="1"/>
              <a:t>Ouskal</a:t>
            </a:r>
            <a:r>
              <a:rPr lang="en-US" dirty="0"/>
              <a:t> y Scheuermann)</a:t>
            </a:r>
          </a:p>
        </p:txBody>
      </p:sp>
      <p:pic>
        <p:nvPicPr>
          <p:cNvPr id="2050" name="Picture 2" descr="Apprendre, débuter en programmation Perl">
            <a:extLst>
              <a:ext uri="{FF2B5EF4-FFF2-40B4-BE49-F238E27FC236}">
                <a16:creationId xmlns:a16="http://schemas.microsoft.com/office/drawing/2014/main" id="{E664E243-E41C-45DF-4B7D-5DA780AFF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891" y="2982278"/>
            <a:ext cx="4541838" cy="291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09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A4325D8-7079-7EFE-18AF-E81761AE41C3}"/>
              </a:ext>
            </a:extLst>
          </p:cNvPr>
          <p:cNvSpPr>
            <a:spLocks noGrp="1"/>
          </p:cNvSpPr>
          <p:nvPr>
            <p:ph type="title"/>
          </p:nvPr>
        </p:nvSpPr>
        <p:spPr>
          <a:xfrm>
            <a:off x="762000" y="1009650"/>
            <a:ext cx="4400549" cy="1857375"/>
          </a:xfrm>
        </p:spPr>
        <p:txBody>
          <a:bodyPr anchor="b">
            <a:normAutofit/>
          </a:bodyPr>
          <a:lstStyle/>
          <a:p>
            <a:r>
              <a:rPr lang="es-PE" dirty="0"/>
              <a:t>Magnitudes de rendimiento</a:t>
            </a:r>
            <a:endParaRPr lang="en-US" dirty="0"/>
          </a:p>
        </p:txBody>
      </p:sp>
      <p:pic>
        <p:nvPicPr>
          <p:cNvPr id="1026" name="Picture 2" descr="imagen de las magintudes del rendimiento de una estructura de datos\n- Coste de preprocesamiento: tiempo necesario para construir la estructura de datos\n- Coste de almacenamiento: cantidad de memoria para almacenar la estructura de datos\n- Coste de acceso: tiempo para acceder a la estructura de datos. El costo de acceso puede atribuirse a insercion, eliminacion o cualquier otra modificacion">
            <a:extLst>
              <a:ext uri="{FF2B5EF4-FFF2-40B4-BE49-F238E27FC236}">
                <a16:creationId xmlns:a16="http://schemas.microsoft.com/office/drawing/2014/main" id="{9A77B7AB-FF15-3E85-3EB2-69258743F4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4" r="654"/>
          <a:stretch/>
        </p:blipFill>
        <p:spPr bwMode="auto">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noFill/>
          <a:effectLst>
            <a:outerShdw blurRad="381000" dist="152400" dir="10800000" algn="t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1037" name="Group 1032">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034" name="Freeform: Shape 1033">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Marcador de contenido 2">
            <a:extLst>
              <a:ext uri="{FF2B5EF4-FFF2-40B4-BE49-F238E27FC236}">
                <a16:creationId xmlns:a16="http://schemas.microsoft.com/office/drawing/2014/main" id="{B47C7AB4-01CB-A153-9950-5E28AA7969F7}"/>
              </a:ext>
            </a:extLst>
          </p:cNvPr>
          <p:cNvSpPr>
            <a:spLocks noGrp="1"/>
          </p:cNvSpPr>
          <p:nvPr>
            <p:ph idx="1"/>
          </p:nvPr>
        </p:nvSpPr>
        <p:spPr>
          <a:xfrm>
            <a:off x="762000" y="3109956"/>
            <a:ext cx="4400549" cy="3167019"/>
          </a:xfrm>
        </p:spPr>
        <p:txBody>
          <a:bodyPr anchor="t">
            <a:normAutofit/>
          </a:bodyPr>
          <a:lstStyle/>
          <a:p>
            <a:r>
              <a:rPr lang="es-PE"/>
              <a:t>Coste de preprocesamiento</a:t>
            </a:r>
          </a:p>
          <a:p>
            <a:r>
              <a:rPr lang="es-PE"/>
              <a:t>Coste de almacenamiento</a:t>
            </a:r>
          </a:p>
          <a:p>
            <a:r>
              <a:rPr lang="es-PE"/>
              <a:t>Coste de acceso</a:t>
            </a:r>
            <a:endParaRPr lang="en-US" dirty="0"/>
          </a:p>
        </p:txBody>
      </p:sp>
    </p:spTree>
    <p:extLst>
      <p:ext uri="{BB962C8B-B14F-4D97-AF65-F5344CB8AC3E}">
        <p14:creationId xmlns:p14="http://schemas.microsoft.com/office/powerpoint/2010/main" val="206967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CAE-78E4-9F26-7EDA-A0FF9625E229}"/>
              </a:ext>
            </a:extLst>
          </p:cNvPr>
          <p:cNvSpPr>
            <a:spLocks noGrp="1"/>
          </p:cNvSpPr>
          <p:nvPr>
            <p:ph type="title"/>
          </p:nvPr>
        </p:nvSpPr>
        <p:spPr>
          <a:xfrm>
            <a:off x="762000" y="892629"/>
            <a:ext cx="9541329" cy="1263649"/>
          </a:xfrm>
        </p:spPr>
        <p:txBody>
          <a:bodyPr>
            <a:normAutofit fontScale="90000"/>
          </a:bodyPr>
          <a:lstStyle/>
          <a:p>
            <a:r>
              <a:rPr lang="es-PE" dirty="0"/>
              <a:t>Clasificación de problemas de búsqueda de problemas multidimensionales</a:t>
            </a:r>
            <a:endParaRPr lang="en-US" dirty="0"/>
          </a:p>
        </p:txBody>
      </p:sp>
      <p:sp>
        <p:nvSpPr>
          <p:cNvPr id="3" name="Marcador de contenido 2">
            <a:extLst>
              <a:ext uri="{FF2B5EF4-FFF2-40B4-BE49-F238E27FC236}">
                <a16:creationId xmlns:a16="http://schemas.microsoft.com/office/drawing/2014/main" id="{78F083AC-3579-E509-F459-0A99C94052C0}"/>
              </a:ext>
            </a:extLst>
          </p:cNvPr>
          <p:cNvSpPr>
            <a:spLocks noGrp="1"/>
          </p:cNvSpPr>
          <p:nvPr>
            <p:ph idx="1"/>
          </p:nvPr>
        </p:nvSpPr>
        <p:spPr/>
        <p:txBody>
          <a:bodyPr/>
          <a:lstStyle/>
          <a:p>
            <a:r>
              <a:rPr lang="es-PE" dirty="0"/>
              <a:t>Problema de búsqueda</a:t>
            </a:r>
          </a:p>
          <a:p>
            <a:r>
              <a:rPr lang="es-PE" dirty="0"/>
              <a:t>Búsqueda de rango</a:t>
            </a:r>
          </a:p>
          <a:p>
            <a:r>
              <a:rPr lang="es-PE" dirty="0"/>
              <a:t>Vecino más próximo</a:t>
            </a:r>
          </a:p>
          <a:p>
            <a:r>
              <a:rPr lang="es-PE" dirty="0"/>
              <a:t>Geometría computacional</a:t>
            </a:r>
          </a:p>
          <a:p>
            <a:r>
              <a:rPr lang="es-PE" dirty="0"/>
              <a:t>Recuperación y gestión de información</a:t>
            </a:r>
            <a:endParaRPr lang="en-US" dirty="0"/>
          </a:p>
        </p:txBody>
      </p:sp>
    </p:spTree>
    <p:extLst>
      <p:ext uri="{BB962C8B-B14F-4D97-AF65-F5344CB8AC3E}">
        <p14:creationId xmlns:p14="http://schemas.microsoft.com/office/powerpoint/2010/main" val="212394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ED9803-CC43-5711-421C-A6C5A50D5ECF}"/>
              </a:ext>
            </a:extLst>
          </p:cNvPr>
          <p:cNvSpPr>
            <a:spLocks noGrp="1"/>
          </p:cNvSpPr>
          <p:nvPr>
            <p:ph type="title"/>
          </p:nvPr>
        </p:nvSpPr>
        <p:spPr>
          <a:xfrm>
            <a:off x="762000" y="762000"/>
            <a:ext cx="3810001" cy="2025649"/>
          </a:xfrm>
        </p:spPr>
        <p:txBody>
          <a:bodyPr anchor="b">
            <a:normAutofit/>
          </a:bodyPr>
          <a:lstStyle/>
          <a:p>
            <a:r>
              <a:rPr lang="es-PE" dirty="0"/>
              <a:t>Problema de búsqueda</a:t>
            </a:r>
            <a:endParaRPr lang="en-US" dirty="0"/>
          </a:p>
        </p:txBody>
      </p:sp>
      <p:pic>
        <p:nvPicPr>
          <p:cNvPr id="5" name="Imagen 4">
            <a:extLst>
              <a:ext uri="{FF2B5EF4-FFF2-40B4-BE49-F238E27FC236}">
                <a16:creationId xmlns:a16="http://schemas.microsoft.com/office/drawing/2014/main" id="{515CBE02-3AF0-4571-781D-789431AC25ED}"/>
              </a:ext>
            </a:extLst>
          </p:cNvPr>
          <p:cNvPicPr>
            <a:picLocks noChangeAspect="1"/>
          </p:cNvPicPr>
          <p:nvPr/>
        </p:nvPicPr>
        <p:blipFill>
          <a:blip r:embed="rId2"/>
          <a:stretch>
            <a:fillRect/>
          </a:stretch>
        </p:blipFill>
        <p:spPr>
          <a:xfrm>
            <a:off x="5334000" y="1653539"/>
            <a:ext cx="6096000" cy="3550920"/>
          </a:xfrm>
          <a:prstGeom prst="rect">
            <a:avLst/>
          </a:prstGeom>
        </p:spPr>
      </p:pic>
      <p:sp>
        <p:nvSpPr>
          <p:cNvPr id="3" name="Marcador de contenido 2">
            <a:extLst>
              <a:ext uri="{FF2B5EF4-FFF2-40B4-BE49-F238E27FC236}">
                <a16:creationId xmlns:a16="http://schemas.microsoft.com/office/drawing/2014/main" id="{B94B6A3E-419E-C1BA-E93D-45813DA5DA92}"/>
              </a:ext>
            </a:extLst>
          </p:cNvPr>
          <p:cNvSpPr>
            <a:spLocks noGrp="1"/>
          </p:cNvSpPr>
          <p:nvPr>
            <p:ph idx="1"/>
          </p:nvPr>
        </p:nvSpPr>
        <p:spPr>
          <a:xfrm>
            <a:off x="762001" y="3047999"/>
            <a:ext cx="3986980" cy="3048001"/>
          </a:xfrm>
        </p:spPr>
        <p:txBody>
          <a:bodyPr>
            <a:normAutofit/>
          </a:bodyPr>
          <a:lstStyle/>
          <a:p>
            <a:r>
              <a:rPr lang="es-PE"/>
              <a:t>Unidimensionalidad</a:t>
            </a:r>
          </a:p>
          <a:p>
            <a:r>
              <a:rPr lang="en-US"/>
              <a:t>Casos de:</a:t>
            </a:r>
          </a:p>
          <a:p>
            <a:pPr lvl="1"/>
            <a:r>
              <a:rPr lang="en-US"/>
              <a:t>Aho</a:t>
            </a:r>
          </a:p>
          <a:p>
            <a:pPr lvl="1"/>
            <a:r>
              <a:rPr lang="en-US"/>
              <a:t>Hopcroft</a:t>
            </a:r>
          </a:p>
          <a:p>
            <a:pPr lvl="1"/>
            <a:r>
              <a:rPr lang="en-US"/>
              <a:t>Ullman</a:t>
            </a:r>
          </a:p>
          <a:p>
            <a:pPr lvl="1"/>
            <a:r>
              <a:rPr lang="en-US"/>
              <a:t>Knuth</a:t>
            </a:r>
            <a:endParaRPr lang="en-US" dirty="0"/>
          </a:p>
        </p:txBody>
      </p:sp>
    </p:spTree>
    <p:extLst>
      <p:ext uri="{BB962C8B-B14F-4D97-AF65-F5344CB8AC3E}">
        <p14:creationId xmlns:p14="http://schemas.microsoft.com/office/powerpoint/2010/main" val="240274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6F43B46-3A45-66EF-B357-40D39C65E1C2}"/>
              </a:ext>
            </a:extLst>
          </p:cNvPr>
          <p:cNvSpPr>
            <a:spLocks noGrp="1"/>
          </p:cNvSpPr>
          <p:nvPr>
            <p:ph type="title"/>
          </p:nvPr>
        </p:nvSpPr>
        <p:spPr>
          <a:xfrm>
            <a:off x="762000" y="762000"/>
            <a:ext cx="3810001" cy="2025649"/>
          </a:xfrm>
        </p:spPr>
        <p:txBody>
          <a:bodyPr anchor="b">
            <a:normAutofit/>
          </a:bodyPr>
          <a:lstStyle/>
          <a:p>
            <a:r>
              <a:rPr lang="es-PE" dirty="0"/>
              <a:t>Búsqueda de rango</a:t>
            </a:r>
            <a:endParaRPr lang="en-US" dirty="0"/>
          </a:p>
        </p:txBody>
      </p:sp>
      <p:pic>
        <p:nvPicPr>
          <p:cNvPr id="2050" name="Picture 2" descr="Data Structure Review - K-D Tree - SolutionHacker.com">
            <a:extLst>
              <a:ext uri="{FF2B5EF4-FFF2-40B4-BE49-F238E27FC236}">
                <a16:creationId xmlns:a16="http://schemas.microsoft.com/office/drawing/2014/main" id="{9016DE35-B164-0703-DBAE-6B239FD292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4103"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56A0952-FC11-95A2-A789-087686748E7B}"/>
              </a:ext>
            </a:extLst>
          </p:cNvPr>
          <p:cNvSpPr>
            <a:spLocks noGrp="1"/>
          </p:cNvSpPr>
          <p:nvPr>
            <p:ph idx="1"/>
          </p:nvPr>
        </p:nvSpPr>
        <p:spPr>
          <a:xfrm>
            <a:off x="762000" y="3047999"/>
            <a:ext cx="4970205" cy="3048001"/>
          </a:xfrm>
        </p:spPr>
        <p:txBody>
          <a:bodyPr>
            <a:normAutofit/>
          </a:bodyPr>
          <a:lstStyle/>
          <a:p>
            <a:r>
              <a:rPr lang="es-PE" sz="1600" dirty="0" err="1"/>
              <a:t>Quadtree</a:t>
            </a:r>
            <a:r>
              <a:rPr lang="es-PE" sz="1600" dirty="0"/>
              <a:t> (</a:t>
            </a:r>
            <a:r>
              <a:rPr lang="es-PE" sz="1600" dirty="0" err="1"/>
              <a:t>Findel</a:t>
            </a:r>
            <a:r>
              <a:rPr lang="es-PE" sz="1600" dirty="0"/>
              <a:t> y Bentley y Lee y Wong)</a:t>
            </a:r>
          </a:p>
          <a:p>
            <a:r>
              <a:rPr lang="es-PE" sz="1600" dirty="0"/>
              <a:t>Árbol K-d (Bentley)</a:t>
            </a:r>
          </a:p>
          <a:p>
            <a:r>
              <a:rPr lang="es-PE" sz="1600" dirty="0"/>
              <a:t>Árbol </a:t>
            </a:r>
            <a:r>
              <a:rPr lang="es-PE" sz="1600" dirty="0" err="1"/>
              <a:t>dd</a:t>
            </a:r>
            <a:r>
              <a:rPr lang="es-PE" sz="1600" dirty="0"/>
              <a:t> (</a:t>
            </a:r>
            <a:r>
              <a:rPr lang="es-PE" sz="1600" dirty="0" err="1"/>
              <a:t>Mehlhorn</a:t>
            </a:r>
            <a:r>
              <a:rPr lang="es-PE" sz="1600" dirty="0"/>
              <a:t>)</a:t>
            </a:r>
          </a:p>
          <a:p>
            <a:r>
              <a:rPr lang="es-PE" sz="1600" dirty="0"/>
              <a:t>Árbol de rangos k-dimensional</a:t>
            </a:r>
          </a:p>
          <a:p>
            <a:pPr lvl="1"/>
            <a:r>
              <a:rPr lang="es-PE" sz="1600" dirty="0"/>
              <a:t>Mejor consulta</a:t>
            </a:r>
          </a:p>
          <a:p>
            <a:pPr lvl="1"/>
            <a:r>
              <a:rPr lang="es-PE" sz="1600" dirty="0"/>
              <a:t>Más coste de preprocesamiento y almacenamiento</a:t>
            </a:r>
          </a:p>
          <a:p>
            <a:endParaRPr lang="en-US" sz="1100" dirty="0"/>
          </a:p>
        </p:txBody>
      </p:sp>
    </p:spTree>
    <p:extLst>
      <p:ext uri="{BB962C8B-B14F-4D97-AF65-F5344CB8AC3E}">
        <p14:creationId xmlns:p14="http://schemas.microsoft.com/office/powerpoint/2010/main" val="3034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F8EFC4-151F-DC84-AD20-576F4EB0A60A}"/>
              </a:ext>
            </a:extLst>
          </p:cNvPr>
          <p:cNvSpPr>
            <a:spLocks noGrp="1"/>
          </p:cNvSpPr>
          <p:nvPr>
            <p:ph type="title"/>
          </p:nvPr>
        </p:nvSpPr>
        <p:spPr>
          <a:xfrm>
            <a:off x="762000" y="4351322"/>
            <a:ext cx="3952875" cy="2049478"/>
          </a:xfrm>
        </p:spPr>
        <p:txBody>
          <a:bodyPr>
            <a:normAutofit/>
          </a:bodyPr>
          <a:lstStyle/>
          <a:p>
            <a:r>
              <a:rPr lang="es-PE" dirty="0"/>
              <a:t>Vecino más próximo</a:t>
            </a:r>
            <a:endParaRPr lang="en-US" dirty="0"/>
          </a:p>
        </p:txBody>
      </p:sp>
      <p:pic>
        <p:nvPicPr>
          <p:cNvPr id="3076" name="Picture 4" descr="método del vecino más próximo: ejemplo de trabajo">
            <a:extLst>
              <a:ext uri="{FF2B5EF4-FFF2-40B4-BE49-F238E27FC236}">
                <a16:creationId xmlns:a16="http://schemas.microsoft.com/office/drawing/2014/main" id="{73F7DFAB-7C23-E08F-F000-844B2C29E3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47" r="1" b="34769"/>
          <a:stretch/>
        </p:blipFill>
        <p:spPr bwMode="auto">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F19EA46-8FD4-E711-D204-3993941CED01}"/>
              </a:ext>
            </a:extLst>
          </p:cNvPr>
          <p:cNvSpPr>
            <a:spLocks noGrp="1"/>
          </p:cNvSpPr>
          <p:nvPr>
            <p:ph idx="1"/>
          </p:nvPr>
        </p:nvSpPr>
        <p:spPr>
          <a:xfrm>
            <a:off x="5333999" y="4351321"/>
            <a:ext cx="6602361" cy="2177297"/>
          </a:xfrm>
        </p:spPr>
        <p:txBody>
          <a:bodyPr>
            <a:normAutofit/>
          </a:bodyPr>
          <a:lstStyle/>
          <a:p>
            <a:r>
              <a:rPr lang="es-PE" sz="2400" dirty="0"/>
              <a:t>Usado en bases de datos</a:t>
            </a:r>
          </a:p>
          <a:p>
            <a:r>
              <a:rPr lang="es-PE" sz="2400" dirty="0"/>
              <a:t>Tipos de estructura datos multidimensionales para este problema:</a:t>
            </a:r>
          </a:p>
          <a:p>
            <a:pPr lvl="1"/>
            <a:r>
              <a:rPr lang="es-PE" dirty="0"/>
              <a:t>Basados en comparación</a:t>
            </a:r>
          </a:p>
          <a:p>
            <a:pPr lvl="1"/>
            <a:r>
              <a:rPr lang="es-PE" dirty="0"/>
              <a:t>Basados en búsqueda digital</a:t>
            </a:r>
          </a:p>
          <a:p>
            <a:pPr lvl="1"/>
            <a:endParaRPr lang="en-US" sz="1100" dirty="0"/>
          </a:p>
        </p:txBody>
      </p:sp>
    </p:spTree>
    <p:extLst>
      <p:ext uri="{BB962C8B-B14F-4D97-AF65-F5344CB8AC3E}">
        <p14:creationId xmlns:p14="http://schemas.microsoft.com/office/powerpoint/2010/main" val="112866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7DFBA3-83B6-94B5-DB71-2B357A3BC4D9}"/>
              </a:ext>
            </a:extLst>
          </p:cNvPr>
          <p:cNvSpPr>
            <a:spLocks noGrp="1"/>
          </p:cNvSpPr>
          <p:nvPr>
            <p:ph type="title"/>
          </p:nvPr>
        </p:nvSpPr>
        <p:spPr>
          <a:xfrm>
            <a:off x="762000" y="762000"/>
            <a:ext cx="6095998" cy="2025649"/>
          </a:xfrm>
        </p:spPr>
        <p:txBody>
          <a:bodyPr anchor="b">
            <a:normAutofit/>
          </a:bodyPr>
          <a:lstStyle/>
          <a:p>
            <a:r>
              <a:rPr lang="es-PE" dirty="0"/>
              <a:t>Búsqueda Digital de Nodo</a:t>
            </a:r>
            <a:endParaRPr lang="en-US" dirty="0"/>
          </a:p>
        </p:txBody>
      </p:sp>
      <p:sp>
        <p:nvSpPr>
          <p:cNvPr id="3" name="Marcador de contenido 2">
            <a:extLst>
              <a:ext uri="{FF2B5EF4-FFF2-40B4-BE49-F238E27FC236}">
                <a16:creationId xmlns:a16="http://schemas.microsoft.com/office/drawing/2014/main" id="{A451D27A-BA54-DBD4-D228-B08306777A1C}"/>
              </a:ext>
            </a:extLst>
          </p:cNvPr>
          <p:cNvSpPr>
            <a:spLocks noGrp="1"/>
          </p:cNvSpPr>
          <p:nvPr>
            <p:ph idx="1"/>
          </p:nvPr>
        </p:nvSpPr>
        <p:spPr>
          <a:xfrm>
            <a:off x="762000" y="3047999"/>
            <a:ext cx="6095997" cy="3048001"/>
          </a:xfrm>
        </p:spPr>
        <p:txBody>
          <a:bodyPr>
            <a:normAutofit fontScale="92500"/>
          </a:bodyPr>
          <a:lstStyle/>
          <a:p>
            <a:r>
              <a:rPr lang="en-US" sz="2400" dirty="0"/>
              <a:t>Son </a:t>
            </a:r>
            <a:r>
              <a:rPr lang="en-US" sz="2400" dirty="0" err="1"/>
              <a:t>utiles</a:t>
            </a:r>
            <a:r>
              <a:rPr lang="en-US" sz="2400" dirty="0"/>
              <a:t> </a:t>
            </a:r>
            <a:r>
              <a:rPr lang="en-US" sz="2400" dirty="0" err="1"/>
              <a:t>en</a:t>
            </a:r>
            <a:r>
              <a:rPr lang="en-US" sz="2400" dirty="0"/>
              <a:t> </a:t>
            </a:r>
            <a:r>
              <a:rPr lang="en-US" sz="2400" dirty="0" err="1"/>
              <a:t>elementos</a:t>
            </a:r>
            <a:r>
              <a:rPr lang="en-US" sz="2400" dirty="0"/>
              <a:t> con multiples </a:t>
            </a:r>
            <a:r>
              <a:rPr lang="en-US" sz="2400" dirty="0" err="1"/>
              <a:t>dimensiones</a:t>
            </a:r>
            <a:r>
              <a:rPr lang="en-US" sz="2400" dirty="0"/>
              <a:t> y </a:t>
            </a:r>
            <a:r>
              <a:rPr lang="en-US" sz="2400" dirty="0" err="1"/>
              <a:t>requiere</a:t>
            </a:r>
            <a:r>
              <a:rPr lang="en-US" sz="2400" dirty="0"/>
              <a:t> </a:t>
            </a:r>
            <a:r>
              <a:rPr lang="en-US" sz="2400" dirty="0" err="1"/>
              <a:t>consultas</a:t>
            </a:r>
            <a:r>
              <a:rPr lang="en-US" sz="2400" dirty="0"/>
              <a:t> que </a:t>
            </a:r>
            <a:r>
              <a:rPr lang="en-US" sz="2400" dirty="0" err="1"/>
              <a:t>involucran</a:t>
            </a:r>
            <a:r>
              <a:rPr lang="en-US" sz="2400" dirty="0"/>
              <a:t> </a:t>
            </a:r>
            <a:r>
              <a:rPr lang="en-US" sz="2400" dirty="0" err="1"/>
              <a:t>estas</a:t>
            </a:r>
            <a:r>
              <a:rPr lang="en-US" sz="2400" dirty="0"/>
              <a:t> </a:t>
            </a:r>
            <a:r>
              <a:rPr lang="en-US" sz="2400" dirty="0" err="1"/>
              <a:t>dimensiones</a:t>
            </a:r>
            <a:endParaRPr lang="en-US" sz="2400" dirty="0"/>
          </a:p>
          <a:p>
            <a:r>
              <a:rPr lang="en-US" sz="2400" dirty="0"/>
              <a:t>Se divide la dimension para </a:t>
            </a:r>
            <a:r>
              <a:rPr lang="en-US" sz="2400" dirty="0" err="1"/>
              <a:t>organizar</a:t>
            </a:r>
            <a:r>
              <a:rPr lang="en-US" sz="2400" dirty="0"/>
              <a:t> y acceder a </a:t>
            </a:r>
            <a:r>
              <a:rPr lang="en-US" sz="2400" dirty="0" err="1"/>
              <a:t>los</a:t>
            </a:r>
            <a:r>
              <a:rPr lang="en-US" sz="2400" dirty="0"/>
              <a:t> </a:t>
            </a:r>
            <a:r>
              <a:rPr lang="en-US" sz="2400" dirty="0" err="1"/>
              <a:t>datos</a:t>
            </a:r>
            <a:r>
              <a:rPr lang="en-US" sz="2400" dirty="0"/>
              <a:t> </a:t>
            </a:r>
            <a:r>
              <a:rPr lang="en-US" sz="2400" dirty="0" err="1"/>
              <a:t>multidimensionales</a:t>
            </a:r>
            <a:endParaRPr lang="en-US" sz="2400" dirty="0"/>
          </a:p>
          <a:p>
            <a:r>
              <a:rPr lang="en-US" sz="2400" dirty="0" err="1"/>
              <a:t>Ejemplos</a:t>
            </a:r>
            <a:r>
              <a:rPr lang="en-US" sz="2400" dirty="0"/>
              <a:t>:</a:t>
            </a:r>
          </a:p>
          <a:p>
            <a:pPr lvl="1"/>
            <a:r>
              <a:rPr lang="en-US" dirty="0"/>
              <a:t>KD trees</a:t>
            </a:r>
          </a:p>
          <a:p>
            <a:pPr lvl="1"/>
            <a:r>
              <a:rPr lang="en-US" dirty="0" err="1"/>
              <a:t>Rtrees</a:t>
            </a:r>
            <a:endParaRPr lang="en-US" dirty="0"/>
          </a:p>
          <a:p>
            <a:pPr marL="457200" lvl="1" indent="0">
              <a:buNone/>
            </a:pPr>
            <a:endParaRPr lang="en-US" sz="1400" dirty="0"/>
          </a:p>
        </p:txBody>
      </p:sp>
      <p:pic>
        <p:nvPicPr>
          <p:cNvPr id="1026" name="Picture 2" descr="R-Trees">
            <a:extLst>
              <a:ext uri="{FF2B5EF4-FFF2-40B4-BE49-F238E27FC236}">
                <a16:creationId xmlns:a16="http://schemas.microsoft.com/office/drawing/2014/main" id="{784D06C4-AF83-CCE2-BBA4-A20BEE02B9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4654" y="1377802"/>
            <a:ext cx="3895345" cy="412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0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AD5F72-F493-793E-EF0A-B2A3B0D787B8}"/>
              </a:ext>
            </a:extLst>
          </p:cNvPr>
          <p:cNvSpPr>
            <a:spLocks noGrp="1"/>
          </p:cNvSpPr>
          <p:nvPr>
            <p:ph type="title"/>
          </p:nvPr>
        </p:nvSpPr>
        <p:spPr>
          <a:xfrm>
            <a:off x="762000" y="4351322"/>
            <a:ext cx="3952875" cy="2049478"/>
          </a:xfrm>
        </p:spPr>
        <p:txBody>
          <a:bodyPr>
            <a:normAutofit/>
          </a:bodyPr>
          <a:lstStyle/>
          <a:p>
            <a:r>
              <a:rPr lang="es-PE" dirty="0"/>
              <a:t>Geometría computacional</a:t>
            </a:r>
            <a:endParaRPr lang="en-US" dirty="0"/>
          </a:p>
        </p:txBody>
      </p:sp>
      <p:pic>
        <p:nvPicPr>
          <p:cNvPr id="4098" name="Picture 2" descr="Geometría computacional geometría digital superficie de ángulo, ángulo ...">
            <a:extLst>
              <a:ext uri="{FF2B5EF4-FFF2-40B4-BE49-F238E27FC236}">
                <a16:creationId xmlns:a16="http://schemas.microsoft.com/office/drawing/2014/main" id="{3E63BDA7-8CD1-B4E1-8B82-FA1104F29D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26" r="-1" b="26096"/>
          <a:stretch/>
        </p:blipFill>
        <p:spPr bwMode="auto">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4105" name="Freeform: Shape 4104">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7" name="Freeform: Shape 4106">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A0F4AF2-17D4-4334-3E06-FA2137241609}"/>
              </a:ext>
            </a:extLst>
          </p:cNvPr>
          <p:cNvSpPr>
            <a:spLocks noGrp="1"/>
          </p:cNvSpPr>
          <p:nvPr>
            <p:ph idx="1"/>
          </p:nvPr>
        </p:nvSpPr>
        <p:spPr>
          <a:xfrm>
            <a:off x="5333999" y="4351321"/>
            <a:ext cx="5766619" cy="2373943"/>
          </a:xfrm>
        </p:spPr>
        <p:txBody>
          <a:bodyPr>
            <a:normAutofit/>
          </a:bodyPr>
          <a:lstStyle/>
          <a:p>
            <a:r>
              <a:rPr lang="es-PE" sz="2000" dirty="0"/>
              <a:t>Aplicaciones</a:t>
            </a:r>
          </a:p>
          <a:p>
            <a:r>
              <a:rPr lang="es-PE" sz="2000" dirty="0"/>
              <a:t>Áreas principales:</a:t>
            </a:r>
          </a:p>
          <a:p>
            <a:pPr lvl="1"/>
            <a:r>
              <a:rPr lang="es-PE" sz="2000" dirty="0"/>
              <a:t>Casco convexo, intersecciones, búsqueda, búsqueda de proximidad y optimización combinatoria</a:t>
            </a:r>
          </a:p>
          <a:p>
            <a:r>
              <a:rPr lang="en-US" sz="2000" dirty="0" err="1"/>
              <a:t>Algoritmos</a:t>
            </a:r>
            <a:r>
              <a:rPr lang="en-US" sz="2000" dirty="0"/>
              <a:t> </a:t>
            </a:r>
            <a:r>
              <a:rPr lang="en-US" sz="2000" dirty="0" err="1"/>
              <a:t>genéticos</a:t>
            </a:r>
            <a:endParaRPr lang="en-US" sz="2000" dirty="0"/>
          </a:p>
        </p:txBody>
      </p:sp>
    </p:spTree>
    <p:extLst>
      <p:ext uri="{BB962C8B-B14F-4D97-AF65-F5344CB8AC3E}">
        <p14:creationId xmlns:p14="http://schemas.microsoft.com/office/powerpoint/2010/main" val="3729500378"/>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5109</TotalTime>
  <Words>639</Words>
  <Application>Microsoft Office PowerPoint</Application>
  <PresentationFormat>Panorámica</PresentationFormat>
  <Paragraphs>108</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Verdana Pro</vt:lpstr>
      <vt:lpstr>Verdana Pro Cond SemiBold</vt:lpstr>
      <vt:lpstr>TornVTI</vt:lpstr>
      <vt:lpstr>Estructuras de datos muldimensionales</vt:lpstr>
      <vt:lpstr>Introducción</vt:lpstr>
      <vt:lpstr>Magnitudes de rendimiento</vt:lpstr>
      <vt:lpstr>Clasificación de problemas de búsqueda de problemas multidimensionales</vt:lpstr>
      <vt:lpstr>Problema de búsqueda</vt:lpstr>
      <vt:lpstr>Búsqueda de rango</vt:lpstr>
      <vt:lpstr>Vecino más próximo</vt:lpstr>
      <vt:lpstr>Búsqueda Digital de Nodo</vt:lpstr>
      <vt:lpstr>Geometría computacional</vt:lpstr>
      <vt:lpstr>Recuperación y gestión de información</vt:lpstr>
      <vt:lpstr>Dinamización</vt:lpstr>
      <vt:lpstr>Arboles equilibrados multidimensionales y ponderados</vt:lpstr>
      <vt:lpstr>El peor caso vs comportamientos amortizados</vt:lpstr>
      <vt:lpstr>Aplicaciones de estos árboles</vt:lpstr>
      <vt:lpstr>Análisis de bibliografía</vt:lpstr>
      <vt:lpstr>Paradigmas para modelar arboles equilibrados multidimensionales y arboles ponderados</vt:lpstr>
      <vt:lpstr>Paradigma de la estrategia de la generalización</vt:lpstr>
      <vt:lpstr>Árboles de atributos múltiples (MAT)</vt:lpstr>
      <vt:lpstr>Conjunto Filial</vt:lpstr>
      <vt:lpstr>Estructuras de datos multidimensionales relacionadas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datos muldimensionales</dc:title>
  <dc:creator>Oscar Mauricio Quispe Mallma</dc:creator>
  <cp:lastModifiedBy>Oscar Mauricio Quispe Mallma</cp:lastModifiedBy>
  <cp:revision>5</cp:revision>
  <dcterms:created xsi:type="dcterms:W3CDTF">2024-03-16T08:29:31Z</dcterms:created>
  <dcterms:modified xsi:type="dcterms:W3CDTF">2024-03-25T23:51:09Z</dcterms:modified>
</cp:coreProperties>
</file>