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9" r:id="rId2"/>
    <p:sldId id="256" r:id="rId3"/>
    <p:sldId id="325" r:id="rId4"/>
    <p:sldId id="333" r:id="rId5"/>
    <p:sldId id="344" r:id="rId6"/>
    <p:sldId id="336" r:id="rId7"/>
    <p:sldId id="343" r:id="rId8"/>
    <p:sldId id="342" r:id="rId9"/>
    <p:sldId id="337" r:id="rId10"/>
    <p:sldId id="260" r:id="rId11"/>
    <p:sldId id="331" r:id="rId12"/>
    <p:sldId id="332" r:id="rId13"/>
    <p:sldId id="261" r:id="rId14"/>
    <p:sldId id="262" r:id="rId15"/>
    <p:sldId id="334" r:id="rId16"/>
    <p:sldId id="335" r:id="rId17"/>
    <p:sldId id="263" r:id="rId18"/>
    <p:sldId id="258" r:id="rId19"/>
    <p:sldId id="329" r:id="rId20"/>
    <p:sldId id="294" r:id="rId21"/>
    <p:sldId id="259" r:id="rId22"/>
    <p:sldId id="290" r:id="rId23"/>
    <p:sldId id="291" r:id="rId24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147703"/>
    <a:srgbClr val="003300"/>
    <a:srgbClr val="4DB3B3"/>
    <a:srgbClr val="3D4C53"/>
    <a:srgbClr val="1F7872"/>
    <a:srgbClr val="ED7D31"/>
    <a:srgbClr val="1A202C"/>
    <a:srgbClr val="EEBA4C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828" y="-336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73300" y="1252538"/>
            <a:ext cx="234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205-485E-428A-815F-F942D35414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D097-F9CA-4433-B54D-3CAF0C00D96F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46E7-F564-4963-BD76-24B1397E20BE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5E20-4A45-468D-9C50-DE89A9E70F6C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0E-B3C9-4FA8-9C28-0DA0488D2544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85C1-68E6-448A-9958-7778963D51C1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2E4-A1C3-4497-9D92-DB0CD09DDA73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7310-E565-4A17-8916-DD0387ADBC33}" type="datetime1">
              <a:rPr lang="pt-BR" smtClean="0"/>
              <a:t>15/09/2021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209-692C-44E6-9C54-D0374B4E4BA3}" type="datetime1">
              <a:rPr lang="pt-BR" smtClean="0"/>
              <a:t>15/09/2021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EBC-72E2-4A53-B4F8-137417941AD7}" type="datetime1">
              <a:rPr lang="pt-BR" smtClean="0"/>
              <a:t>15/09/2021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8944-9AC0-4646-AA81-1D6F95EB79AE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FC7B-3898-44DD-8EBA-CC176BBD9763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24DF-704A-4552-90BC-E268B0E74D30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B211223-FD00-45C0-B82F-6D7E0F036A2F}"/>
              </a:ext>
            </a:extLst>
          </p:cNvPr>
          <p:cNvSpPr/>
          <p:nvPr/>
        </p:nvSpPr>
        <p:spPr>
          <a:xfrm>
            <a:off x="368300" y="369532"/>
            <a:ext cx="6192838" cy="91919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5C92D65-44D0-42E6-8B4B-DE4DC49F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9" y="7575531"/>
            <a:ext cx="1538847" cy="1754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EC6DB10F-47F7-4A6C-AA35-8B6C80EA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6686643"/>
            <a:ext cx="1538848" cy="1754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136B748B-832C-4B54-89B5-AD5B38DB2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4798704"/>
            <a:ext cx="1056936" cy="1204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2B54EB82-9275-45BF-B7E7-555932E7F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7" y="2569421"/>
            <a:ext cx="1294627" cy="14758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5011EA7F-4CDD-4BB1-B8AF-95CA98DB4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4" y="8230147"/>
            <a:ext cx="853400" cy="9728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430FDE45-0394-4B6A-A7D5-39189F92DB3C}"/>
              </a:ext>
            </a:extLst>
          </p:cNvPr>
          <p:cNvSpPr txBox="1"/>
          <p:nvPr/>
        </p:nvSpPr>
        <p:spPr>
          <a:xfrm>
            <a:off x="3430691" y="7073679"/>
            <a:ext cx="18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PRATICAR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341E0B3-5656-4B3F-8220-A3F9DAAE01CC}"/>
              </a:ext>
            </a:extLst>
          </p:cNvPr>
          <p:cNvSpPr txBox="1"/>
          <p:nvPr/>
        </p:nvSpPr>
        <p:spPr>
          <a:xfrm>
            <a:off x="1031477" y="4116604"/>
            <a:ext cx="13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OUVIR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487A839-14CF-4A06-9268-4731D4BEF308}"/>
              </a:ext>
            </a:extLst>
          </p:cNvPr>
          <p:cNvSpPr txBox="1"/>
          <p:nvPr/>
        </p:nvSpPr>
        <p:spPr>
          <a:xfrm>
            <a:off x="904128" y="6250899"/>
            <a:ext cx="1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ESCREVER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4B92B38E-F6E9-4F1F-A807-BD6AA1ADEF4C}"/>
              </a:ext>
            </a:extLst>
          </p:cNvPr>
          <p:cNvSpPr txBox="1"/>
          <p:nvPr/>
        </p:nvSpPr>
        <p:spPr>
          <a:xfrm>
            <a:off x="1234434" y="2036049"/>
            <a:ext cx="7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LER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="" xmlns:a16="http://schemas.microsoft.com/office/drawing/2014/main" id="{76101253-2FFC-4208-BB2B-6C7FE6DE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8491"/>
              </p:ext>
            </p:extLst>
          </p:nvPr>
        </p:nvGraphicFramePr>
        <p:xfrm>
          <a:off x="2950408" y="1856035"/>
          <a:ext cx="2418954" cy="498280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18954">
                  <a:extLst>
                    <a:ext uri="{9D8B030D-6E8A-4147-A177-3AD203B41FA5}">
                      <a16:colId xmlns="" xmlns:a16="http://schemas.microsoft.com/office/drawing/2014/main" val="352624821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1 - Presente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40391406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2 – Plural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9414070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  <a:effectLst/>
                        </a:rPr>
                        <a:t>3 –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Passado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2969837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4 – Adjetivos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72260637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5 - To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Be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21907874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6 - Artigos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&amp; There is/are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966806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7 – Futuro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759932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8 – Advérbios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1643857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9 - Tempo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Progressivo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3499429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10 – Pronomes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0730371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11 – Modais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4937665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12 - Comparativo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/ Superlativo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3567223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13 - Presente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Perfeito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30111834"/>
                  </a:ext>
                </a:extLst>
              </a:tr>
              <a:tr h="42192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Lista de Verbos (100)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15212500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545507" y="73344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TrainUp</a:t>
            </a:r>
            <a:endParaRPr lang="pt-BR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4459684" y="61784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</a:rPr>
              <a:t>Ebook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5027107" y="1067967"/>
            <a:ext cx="13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chemeClr val="accent4"/>
                </a:solidFill>
              </a:rPr>
              <a:t>13 Lições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CAC105D-547F-484B-A406-649CE1216D55}"/>
              </a:ext>
            </a:extLst>
          </p:cNvPr>
          <p:cNvSpPr txBox="1"/>
          <p:nvPr/>
        </p:nvSpPr>
        <p:spPr>
          <a:xfrm>
            <a:off x="4880138" y="1447665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1BAF1ECF-8D36-4F6D-A039-2499A36980A9}"/>
              </a:ext>
            </a:extLst>
          </p:cNvPr>
          <p:cNvSpPr txBox="1"/>
          <p:nvPr/>
        </p:nvSpPr>
        <p:spPr>
          <a:xfrm rot="16200000">
            <a:off x="3822485" y="3709114"/>
            <a:ext cx="428553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accent4"/>
                </a:solidFill>
              </a:rPr>
              <a:t>FLUÊNCIA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15DB4197-052E-4B99-AE8E-D5566E123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5246" y="6982367"/>
            <a:ext cx="1555715" cy="155571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53933"/>
              </p:ext>
            </p:extLst>
          </p:nvPr>
        </p:nvGraphicFramePr>
        <p:xfrm>
          <a:off x="689286" y="1031698"/>
          <a:ext cx="5378337" cy="29402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2015">
                  <a:extLst>
                    <a:ext uri="{9D8B030D-6E8A-4147-A177-3AD203B41FA5}">
                      <a16:colId xmlns="" xmlns:a16="http://schemas.microsoft.com/office/drawing/2014/main" val="3338045684"/>
                    </a:ext>
                  </a:extLst>
                </a:gridCol>
                <a:gridCol w="1700463">
                  <a:extLst>
                    <a:ext uri="{9D8B030D-6E8A-4147-A177-3AD203B41FA5}">
                      <a16:colId xmlns="" xmlns:a16="http://schemas.microsoft.com/office/drawing/2014/main" val="1090496838"/>
                    </a:ext>
                  </a:extLst>
                </a:gridCol>
                <a:gridCol w="1275859">
                  <a:extLst>
                    <a:ext uri="{9D8B030D-6E8A-4147-A177-3AD203B41FA5}">
                      <a16:colId xmlns="" xmlns:a16="http://schemas.microsoft.com/office/drawing/2014/main" val="2506281990"/>
                    </a:ext>
                  </a:extLst>
                </a:gridCol>
              </a:tblGrid>
              <a:tr h="15303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404337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4305064"/>
                  </a:ext>
                </a:extLst>
              </a:tr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 I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75748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-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8053317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5094413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=""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65244"/>
              </p:ext>
            </p:extLst>
          </p:nvPr>
        </p:nvGraphicFramePr>
        <p:xfrm>
          <a:off x="891216" y="4295484"/>
          <a:ext cx="5277485" cy="180886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66384">
                  <a:extLst>
                    <a:ext uri="{9D8B030D-6E8A-4147-A177-3AD203B41FA5}">
                      <a16:colId xmlns="" xmlns:a16="http://schemas.microsoft.com/office/drawing/2014/main" val="3039709006"/>
                    </a:ext>
                  </a:extLst>
                </a:gridCol>
                <a:gridCol w="2511101">
                  <a:extLst>
                    <a:ext uri="{9D8B030D-6E8A-4147-A177-3AD203B41FA5}">
                      <a16:colId xmlns=""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 - &gt; walked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 - &gt; played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- &gt; liked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- &gt; moved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Carry - &gt; carried</a:t>
                      </a:r>
                      <a:endParaRPr lang="pt-BR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- &gt; studied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- &gt; planned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Stop - &gt; stopped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27674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04597D4-2A3B-4032-AF4C-5D4A529EDAE8}"/>
              </a:ext>
            </a:extLst>
          </p:cNvPr>
          <p:cNvSpPr txBox="1"/>
          <p:nvPr/>
        </p:nvSpPr>
        <p:spPr>
          <a:xfrm>
            <a:off x="380970" y="6682543"/>
            <a:ext cx="6151468" cy="2846933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</a:t>
            </a:r>
            <a:r>
              <a:rPr lang="en-US" sz="1200" b="1" dirty="0" smtClean="0">
                <a:solidFill>
                  <a:srgbClr val="1F7872"/>
                </a:solidFill>
              </a:rPr>
              <a:t>.</a:t>
            </a:r>
          </a:p>
          <a:p>
            <a:endParaRPr lang="en-US" sz="1200" b="1" dirty="0">
              <a:solidFill>
                <a:srgbClr val="1F7872"/>
              </a:solidFill>
            </a:endParaRPr>
          </a:p>
          <a:p>
            <a:r>
              <a:rPr lang="en-US" sz="1200" dirty="0" smtClean="0"/>
              <a:t>a) Never </a:t>
            </a:r>
            <a:r>
              <a:rPr lang="en-US" sz="1200" b="1" dirty="0">
                <a:solidFill>
                  <a:srgbClr val="1F7872"/>
                </a:solidFill>
              </a:rPr>
              <a:t>dreamed</a:t>
            </a:r>
            <a:r>
              <a:rPr lang="en-US" sz="1200" dirty="0"/>
              <a:t> I would become a teacher.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Nunca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sonhei que me tornaria professora.</a:t>
            </a:r>
          </a:p>
          <a:p>
            <a:r>
              <a:rPr lang="en-US" sz="1200" dirty="0" smtClean="0"/>
              <a:t>b) I</a:t>
            </a:r>
            <a:r>
              <a:rPr lang="en-US" sz="1200" b="1" dirty="0" smtClean="0"/>
              <a:t> </a:t>
            </a:r>
            <a:r>
              <a:rPr lang="en-US" sz="1200" b="1" dirty="0">
                <a:solidFill>
                  <a:srgbClr val="1F7872"/>
                </a:solidFill>
              </a:rPr>
              <a:t>drank</a:t>
            </a:r>
            <a:r>
              <a:rPr lang="en-US" sz="1200" b="1" dirty="0"/>
              <a:t>  </a:t>
            </a:r>
            <a:r>
              <a:rPr lang="en-US" sz="1200" dirty="0"/>
              <a:t>a glass of wine last night.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Bebi um copo de vinho ontem à noite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c) He </a:t>
            </a:r>
            <a:r>
              <a:rPr lang="en-US" sz="1200" b="1" dirty="0">
                <a:solidFill>
                  <a:srgbClr val="1F7872"/>
                </a:solidFill>
              </a:rPr>
              <a:t>drove</a:t>
            </a:r>
            <a:r>
              <a:rPr lang="en-US" sz="1200" dirty="0"/>
              <a:t> the speed limit - no more, no less. 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dirigiu o limite de velocidade - nem mais, 							nem menos.</a:t>
            </a:r>
          </a:p>
          <a:p>
            <a:r>
              <a:rPr lang="en-US" sz="1200" dirty="0" smtClean="0"/>
              <a:t>d) I </a:t>
            </a:r>
            <a:r>
              <a:rPr lang="en-US" sz="1200" b="1" dirty="0">
                <a:solidFill>
                  <a:srgbClr val="1F7872"/>
                </a:solidFill>
              </a:rPr>
              <a:t>ate</a:t>
            </a:r>
            <a:r>
              <a:rPr lang="en-US" sz="1200" dirty="0"/>
              <a:t> a while ago on my break.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comi um tempo atrás no meu intervalo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e) She </a:t>
            </a:r>
            <a:r>
              <a:rPr lang="en-US" sz="1200" b="1" dirty="0">
                <a:solidFill>
                  <a:srgbClr val="1F7872"/>
                </a:solidFill>
              </a:rPr>
              <a:t>fell</a:t>
            </a:r>
            <a:r>
              <a:rPr lang="en-US" sz="1200" dirty="0"/>
              <a:t> asleep instantly.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adormeceu instantaneamente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f) I </a:t>
            </a:r>
            <a:r>
              <a:rPr lang="en-US" sz="1200" dirty="0"/>
              <a:t>didn't know you </a:t>
            </a:r>
            <a:r>
              <a:rPr lang="en-US" sz="1200" b="1" dirty="0">
                <a:solidFill>
                  <a:srgbClr val="1F7872"/>
                </a:solidFill>
              </a:rPr>
              <a:t>felt</a:t>
            </a:r>
            <a:r>
              <a:rPr lang="en-US" sz="1200" dirty="0"/>
              <a:t> that way.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não sabia que você se sentia assim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g) I'm </a:t>
            </a:r>
            <a:r>
              <a:rPr lang="en-US" sz="1200" dirty="0"/>
              <a:t>glad he </a:t>
            </a:r>
            <a:r>
              <a:rPr lang="en-US" sz="1200" b="1" dirty="0">
                <a:solidFill>
                  <a:srgbClr val="1F7872"/>
                </a:solidFill>
              </a:rPr>
              <a:t>found</a:t>
            </a:r>
            <a:r>
              <a:rPr lang="en-US" sz="1200" dirty="0"/>
              <a:t> a car for you.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Estou feliz que ele tenha encontrado um 								carro para você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h) They </a:t>
            </a:r>
            <a:r>
              <a:rPr lang="en-US" sz="1200" b="1" dirty="0">
                <a:solidFill>
                  <a:srgbClr val="1F7872"/>
                </a:solidFill>
              </a:rPr>
              <a:t>finished</a:t>
            </a:r>
            <a:r>
              <a:rPr lang="en-US" sz="1200" dirty="0"/>
              <a:t> the snack in silence.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terminaram o lanche em silêncio.</a:t>
            </a:r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) The </a:t>
            </a:r>
            <a:r>
              <a:rPr lang="en-US" sz="1200" dirty="0"/>
              <a:t>birds </a:t>
            </a:r>
            <a:r>
              <a:rPr lang="en-US" sz="1200" b="1" dirty="0">
                <a:solidFill>
                  <a:srgbClr val="1F7872"/>
                </a:solidFill>
              </a:rPr>
              <a:t>flew</a:t>
            </a:r>
            <a:r>
              <a:rPr lang="en-US" sz="1200" dirty="0"/>
              <a:t> to their nests.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pássaros voaram para seus ninhos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j) He </a:t>
            </a:r>
            <a:r>
              <a:rPr lang="en-US" sz="1200" b="1" dirty="0">
                <a:solidFill>
                  <a:srgbClr val="1F7872"/>
                </a:solidFill>
              </a:rPr>
              <a:t>followed</a:t>
            </a:r>
            <a:r>
              <a:rPr lang="en-US" sz="1200" dirty="0"/>
              <a:t> her to the kitchen.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 seguiu até a cozinha.</a:t>
            </a:r>
          </a:p>
          <a:p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EAB42921-8026-40ED-9794-3BF4798D8B16}"/>
              </a:ext>
            </a:extLst>
          </p:cNvPr>
          <p:cNvSpPr txBox="1"/>
          <p:nvPr/>
        </p:nvSpPr>
        <p:spPr>
          <a:xfrm>
            <a:off x="679882" y="595905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68300" y="6278076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6743597"/>
            <a:ext cx="329224" cy="3292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676144" y="358861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2" y="265902"/>
            <a:ext cx="501205" cy="501205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3676144" y="642072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58323" y="6251574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303821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8589916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Frases na INTERROGATIVA: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went to the cinema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stopped one hour ago.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finished their work early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washed my car.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had a computer.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studied English yesterday.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1F7872"/>
                </a:solidFill>
              </a:rPr>
              <a:t>2.3 Make the past simple, positive, negative OR question: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	I _____________ (not / drink) any beer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	She ____________ (get on) the bus in the center of the city.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	What time ____________ (he / get up) yesterday?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	Where ___________ (you / get off) the train?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	We ____________ (wake up) very late.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	What ___________ (he / give) his mother for Christmas?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 (not / use) the computer last night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2.4 Complete the sentences with the verbs: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________ my teeth four times yesterday.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hot in the kitchen, so I ______ the window.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was too long. It ____ at 8:00 and _____ at 11:30.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was a child, I ________ to be a teacher.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accident ________ yesterday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2.5 Write questions using the verbs: Arrive / Stay /Go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A: We went to Paris last week.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Where 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With some friends.  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A: I was late for the class.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What time ________________?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Half past ten.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A: We had a wonderful holiday.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Great. Where 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A: To the beach.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>
                <a:solidFill>
                  <a:srgbClr val="1F7872"/>
                </a:solidFill>
              </a:rPr>
              <a:t>2.6 Write sentences about what you did yesterday: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370427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200" dirty="0" smtClean="0">
              <a:cs typeface="Calibri"/>
            </a:endParaRPr>
          </a:p>
          <a:p>
            <a:pPr lvl="0"/>
            <a:endParaRPr lang="pt-BR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 had two </a:t>
            </a:r>
            <a:r>
              <a:rPr lang="en-US" sz="1200" u="sng" dirty="0" smtClean="0">
                <a:cs typeface="Calibri"/>
              </a:rPr>
              <a:t>books</a:t>
            </a:r>
            <a:r>
              <a:rPr lang="en-US" sz="1200" dirty="0" smtClean="0">
                <a:cs typeface="Calibri"/>
              </a:rPr>
              <a:t>.(cars)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needed to buy 2 </a:t>
            </a:r>
            <a:r>
              <a:rPr lang="en-US" sz="1200" u="sng" dirty="0">
                <a:cs typeface="Calibri"/>
              </a:rPr>
              <a:t>houses</a:t>
            </a:r>
            <a:r>
              <a:rPr lang="en-US" sz="1200" dirty="0" smtClean="0">
                <a:cs typeface="Calibri"/>
              </a:rPr>
              <a:t>.(tables)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He drank three glasses of </a:t>
            </a:r>
            <a:r>
              <a:rPr lang="en-US" sz="1200" u="sng" dirty="0">
                <a:cs typeface="Calibri"/>
              </a:rPr>
              <a:t>water</a:t>
            </a:r>
            <a:r>
              <a:rPr lang="en-US" sz="1200" dirty="0" smtClean="0">
                <a:cs typeface="Calibri"/>
              </a:rPr>
              <a:t>.(juice)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She lost her </a:t>
            </a:r>
            <a:r>
              <a:rPr lang="en-US" sz="1200" u="sng" dirty="0">
                <a:cs typeface="Calibri"/>
              </a:rPr>
              <a:t>keys</a:t>
            </a:r>
            <a:r>
              <a:rPr lang="en-US" sz="1200" dirty="0">
                <a:cs typeface="Calibri"/>
              </a:rPr>
              <a:t> all the time</a:t>
            </a:r>
            <a:r>
              <a:rPr lang="en-US" sz="1200" dirty="0" smtClean="0">
                <a:cs typeface="Calibri"/>
              </a:rPr>
              <a:t>.(voice)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It had several </a:t>
            </a:r>
            <a:r>
              <a:rPr lang="en-US" sz="1200" dirty="0" smtClean="0">
                <a:cs typeface="Calibri"/>
              </a:rPr>
              <a:t>colors.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We took two </a:t>
            </a:r>
            <a:r>
              <a:rPr lang="en-US" sz="1200" u="sng" dirty="0">
                <a:cs typeface="Calibri"/>
              </a:rPr>
              <a:t>boxes</a:t>
            </a:r>
            <a:r>
              <a:rPr lang="en-US" sz="1200" dirty="0" smtClean="0">
                <a:cs typeface="Calibri"/>
              </a:rPr>
              <a:t>.(tickets)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wore nice </a:t>
            </a:r>
            <a:r>
              <a:rPr lang="en-US" sz="1200" u="sng" dirty="0" smtClean="0">
                <a:cs typeface="Calibri"/>
              </a:rPr>
              <a:t>shirts</a:t>
            </a:r>
            <a:r>
              <a:rPr lang="en-US" sz="1200" dirty="0" smtClean="0">
                <a:cs typeface="Calibri"/>
              </a:rPr>
              <a:t>.(rings)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They watched </a:t>
            </a:r>
            <a:r>
              <a:rPr lang="en-US" sz="1200" u="sng" dirty="0" smtClean="0">
                <a:cs typeface="Calibri"/>
              </a:rPr>
              <a:t>films</a:t>
            </a:r>
            <a:r>
              <a:rPr lang="en-US" sz="1200" dirty="0" smtClean="0">
                <a:cs typeface="Calibri"/>
              </a:rPr>
              <a:t> at </a:t>
            </a:r>
            <a:r>
              <a:rPr lang="en-US" sz="1200" dirty="0">
                <a:cs typeface="Calibri"/>
              </a:rPr>
              <a:t>night</a:t>
            </a:r>
            <a:r>
              <a:rPr lang="en-US" sz="1200" dirty="0" smtClean="0">
                <a:cs typeface="Calibri"/>
              </a:rPr>
              <a:t>.(movies)</a:t>
            </a:r>
            <a:endParaRPr lang="en-US" sz="1200" dirty="0">
              <a:cs typeface="Calibri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met my wife </a:t>
            </a:r>
            <a:r>
              <a:rPr lang="en-US" sz="1200" u="sng" dirty="0"/>
              <a:t>9</a:t>
            </a:r>
            <a:r>
              <a:rPr lang="en-US" sz="1200" dirty="0"/>
              <a:t> years ago</a:t>
            </a:r>
            <a:r>
              <a:rPr lang="en-US" sz="1200" dirty="0" smtClean="0"/>
              <a:t>.(5)</a:t>
            </a:r>
            <a:endParaRPr lang="en-US" sz="1200" b="1" dirty="0">
              <a:solidFill>
                <a:srgbClr val="0070C0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The rain stopped </a:t>
            </a:r>
            <a:r>
              <a:rPr lang="en-US" sz="1200" u="sng" dirty="0"/>
              <a:t>an hour </a:t>
            </a:r>
            <a:r>
              <a:rPr lang="en-US" sz="1200" dirty="0"/>
              <a:t>ago</a:t>
            </a:r>
            <a:r>
              <a:rPr lang="en-US" sz="1200" dirty="0" smtClean="0"/>
              <a:t>.(30min)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We were good </a:t>
            </a:r>
            <a:r>
              <a:rPr lang="pt-BR" sz="1200" u="sng" dirty="0"/>
              <a:t>friends</a:t>
            </a:r>
            <a:r>
              <a:rPr lang="pt-BR" sz="1200" dirty="0" smtClean="0"/>
              <a:t>.(Brothers)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forgot my wallet</a:t>
            </a:r>
            <a:r>
              <a:rPr lang="pt-BR" sz="1200" dirty="0" smtClean="0"/>
              <a:t>.(Keys)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Last year I traveled to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.(Spain)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He finished </a:t>
            </a:r>
            <a:r>
              <a:rPr lang="en-US" sz="1200" dirty="0"/>
              <a:t>all the </a:t>
            </a:r>
            <a:r>
              <a:rPr lang="en-US" sz="1200" u="sng" dirty="0" err="1"/>
              <a:t>exercices</a:t>
            </a:r>
            <a:r>
              <a:rPr lang="en-US" sz="1200" dirty="0" smtClean="0"/>
              <a:t>.(jobs)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missed the class last week</a:t>
            </a:r>
            <a:r>
              <a:rPr lang="en-US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She </a:t>
            </a:r>
            <a:r>
              <a:rPr lang="pt-BR" sz="1200" dirty="0"/>
              <a:t>smoked a cigarrette</a:t>
            </a:r>
            <a:r>
              <a:rPr lang="pt-BR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</a:t>
            </a:r>
            <a:r>
              <a:rPr lang="pt-BR" sz="1200" dirty="0" err="1"/>
              <a:t>liked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u="sng" dirty="0"/>
              <a:t> </a:t>
            </a:r>
            <a:r>
              <a:rPr lang="pt-BR" sz="1200" u="sng" dirty="0" err="1"/>
              <a:t>film</a:t>
            </a:r>
            <a:r>
              <a:rPr lang="pt-BR" sz="1200" dirty="0" smtClean="0"/>
              <a:t>.(speeches)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 smtClean="0"/>
              <a:t>They</a:t>
            </a:r>
            <a:r>
              <a:rPr lang="pt-BR" sz="1200" dirty="0" smtClean="0"/>
              <a:t> </a:t>
            </a:r>
            <a:r>
              <a:rPr lang="pt-BR" sz="1200" dirty="0" err="1" smtClean="0"/>
              <a:t>listened</a:t>
            </a:r>
            <a:r>
              <a:rPr lang="pt-BR" sz="1200" dirty="0" smtClean="0"/>
              <a:t> </a:t>
            </a:r>
            <a:r>
              <a:rPr lang="pt-BR" sz="1200" dirty="0"/>
              <a:t>to </a:t>
            </a:r>
            <a:r>
              <a:rPr lang="pt-BR" sz="1200" dirty="0" err="1"/>
              <a:t>music</a:t>
            </a:r>
            <a:r>
              <a:rPr lang="pt-BR" sz="1200" dirty="0" smtClean="0"/>
              <a:t>. (</a:t>
            </a:r>
            <a:r>
              <a:rPr lang="pt-BR" sz="1200" dirty="0" err="1" smtClean="0"/>
              <a:t>songs</a:t>
            </a:r>
            <a:r>
              <a:rPr lang="pt-BR" sz="1200" dirty="0" smtClean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 </a:t>
            </a:r>
            <a:r>
              <a:rPr lang="en-US" sz="1200" dirty="0" smtClean="0"/>
              <a:t>We </a:t>
            </a:r>
            <a:r>
              <a:rPr lang="en-US" sz="1200" dirty="0"/>
              <a:t>went to </a:t>
            </a:r>
            <a:r>
              <a:rPr lang="en-US" sz="1200" u="sng" dirty="0" smtClean="0"/>
              <a:t>church</a:t>
            </a:r>
            <a:r>
              <a:rPr lang="en-US" sz="1200" dirty="0" smtClean="0"/>
              <a:t> yesterday.(school) 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Jane </a:t>
            </a:r>
            <a:r>
              <a:rPr lang="pt-BR" sz="1200" dirty="0" err="1" smtClean="0"/>
              <a:t>changed</a:t>
            </a:r>
            <a:r>
              <a:rPr lang="pt-BR" sz="1200" dirty="0" smtClean="0"/>
              <a:t> </a:t>
            </a:r>
            <a:r>
              <a:rPr lang="pt-BR" sz="1200" dirty="0" err="1" smtClean="0"/>
              <a:t>her</a:t>
            </a:r>
            <a:r>
              <a:rPr lang="pt-BR" sz="1200" dirty="0" smtClean="0"/>
              <a:t> </a:t>
            </a:r>
            <a:r>
              <a:rPr lang="pt-BR" sz="1200" dirty="0" err="1" smtClean="0"/>
              <a:t>place</a:t>
            </a:r>
            <a:r>
              <a:rPr lang="pt-BR" sz="1200" dirty="0" smtClean="0"/>
              <a:t>. (</a:t>
            </a:r>
            <a:r>
              <a:rPr lang="pt-BR" sz="1200" dirty="0" err="1" smtClean="0"/>
              <a:t>plate</a:t>
            </a:r>
            <a:r>
              <a:rPr lang="pt-BR" sz="1200" dirty="0" smtClean="0"/>
              <a:t>)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45270" y="1241600"/>
            <a:ext cx="2637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dois livros.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casas.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bebeu três copos d'água.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as chaves o tempo todo.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à noite.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Conheci minha esposa há 9 anos.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chuva parou há uma hora.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Éramos bons amigos.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Esqueci a minha carteira.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 ano passado, viajei para a Itália.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terminou todos os exercícios.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perdi a aula na semana passada.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fumou um cigarro.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Gostei do filme.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ouviram música.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Fomos à igreja ontem.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Jane mudou de lugar.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00210" y="5775556"/>
            <a:ext cx="31457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fez no seu último aniversário?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estudou muito na escola?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foi no fim de semana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comeu no último jantar?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pintou ano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cor de toalha você usou da última vez?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perderam a partida?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jantou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acabou de ligar para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Jane?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Phillip comprou um presente para sua mãe?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Amanda cantou no festival?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John deu a você todo esse dinheiro?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assistiu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tv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gostou da festa ontem?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gostou da surpresa?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chegou na hora certa?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disse ao Bob?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trouxeram seus amigos?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teve um bom fim de semana?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jantou ontem à noite?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76958" y="5152784"/>
            <a:ext cx="6184179" cy="4370427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rgbClr val="70AD47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do for your last birthday?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Did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 </a:t>
            </a:r>
            <a:r>
              <a:rPr lang="pt-BR" sz="1200" dirty="0" err="1"/>
              <a:t>study</a:t>
            </a:r>
            <a:r>
              <a:rPr lang="pt-BR" sz="1200" dirty="0"/>
              <a:t> hard in high </a:t>
            </a:r>
            <a:r>
              <a:rPr lang="pt-BR" sz="1200" dirty="0" err="1"/>
              <a:t>school</a:t>
            </a:r>
            <a:r>
              <a:rPr lang="pt-BR" sz="1200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Where did you go last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eat last dinner?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paint last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color towel did you use last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they lose the match?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 you have dinner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 just call </a:t>
            </a:r>
            <a:r>
              <a:rPr lang="en-US" sz="1200" dirty="0" smtClean="0"/>
              <a:t>Jane?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Phillip buy his mother a gift?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Amanda sing at the festival?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John give you all this money?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Did </a:t>
            </a:r>
            <a:r>
              <a:rPr lang="en-US" sz="1200" dirty="0"/>
              <a:t>you watch </a:t>
            </a:r>
            <a:r>
              <a:rPr lang="en-US" sz="1200" dirty="0" err="1"/>
              <a:t>tv</a:t>
            </a:r>
            <a:r>
              <a:rPr lang="en-US" sz="1200" dirty="0"/>
              <a:t>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enjoy the party yesterday?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she like the surprise?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he arrive on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say to Bob?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</a:t>
            </a:r>
            <a:r>
              <a:rPr lang="en-US" sz="1200" dirty="0" smtClean="0"/>
              <a:t>they </a:t>
            </a:r>
            <a:r>
              <a:rPr lang="en-US" sz="1200" dirty="0"/>
              <a:t>bring their friends?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have a nice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have for dinner last night?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299558"/>
            <a:ext cx="329224" cy="3292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636231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2" y="1317118"/>
            <a:ext cx="329224" cy="32922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349556" y="529043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9176" y="5418730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  <a:endParaRPr lang="pt-BR" sz="1100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29377" y="835969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4180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CB874DB9-75D4-47A6-AD00-A1F3E08D742E}"/>
              </a:ext>
            </a:extLst>
          </p:cNvPr>
          <p:cNvSpPr txBox="1"/>
          <p:nvPr/>
        </p:nvSpPr>
        <p:spPr>
          <a:xfrm>
            <a:off x="3380352" y="867277"/>
            <a:ext cx="3180786" cy="87408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147703"/>
                </a:solidFill>
              </a:rPr>
              <a:t>6 </a:t>
            </a:r>
            <a:r>
              <a:rPr lang="pt-BR" sz="1400" b="1" dirty="0">
                <a:solidFill>
                  <a:srgbClr val="147703"/>
                </a:solidFill>
              </a:rPr>
              <a:t>– CONVERSATION BY </a:t>
            </a:r>
            <a:r>
              <a:rPr lang="pt-BR" sz="1400" b="1" dirty="0" smtClean="0">
                <a:solidFill>
                  <a:srgbClr val="147703"/>
                </a:solidFill>
              </a:rPr>
              <a:t>TOPIC </a:t>
            </a:r>
            <a:r>
              <a:rPr lang="pt-BR" sz="1200" b="1" i="1" dirty="0" err="1" smtClean="0">
                <a:solidFill>
                  <a:srgbClr val="CC9900"/>
                </a:solidFill>
              </a:rPr>
              <a:t>Goals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b="1" i="1" dirty="0" smtClean="0">
              <a:solidFill>
                <a:srgbClr val="CC9900"/>
              </a:solidFill>
            </a:endParaRPr>
          </a:p>
          <a:p>
            <a:endParaRPr lang="pt-BR" sz="1200" b="1" i="1" dirty="0">
              <a:solidFill>
                <a:srgbClr val="CC9900"/>
              </a:solidFill>
            </a:endParaRPr>
          </a:p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7 – SHORT DIALOGUE</a:t>
            </a:r>
          </a:p>
          <a:p>
            <a:endParaRPr lang="pt-BR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/>
              <a:t> </a:t>
            </a:r>
            <a:r>
              <a:rPr lang="en-US" sz="1200" b="1" dirty="0" smtClean="0"/>
              <a:t>1. How </a:t>
            </a:r>
            <a:r>
              <a:rPr lang="en-US" sz="1200" b="1" dirty="0"/>
              <a:t>did you learn </a:t>
            </a:r>
            <a:r>
              <a:rPr lang="en-US" sz="1200" b="1" dirty="0" smtClean="0"/>
              <a:t>English</a:t>
            </a:r>
            <a:r>
              <a:rPr lang="en-US" sz="1200" b="1" dirty="0"/>
              <a:t>?</a:t>
            </a:r>
            <a:endParaRPr lang="en-US" sz="1200" dirty="0"/>
          </a:p>
          <a:p>
            <a:r>
              <a:rPr lang="en-US" sz="1200" dirty="0"/>
              <a:t>– I took classes for three years.</a:t>
            </a:r>
          </a:p>
          <a:p>
            <a:r>
              <a:rPr lang="en-US" sz="1200" dirty="0"/>
              <a:t>– I did an intensive course.</a:t>
            </a:r>
          </a:p>
          <a:p>
            <a:r>
              <a:rPr lang="en-US" sz="1200" dirty="0"/>
              <a:t>– I’ve been studying by myself.</a:t>
            </a:r>
          </a:p>
          <a:p>
            <a:r>
              <a:rPr lang="en-US" sz="1200" dirty="0"/>
              <a:t>– I picked it up from movies and songs.</a:t>
            </a:r>
          </a:p>
          <a:p>
            <a:r>
              <a:rPr lang="en-US" sz="1200" dirty="0"/>
              <a:t>– My friend taught me.</a:t>
            </a:r>
          </a:p>
          <a:p>
            <a:endParaRPr lang="pt-BR" sz="1200" dirty="0" smtClean="0">
              <a:solidFill>
                <a:srgbClr val="CC9900"/>
              </a:solidFill>
            </a:endParaRPr>
          </a:p>
          <a:p>
            <a:r>
              <a:rPr lang="en-US" sz="1200" b="1" dirty="0" smtClean="0"/>
              <a:t>2. What </a:t>
            </a:r>
            <a:r>
              <a:rPr lang="en-US" sz="1200" b="1" dirty="0"/>
              <a:t>did you do last night</a:t>
            </a:r>
            <a:r>
              <a:rPr lang="en-US" sz="1200" b="1" dirty="0" smtClean="0"/>
              <a:t>?</a:t>
            </a:r>
            <a:endParaRPr lang="en-US" sz="1200" dirty="0"/>
          </a:p>
          <a:p>
            <a:r>
              <a:rPr lang="en-US" sz="1200" dirty="0"/>
              <a:t>– I watched TV.</a:t>
            </a:r>
          </a:p>
          <a:p>
            <a:r>
              <a:rPr lang="en-US" sz="1200" dirty="0"/>
              <a:t>– I cooked pasta and soup.</a:t>
            </a:r>
          </a:p>
          <a:p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b="1" dirty="0" smtClean="0"/>
              <a:t>3. Did </a:t>
            </a:r>
            <a:r>
              <a:rPr lang="en-US" sz="1200" b="1" dirty="0"/>
              <a:t>you save room for dessert</a:t>
            </a:r>
            <a:r>
              <a:rPr lang="en-US" sz="1200" b="1" dirty="0" smtClean="0"/>
              <a:t>?</a:t>
            </a:r>
            <a:endParaRPr lang="en-US" sz="1200" dirty="0"/>
          </a:p>
          <a:p>
            <a:r>
              <a:rPr lang="en-US" sz="1200" dirty="0"/>
              <a:t>– No, thank you. I am full.</a:t>
            </a:r>
          </a:p>
          <a:p>
            <a:r>
              <a:rPr lang="en-US" sz="1200" dirty="0"/>
              <a:t>– Yes, please. Can I see a list?</a:t>
            </a:r>
          </a:p>
          <a:p>
            <a:endParaRPr lang="en-US" sz="1200" dirty="0" smtClean="0"/>
          </a:p>
          <a:p>
            <a:r>
              <a:rPr lang="en-US" sz="1200" b="1" dirty="0" smtClean="0"/>
              <a:t>4. Are </a:t>
            </a:r>
            <a:r>
              <a:rPr lang="en-US" sz="1200" b="1" dirty="0"/>
              <a:t>you here with anybody?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came with my best friend.</a:t>
            </a:r>
          </a:p>
          <a:p>
            <a:endParaRPr lang="en-US" sz="1200" dirty="0" smtClean="0"/>
          </a:p>
          <a:p>
            <a:r>
              <a:rPr lang="en-US" sz="1200" b="1" dirty="0" smtClean="0"/>
              <a:t>5. Where did you drink last dinner?</a:t>
            </a:r>
          </a:p>
          <a:p>
            <a:r>
              <a:rPr lang="en-US" sz="1200" dirty="0" smtClean="0"/>
              <a:t>I drank a glass of wine.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smtClean="0"/>
              <a:t>6. What </a:t>
            </a:r>
            <a:r>
              <a:rPr lang="en-US" sz="1200" b="1" dirty="0"/>
              <a:t>did you do for you last birthday</a:t>
            </a:r>
            <a:r>
              <a:rPr lang="en-US" sz="1200" b="1" dirty="0" smtClean="0"/>
              <a:t>?</a:t>
            </a:r>
          </a:p>
          <a:p>
            <a:r>
              <a:rPr lang="en-US" sz="1200" dirty="0" smtClean="0"/>
              <a:t>I had a wonderful party at home with my friends.</a:t>
            </a:r>
          </a:p>
          <a:p>
            <a:endParaRPr lang="en-US" sz="1200" b="1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7. Tell </a:t>
            </a:r>
            <a:r>
              <a:rPr lang="en-US" sz="1200" b="1" dirty="0"/>
              <a:t>me about what you did for the last 24 hours</a:t>
            </a:r>
            <a:r>
              <a:rPr lang="en-US" sz="1200" b="1" dirty="0" smtClean="0"/>
              <a:t>.</a:t>
            </a:r>
          </a:p>
          <a:p>
            <a:endParaRPr lang="en-US" sz="1200" b="1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8. Tell </a:t>
            </a:r>
            <a:r>
              <a:rPr lang="en-US" sz="1200" b="1" dirty="0"/>
              <a:t>me about your last vacation. Where did you go? What did you do</a:t>
            </a:r>
            <a:r>
              <a:rPr lang="en-US" sz="1200" b="1" dirty="0" smtClean="0"/>
              <a:t>?</a:t>
            </a:r>
          </a:p>
          <a:p>
            <a:endParaRPr lang="en-US" sz="1200" b="1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9. What </a:t>
            </a:r>
            <a:r>
              <a:rPr lang="en-US" sz="1200" b="1" dirty="0"/>
              <a:t>was your best memory from when you were a child?</a:t>
            </a:r>
            <a:endParaRPr lang="pt-BR" sz="1200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3BA13D5B-A0D7-420F-814D-A5E28E57054B}"/>
              </a:ext>
            </a:extLst>
          </p:cNvPr>
          <p:cNvSpPr txBox="1"/>
          <p:nvPr/>
        </p:nvSpPr>
        <p:spPr>
          <a:xfrm>
            <a:off x="375223" y="836192"/>
            <a:ext cx="2787441" cy="8617744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5 - FLUÊNCIA</a:t>
            </a: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Shopping</a:t>
            </a:r>
          </a:p>
          <a:p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do you like / hate in </a:t>
            </a:r>
            <a:r>
              <a:rPr lang="en-US" sz="1200" dirty="0" err="1">
                <a:solidFill>
                  <a:srgbClr val="3D4C53"/>
                </a:solidFill>
              </a:rPr>
              <a:t>shoppings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 / odeia em compras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</a:t>
            </a:r>
            <a:r>
              <a:rPr lang="en-US" sz="1200" dirty="0">
                <a:solidFill>
                  <a:srgbClr val="3D4C53"/>
                </a:solidFill>
              </a:rPr>
              <a:t>do you usually shop for clothes / shoes / groceries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costuma comprar roupas / sapatos / mantimentos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Do </a:t>
            </a:r>
            <a:r>
              <a:rPr lang="en-US" sz="1200" dirty="0">
                <a:solidFill>
                  <a:srgbClr val="3D4C53"/>
                </a:solidFill>
              </a:rPr>
              <a:t>you prefer shopping online or in person? Why?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prefere fazer compras online ou pessoalmente? Por quê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Goals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4. What are some things you want to achieve before you die?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algumas das coisas que você deseja alcançar antes de morrer?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5. What goals have you achieved so far?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objetivos você alcançou até agora?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6. What goals have you realized just aren’t going to happen?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objetivos você percebeu que simplesmente não vão acontecer?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Things I was Into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7. What games did you play as a child?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jogos você brincou quando criança?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8. What kind of hobbies did you have when you were growing up?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tipo de passatempo você tinha quando criança?</a:t>
            </a:r>
          </a:p>
          <a:p>
            <a:endParaRPr lang="en-US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9. What cartoons or shows did you watch when you were a kid?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desenhos animados ou programas você assistiu quando criança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28" y="1501896"/>
            <a:ext cx="329224" cy="32922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93580" y="1111259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28652" y="1111259"/>
            <a:ext cx="29578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441835" y="1700315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197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C8F2E487-FDC3-4B61-B9BE-6AE65A69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55140"/>
              </p:ext>
            </p:extLst>
          </p:nvPr>
        </p:nvGraphicFramePr>
        <p:xfrm>
          <a:off x="368299" y="1010694"/>
          <a:ext cx="6192839" cy="551237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166837">
                  <a:extLst>
                    <a:ext uri="{9D8B030D-6E8A-4147-A177-3AD203B41FA5}">
                      <a16:colId xmlns="" xmlns:a16="http://schemas.microsoft.com/office/drawing/2014/main" val="1984634"/>
                    </a:ext>
                  </a:extLst>
                </a:gridCol>
                <a:gridCol w="1961236">
                  <a:extLst>
                    <a:ext uri="{9D8B030D-6E8A-4147-A177-3AD203B41FA5}">
                      <a16:colId xmlns="" xmlns:a16="http://schemas.microsoft.com/office/drawing/2014/main" val="2486708046"/>
                    </a:ext>
                  </a:extLst>
                </a:gridCol>
                <a:gridCol w="2064766">
                  <a:extLst>
                    <a:ext uri="{9D8B030D-6E8A-4147-A177-3AD203B41FA5}">
                      <a16:colId xmlns="" xmlns:a16="http://schemas.microsoft.com/office/drawing/2014/main" val="331593230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LIST OF ADJECTIVES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13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Adorable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adorável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Beautiful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Glamorous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lamorosa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Magnificent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agnífica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Old-fashioned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ntiquada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laranja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amarelo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roxo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Clever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inteligente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</a:t>
                      </a:r>
                      <a:r>
                        <a:rPr lang="en-US" sz="120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endParaRPr lang="pt-BR" sz="120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003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Felling bad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Clumsy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desajeitada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Embarrassed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envergonhada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Mysterious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misteriosa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Repulsive </a:t>
                      </a:r>
                      <a:r>
                        <a:rPr lang="en-US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repulsiva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Felling good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Agreeable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agradável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Kind 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gentil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Obedient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obediente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Faithful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fiel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Delightful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effectLst/>
                        </a:rPr>
                        <a:t>Shape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Chubby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gordo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Narrow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estreito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Square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quadrado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Curved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curvado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Straight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linha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9288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C00000"/>
                          </a:solidFill>
                          <a:effectLst/>
                        </a:rPr>
                        <a:t>Size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Large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Massive</a:t>
                      </a:r>
                      <a:r>
                        <a:rPr lang="pt-BR" sz="1200" b="0" dirty="0">
                          <a:effectLst/>
                        </a:rPr>
                        <a:t> 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maciço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Small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Immense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imenso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Tiny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Sound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Melodic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melodica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Voiceless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voz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Quiet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quieta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Thundering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trovejante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Whispering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sussurrando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Time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Ancient</a:t>
                      </a:r>
                      <a:r>
                        <a:rPr lang="pt-BR" sz="1200" dirty="0">
                          <a:effectLst/>
                        </a:rPr>
                        <a:t>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antiga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Modern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moderna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Rapid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rápido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cedo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87333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smtClean="0">
                          <a:solidFill>
                            <a:srgbClr val="C00000"/>
                          </a:solidFill>
                          <a:effectLst/>
                        </a:rPr>
                        <a:t>Taste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Delicious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Nutritious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nitritivo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Fresh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fresco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Bitter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amargo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Yummy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gostoso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Touch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Breeze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brisa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frio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Boiling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vervura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Cuddly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fofinha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Cool </a:t>
                      </a:r>
                      <a:r>
                        <a:rPr lang="en-US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legal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Quantity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Empty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vazio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Heavy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Numerous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numeroso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Few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pouco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Sparse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escasso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5553547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B8B18A5C-5F98-4C12-A562-D16A76189DF2}"/>
              </a:ext>
            </a:extLst>
          </p:cNvPr>
          <p:cNvSpPr/>
          <p:nvPr/>
        </p:nvSpPr>
        <p:spPr>
          <a:xfrm>
            <a:off x="368300" y="6873073"/>
            <a:ext cx="6192839" cy="2523768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</a:t>
            </a:r>
            <a:r>
              <a:rPr lang="en-US" sz="1400" b="1" dirty="0" smtClean="0">
                <a:solidFill>
                  <a:srgbClr val="1F7872"/>
                </a:solidFill>
              </a:rPr>
              <a:t>–  EXERCÍCIOS</a:t>
            </a:r>
          </a:p>
          <a:p>
            <a:endParaRPr lang="en-US" sz="1200" b="1" dirty="0" smtClean="0">
              <a:solidFill>
                <a:srgbClr val="1F7872"/>
              </a:solidFill>
            </a:endParaRPr>
          </a:p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everything.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horrible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esqueci tudo.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Foi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horrível.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again?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está engordando de novo?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up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gosto de acordar cedo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news.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dá as boas notícias.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need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patty tonight.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ir a um grande hambúrguer hoje à noite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crescem rápido.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children.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tiveram dois filhos inteligentes.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strange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noise.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ouvi um barulho estranho.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wants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carry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things.		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Lisa quer ajudá-la a carregar coisas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pesadas.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meeting goes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Espero que a sua reunião corra bem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FA1A4BC-7D51-4C2E-B425-3B169DF4BC2F}"/>
              </a:ext>
            </a:extLst>
          </p:cNvPr>
          <p:cNvSpPr/>
          <p:nvPr/>
        </p:nvSpPr>
        <p:spPr>
          <a:xfrm>
            <a:off x="7441531" y="4306669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DEE5C23-40E6-4E0E-B9C7-F22A8D03EC3D}"/>
              </a:ext>
            </a:extLst>
          </p:cNvPr>
          <p:cNvSpPr txBox="1"/>
          <p:nvPr/>
        </p:nvSpPr>
        <p:spPr>
          <a:xfrm>
            <a:off x="371180" y="672002"/>
            <a:ext cx="2070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7024841"/>
            <a:ext cx="329224" cy="3292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657856" y="358861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74" y="265902"/>
            <a:ext cx="501205" cy="5012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1405112"/>
            <a:ext cx="329224" cy="32922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89033" y="660845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771311" y="6954940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0199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68300" y="803789"/>
            <a:ext cx="6187585" cy="6811352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</a:t>
            </a:r>
            <a:r>
              <a:rPr lang="pt-BR" sz="1200" b="1" dirty="0" smtClean="0">
                <a:solidFill>
                  <a:srgbClr val="1F7872"/>
                </a:solidFill>
              </a:rPr>
              <a:t>os adjetivos opostos: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Sad – poor – short – serious – impolite – weak – unfriendly – young – ordinary – thin –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working – stupid – careless – sick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outgoing - short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careless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					Polite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							Shy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							Special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							Fat			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						Funny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						Healthy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							tall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1F7872"/>
                </a:solidFill>
              </a:rPr>
              <a:t>2.3 </a:t>
            </a:r>
            <a:r>
              <a:rPr lang="pt-BR" sz="1200" b="1" dirty="0">
                <a:solidFill>
                  <a:srgbClr val="1F7872"/>
                </a:solidFill>
              </a:rPr>
              <a:t>Escreva as os </a:t>
            </a:r>
            <a:r>
              <a:rPr lang="pt-BR" sz="1200" b="1" dirty="0" smtClean="0">
                <a:solidFill>
                  <a:srgbClr val="1F7872"/>
                </a:solidFill>
              </a:rPr>
              <a:t>adjetivos corretos: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b="1" dirty="0" smtClean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Her hair is long and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Curly 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slim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late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He drives a bright blue sports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It's very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Wild	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tall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This week, the weather's going to be ___________.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Hopeful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urgent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This apartment is _________ and old.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Awkward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fat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 smtClean="0">
                <a:solidFill>
                  <a:srgbClr val="1F7872"/>
                </a:solidFill>
              </a:rPr>
              <a:t>2.4 Reescreva as sentenças colocando as palavras na ordem correta:</a:t>
            </a:r>
          </a:p>
          <a:p>
            <a:pPr>
              <a:lnSpc>
                <a:spcPct val="107000"/>
              </a:lnSpc>
            </a:pP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busy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Bob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good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a </a:t>
            </a: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The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blue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40120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</a:t>
            </a:r>
            <a:r>
              <a:rPr lang="pt-BR" sz="1400" b="1" dirty="0" smtClean="0">
                <a:solidFill>
                  <a:srgbClr val="00B050"/>
                </a:solidFill>
              </a:rPr>
              <a:t>FRASES</a:t>
            </a:r>
          </a:p>
          <a:p>
            <a:pPr lvl="0"/>
            <a:endParaRPr lang="pt-BR" sz="1400" b="1" dirty="0">
              <a:solidFill>
                <a:srgbClr val="00B050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dirty="0">
                <a:cs typeface="Segoe UI"/>
              </a:rPr>
              <a:t>had 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red</a:t>
            </a:r>
            <a:r>
              <a:rPr lang="en-US" sz="1200" u="sng" dirty="0">
                <a:solidFill>
                  <a:schemeClr val="accent6"/>
                </a:solidFill>
                <a:cs typeface="Segoe UI"/>
              </a:rPr>
              <a:t> </a:t>
            </a:r>
            <a:r>
              <a:rPr lang="en-US" sz="1200" dirty="0">
                <a:cs typeface="Segoe UI"/>
              </a:rPr>
              <a:t>books.​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needed</a:t>
            </a:r>
            <a:r>
              <a:rPr lang="en-US" sz="1200" dirty="0">
                <a:cs typeface="Calibri"/>
              </a:rPr>
              <a:t> to buy </a:t>
            </a:r>
            <a:r>
              <a:rPr lang="en-US" sz="1200" dirty="0" smtClean="0">
                <a:cs typeface="Calibri"/>
              </a:rPr>
              <a:t>2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big</a:t>
            </a:r>
            <a:r>
              <a:rPr lang="en-US" sz="1200" u="sng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houses. </a:t>
            </a:r>
            <a:endParaRPr lang="en-US" sz="1200" dirty="0">
              <a:cs typeface="Calibri" panose="020F0502020204030204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 </a:t>
            </a:r>
            <a:r>
              <a:rPr lang="en-US" sz="1200" dirty="0">
                <a:cs typeface="Segoe UI"/>
              </a:rPr>
              <a:t>drank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water.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She </a:t>
            </a:r>
            <a:r>
              <a:rPr lang="en-US" sz="1200" dirty="0">
                <a:cs typeface="Segoe UI"/>
              </a:rPr>
              <a:t>lost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her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expensive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keys. 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It </a:t>
            </a:r>
            <a:r>
              <a:rPr lang="en-US" sz="1200" dirty="0">
                <a:cs typeface="Segoe UI"/>
              </a:rPr>
              <a:t>had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several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beautiful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colors.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We </a:t>
            </a:r>
            <a:r>
              <a:rPr lang="en-US" sz="1200" dirty="0">
                <a:cs typeface="Segoe UI"/>
              </a:rPr>
              <a:t>took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wore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nice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They </a:t>
            </a:r>
            <a:r>
              <a:rPr lang="en-US" sz="1200" dirty="0">
                <a:cs typeface="Segoe UI"/>
              </a:rPr>
              <a:t>watched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wonderful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films.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I didn´t have 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empty</a:t>
            </a:r>
            <a:r>
              <a:rPr lang="en-US" sz="1200" dirty="0">
                <a:ea typeface="+mn-lt"/>
                <a:cs typeface="+mn-lt"/>
              </a:rPr>
              <a:t> bags.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 didn´t need 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different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models.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 didn´t  drink my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great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juice.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She didn´t lose her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important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document.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It</a:t>
            </a:r>
            <a:r>
              <a:rPr lang="en-US" sz="1200" dirty="0">
                <a:ea typeface="+mn-lt"/>
                <a:cs typeface="+mn-lt"/>
              </a:rPr>
              <a:t> didn´t have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bright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 </a:t>
            </a:r>
            <a:r>
              <a:rPr lang="en-US" sz="1200" dirty="0">
                <a:ea typeface="+mn-lt"/>
                <a:cs typeface="+mn-lt"/>
              </a:rPr>
              <a:t>colors.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We didn´t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difficult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 didn´t wear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cheap</a:t>
            </a:r>
            <a:r>
              <a:rPr lang="en-US" sz="1200" dirty="0">
                <a:ea typeface="+mn-lt"/>
                <a:cs typeface="+mn-lt"/>
              </a:rPr>
              <a:t> 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They</a:t>
            </a:r>
            <a:r>
              <a:rPr lang="en-US" sz="1200" dirty="0">
                <a:ea typeface="+mn-lt"/>
                <a:cs typeface="+mn-lt"/>
              </a:rPr>
              <a:t> didn´t watch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appropriate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series.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He is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good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lawyer.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sea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blue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and the sun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hot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want to have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fast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car.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Don´t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heavy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bag.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45848" y="1247373"/>
            <a:ext cx="30983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livros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vermelhos.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casas grandes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bebeu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água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fria.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suas chaves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caras.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 lindas.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 velhas.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maravilhosos.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dois sacos vazios.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precisou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modelos diferentes.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não bebeu meu grande suco.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não perdeu seu importante documento.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cores vivas.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fizemos aquele teste difícil.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usava camisas baratas.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Eles não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assistiram séries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adequadas.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é um bom advogado.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mar está azul e o sol está quente.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um carro rápido.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leve essa bolsa pesada.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87051" y="5976048"/>
            <a:ext cx="32312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quê você está interessado?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matéria escolar é interessante?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quando está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entediado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coisas na vida são confusas?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costuma comer bem no café da manhã?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li livros excelentes?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falou com aquele garoto agressivo?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ajudou sua mãe ocupada?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encontrou o melhor preço?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tinha cores básicas?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Usamos calças legais?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preparou aqueles bolos deliciosos?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fizeram você ficar envergonhado?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está seu novo celular?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um namorado bonito?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seu pai inteligente faz?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meias boas?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dorme em uma velha cama?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conhece alguém muito inteligente?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prefere dias frios ou quentes?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17943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3759" y="5375752"/>
            <a:ext cx="6184179" cy="4401205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pt-BR" sz="1400" b="1" dirty="0" smtClean="0">
              <a:solidFill>
                <a:srgbClr val="0070C0"/>
              </a:solidFill>
            </a:endParaRPr>
          </a:p>
          <a:p>
            <a:pPr lvl="0"/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interested</a:t>
            </a:r>
            <a:r>
              <a:rPr lang="pt-BR" sz="1200" dirty="0">
                <a:ea typeface="+mn-lt"/>
                <a:cs typeface="+mn-lt"/>
              </a:rPr>
              <a:t> in?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school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subject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interesting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bored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 smtClean="0">
                <a:ea typeface="+mn-lt"/>
                <a:cs typeface="+mn-lt"/>
              </a:rPr>
              <a:t>What</a:t>
            </a:r>
            <a:r>
              <a:rPr lang="pt-BR" sz="1200" dirty="0" smtClean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things</a:t>
            </a:r>
            <a:r>
              <a:rPr lang="pt-BR" sz="1200" dirty="0">
                <a:ea typeface="+mn-lt"/>
                <a:cs typeface="+mn-lt"/>
              </a:rPr>
              <a:t> in </a:t>
            </a:r>
            <a:r>
              <a:rPr lang="pt-BR" sz="1200" dirty="0" err="1">
                <a:ea typeface="+mn-lt"/>
                <a:cs typeface="+mn-lt"/>
              </a:rPr>
              <a:t>life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confusing</a:t>
            </a:r>
            <a:r>
              <a:rPr lang="pt-BR" sz="1200" dirty="0">
                <a:ea typeface="+mn-lt"/>
                <a:cs typeface="+mn-lt"/>
              </a:rPr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usually eat 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well</a:t>
            </a:r>
            <a:r>
              <a:rPr lang="en-US" sz="1200" dirty="0">
                <a:ea typeface="+mn-lt"/>
                <a:cs typeface="+mn-lt"/>
              </a:rPr>
              <a:t> at breakfast?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I read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excellent</a:t>
            </a:r>
            <a:r>
              <a:rPr lang="en-US" sz="1200" dirty="0">
                <a:ea typeface="+mn-lt"/>
                <a:cs typeface="+mn-lt"/>
              </a:rPr>
              <a:t> books?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you talk to that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aggressive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he help his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busy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mother?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she find the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best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price?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</a:t>
            </a:r>
            <a:r>
              <a:rPr lang="en-US" sz="1200" dirty="0">
                <a:ea typeface="+mn-lt"/>
                <a:cs typeface="+mn-lt"/>
              </a:rPr>
              <a:t> it have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basic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we wear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cool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pants?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you prepare those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delicious</a:t>
            </a:r>
            <a:r>
              <a:rPr lang="en-US" sz="1200" dirty="0">
                <a:ea typeface="+mn-lt"/>
                <a:cs typeface="+mn-lt"/>
              </a:rPr>
              <a:t> cakes?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they make you fell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embarrassed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Where is your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new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cell phone?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have a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handsome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boyfriend?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What does </a:t>
            </a:r>
            <a:r>
              <a:rPr lang="en-US" sz="1200" dirty="0" smtClean="0">
                <a:ea typeface="+mn-lt"/>
                <a:cs typeface="+mn-lt"/>
              </a:rPr>
              <a:t>your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dad do?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wear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good</a:t>
            </a:r>
            <a:r>
              <a:rPr lang="en-US" sz="1200" dirty="0">
                <a:ea typeface="+mn-lt"/>
                <a:cs typeface="+mn-lt"/>
              </a:rPr>
              <a:t> socks?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sleep in an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bad?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know someone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very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prefer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cold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or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hot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days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501883"/>
            <a:ext cx="329224" cy="3292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097579"/>
            <a:ext cx="329224" cy="32922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101906" y="538568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19593" y="5625057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  <a:endParaRPr lang="pt-BR" sz="1100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66595" y="897565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662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C07D29C7-417C-4081-9258-83F6B9886524}"/>
              </a:ext>
            </a:extLst>
          </p:cNvPr>
          <p:cNvSpPr txBox="1"/>
          <p:nvPr/>
        </p:nvSpPr>
        <p:spPr>
          <a:xfrm>
            <a:off x="3475630" y="728715"/>
            <a:ext cx="3085508" cy="74174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47703"/>
                </a:solidFill>
              </a:rPr>
              <a:t>6 – CONVERSATION BY </a:t>
            </a:r>
            <a:r>
              <a:rPr lang="pt-BR" sz="1400" b="1" dirty="0" smtClean="0">
                <a:solidFill>
                  <a:srgbClr val="147703"/>
                </a:solidFill>
              </a:rPr>
              <a:t>TOPIC  </a:t>
            </a:r>
            <a:r>
              <a:rPr lang="pt-BR" sz="1200" b="1" i="1" dirty="0" err="1" smtClean="0">
                <a:solidFill>
                  <a:srgbClr val="CC9900"/>
                </a:solidFill>
              </a:rPr>
              <a:t>Fame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rgbClr val="CC9900"/>
              </a:solidFill>
            </a:endParaRPr>
          </a:p>
          <a:p>
            <a:endParaRPr lang="pt-BR" sz="1400" b="1" i="1" dirty="0" smtClean="0">
              <a:solidFill>
                <a:srgbClr val="CC9900"/>
              </a:solidFill>
            </a:endParaRPr>
          </a:p>
          <a:p>
            <a:endParaRPr lang="pt-BR" sz="1400" b="1" i="1" dirty="0">
              <a:solidFill>
                <a:srgbClr val="CC9900"/>
              </a:solidFill>
            </a:endParaRPr>
          </a:p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7 – SHORT DIALOGUE</a:t>
            </a:r>
          </a:p>
          <a:p>
            <a:endParaRPr lang="pt-BR" sz="1200" b="1" dirty="0" smtClean="0">
              <a:solidFill>
                <a:srgbClr val="0070C0"/>
              </a:solidFill>
            </a:endParaRPr>
          </a:p>
          <a:p>
            <a:endParaRPr lang="pt-BR" sz="1200" b="1" dirty="0" smtClean="0">
              <a:solidFill>
                <a:srgbClr val="0070C0"/>
              </a:solidFill>
            </a:endParaRPr>
          </a:p>
          <a:p>
            <a:r>
              <a:rPr lang="pt-BR" sz="1200" b="1" dirty="0" smtClean="0"/>
              <a:t>1. Are </a:t>
            </a:r>
            <a:r>
              <a:rPr lang="pt-BR" sz="1200" b="1" dirty="0" err="1" smtClean="0"/>
              <a:t>you</a:t>
            </a:r>
            <a:r>
              <a:rPr lang="pt-BR" sz="1200" b="1" dirty="0" smtClean="0"/>
              <a:t> a  </a:t>
            </a:r>
            <a:r>
              <a:rPr lang="pt-BR" sz="1200" b="1" dirty="0" err="1" smtClean="0"/>
              <a:t>jealous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person</a:t>
            </a:r>
            <a:r>
              <a:rPr lang="pt-BR" sz="1200" b="1" dirty="0" smtClean="0"/>
              <a:t>?</a:t>
            </a:r>
            <a:endParaRPr lang="pt-BR" sz="1200" b="1" dirty="0"/>
          </a:p>
          <a:p>
            <a:r>
              <a:rPr lang="pt-BR" sz="1200" dirty="0" smtClean="0"/>
              <a:t>Yes, </a:t>
            </a:r>
            <a:r>
              <a:rPr lang="pt-BR" sz="1200" dirty="0" err="1" smtClean="0"/>
              <a:t>all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time.</a:t>
            </a:r>
          </a:p>
          <a:p>
            <a:endParaRPr lang="pt-BR" sz="1200" dirty="0"/>
          </a:p>
          <a:p>
            <a:r>
              <a:rPr lang="pt-BR" sz="1200" b="1" dirty="0" smtClean="0"/>
              <a:t>2. Do </a:t>
            </a:r>
            <a:r>
              <a:rPr lang="pt-BR" sz="1200" b="1" dirty="0" err="1" smtClean="0"/>
              <a:t>you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have</a:t>
            </a:r>
            <a:r>
              <a:rPr lang="pt-BR" sz="1200" b="1" dirty="0" smtClean="0"/>
              <a:t> na </a:t>
            </a:r>
            <a:r>
              <a:rPr lang="pt-BR" sz="1200" b="1" dirty="0" err="1" smtClean="0"/>
              <a:t>old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car</a:t>
            </a:r>
            <a:r>
              <a:rPr lang="pt-BR" sz="1200" b="1" dirty="0" smtClean="0"/>
              <a:t>?</a:t>
            </a:r>
          </a:p>
          <a:p>
            <a:r>
              <a:rPr lang="pt-BR" sz="1200" dirty="0" err="1" smtClean="0"/>
              <a:t>Not</a:t>
            </a:r>
            <a:r>
              <a:rPr lang="pt-BR" sz="1200" dirty="0" smtClean="0"/>
              <a:t> </a:t>
            </a:r>
            <a:r>
              <a:rPr lang="pt-BR" sz="1200" dirty="0" err="1" smtClean="0"/>
              <a:t>really</a:t>
            </a:r>
            <a:r>
              <a:rPr lang="pt-BR" sz="1200" dirty="0" smtClean="0"/>
              <a:t>.  It </a:t>
            </a:r>
            <a:r>
              <a:rPr lang="pt-BR" sz="1200" dirty="0" err="1" smtClean="0"/>
              <a:t>is</a:t>
            </a:r>
            <a:r>
              <a:rPr lang="pt-BR" sz="1200" dirty="0" smtClean="0"/>
              <a:t> 5 </a:t>
            </a:r>
            <a:r>
              <a:rPr lang="pt-BR" sz="1200" dirty="0" err="1" smtClean="0"/>
              <a:t>years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r>
              <a:rPr lang="en-US" sz="1200" b="1" dirty="0" smtClean="0"/>
              <a:t>3. </a:t>
            </a:r>
            <a:r>
              <a:rPr lang="en-US" sz="1200" b="1" dirty="0"/>
              <a:t> Is that a good fit?</a:t>
            </a:r>
            <a:endParaRPr lang="en-US" sz="1200" dirty="0"/>
          </a:p>
          <a:p>
            <a:r>
              <a:rPr lang="en-US" sz="1200" dirty="0" smtClean="0"/>
              <a:t>It’s </a:t>
            </a:r>
            <a:r>
              <a:rPr lang="en-US" sz="1200" dirty="0"/>
              <a:t>a little too small.</a:t>
            </a:r>
          </a:p>
          <a:p>
            <a:r>
              <a:rPr lang="en-US" sz="1200" dirty="0" smtClean="0"/>
              <a:t>It’s </a:t>
            </a:r>
            <a:r>
              <a:rPr lang="en-US" sz="1200" dirty="0"/>
              <a:t>just right.</a:t>
            </a:r>
          </a:p>
          <a:p>
            <a:endParaRPr lang="pt-BR" sz="1200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4. How </a:t>
            </a:r>
            <a:r>
              <a:rPr lang="en-US" sz="1200" b="1" dirty="0"/>
              <a:t>much is it?/ How much does it cost?</a:t>
            </a:r>
            <a:endParaRPr lang="en-US" sz="1200" dirty="0"/>
          </a:p>
          <a:p>
            <a:r>
              <a:rPr lang="en-US" sz="1200" dirty="0" smtClean="0"/>
              <a:t>It’s </a:t>
            </a:r>
            <a:r>
              <a:rPr lang="en-US" sz="1200" dirty="0"/>
              <a:t>11 dollars</a:t>
            </a:r>
            <a:r>
              <a:rPr lang="en-US" sz="1200" dirty="0" smtClean="0"/>
              <a:t>. I think it is expensive.</a:t>
            </a:r>
            <a:endParaRPr lang="en-US" sz="1200" dirty="0"/>
          </a:p>
          <a:p>
            <a:endParaRPr lang="pt-BR" sz="1200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5. Do </a:t>
            </a:r>
            <a:r>
              <a:rPr lang="en-US" sz="1200" b="1" dirty="0"/>
              <a:t>you need anything else?</a:t>
            </a:r>
            <a:endParaRPr lang="en-US" sz="1200" dirty="0"/>
          </a:p>
          <a:p>
            <a:r>
              <a:rPr lang="en-US" sz="1200" dirty="0" smtClean="0"/>
              <a:t>Give me a glass of cold water.</a:t>
            </a:r>
            <a:endParaRPr lang="en-US" sz="1200" dirty="0"/>
          </a:p>
          <a:p>
            <a:endParaRPr lang="pt-BR" sz="1200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6. How </a:t>
            </a:r>
            <a:r>
              <a:rPr lang="en-US" sz="1200" b="1" dirty="0"/>
              <a:t>was the party?</a:t>
            </a:r>
            <a:endParaRPr lang="en-US" sz="1200" dirty="0"/>
          </a:p>
          <a:p>
            <a:r>
              <a:rPr lang="en-US" sz="1200" dirty="0" smtClean="0"/>
              <a:t>It </a:t>
            </a:r>
            <a:r>
              <a:rPr lang="en-US" sz="1200" dirty="0"/>
              <a:t>was a good time.</a:t>
            </a:r>
          </a:p>
          <a:p>
            <a:r>
              <a:rPr lang="en-US" sz="1200" dirty="0" smtClean="0"/>
              <a:t>Boring</a:t>
            </a:r>
            <a:r>
              <a:rPr lang="en-US" sz="1200" dirty="0"/>
              <a:t>. I couldn’t wait to get outta there.</a:t>
            </a:r>
          </a:p>
          <a:p>
            <a:endParaRPr lang="pt-BR" sz="1200" dirty="0" smtClean="0">
              <a:solidFill>
                <a:srgbClr val="CC9900"/>
              </a:solidFill>
            </a:endParaRPr>
          </a:p>
          <a:p>
            <a:r>
              <a:rPr lang="en-US" sz="1200" b="1" dirty="0" smtClean="0"/>
              <a:t>7. Have </a:t>
            </a:r>
            <a:r>
              <a:rPr lang="en-US" sz="1200" b="1" dirty="0"/>
              <a:t>you got a pet?</a:t>
            </a:r>
            <a:endParaRPr lang="en-US" sz="1200" dirty="0"/>
          </a:p>
          <a:p>
            <a:r>
              <a:rPr lang="en-US" sz="1200" b="1" dirty="0"/>
              <a:t> </a:t>
            </a:r>
            <a:r>
              <a:rPr lang="en-US" sz="1200" dirty="0"/>
              <a:t>I’ve got a </a:t>
            </a:r>
            <a:r>
              <a:rPr lang="en-US" sz="1200" dirty="0" smtClean="0"/>
              <a:t>beautiful puppy</a:t>
            </a:r>
            <a:r>
              <a:rPr lang="en-US" sz="1200" dirty="0"/>
              <a:t>.</a:t>
            </a:r>
          </a:p>
          <a:p>
            <a:endParaRPr lang="pt-BR" sz="1200" dirty="0" smtClean="0">
              <a:solidFill>
                <a:srgbClr val="CC9900"/>
              </a:solidFill>
            </a:endParaRPr>
          </a:p>
          <a:p>
            <a:r>
              <a:rPr lang="en-US" sz="1200" b="1" dirty="0" smtClean="0"/>
              <a:t>8. What’s </a:t>
            </a:r>
            <a:r>
              <a:rPr lang="en-US" sz="1200" b="1" dirty="0"/>
              <a:t>this?</a:t>
            </a:r>
            <a:endParaRPr lang="en-US" sz="1200" dirty="0"/>
          </a:p>
          <a:p>
            <a:r>
              <a:rPr lang="en-US" sz="1200" dirty="0" smtClean="0"/>
              <a:t>This </a:t>
            </a:r>
            <a:r>
              <a:rPr lang="en-US" sz="1200" dirty="0"/>
              <a:t>is a </a:t>
            </a:r>
            <a:r>
              <a:rPr lang="en-US" sz="1200" dirty="0" smtClean="0"/>
              <a:t>new pencil</a:t>
            </a:r>
            <a:r>
              <a:rPr lang="en-US" sz="1200" dirty="0"/>
              <a:t>.</a:t>
            </a:r>
          </a:p>
          <a:p>
            <a:endParaRPr lang="pt-BR" sz="1200" dirty="0" smtClean="0">
              <a:solidFill>
                <a:srgbClr val="CC9900"/>
              </a:solidFill>
            </a:endParaRPr>
          </a:p>
          <a:p>
            <a:r>
              <a:rPr lang="en-US" sz="1200" b="1" dirty="0" smtClean="0"/>
              <a:t>9. How </a:t>
            </a:r>
            <a:r>
              <a:rPr lang="en-US" sz="1200" b="1" dirty="0"/>
              <a:t>is she?</a:t>
            </a:r>
            <a:endParaRPr lang="en-US" sz="1200" dirty="0"/>
          </a:p>
          <a:p>
            <a:r>
              <a:rPr lang="en-US" sz="1200" dirty="0" smtClean="0"/>
              <a:t>She’s </a:t>
            </a:r>
            <a:r>
              <a:rPr lang="en-US" sz="1200" dirty="0"/>
              <a:t>pretty.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 smtClean="0"/>
              <a:t>10. How </a:t>
            </a:r>
            <a:r>
              <a:rPr lang="en-US" sz="1200" b="1" dirty="0"/>
              <a:t>do you get to work?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usually drive my </a:t>
            </a:r>
            <a:r>
              <a:rPr lang="en-US" sz="1200" dirty="0" smtClean="0"/>
              <a:t>fast car.</a:t>
            </a:r>
          </a:p>
          <a:p>
            <a:endParaRPr lang="en-US" sz="1200" dirty="0" smtClean="0">
              <a:solidFill>
                <a:srgbClr val="CC99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7AD842F6-3E76-4D04-AD6C-637BE0E47818}"/>
              </a:ext>
            </a:extLst>
          </p:cNvPr>
          <p:cNvSpPr txBox="1"/>
          <p:nvPr/>
        </p:nvSpPr>
        <p:spPr>
          <a:xfrm>
            <a:off x="1315453" y="2759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B2049A19-36BC-43F4-A76C-F2ED3842D331}"/>
              </a:ext>
            </a:extLst>
          </p:cNvPr>
          <p:cNvSpPr txBox="1"/>
          <p:nvPr/>
        </p:nvSpPr>
        <p:spPr>
          <a:xfrm>
            <a:off x="368300" y="725910"/>
            <a:ext cx="2856162" cy="8248412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5 - FLUÊNCIA</a:t>
            </a:r>
          </a:p>
          <a:p>
            <a:endParaRPr lang="en-US" sz="1400" b="1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Stress</a:t>
            </a:r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</a:t>
            </a:r>
            <a:r>
              <a:rPr lang="en-US" sz="1200" dirty="0" smtClean="0">
                <a:solidFill>
                  <a:srgbClr val="3D4C53"/>
                </a:solidFill>
              </a:rPr>
              <a:t>. What </a:t>
            </a:r>
            <a:r>
              <a:rPr lang="en-US" sz="1200" dirty="0">
                <a:solidFill>
                  <a:srgbClr val="3D4C53"/>
                </a:solidFill>
              </a:rPr>
              <a:t>stresses you out the </a:t>
            </a:r>
            <a:r>
              <a:rPr lang="en-US" sz="1200" dirty="0" smtClean="0">
                <a:solidFill>
                  <a:srgbClr val="3D4C53"/>
                </a:solidFill>
              </a:rPr>
              <a:t>most?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mais te estressa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rgbClr val="3D4C53"/>
                </a:solidFill>
              </a:rPr>
              <a:t>. How </a:t>
            </a:r>
            <a:r>
              <a:rPr lang="en-US" sz="1200" dirty="0">
                <a:solidFill>
                  <a:srgbClr val="3D4C53"/>
                </a:solidFill>
              </a:rPr>
              <a:t>stressed are you on a daily basis?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está estressado diariamente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en-US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rgbClr val="3D4C53"/>
                </a:solidFill>
              </a:rPr>
              <a:t>What’s </a:t>
            </a:r>
            <a:r>
              <a:rPr lang="en-US" sz="1200" dirty="0">
                <a:solidFill>
                  <a:srgbClr val="3D4C53"/>
                </a:solidFill>
              </a:rPr>
              <a:t>the best way to relieve stress?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melhor maneira de aliviar o estresse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Happiness</a:t>
            </a: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>
                <a:solidFill>
                  <a:srgbClr val="3D4C53"/>
                </a:solidFill>
              </a:rPr>
              <a:t>When are you happiest?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Quando você é mais feliz?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>
                <a:solidFill>
                  <a:srgbClr val="3D4C53"/>
                </a:solidFill>
              </a:rPr>
              <a:t>What do you think leads to long term happiness?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leva à felicidade a longo prazo?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en-US" sz="1200" dirty="0">
                <a:solidFill>
                  <a:srgbClr val="3D4C53"/>
                </a:solidFill>
              </a:rPr>
              <a:t>Do you think people are happier on average now than they were in the past?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as pessoas estão mais felizes agora do que no passado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Fame</a:t>
            </a: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>
                <a:solidFill>
                  <a:srgbClr val="3D4C53"/>
                </a:solidFill>
              </a:rPr>
              <a:t>Would you want to be famous?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gostaria de ser famoso?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>
                <a:solidFill>
                  <a:srgbClr val="3D4C53"/>
                </a:solidFill>
              </a:rPr>
              <a:t>What level of popularity do people have to have to be considered famous?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o nível de popularidade que as pessoas precisam ter para serem consideradas famosas?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>
                <a:solidFill>
                  <a:srgbClr val="3D4C53"/>
                </a:solidFill>
              </a:rPr>
              <a:t>What are the biggest upsides and downsides of being famous?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as maiores vantagens e desvantagens de ser famoso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pt-BR" sz="12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17</a:t>
            </a:fld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73" y="1421447"/>
            <a:ext cx="329224" cy="32922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21987" y="966967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539453" y="966967"/>
            <a:ext cx="29578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563088" y="1805535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65844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594EB099-3AA2-4B89-9411-5A8163D2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96412"/>
              </p:ext>
            </p:extLst>
          </p:nvPr>
        </p:nvGraphicFramePr>
        <p:xfrm>
          <a:off x="368301" y="916801"/>
          <a:ext cx="6192837" cy="526455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64036">
                  <a:extLst>
                    <a:ext uri="{9D8B030D-6E8A-4147-A177-3AD203B41FA5}">
                      <a16:colId xmlns="" xmlns:a16="http://schemas.microsoft.com/office/drawing/2014/main" val="672819429"/>
                    </a:ext>
                  </a:extLst>
                </a:gridCol>
                <a:gridCol w="2064036">
                  <a:extLst>
                    <a:ext uri="{9D8B030D-6E8A-4147-A177-3AD203B41FA5}">
                      <a16:colId xmlns="" xmlns:a16="http://schemas.microsoft.com/office/drawing/2014/main" val="149885786"/>
                    </a:ext>
                  </a:extLst>
                </a:gridCol>
                <a:gridCol w="2064765">
                  <a:extLst>
                    <a:ext uri="{9D8B030D-6E8A-4147-A177-3AD203B41FA5}">
                      <a16:colId xmlns="" xmlns:a16="http://schemas.microsoft.com/office/drawing/2014/main" val="1223979643"/>
                    </a:ext>
                  </a:extLst>
                </a:gridCol>
              </a:tblGrid>
              <a:tr h="17502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PLURAL NOUNS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1170690"/>
                  </a:ext>
                </a:extLst>
              </a:tr>
              <a:tr h="1616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Regular Nouns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-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Book &gt; books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Car &gt; cars </a:t>
                      </a:r>
                      <a:r>
                        <a:rPr lang="en-US" sz="12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carros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Student &gt; students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estudantes</a:t>
                      </a:r>
                      <a:endParaRPr lang="pt-BR" sz="1200" b="1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-s 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or -x.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-ES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Bus &gt; buses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ônibus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Dish &gt; dishes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pratos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Church &gt; churches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igrejas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Box &gt; boxes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Caixas</a:t>
                      </a:r>
                      <a:endParaRPr lang="en-US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-f or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fe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REMOVE the -f/-</a:t>
                      </a:r>
                      <a:r>
                        <a:rPr lang="en-US" sz="1200" b="1" dirty="0" err="1">
                          <a:effectLst/>
                        </a:rPr>
                        <a:t>fe</a:t>
                      </a:r>
                      <a:r>
                        <a:rPr lang="en-US" sz="1200" b="1" dirty="0">
                          <a:effectLst/>
                        </a:rPr>
                        <a:t> 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VES.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Half &gt; halves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metade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Wife &gt; wives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esposas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Life &gt; lives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Thief &gt; thieves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ladrões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Knife &gt; knives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facas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95611603"/>
                  </a:ext>
                </a:extLst>
              </a:tr>
              <a:tr h="2225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Y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–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Day – days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dias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Boy – boys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Key – keys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chaves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Guy – guys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caras</a:t>
                      </a:r>
                      <a:r>
                        <a:rPr lang="en-US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Consonant + -y,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change the -y into -</a:t>
                      </a:r>
                      <a:r>
                        <a:rPr lang="en-US" sz="1200" b="1" dirty="0" err="1">
                          <a:effectLst/>
                        </a:rPr>
                        <a:t>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pt-BR" sz="1200" b="1" dirty="0"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IES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City &gt; cities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cidades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Baby &gt; babies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bebes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Family &gt; families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famílias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Country &gt; countries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países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Party &gt; parties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festas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Irregular Nouns 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 &gt; men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homens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Woman &gt; women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mulheres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Child &gt; children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crianças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 &gt; people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pessoas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Tooth &gt; teeth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dentes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Foot &gt; feet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pés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Mouse &gt; mice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ratos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&gt;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&gt; fish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en-US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73434505"/>
                  </a:ext>
                </a:extLst>
              </a:tr>
              <a:tr h="120977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Adds –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 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Zoo – zoos jardim </a:t>
                      </a:r>
                      <a:r>
                        <a:rPr lang="pt-BR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zoológicos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Radio – rádios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rádios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Video – </a:t>
                      </a:r>
                      <a:r>
                        <a:rPr lang="pt-BR" sz="1200" b="0" dirty="0" err="1">
                          <a:effectLst/>
                        </a:rPr>
                        <a:t>videos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videos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Piano – pianos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pianos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consoant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-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Tomato &gt; tomatoes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tomates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Potato &gt; potatoes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batatas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Hero &gt; heroes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heróis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No change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–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Deer – deer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queridos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– fish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Series – series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series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Species – species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espécies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31869009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C1B0111E-6A14-4811-AAF1-19F3CFAC6933}"/>
              </a:ext>
            </a:extLst>
          </p:cNvPr>
          <p:cNvSpPr/>
          <p:nvPr/>
        </p:nvSpPr>
        <p:spPr>
          <a:xfrm>
            <a:off x="388937" y="156712"/>
            <a:ext cx="174419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05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Plural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6A97060D-ABAA-492D-9B02-4F6CE2965150}"/>
              </a:ext>
            </a:extLst>
          </p:cNvPr>
          <p:cNvGrpSpPr/>
          <p:nvPr/>
        </p:nvGrpSpPr>
        <p:grpSpPr>
          <a:xfrm>
            <a:off x="350837" y="6642595"/>
            <a:ext cx="6212663" cy="2528268"/>
            <a:chOff x="368300" y="7426959"/>
            <a:chExt cx="5977961" cy="2512306"/>
          </a:xfrm>
        </p:grpSpPr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ABBE9FD9-C6FC-4C9A-A8D8-0E7517B7FF58}"/>
                </a:ext>
              </a:extLst>
            </p:cNvPr>
            <p:cNvSpPr txBox="1"/>
            <p:nvPr/>
          </p:nvSpPr>
          <p:spPr>
            <a:xfrm>
              <a:off x="368300" y="7426959"/>
              <a:ext cx="5977961" cy="2461959"/>
            </a:xfrm>
            <a:prstGeom prst="rect">
              <a:avLst/>
            </a:prstGeom>
            <a:noFill/>
            <a:ln>
              <a:solidFill>
                <a:srgbClr val="1F78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F7872"/>
                  </a:solidFill>
                </a:rPr>
                <a:t>2.1 Memorize os verbos.</a:t>
              </a:r>
            </a:p>
            <a:p>
              <a:endParaRPr lang="en-US" sz="1200" dirty="0"/>
            </a:p>
            <a:p>
              <a:r>
                <a:rPr lang="en-US" sz="1200" dirty="0" smtClean="0"/>
                <a:t>a) I </a:t>
              </a:r>
              <a:r>
                <a:rPr lang="en-US" sz="1200" dirty="0"/>
                <a:t>have to </a:t>
              </a:r>
              <a:r>
                <a:rPr lang="en-US" sz="1200" b="1" dirty="0"/>
                <a:t>close</a:t>
              </a:r>
              <a:r>
                <a:rPr lang="en-US" sz="1200" dirty="0"/>
                <a:t> the </a:t>
              </a:r>
              <a:r>
                <a:rPr lang="en-US" sz="1200" i="1" u="sng" dirty="0">
                  <a:solidFill>
                    <a:srgbClr val="1F7872"/>
                  </a:solidFill>
                </a:rPr>
                <a:t>doors</a:t>
              </a:r>
              <a:r>
                <a:rPr lang="en-US" sz="1200" i="1" u="sng" dirty="0"/>
                <a:t>.</a:t>
              </a:r>
              <a:endParaRPr lang="pt-BR" sz="1200" dirty="0"/>
            </a:p>
            <a:p>
              <a:r>
                <a:rPr lang="en-US" sz="1200" dirty="0" smtClean="0"/>
                <a:t>b) May </a:t>
              </a:r>
              <a:r>
                <a:rPr lang="en-US" sz="1200" dirty="0"/>
                <a:t>we </a:t>
              </a:r>
              <a:r>
                <a:rPr lang="en-US" sz="1200" b="1" dirty="0"/>
                <a:t>come</a:t>
              </a:r>
              <a:r>
                <a:rPr lang="en-US" sz="1200" dirty="0"/>
                <a:t> in these </a:t>
              </a:r>
              <a:r>
                <a:rPr lang="en-US" sz="1200" i="1" u="sng" dirty="0">
                  <a:solidFill>
                    <a:srgbClr val="1F7872"/>
                  </a:solidFill>
                </a:rPr>
                <a:t>places</a:t>
              </a:r>
              <a:r>
                <a:rPr lang="en-US" sz="1200" dirty="0"/>
                <a:t>?</a:t>
              </a:r>
              <a:endParaRPr lang="pt-BR" sz="1200" dirty="0"/>
            </a:p>
            <a:p>
              <a:r>
                <a:rPr lang="en-US" sz="1200" dirty="0" smtClean="0"/>
                <a:t>c) I </a:t>
              </a:r>
              <a:r>
                <a:rPr lang="en-US" sz="1200" b="1" dirty="0"/>
                <a:t>cook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eggs</a:t>
              </a:r>
              <a:r>
                <a:rPr lang="en-US" sz="1200" dirty="0"/>
                <a:t> every night.</a:t>
              </a:r>
              <a:endParaRPr lang="pt-BR" sz="1200" dirty="0"/>
            </a:p>
            <a:p>
              <a:r>
                <a:rPr lang="en-US" sz="1200" dirty="0" smtClean="0"/>
                <a:t>d) She </a:t>
              </a:r>
              <a:r>
                <a:rPr lang="en-US" sz="1200" b="1" dirty="0"/>
                <a:t>cries</a:t>
              </a:r>
              <a:r>
                <a:rPr lang="en-US" sz="1200" dirty="0"/>
                <a:t> for the </a:t>
              </a:r>
              <a:r>
                <a:rPr lang="en-US" sz="1200" u="sng" dirty="0">
                  <a:solidFill>
                    <a:srgbClr val="1F7872"/>
                  </a:solidFill>
                </a:rPr>
                <a:t>babies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e) Now </a:t>
              </a:r>
              <a:r>
                <a:rPr lang="en-US" sz="1200" b="1" dirty="0"/>
                <a:t>cut</a:t>
              </a:r>
              <a:r>
                <a:rPr lang="en-US" sz="1200" dirty="0"/>
                <a:t> me some </a:t>
              </a:r>
              <a:r>
                <a:rPr lang="en-US" sz="1200" u="sng" dirty="0">
                  <a:solidFill>
                    <a:srgbClr val="1F7872"/>
                  </a:solidFill>
                </a:rPr>
                <a:t>pieces</a:t>
              </a:r>
              <a:r>
                <a:rPr lang="en-US" sz="1200" dirty="0"/>
                <a:t> of that pie.</a:t>
              </a:r>
              <a:endParaRPr lang="pt-BR" sz="1200" dirty="0"/>
            </a:p>
            <a:p>
              <a:r>
                <a:rPr lang="en-US" sz="1200" dirty="0" smtClean="0"/>
                <a:t>f) They </a:t>
              </a:r>
              <a:r>
                <a:rPr lang="en-US" sz="1200" b="1" dirty="0"/>
                <a:t>dance</a:t>
              </a:r>
              <a:r>
                <a:rPr lang="en-US" sz="1200" dirty="0"/>
                <a:t> together on the </a:t>
              </a:r>
              <a:r>
                <a:rPr lang="en-US" sz="1200" u="sng" dirty="0">
                  <a:solidFill>
                    <a:srgbClr val="1F7872"/>
                  </a:solidFill>
                </a:rPr>
                <a:t>weekends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g) He </a:t>
              </a:r>
              <a:r>
                <a:rPr lang="en-US" sz="1200" b="1" dirty="0"/>
                <a:t>dated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girls</a:t>
              </a:r>
              <a:r>
                <a:rPr lang="en-US" sz="1200" dirty="0"/>
                <a:t> high school.</a:t>
              </a:r>
              <a:endParaRPr lang="pt-BR" sz="1200" dirty="0"/>
            </a:p>
            <a:p>
              <a:r>
                <a:rPr lang="en-US" sz="1200" dirty="0" smtClean="0"/>
                <a:t>h) I </a:t>
              </a:r>
              <a:r>
                <a:rPr lang="en-US" sz="1200" dirty="0"/>
                <a:t>still </a:t>
              </a:r>
              <a:r>
                <a:rPr lang="en-US" sz="1200" b="1" dirty="0"/>
                <a:t>depend</a:t>
              </a:r>
              <a:r>
                <a:rPr lang="en-US" sz="1200" dirty="0"/>
                <a:t> on my </a:t>
              </a:r>
              <a:r>
                <a:rPr lang="en-US" sz="1200" u="sng" dirty="0">
                  <a:solidFill>
                    <a:srgbClr val="1F7872"/>
                  </a:solidFill>
                </a:rPr>
                <a:t>parents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err="1" smtClean="0"/>
                <a:t>i</a:t>
              </a:r>
              <a:r>
                <a:rPr lang="en-US" sz="1200" dirty="0" smtClean="0"/>
                <a:t>) He </a:t>
              </a:r>
              <a:r>
                <a:rPr lang="en-US" sz="1200" dirty="0"/>
                <a:t>didn't want to </a:t>
              </a:r>
              <a:r>
                <a:rPr lang="en-US" sz="1200" b="1" dirty="0"/>
                <a:t>die</a:t>
              </a:r>
              <a:r>
                <a:rPr lang="en-US" sz="1200" dirty="0"/>
                <a:t> these </a:t>
              </a:r>
              <a:r>
                <a:rPr lang="en-US" sz="1200" u="sng" dirty="0">
                  <a:solidFill>
                    <a:srgbClr val="1F7872"/>
                  </a:solidFill>
                </a:rPr>
                <a:t>days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j) I'll </a:t>
              </a:r>
              <a:r>
                <a:rPr lang="en-US" sz="1200" b="1" dirty="0"/>
                <a:t>do</a:t>
              </a:r>
              <a:r>
                <a:rPr lang="en-US" sz="1200" dirty="0"/>
                <a:t> the best I can for you </a:t>
              </a:r>
              <a:r>
                <a:rPr lang="en-US" sz="1200" u="sng" dirty="0">
                  <a:solidFill>
                    <a:srgbClr val="1F7872"/>
                  </a:solidFill>
                </a:rPr>
                <a:t>guys</a:t>
              </a:r>
              <a:r>
                <a:rPr lang="en-US" sz="1200" dirty="0"/>
                <a:t>.</a:t>
              </a:r>
              <a:endParaRPr lang="pt-BR" sz="1200" dirty="0"/>
            </a:p>
            <a:p>
              <a:endParaRPr lang="pt-BR" sz="1100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41F1017A-F1E7-4A82-8027-369E11FC15E5}"/>
                </a:ext>
              </a:extLst>
            </p:cNvPr>
            <p:cNvSpPr txBox="1"/>
            <p:nvPr/>
          </p:nvSpPr>
          <p:spPr>
            <a:xfrm>
              <a:off x="3068284" y="7646330"/>
              <a:ext cx="2956268" cy="2292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sz="1200" i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tenho que fechar as portas.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Podemos vir a esses lugares?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cozinho dois ovos todas as noites.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Ela chora pelos bebês.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Agora me corte alguns pedaços dessa torta.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Eles dançam juntos nos finais de semana.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namorou duas meninas do ensino médio.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ainda dependo dos meus pais.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não queria morrer hoje em dia.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farei o melhor que puder por vocês</a:t>
              </a:r>
              <a:r>
                <a:rPr lang="pt-BR" sz="1200" i="1" dirty="0">
                  <a:solidFill>
                    <a:schemeClr val="accent2"/>
                  </a:solidFill>
                </a:rPr>
                <a:t>.</a:t>
              </a:r>
            </a:p>
            <a:p>
              <a:endParaRPr lang="pt-BR" sz="1100" i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2911AFC9-14A0-4647-9C94-8DD8F6C3B572}"/>
              </a:ext>
            </a:extLst>
          </p:cNvPr>
          <p:cNvSpPr txBox="1"/>
          <p:nvPr/>
        </p:nvSpPr>
        <p:spPr>
          <a:xfrm>
            <a:off x="387931" y="589058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18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391618" y="6271036"/>
            <a:ext cx="3980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	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07" y="6783814"/>
            <a:ext cx="329224" cy="32922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676144" y="358861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2" y="265902"/>
            <a:ext cx="501205" cy="50120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3" y="567611"/>
            <a:ext cx="329224" cy="329224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52250" y="620471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701271" y="6290091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2610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1" y="153857"/>
            <a:ext cx="17441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– Plural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6001643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2.2 Write </a:t>
            </a:r>
            <a:r>
              <a:rPr lang="en-US" sz="1200" b="1" dirty="0">
                <a:solidFill>
                  <a:srgbClr val="1F7872"/>
                </a:solidFill>
              </a:rPr>
              <a:t>the plurals of these words: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1. CHAIR ______________ </a:t>
            </a:r>
            <a:r>
              <a:rPr lang="en-US" sz="1200" dirty="0" smtClean="0"/>
              <a:t>	2</a:t>
            </a:r>
            <a:r>
              <a:rPr lang="en-US" sz="1200" dirty="0"/>
              <a:t>. CUP _______________</a:t>
            </a:r>
            <a:endParaRPr lang="pt-BR" sz="1200" dirty="0"/>
          </a:p>
          <a:p>
            <a:r>
              <a:rPr lang="en-US" sz="1200" dirty="0"/>
              <a:t>3. GLASS _______________ </a:t>
            </a:r>
            <a:r>
              <a:rPr lang="en-US" sz="1200" dirty="0" smtClean="0"/>
              <a:t>	4</a:t>
            </a:r>
            <a:r>
              <a:rPr lang="en-US" sz="1200" dirty="0"/>
              <a:t>. BOOK _______________</a:t>
            </a:r>
            <a:endParaRPr lang="pt-BR" sz="1200" dirty="0"/>
          </a:p>
          <a:p>
            <a:r>
              <a:rPr lang="en-US" sz="1200" dirty="0"/>
              <a:t>5. WATCH _______________ </a:t>
            </a:r>
            <a:r>
              <a:rPr lang="en-US" sz="1200" dirty="0" smtClean="0"/>
              <a:t>	6</a:t>
            </a:r>
            <a:r>
              <a:rPr lang="en-US" sz="1200" dirty="0"/>
              <a:t>. FLAT _______________</a:t>
            </a:r>
            <a:endParaRPr lang="pt-BR" sz="1200" dirty="0"/>
          </a:p>
          <a:p>
            <a:r>
              <a:rPr lang="en-US" sz="1200" dirty="0"/>
              <a:t>7. PEN _______________ </a:t>
            </a:r>
            <a:r>
              <a:rPr lang="en-US" sz="1200" dirty="0" smtClean="0"/>
              <a:t>	8</a:t>
            </a:r>
            <a:r>
              <a:rPr lang="en-US" sz="1200" dirty="0"/>
              <a:t>. BED _______________</a:t>
            </a:r>
            <a:endParaRPr lang="pt-BR" sz="1200" dirty="0"/>
          </a:p>
          <a:p>
            <a:r>
              <a:rPr lang="en-US" sz="1200" dirty="0"/>
              <a:t>9. DOG _______________ </a:t>
            </a:r>
            <a:r>
              <a:rPr lang="en-US" sz="1200" dirty="0" smtClean="0"/>
              <a:t>	10</a:t>
            </a:r>
            <a:r>
              <a:rPr lang="en-US" sz="1200" dirty="0"/>
              <a:t>. ROOM _______________</a:t>
            </a:r>
            <a:endParaRPr lang="pt-BR" sz="1200" dirty="0"/>
          </a:p>
          <a:p>
            <a:r>
              <a:rPr lang="en-US" sz="1200" dirty="0"/>
              <a:t>11. KNIFE </a:t>
            </a:r>
            <a:r>
              <a:rPr lang="en-US" sz="1200" dirty="0" smtClean="0"/>
              <a:t>_______________	 </a:t>
            </a:r>
            <a:r>
              <a:rPr lang="en-US" sz="1200" dirty="0"/>
              <a:t>12. DISH _______________</a:t>
            </a:r>
            <a:endParaRPr lang="pt-BR" sz="1200" dirty="0"/>
          </a:p>
          <a:p>
            <a:r>
              <a:rPr lang="en-US" sz="1200" dirty="0"/>
              <a:t>13. CITY _______________ </a:t>
            </a:r>
            <a:r>
              <a:rPr lang="en-US" sz="1200" dirty="0" smtClean="0"/>
              <a:t>	14</a:t>
            </a:r>
            <a:r>
              <a:rPr lang="en-US" sz="1200" dirty="0"/>
              <a:t>. OFFICE _______________</a:t>
            </a:r>
            <a:endParaRPr lang="pt-BR" sz="1200" dirty="0"/>
          </a:p>
          <a:p>
            <a:r>
              <a:rPr lang="en-US" sz="1200" dirty="0"/>
              <a:t>15. DESK _______________ </a:t>
            </a:r>
            <a:r>
              <a:rPr lang="en-US" sz="1200" dirty="0" smtClean="0"/>
              <a:t>	16</a:t>
            </a:r>
            <a:r>
              <a:rPr lang="en-US" sz="1200" dirty="0"/>
              <a:t>. BOX _______________</a:t>
            </a:r>
            <a:endParaRPr lang="pt-BR" sz="1200" dirty="0"/>
          </a:p>
          <a:p>
            <a:r>
              <a:rPr lang="en-US" sz="1200" dirty="0"/>
              <a:t>17. CHURCH _______________ 18. WIFE _______________</a:t>
            </a:r>
            <a:endParaRPr lang="pt-BR" sz="1200" dirty="0"/>
          </a:p>
          <a:p>
            <a:r>
              <a:rPr lang="en-US" sz="1200" dirty="0"/>
              <a:t>19. FOX _______________ </a:t>
            </a:r>
            <a:r>
              <a:rPr lang="en-US" sz="1200" dirty="0" smtClean="0"/>
              <a:t>	20</a:t>
            </a:r>
            <a:r>
              <a:rPr lang="en-US" sz="1200" dirty="0"/>
              <a:t>. KISS </a:t>
            </a:r>
            <a:r>
              <a:rPr lang="en-US" sz="1200" dirty="0" smtClean="0"/>
              <a:t>_______________</a:t>
            </a:r>
          </a:p>
          <a:p>
            <a:endParaRPr lang="pt-BR" sz="1200" dirty="0"/>
          </a:p>
          <a:p>
            <a:r>
              <a:rPr lang="en-US" sz="1200" b="1" dirty="0" smtClean="0">
                <a:solidFill>
                  <a:srgbClr val="1F7872"/>
                </a:solidFill>
              </a:rPr>
              <a:t>2.1 Complete </a:t>
            </a:r>
            <a:r>
              <a:rPr lang="en-US" sz="1200" b="1" dirty="0">
                <a:solidFill>
                  <a:srgbClr val="1F7872"/>
                </a:solidFill>
              </a:rPr>
              <a:t>the sentences with the plurals of the nouns in brackets.</a:t>
            </a:r>
            <a:endParaRPr lang="pt-BR" sz="1200" b="1" dirty="0">
              <a:solidFill>
                <a:srgbClr val="1F7872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 don´t eat ________________________ and _________________ .(orange/apple/peach/strawberry)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 has four _______________, two ____________ and two _________ . (child / girl / boy)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Do you understand these _________________ ?. (person)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Most _____ in Brazil live in houses. (family)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 has over 300 million ______ . (person)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Brazilians move many _______ . (time 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________ are very expensive in some _______(Home) . (city)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Divorce is very high in some _______. (country)</a:t>
            </a:r>
            <a:endParaRPr lang="pt-BR" sz="1200" dirty="0"/>
          </a:p>
          <a:p>
            <a:r>
              <a:rPr lang="pt-BR" sz="1200" dirty="0"/>
              <a:t> </a:t>
            </a:r>
          </a:p>
          <a:p>
            <a:pPr lvl="0"/>
            <a:r>
              <a:rPr lang="pt-BR" sz="1200" b="1" dirty="0" smtClean="0">
                <a:solidFill>
                  <a:srgbClr val="1F7872"/>
                </a:solidFill>
              </a:rPr>
              <a:t>2.3 Passe </a:t>
            </a:r>
            <a:r>
              <a:rPr lang="pt-BR" sz="1200" b="1" dirty="0">
                <a:solidFill>
                  <a:srgbClr val="1F7872"/>
                </a:solidFill>
              </a:rPr>
              <a:t>para o Plural (Irregular </a:t>
            </a:r>
            <a:r>
              <a:rPr lang="pt-BR" sz="1200" b="1" dirty="0" err="1">
                <a:solidFill>
                  <a:srgbClr val="1F7872"/>
                </a:solidFill>
              </a:rPr>
              <a:t>Nouns</a:t>
            </a:r>
            <a:r>
              <a:rPr lang="pt-BR" sz="1200" b="1" dirty="0">
                <a:solidFill>
                  <a:srgbClr val="1F7872"/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Foot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Woman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Policeman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Child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Fish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Mouse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Sheep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Tooth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7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3023" y="157822"/>
            <a:ext cx="28044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Simples</a:t>
            </a:r>
            <a:endParaRPr lang="pt-BR" sz="1200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E79606AD-6F90-4FA2-8049-2426F7EDFA62}"/>
              </a:ext>
            </a:extLst>
          </p:cNvPr>
          <p:cNvSpPr txBox="1"/>
          <p:nvPr/>
        </p:nvSpPr>
        <p:spPr>
          <a:xfrm>
            <a:off x="368300" y="3336665"/>
            <a:ext cx="2689110" cy="43396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1.1 USOS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solidFill>
                  <a:srgbClr val="C00000"/>
                </a:solidFill>
              </a:rPr>
              <a:t>Descrever hábitos, horários, ações ou eventos repetidos.</a:t>
            </a:r>
          </a:p>
          <a:p>
            <a:r>
              <a:rPr lang="en-US" sz="1200" dirty="0" smtClean="0"/>
              <a:t>a) She </a:t>
            </a:r>
            <a:r>
              <a:rPr lang="en-US" sz="1200" dirty="0"/>
              <a:t>usually goes to school at 7 o’clock.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geralmente vai para a escola às 7 horas</a:t>
            </a:r>
            <a:r>
              <a:rPr lang="pt-BR" sz="11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1200" dirty="0"/>
              <a:t>	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falar sobre verdades gerais.</a:t>
            </a:r>
          </a:p>
          <a:p>
            <a:r>
              <a:rPr lang="en-US" sz="1200" dirty="0" smtClean="0"/>
              <a:t>b) The </a:t>
            </a:r>
            <a:r>
              <a:rPr lang="en-US" sz="1200" dirty="0"/>
              <a:t>Sun rises in the East.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sol nasce no leste.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dar instruções ou opiniões.</a:t>
            </a:r>
          </a:p>
          <a:p>
            <a:r>
              <a:rPr lang="en-US" sz="1200" dirty="0" smtClean="0"/>
              <a:t>c) Don’t </a:t>
            </a:r>
            <a:r>
              <a:rPr lang="en-US" sz="1200" dirty="0"/>
              <a:t>open that window. It´s cold.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abra essa janela. Está frio.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>
                <a:solidFill>
                  <a:srgbClr val="C00000"/>
                </a:solidFill>
              </a:rPr>
              <a:t>Para </a:t>
            </a:r>
            <a:r>
              <a:rPr lang="en-US" sz="1200" dirty="0" err="1">
                <a:solidFill>
                  <a:srgbClr val="C00000"/>
                </a:solidFill>
              </a:rPr>
              <a:t>falar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sobre</a:t>
            </a:r>
            <a:r>
              <a:rPr lang="en-US" sz="1200" dirty="0">
                <a:solidFill>
                  <a:srgbClr val="C00000"/>
                </a:solidFill>
              </a:rPr>
              <a:t> algo que </a:t>
            </a:r>
            <a:r>
              <a:rPr lang="en-US" sz="1200" dirty="0" err="1">
                <a:solidFill>
                  <a:srgbClr val="C00000"/>
                </a:solidFill>
              </a:rPr>
              <a:t>será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corrigido</a:t>
            </a:r>
            <a:r>
              <a:rPr lang="en-US" sz="1200" dirty="0">
                <a:solidFill>
                  <a:srgbClr val="C00000"/>
                </a:solidFill>
              </a:rPr>
              <a:t> no futuro.</a:t>
            </a:r>
          </a:p>
          <a:p>
            <a:r>
              <a:rPr lang="en-US" sz="1200" dirty="0" smtClean="0"/>
              <a:t>d) The </a:t>
            </a:r>
            <a:r>
              <a:rPr lang="en-US" sz="1200" dirty="0"/>
              <a:t>train leaves at 8 pm. Hurry up!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trem parte às 20h. Se apresse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5AC46538-6247-48F2-8107-AAF4EB1E8D1E}"/>
              </a:ext>
            </a:extLst>
          </p:cNvPr>
          <p:cNvSpPr txBox="1"/>
          <p:nvPr/>
        </p:nvSpPr>
        <p:spPr>
          <a:xfrm>
            <a:off x="3266345" y="3312601"/>
            <a:ext cx="3294376" cy="1938992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1.2 PALAVRAS </a:t>
            </a:r>
            <a:r>
              <a:rPr lang="en-US" sz="1200" b="1" dirty="0">
                <a:solidFill>
                  <a:srgbClr val="C00000"/>
                </a:solidFill>
              </a:rPr>
              <a:t>DE SINALIZAÇÃO:</a:t>
            </a:r>
          </a:p>
          <a:p>
            <a:r>
              <a:rPr lang="en-US" sz="1200" dirty="0"/>
              <a:t>Always, usually, often, sometimes, seldom, never, every day, every week,  every month,  every year, on Sundays, after school, before school</a:t>
            </a:r>
          </a:p>
          <a:p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Sempre, geralmente, frequentemente, às vezes, raramente, nunca, todos os dias, todas as semanas, todos os meses, todos os anos, aos domingos, depois das aulas, antes das aulas</a:t>
            </a:r>
          </a:p>
          <a:p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DCD348C0-FEAE-45D1-A482-67EA634034C3}"/>
              </a:ext>
            </a:extLst>
          </p:cNvPr>
          <p:cNvSpPr txBox="1"/>
          <p:nvPr/>
        </p:nvSpPr>
        <p:spPr>
          <a:xfrm>
            <a:off x="3266345" y="5356246"/>
            <a:ext cx="3294376" cy="1938992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1.3 REGRAS </a:t>
            </a:r>
            <a:r>
              <a:rPr lang="pt-BR" sz="1200" b="1" dirty="0">
                <a:solidFill>
                  <a:srgbClr val="C00000"/>
                </a:solidFill>
              </a:rPr>
              <a:t>PARA A 3° PESSOA DO SINGULAR</a:t>
            </a:r>
          </a:p>
          <a:p>
            <a:r>
              <a:rPr lang="pt-BR" sz="1200" b="1" dirty="0"/>
              <a:t> </a:t>
            </a:r>
            <a:r>
              <a:rPr lang="pt-BR" sz="1200" b="1" dirty="0">
                <a:solidFill>
                  <a:srgbClr val="3D4C53"/>
                </a:solidFill>
              </a:rPr>
              <a:t>1 – Verbos terminados em </a:t>
            </a:r>
            <a:r>
              <a:rPr lang="pt-BR" sz="1200" b="1" dirty="0" err="1">
                <a:solidFill>
                  <a:srgbClr val="C00000"/>
                </a:solidFill>
              </a:rPr>
              <a:t>ss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sh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ch</a:t>
            </a:r>
            <a:r>
              <a:rPr lang="pt-BR" sz="1200" b="1" dirty="0">
                <a:solidFill>
                  <a:srgbClr val="C00000"/>
                </a:solidFill>
              </a:rPr>
              <a:t>, x, z </a:t>
            </a:r>
            <a:r>
              <a:rPr lang="pt-BR" sz="1200" dirty="0"/>
              <a:t>e 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pt-BR" sz="1200" dirty="0"/>
              <a:t> : </a:t>
            </a:r>
            <a:r>
              <a:rPr lang="pt-BR" sz="1200" b="1" dirty="0">
                <a:solidFill>
                  <a:srgbClr val="3D4C53"/>
                </a:solidFill>
              </a:rPr>
              <a:t>acrescenta-se</a:t>
            </a:r>
            <a:r>
              <a:rPr lang="pt-BR" sz="1200" b="1" dirty="0"/>
              <a:t> </a:t>
            </a:r>
            <a:r>
              <a:rPr lang="pt-BR" sz="1200" b="1" dirty="0">
                <a:solidFill>
                  <a:srgbClr val="C00000"/>
                </a:solidFill>
              </a:rPr>
              <a:t>ES</a:t>
            </a:r>
            <a:r>
              <a:rPr lang="pt-BR" sz="1200" dirty="0"/>
              <a:t>:</a:t>
            </a:r>
          </a:p>
          <a:p>
            <a:r>
              <a:rPr lang="en-US" sz="1200" dirty="0"/>
              <a:t>kiss – kiss</a:t>
            </a:r>
            <a:r>
              <a:rPr lang="en-US" sz="1200" b="1" dirty="0"/>
              <a:t>es</a:t>
            </a:r>
            <a:r>
              <a:rPr lang="en-US" sz="1200" dirty="0"/>
              <a:t>		wash  - wash</a:t>
            </a:r>
            <a:r>
              <a:rPr lang="en-US" sz="1200" b="1" dirty="0"/>
              <a:t>es</a:t>
            </a:r>
            <a:r>
              <a:rPr lang="en-US" sz="1200" dirty="0"/>
              <a:t> </a:t>
            </a:r>
          </a:p>
          <a:p>
            <a:r>
              <a:rPr lang="en-US" sz="1200" dirty="0"/>
              <a:t>watch – watch</a:t>
            </a:r>
            <a:r>
              <a:rPr lang="en-US" sz="1200" b="1" dirty="0"/>
              <a:t>es</a:t>
            </a:r>
            <a:r>
              <a:rPr lang="en-US" sz="1200" dirty="0"/>
              <a:t> 	fix – fix</a:t>
            </a:r>
            <a:r>
              <a:rPr lang="en-US" sz="1200" b="1" dirty="0"/>
              <a:t>es</a:t>
            </a:r>
            <a:r>
              <a:rPr lang="en-US" sz="1200" dirty="0"/>
              <a:t>		</a:t>
            </a:r>
          </a:p>
          <a:p>
            <a:r>
              <a:rPr lang="en-US" sz="1200" dirty="0"/>
              <a:t>buzz- buzz</a:t>
            </a:r>
            <a:r>
              <a:rPr lang="en-US" sz="1200" b="1" dirty="0"/>
              <a:t>es		</a:t>
            </a:r>
            <a:r>
              <a:rPr lang="en-US" sz="1200" dirty="0"/>
              <a:t>go – go</a:t>
            </a:r>
            <a:r>
              <a:rPr lang="en-US" sz="1200" b="1" dirty="0"/>
              <a:t>es</a:t>
            </a:r>
          </a:p>
          <a:p>
            <a:r>
              <a:rPr lang="pt-BR" sz="1200" b="1" dirty="0">
                <a:solidFill>
                  <a:srgbClr val="3D4C53"/>
                </a:solidFill>
              </a:rPr>
              <a:t>2 – Verbos terminados em y procedido de consoante, troca-se o </a:t>
            </a:r>
            <a:r>
              <a:rPr lang="pt-BR" sz="1200" b="1" dirty="0"/>
              <a:t>y</a:t>
            </a:r>
            <a:r>
              <a:rPr lang="pt-BR" sz="1200" dirty="0"/>
              <a:t> por </a:t>
            </a:r>
            <a:r>
              <a:rPr lang="pt-BR" sz="1200" b="1" dirty="0">
                <a:solidFill>
                  <a:srgbClr val="C00000"/>
                </a:solidFill>
              </a:rPr>
              <a:t>IES</a:t>
            </a:r>
            <a:r>
              <a:rPr lang="pt-BR" sz="1200" b="1" dirty="0"/>
              <a:t>. </a:t>
            </a:r>
          </a:p>
          <a:p>
            <a:r>
              <a:rPr lang="en-US" sz="1200" dirty="0"/>
              <a:t>Ex: try – tr</a:t>
            </a:r>
            <a:r>
              <a:rPr lang="en-US" sz="1200" b="1" dirty="0"/>
              <a:t>ies </a:t>
            </a:r>
            <a:r>
              <a:rPr lang="en-US" sz="1200" dirty="0"/>
              <a:t>	fly – fl</a:t>
            </a:r>
            <a:r>
              <a:rPr lang="en-US" sz="1200" b="1" dirty="0"/>
              <a:t>ies</a:t>
            </a:r>
            <a:r>
              <a:rPr lang="en-US" sz="1200" dirty="0"/>
              <a:t>	study – stud</a:t>
            </a:r>
            <a:r>
              <a:rPr lang="en-US" sz="1200" b="1" dirty="0"/>
              <a:t>ies</a:t>
            </a:r>
            <a:endParaRPr lang="pt-BR" sz="1200" dirty="0"/>
          </a:p>
          <a:p>
            <a:r>
              <a:rPr lang="en-US" sz="1200" dirty="0"/>
              <a:t> </a:t>
            </a:r>
            <a:r>
              <a:rPr lang="en-US" sz="1200" b="1" dirty="0">
                <a:solidFill>
                  <a:srgbClr val="3D4C53"/>
                </a:solidFill>
              </a:rPr>
              <a:t>3 -</a:t>
            </a:r>
            <a:r>
              <a:rPr lang="en-US" sz="1200" b="1" dirty="0" err="1">
                <a:solidFill>
                  <a:srgbClr val="3D4C53"/>
                </a:solidFill>
              </a:rPr>
              <a:t>Verbo</a:t>
            </a:r>
            <a:r>
              <a:rPr lang="en-US" sz="1200" b="1" dirty="0">
                <a:solidFill>
                  <a:srgbClr val="3D4C53"/>
                </a:solidFill>
              </a:rPr>
              <a:t> Irregular: </a:t>
            </a:r>
            <a:r>
              <a:rPr lang="en-US" sz="1200" b="1" dirty="0"/>
              <a:t>have - </a:t>
            </a:r>
            <a:r>
              <a:rPr lang="en-US" sz="1200" b="1" dirty="0">
                <a:solidFill>
                  <a:srgbClr val="C00000"/>
                </a:solidFill>
              </a:rPr>
              <a:t>HAS</a:t>
            </a:r>
            <a:r>
              <a:rPr lang="en-US" sz="1200" dirty="0"/>
              <a:t> </a:t>
            </a:r>
            <a:endParaRPr lang="pt-BR" sz="1100" dirty="0"/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4B5EABB0-3367-4458-B460-15BAEC646309}"/>
              </a:ext>
            </a:extLst>
          </p:cNvPr>
          <p:cNvSpPr txBox="1"/>
          <p:nvPr/>
        </p:nvSpPr>
        <p:spPr>
          <a:xfrm>
            <a:off x="363746" y="1277664"/>
            <a:ext cx="976438" cy="1938992"/>
          </a:xfrm>
          <a:prstGeom prst="rect">
            <a:avLst/>
          </a:prstGeom>
          <a:noFill/>
          <a:ln>
            <a:solidFill>
              <a:srgbClr val="E64A4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Afirmativa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live</a:t>
            </a:r>
            <a:endParaRPr lang="pt-BR" sz="1200" b="1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He lives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lives</a:t>
            </a:r>
            <a:endParaRPr lang="pt-BR" sz="1200" b="1" dirty="0"/>
          </a:p>
          <a:p>
            <a:r>
              <a:rPr lang="en-US" sz="1200" dirty="0"/>
              <a:t>It lives</a:t>
            </a:r>
            <a:endParaRPr lang="pt-BR" sz="1200" dirty="0"/>
          </a:p>
          <a:p>
            <a:r>
              <a:rPr lang="en-US" sz="1200" dirty="0"/>
              <a:t>We live</a:t>
            </a:r>
            <a:endParaRPr lang="pt-BR" sz="1200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They live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FE29095-14CE-4E57-93A9-0594110D2D47}"/>
              </a:ext>
            </a:extLst>
          </p:cNvPr>
          <p:cNvSpPr txBox="1"/>
          <p:nvPr/>
        </p:nvSpPr>
        <p:spPr>
          <a:xfrm>
            <a:off x="2885357" y="1274812"/>
            <a:ext cx="1087285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Interrogativa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r>
              <a:rPr lang="en-US" sz="1200" b="1" dirty="0"/>
              <a:t>Do</a:t>
            </a:r>
            <a:r>
              <a:rPr lang="en-US" sz="1200" dirty="0"/>
              <a:t> I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Does He live?</a:t>
            </a:r>
            <a:endParaRPr lang="pt-BR" sz="1200" dirty="0"/>
          </a:p>
          <a:p>
            <a:r>
              <a:rPr lang="en-US" sz="1200" b="1" dirty="0"/>
              <a:t>Does</a:t>
            </a:r>
            <a:r>
              <a:rPr lang="en-US" sz="1200" dirty="0"/>
              <a:t> She live?</a:t>
            </a:r>
            <a:endParaRPr lang="pt-BR" sz="1200" dirty="0"/>
          </a:p>
          <a:p>
            <a:r>
              <a:rPr lang="en-US" sz="1200" dirty="0"/>
              <a:t>Does It live?</a:t>
            </a:r>
            <a:endParaRPr lang="pt-BR" sz="1200" dirty="0"/>
          </a:p>
          <a:p>
            <a:r>
              <a:rPr lang="en-US" sz="1200" dirty="0"/>
              <a:t>Do We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 They live?</a:t>
            </a:r>
            <a:endParaRPr lang="pt-BR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4CF77950-4ABB-421E-9DAB-23EAE48AD73C}"/>
              </a:ext>
            </a:extLst>
          </p:cNvPr>
          <p:cNvSpPr txBox="1"/>
          <p:nvPr/>
        </p:nvSpPr>
        <p:spPr>
          <a:xfrm>
            <a:off x="1511661" y="1277664"/>
            <a:ext cx="1185068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Negativa</a:t>
            </a: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don´t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He doesn´t live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doesn´t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It doesn´t live</a:t>
            </a:r>
            <a:endParaRPr lang="pt-BR" sz="1200" dirty="0"/>
          </a:p>
          <a:p>
            <a:r>
              <a:rPr lang="en-US" sz="1200" dirty="0"/>
              <a:t>We don´t 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They don´t live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99E65103-3773-467B-AB59-D5F334E76378}"/>
              </a:ext>
            </a:extLst>
          </p:cNvPr>
          <p:cNvSpPr txBox="1"/>
          <p:nvPr/>
        </p:nvSpPr>
        <p:spPr>
          <a:xfrm>
            <a:off x="4132318" y="1274812"/>
            <a:ext cx="2408349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Sample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Questions</a:t>
            </a:r>
            <a:r>
              <a:rPr lang="en-US" sz="1200" b="1" dirty="0">
                <a:solidFill>
                  <a:srgbClr val="C00000"/>
                </a:solidFill>
              </a:rPr>
              <a:t> ?</a:t>
            </a:r>
          </a:p>
          <a:p>
            <a:r>
              <a:rPr lang="en-US" sz="1200" dirty="0"/>
              <a:t>Do I, you, we, they like to study? </a:t>
            </a:r>
            <a:endParaRPr lang="pt-BR" sz="1200" dirty="0"/>
          </a:p>
          <a:p>
            <a:r>
              <a:rPr lang="en-US" sz="1200" dirty="0"/>
              <a:t>Does he, she, it like to study?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Short Answer +</a:t>
            </a:r>
          </a:p>
          <a:p>
            <a:r>
              <a:rPr lang="en-US" sz="1200" dirty="0"/>
              <a:t>Yes, I do.</a:t>
            </a:r>
            <a:endParaRPr lang="pt-BR" sz="1200" dirty="0"/>
          </a:p>
          <a:p>
            <a:r>
              <a:rPr lang="en-US" sz="1200" dirty="0"/>
              <a:t>Yes, he does.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Short Answer –</a:t>
            </a:r>
          </a:p>
          <a:p>
            <a:r>
              <a:rPr lang="en-US" sz="1200" dirty="0"/>
              <a:t>No, I don´t.</a:t>
            </a:r>
            <a:endParaRPr lang="pt-BR" sz="1200" dirty="0"/>
          </a:p>
          <a:p>
            <a:r>
              <a:rPr lang="en-US" sz="1200" dirty="0"/>
              <a:t>No, he doesn´t.</a:t>
            </a:r>
            <a:endParaRPr lang="pt-BR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51E989CF-1195-46CC-ADE1-1920DBCC2A90}"/>
              </a:ext>
            </a:extLst>
          </p:cNvPr>
          <p:cNvSpPr txBox="1"/>
          <p:nvPr/>
        </p:nvSpPr>
        <p:spPr>
          <a:xfrm>
            <a:off x="2363035" y="94990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2" y="3379657"/>
            <a:ext cx="329224" cy="32922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602992" y="505165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10" y="412206"/>
            <a:ext cx="501205" cy="50120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95635" y="746250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3422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116FBE5-DEB1-4D19-9CAA-3CC4869196FF}"/>
              </a:ext>
            </a:extLst>
          </p:cNvPr>
          <p:cNvSpPr txBox="1"/>
          <p:nvPr/>
        </p:nvSpPr>
        <p:spPr>
          <a:xfrm>
            <a:off x="387192" y="625052"/>
            <a:ext cx="6173945" cy="4370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I</a:t>
            </a:r>
            <a:r>
              <a:rPr lang="en-US" sz="1200" dirty="0">
                <a:cs typeface="Segoe UI"/>
              </a:rPr>
              <a:t> have two </a:t>
            </a:r>
            <a:r>
              <a:rPr lang="en-US" sz="1200" u="sng" dirty="0" smtClean="0">
                <a:cs typeface="Segoe UI"/>
              </a:rPr>
              <a:t>books</a:t>
            </a:r>
            <a:r>
              <a:rPr lang="en-US" sz="1200" dirty="0" smtClean="0">
                <a:cs typeface="Segoe UI"/>
              </a:rPr>
              <a:t>.(toys)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 You need to buy 2 </a:t>
            </a:r>
            <a:r>
              <a:rPr lang="en-US" sz="1200" dirty="0" smtClean="0">
                <a:cs typeface="Segoe UI"/>
              </a:rPr>
              <a:t>big </a:t>
            </a:r>
            <a:r>
              <a:rPr lang="en-US" sz="1200" u="sng" dirty="0" smtClean="0">
                <a:cs typeface="Segoe UI"/>
              </a:rPr>
              <a:t>houses</a:t>
            </a:r>
            <a:r>
              <a:rPr lang="en-US" sz="1200" dirty="0" smtClean="0">
                <a:cs typeface="Segoe UI"/>
              </a:rPr>
              <a:t>.(flats)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He drinks </a:t>
            </a:r>
            <a:r>
              <a:rPr lang="en-US" sz="1200" u="sng" dirty="0">
                <a:cs typeface="Segoe UI"/>
              </a:rPr>
              <a:t>three</a:t>
            </a:r>
            <a:r>
              <a:rPr lang="en-US" sz="1200" dirty="0">
                <a:cs typeface="Segoe UI"/>
              </a:rPr>
              <a:t> glasses </a:t>
            </a:r>
            <a:r>
              <a:rPr lang="en-US" sz="1200" dirty="0" smtClean="0">
                <a:cs typeface="Segoe UI"/>
              </a:rPr>
              <a:t>a day. (four)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She loses her </a:t>
            </a:r>
            <a:r>
              <a:rPr lang="en-US" sz="1200" u="sng" dirty="0">
                <a:cs typeface="Segoe UI"/>
              </a:rPr>
              <a:t>keys</a:t>
            </a:r>
            <a:r>
              <a:rPr lang="en-US" sz="1200" dirty="0">
                <a:cs typeface="Segoe UI"/>
              </a:rPr>
              <a:t> all the time</a:t>
            </a:r>
            <a:r>
              <a:rPr lang="en-US" sz="1200" dirty="0" smtClean="0">
                <a:cs typeface="Segoe UI"/>
              </a:rPr>
              <a:t>.(books)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It has several </a:t>
            </a:r>
            <a:r>
              <a:rPr lang="en-US" sz="1200" u="sng" dirty="0">
                <a:cs typeface="Segoe UI"/>
              </a:rPr>
              <a:t>colors</a:t>
            </a:r>
            <a:r>
              <a:rPr lang="en-US" sz="1200" dirty="0" smtClean="0">
                <a:cs typeface="Segoe UI"/>
              </a:rPr>
              <a:t>.(shapes)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We should take two </a:t>
            </a:r>
            <a:r>
              <a:rPr lang="en-US" sz="1200" u="sng" dirty="0">
                <a:cs typeface="Segoe UI"/>
              </a:rPr>
              <a:t>boxes</a:t>
            </a:r>
            <a:r>
              <a:rPr lang="en-US" sz="1200" dirty="0" smtClean="0">
                <a:cs typeface="Segoe UI"/>
              </a:rPr>
              <a:t>.(plates)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You wear nice </a:t>
            </a:r>
            <a:r>
              <a:rPr lang="en-US" sz="1200" u="sng" dirty="0" smtClean="0">
                <a:cs typeface="Segoe UI"/>
              </a:rPr>
              <a:t>shirts</a:t>
            </a:r>
            <a:r>
              <a:rPr lang="en-US" sz="1200" dirty="0" smtClean="0">
                <a:cs typeface="Segoe UI"/>
              </a:rPr>
              <a:t>. (shorts)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They watch </a:t>
            </a:r>
            <a:r>
              <a:rPr lang="en-US" sz="1200" u="sng" dirty="0">
                <a:cs typeface="Segoe UI"/>
              </a:rPr>
              <a:t>films</a:t>
            </a:r>
            <a:r>
              <a:rPr lang="en-US" sz="1200" dirty="0">
                <a:cs typeface="Segoe UI"/>
              </a:rPr>
              <a:t> </a:t>
            </a:r>
            <a:r>
              <a:rPr lang="en-US" sz="1200" dirty="0" smtClean="0">
                <a:cs typeface="Segoe UI"/>
              </a:rPr>
              <a:t>at </a:t>
            </a:r>
            <a:r>
              <a:rPr lang="en-US" sz="1200" dirty="0">
                <a:cs typeface="Segoe UI"/>
              </a:rPr>
              <a:t>night</a:t>
            </a:r>
            <a:r>
              <a:rPr lang="en-US" sz="1200" dirty="0" smtClean="0">
                <a:cs typeface="Segoe UI"/>
              </a:rPr>
              <a:t>.(series)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use two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pencils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.(pens)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to kiss my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babies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.(children)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She plays with her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toys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.(cards)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</a:t>
            </a:r>
            <a:r>
              <a:rPr lang="en-US" sz="1200" u="sng" dirty="0" err="1" smtClean="0">
                <a:solidFill>
                  <a:srgbClr val="000000"/>
                </a:solidFill>
                <a:ea typeface="+mn-lt"/>
                <a:cs typeface="+mn-lt"/>
              </a:rPr>
              <a:t>shoppings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 (schools)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Flies are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insects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.(small)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birds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fly high.(planes)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eat 2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apples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 day.(bananas)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Our cat catches mice.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These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tables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are made of wood.(chairs)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In this house only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women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work.(men)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My dog runs after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cats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.(rabbits)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Students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have to study. (teachers)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20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68300" y="5309802"/>
            <a:ext cx="6184179" cy="4370427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rgbClr val="70AD47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Calibri"/>
              </a:rPr>
              <a:t>How </a:t>
            </a:r>
            <a:r>
              <a:rPr lang="en-US" sz="1200" dirty="0">
                <a:cs typeface="Calibri"/>
              </a:rPr>
              <a:t>many houses do you have</a:t>
            </a:r>
            <a:r>
              <a:rPr lang="en-US" sz="1200" i="1" dirty="0" smtClean="0">
                <a:ea typeface="Calibri" panose="020F0502020204030204" pitchFamily="34" charset="0"/>
                <a:cs typeface="Times New Roman"/>
              </a:rPr>
              <a:t>?</a:t>
            </a:r>
            <a:endParaRPr lang="pt-BR" sz="1600" dirty="0">
              <a:ea typeface="Calibri" panose="020F0502020204030204" pitchFamily="34" charset="0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>
                <a:cs typeface="Calibri"/>
              </a:rPr>
              <a:t>How many </a:t>
            </a:r>
            <a:r>
              <a:rPr lang="pt-BR" sz="1200" dirty="0">
                <a:cs typeface="Calibri"/>
              </a:rPr>
              <a:t>books do you read per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are your favorite 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</a:t>
            </a:r>
            <a:r>
              <a:rPr lang="en-US" sz="1200" dirty="0">
                <a:cs typeface="Times New Roman"/>
              </a:rPr>
              <a:t>many shirts do you have</a:t>
            </a:r>
            <a:r>
              <a:rPr lang="en-US" sz="1200" dirty="0" smtClean="0">
                <a:cs typeface="Times New Roman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boys play soccer?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cats like to drink milk?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your children sing well?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your mother have tree shirts?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keys do you have now?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are your favorite movies?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tomatoes?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Is Brazil a big country?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Are you good at quiz?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lives does a cat have?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Where do fishes swim?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 Are there 2 chairs here?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the doctor help the children?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 clean the windows?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drink 2 bottles of water a 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Two mountains or two mountain?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60537" y="625052"/>
            <a:ext cx="39919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1071754"/>
            <a:ext cx="329224" cy="3292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621931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9492" y="1236366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dois livros. (Brinquedos)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 comprar 2 casas grandes.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(flats)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 três copos por dia. (quatro)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perde as chaves o tempo todo. (Livros)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Tem várias cores. (Formas)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Devemos levar duas caixas. (Pratos)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camisas bonitas. (calção)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assistem filmes à noite. (Série)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uso dois lápis. (Canetas)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Amo beijar meus bebês. (Crianças)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brinca com seus brinquedos. (Cartas)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amo shoppings.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(escolas)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 moscas são insetos. (Pequeno)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pássaros voam alto. (Aviões)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como 2 maçãs por dia. (Bananas)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Nosso gato pega ratos.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Estas mesas são feitas de madeira. (Cadeiras)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Nesta casa só trabalham mulheres. (Homens)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Meu cachorro corre atrás de gatos. (Coelhos)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alunos têm que estudar. (professores)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34222" y="5854178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livros você lê por ano?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suas cores favoritas?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camisas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meninos jogam futebol?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gatos gostam de beber leite?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Seus filhos cantam bem?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Sua mãe tem camisetas da árvore?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chaves você tem agora?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seus filmes favoritos?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gosta de tomate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Brasil é um grande país?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é bom em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quiz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vidas um gato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os peixes nadam?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Existem 2 cadeiras aqui?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médico ajuda as crianças?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limpar as janelas?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bebe 2 garrafas de água por dia?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Duas montanhas ou duas montanhas?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49556" y="530948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4810" y="5524933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  <a:endParaRPr lang="pt-BR" sz="11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6254" y="902874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082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361553E-43D7-4D73-9268-E6B1309A04A3}"/>
              </a:ext>
            </a:extLst>
          </p:cNvPr>
          <p:cNvSpPr txBox="1"/>
          <p:nvPr/>
        </p:nvSpPr>
        <p:spPr>
          <a:xfrm>
            <a:off x="3533804" y="698878"/>
            <a:ext cx="3046226" cy="86485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47703"/>
                </a:solidFill>
              </a:rPr>
              <a:t>6 – CONVERSATION BY </a:t>
            </a:r>
            <a:r>
              <a:rPr lang="pt-BR" sz="1400" b="1" dirty="0" smtClean="0">
                <a:solidFill>
                  <a:srgbClr val="147703"/>
                </a:solidFill>
              </a:rPr>
              <a:t>TOPIC  </a:t>
            </a:r>
            <a:r>
              <a:rPr lang="pt-BR" sz="1200" b="1" i="1" dirty="0" err="1" smtClean="0">
                <a:solidFill>
                  <a:srgbClr val="CC9900"/>
                </a:solidFill>
              </a:rPr>
              <a:t>School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b="1" i="1" dirty="0" smtClean="0">
              <a:solidFill>
                <a:srgbClr val="CC9900"/>
              </a:solidFill>
            </a:endParaRPr>
          </a:p>
          <a:p>
            <a:endParaRPr lang="pt-BR" sz="1200" b="1" i="1" dirty="0">
              <a:solidFill>
                <a:srgbClr val="CC9900"/>
              </a:solidFill>
            </a:endParaRPr>
          </a:p>
          <a:p>
            <a:endParaRPr lang="pt-B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– SHORT DIALOGUE</a:t>
            </a:r>
          </a:p>
          <a:p>
            <a:endParaRPr lang="pt-BR" sz="1400" b="1" dirty="0" smtClean="0">
              <a:solidFill>
                <a:srgbClr val="0070C0"/>
              </a:solidFill>
            </a:endParaRPr>
          </a:p>
          <a:p>
            <a:endParaRPr lang="pt-BR" sz="1400" b="1" dirty="0">
              <a:solidFill>
                <a:srgbClr val="0070C0"/>
              </a:solidFill>
            </a:endParaRPr>
          </a:p>
          <a:p>
            <a:r>
              <a:rPr lang="pt-BR" sz="1400" b="1" dirty="0" smtClean="0"/>
              <a:t>1. Do </a:t>
            </a:r>
            <a:r>
              <a:rPr lang="pt-BR" sz="1400" b="1" dirty="0" err="1" smtClean="0"/>
              <a:t>you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have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any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dogs</a:t>
            </a:r>
            <a:r>
              <a:rPr lang="pt-BR" sz="1400" b="1" dirty="0" smtClean="0"/>
              <a:t>?</a:t>
            </a:r>
          </a:p>
          <a:p>
            <a:r>
              <a:rPr lang="en-US" sz="1400" dirty="0"/>
              <a:t>Yes, I have 2</a:t>
            </a:r>
            <a:r>
              <a:rPr lang="en-US" sz="1400" dirty="0" smtClean="0"/>
              <a:t>. They are </a:t>
            </a:r>
            <a:r>
              <a:rPr lang="en-US" sz="1400" dirty="0" err="1" smtClean="0"/>
              <a:t>Pitbulls</a:t>
            </a:r>
            <a:r>
              <a:rPr lang="en-US" sz="1400" dirty="0" smtClean="0"/>
              <a:t>.</a:t>
            </a:r>
            <a:endParaRPr lang="pt-BR" sz="1400" b="1" dirty="0" smtClean="0"/>
          </a:p>
          <a:p>
            <a:endParaRPr lang="pt-BR" sz="1400" b="1" dirty="0"/>
          </a:p>
          <a:p>
            <a:r>
              <a:rPr lang="pt-BR" sz="1400" b="1" dirty="0" smtClean="0"/>
              <a:t>2. </a:t>
            </a:r>
            <a:r>
              <a:rPr lang="pt-BR" sz="1400" b="1" dirty="0" err="1" smtClean="0"/>
              <a:t>How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many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bottles</a:t>
            </a:r>
            <a:r>
              <a:rPr lang="pt-BR" sz="1400" b="1" dirty="0" smtClean="0"/>
              <a:t> of </a:t>
            </a:r>
            <a:r>
              <a:rPr lang="pt-BR" sz="1400" b="1" dirty="0" err="1" smtClean="0"/>
              <a:t>water</a:t>
            </a:r>
            <a:r>
              <a:rPr lang="pt-BR" sz="1400" b="1" dirty="0" smtClean="0"/>
              <a:t> do </a:t>
            </a:r>
            <a:r>
              <a:rPr lang="pt-BR" sz="1400" b="1" dirty="0" err="1" smtClean="0"/>
              <a:t>you</a:t>
            </a:r>
            <a:r>
              <a:rPr lang="pt-BR" sz="1400" b="1" dirty="0" smtClean="0"/>
              <a:t> drink a day?</a:t>
            </a:r>
            <a:endParaRPr lang="pt-BR" sz="1400" b="1" dirty="0"/>
          </a:p>
          <a:p>
            <a:r>
              <a:rPr lang="pt-BR" sz="1200" dirty="0" smtClean="0"/>
              <a:t>I </a:t>
            </a:r>
            <a:r>
              <a:rPr lang="pt-BR" sz="1200" dirty="0" err="1" smtClean="0"/>
              <a:t>only</a:t>
            </a:r>
            <a:r>
              <a:rPr lang="pt-BR" sz="1200" dirty="0" smtClean="0"/>
              <a:t> drink 01. </a:t>
            </a:r>
          </a:p>
          <a:p>
            <a:r>
              <a:rPr lang="pt-BR" sz="1200" dirty="0" smtClean="0"/>
              <a:t>I Always drink  </a:t>
            </a:r>
            <a:r>
              <a:rPr lang="pt-BR" sz="1200" dirty="0" err="1" smtClean="0"/>
              <a:t>minimun</a:t>
            </a:r>
            <a:r>
              <a:rPr lang="pt-BR" sz="1200" dirty="0" smtClean="0"/>
              <a:t> of 2.</a:t>
            </a:r>
            <a:endParaRPr lang="pt-BR" sz="1200" dirty="0"/>
          </a:p>
          <a:p>
            <a:endParaRPr lang="pt-BR" sz="1400" b="1" dirty="0" smtClean="0"/>
          </a:p>
          <a:p>
            <a:r>
              <a:rPr lang="pt-BR" sz="1400" b="1" dirty="0" smtClean="0"/>
              <a:t>3. </a:t>
            </a:r>
            <a:r>
              <a:rPr lang="pt-BR" sz="1400" b="1" dirty="0" err="1" smtClean="0"/>
              <a:t>How</a:t>
            </a:r>
            <a:r>
              <a:rPr lang="pt-BR" sz="1400" b="1" dirty="0" smtClean="0"/>
              <a:t> </a:t>
            </a:r>
            <a:r>
              <a:rPr lang="pt-BR" sz="1400" b="1" dirty="0" err="1"/>
              <a:t>many</a:t>
            </a:r>
            <a:r>
              <a:rPr lang="pt-BR" sz="1400" b="1" dirty="0"/>
              <a:t> </a:t>
            </a:r>
            <a:r>
              <a:rPr lang="pt-BR" sz="1400" b="1" dirty="0" err="1"/>
              <a:t>shoes</a:t>
            </a:r>
            <a:r>
              <a:rPr lang="pt-BR" sz="1400" b="1" dirty="0"/>
              <a:t> does </a:t>
            </a:r>
            <a:r>
              <a:rPr lang="pt-BR" sz="1400" b="1" dirty="0" err="1"/>
              <a:t>your</a:t>
            </a:r>
            <a:r>
              <a:rPr lang="pt-BR" sz="1400" b="1" dirty="0"/>
              <a:t> </a:t>
            </a:r>
            <a:r>
              <a:rPr lang="pt-BR" sz="1400" b="1" dirty="0" err="1"/>
              <a:t>wife</a:t>
            </a:r>
            <a:r>
              <a:rPr lang="pt-BR" sz="1400" b="1" dirty="0"/>
              <a:t> </a:t>
            </a:r>
            <a:r>
              <a:rPr lang="pt-BR" sz="1400" b="1" dirty="0" err="1"/>
              <a:t>have</a:t>
            </a:r>
            <a:r>
              <a:rPr lang="pt-BR" sz="1400" b="1" dirty="0" smtClean="0"/>
              <a:t>?</a:t>
            </a:r>
          </a:p>
          <a:p>
            <a:r>
              <a:rPr lang="pt-BR" sz="1400" dirty="0" err="1" smtClean="0"/>
              <a:t>She</a:t>
            </a:r>
            <a:r>
              <a:rPr lang="pt-BR" sz="1400" dirty="0" smtClean="0"/>
              <a:t> </a:t>
            </a:r>
            <a:r>
              <a:rPr lang="pt-BR" sz="1400" dirty="0" err="1" smtClean="0"/>
              <a:t>has</a:t>
            </a:r>
            <a:r>
              <a:rPr lang="pt-BR" sz="1400" dirty="0" smtClean="0"/>
              <a:t> </a:t>
            </a:r>
            <a:r>
              <a:rPr lang="pt-BR" sz="1400" dirty="0" err="1" smtClean="0"/>
              <a:t>two</a:t>
            </a:r>
            <a:r>
              <a:rPr lang="pt-BR" sz="1400" dirty="0" smtClean="0"/>
              <a:t> </a:t>
            </a:r>
            <a:r>
              <a:rPr lang="pt-BR" sz="1400" dirty="0" err="1" smtClean="0"/>
              <a:t>millions</a:t>
            </a:r>
            <a:r>
              <a:rPr lang="pt-BR" sz="1400" dirty="0" smtClean="0"/>
              <a:t>.</a:t>
            </a:r>
            <a:endParaRPr lang="pt-BR" sz="1400" dirty="0"/>
          </a:p>
          <a:p>
            <a:endParaRPr lang="pt-BR" dirty="0">
              <a:solidFill>
                <a:srgbClr val="CC9900"/>
              </a:solidFill>
            </a:endParaRPr>
          </a:p>
          <a:p>
            <a:r>
              <a:rPr lang="pt-BR" sz="1400" b="1" dirty="0" smtClean="0"/>
              <a:t>4. </a:t>
            </a:r>
            <a:r>
              <a:rPr lang="pt-BR" sz="1400" b="1" dirty="0" err="1" smtClean="0"/>
              <a:t>How</a:t>
            </a:r>
            <a:r>
              <a:rPr lang="pt-BR" sz="1400" b="1" dirty="0" smtClean="0"/>
              <a:t> </a:t>
            </a:r>
            <a:r>
              <a:rPr lang="pt-BR" sz="1400" b="1" dirty="0" err="1"/>
              <a:t>many</a:t>
            </a:r>
            <a:r>
              <a:rPr lang="pt-BR" sz="1400" b="1" dirty="0"/>
              <a:t> times do </a:t>
            </a:r>
            <a:r>
              <a:rPr lang="pt-BR" sz="1400" b="1" dirty="0" err="1"/>
              <a:t>you</a:t>
            </a:r>
            <a:r>
              <a:rPr lang="pt-BR" sz="1400" b="1" dirty="0"/>
              <a:t> </a:t>
            </a:r>
            <a:r>
              <a:rPr lang="pt-BR" sz="1400" b="1" dirty="0" err="1"/>
              <a:t>study</a:t>
            </a:r>
            <a:r>
              <a:rPr lang="pt-BR" sz="1400" b="1" dirty="0"/>
              <a:t> </a:t>
            </a:r>
            <a:r>
              <a:rPr lang="pt-BR" sz="1400" b="1" dirty="0" err="1" smtClean="0"/>
              <a:t>English</a:t>
            </a:r>
            <a:r>
              <a:rPr lang="pt-BR" sz="1400" b="1" dirty="0" smtClean="0"/>
              <a:t> </a:t>
            </a:r>
            <a:r>
              <a:rPr lang="pt-BR" sz="1400" b="1" dirty="0"/>
              <a:t>per </a:t>
            </a:r>
            <a:r>
              <a:rPr lang="pt-BR" sz="1400" b="1" dirty="0" err="1"/>
              <a:t>week</a:t>
            </a:r>
            <a:r>
              <a:rPr lang="pt-BR" sz="1400" b="1" dirty="0" smtClean="0"/>
              <a:t>?</a:t>
            </a:r>
          </a:p>
          <a:p>
            <a:r>
              <a:rPr lang="pt-BR" sz="1400" dirty="0" smtClean="0"/>
              <a:t>I </a:t>
            </a:r>
            <a:r>
              <a:rPr lang="pt-BR" sz="1400" dirty="0" err="1" smtClean="0"/>
              <a:t>study</a:t>
            </a:r>
            <a:r>
              <a:rPr lang="pt-BR" sz="1400" dirty="0" smtClean="0"/>
              <a:t> </a:t>
            </a:r>
            <a:r>
              <a:rPr lang="pt-BR" sz="1400" dirty="0" err="1" smtClean="0"/>
              <a:t>twice</a:t>
            </a:r>
            <a:r>
              <a:rPr lang="pt-BR" sz="1400" dirty="0" smtClean="0"/>
              <a:t> a </a:t>
            </a:r>
            <a:r>
              <a:rPr lang="pt-BR" sz="1400" dirty="0" err="1" smtClean="0"/>
              <a:t>week</a:t>
            </a:r>
            <a:r>
              <a:rPr lang="pt-BR" sz="1400" dirty="0" smtClean="0"/>
              <a:t>.</a:t>
            </a:r>
            <a:endParaRPr lang="pt-BR" sz="1400" dirty="0"/>
          </a:p>
          <a:p>
            <a:endParaRPr lang="pt-BR" sz="1400" b="1" dirty="0"/>
          </a:p>
          <a:p>
            <a:r>
              <a:rPr lang="pt-BR" sz="1400" b="1" dirty="0" smtClean="0"/>
              <a:t>5. I </a:t>
            </a:r>
            <a:r>
              <a:rPr lang="pt-BR" sz="1400" b="1" dirty="0" err="1" smtClean="0"/>
              <a:t>bought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two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apples</a:t>
            </a:r>
            <a:r>
              <a:rPr lang="pt-BR" sz="1400" b="1" dirty="0" smtClean="0"/>
              <a:t>. Do </a:t>
            </a:r>
            <a:r>
              <a:rPr lang="pt-BR" sz="1400" b="1" dirty="0" err="1" smtClean="0"/>
              <a:t>you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want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one</a:t>
            </a:r>
            <a:r>
              <a:rPr lang="pt-BR" sz="1400" b="1" dirty="0" smtClean="0"/>
              <a:t>?</a:t>
            </a:r>
          </a:p>
          <a:p>
            <a:r>
              <a:rPr lang="pt-BR" sz="1400" dirty="0" err="1" smtClean="0"/>
              <a:t>Thanks</a:t>
            </a:r>
            <a:r>
              <a:rPr lang="pt-BR" sz="1400" dirty="0" smtClean="0"/>
              <a:t>. I ate 3 </a:t>
            </a:r>
            <a:r>
              <a:rPr lang="pt-BR" sz="1400" dirty="0" err="1" smtClean="0"/>
              <a:t>already</a:t>
            </a:r>
            <a:r>
              <a:rPr lang="pt-BR" sz="1400" dirty="0" smtClean="0"/>
              <a:t>.</a:t>
            </a:r>
            <a:endParaRPr lang="pt-BR" sz="1400" dirty="0"/>
          </a:p>
          <a:p>
            <a:endParaRPr lang="pt-BR" sz="1400" b="1" dirty="0"/>
          </a:p>
          <a:p>
            <a:r>
              <a:rPr lang="en-US" sz="1400" b="1" dirty="0" smtClean="0"/>
              <a:t>6. When </a:t>
            </a:r>
            <a:r>
              <a:rPr lang="en-US" sz="1400" b="1" dirty="0"/>
              <a:t>do you do morning exercises?</a:t>
            </a:r>
            <a:endParaRPr lang="en-US" sz="1400" dirty="0"/>
          </a:p>
          <a:p>
            <a:r>
              <a:rPr lang="en-US" sz="1400" b="1" dirty="0"/>
              <a:t> </a:t>
            </a:r>
            <a:r>
              <a:rPr lang="en-US" sz="1400" dirty="0"/>
              <a:t>I often do morning exercises at 6am.</a:t>
            </a:r>
          </a:p>
          <a:p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b="1" dirty="0" smtClean="0"/>
              <a:t>7. What do you watch your </a:t>
            </a:r>
            <a:r>
              <a:rPr lang="en-US" sz="1400" b="1" dirty="0" err="1" smtClean="0"/>
              <a:t>NetFlix</a:t>
            </a:r>
            <a:r>
              <a:rPr lang="en-US" sz="1400" b="1" dirty="0" smtClean="0"/>
              <a:t> series?</a:t>
            </a:r>
            <a:endParaRPr lang="en-US" sz="1400" dirty="0"/>
          </a:p>
          <a:p>
            <a:r>
              <a:rPr lang="en-US" sz="1400" dirty="0"/>
              <a:t>I </a:t>
            </a:r>
            <a:r>
              <a:rPr lang="en-US" sz="1400" dirty="0" smtClean="0"/>
              <a:t>usually watch them at </a:t>
            </a:r>
            <a:r>
              <a:rPr lang="en-US" sz="1400" dirty="0"/>
              <a:t>11pm.</a:t>
            </a:r>
          </a:p>
          <a:p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b="1" dirty="0" smtClean="0"/>
              <a:t>8. What are your </a:t>
            </a:r>
            <a:r>
              <a:rPr lang="en-US" sz="1400" b="1" dirty="0"/>
              <a:t>favorite </a:t>
            </a:r>
            <a:r>
              <a:rPr lang="en-US" sz="1400" b="1" dirty="0" smtClean="0"/>
              <a:t>drinks?</a:t>
            </a:r>
            <a:endParaRPr lang="en-US" sz="1400" dirty="0"/>
          </a:p>
          <a:p>
            <a:r>
              <a:rPr lang="en-US" sz="1400" dirty="0"/>
              <a:t>My favorite </a:t>
            </a:r>
            <a:r>
              <a:rPr lang="en-US" sz="1400" dirty="0" smtClean="0"/>
              <a:t>drinks are </a:t>
            </a:r>
            <a:r>
              <a:rPr lang="en-US" sz="1400" dirty="0"/>
              <a:t>beer </a:t>
            </a:r>
            <a:r>
              <a:rPr lang="en-US" sz="1400" dirty="0" smtClean="0"/>
              <a:t>and  </a:t>
            </a:r>
            <a:r>
              <a:rPr lang="en-US" sz="1400" dirty="0"/>
              <a:t>juice.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CF960A9-87A6-4676-8D73-F56B789BF796}"/>
              </a:ext>
            </a:extLst>
          </p:cNvPr>
          <p:cNvSpPr txBox="1"/>
          <p:nvPr/>
        </p:nvSpPr>
        <p:spPr>
          <a:xfrm>
            <a:off x="387192" y="667498"/>
            <a:ext cx="2953952" cy="898707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5 - FLUÊNCIA</a:t>
            </a: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School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was your elementary / junior high / high school like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foi a sua escola primária /ensino fundamental / colegial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</a:t>
            </a:r>
            <a:endParaRPr lang="pt-BR" sz="12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did you go to high school?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Onde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fez o ensino médio?</a:t>
            </a:r>
          </a:p>
          <a:p>
            <a:pPr lvl="0"/>
            <a:r>
              <a:rPr lang="pt-BR" sz="1200" dirty="0" smtClean="0"/>
              <a:t>______________________________________________________________________</a:t>
            </a:r>
          </a:p>
          <a:p>
            <a:pPr lvl="0"/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kind of kid were you when you were in high school?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tipo de criança você era quando estava no ensino médio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/>
              <a:t>______________________________________________________________________</a:t>
            </a: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Job </a:t>
            </a: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/ work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4. What do you 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/>
              <a:t>______________________________________________________________________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5</a:t>
            </a:r>
            <a:r>
              <a:rPr lang="en-US" sz="1200" dirty="0">
                <a:solidFill>
                  <a:srgbClr val="3D4C53"/>
                </a:solidFill>
              </a:rPr>
              <a:t>. Do you like it?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disso?</a:t>
            </a: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</a:t>
            </a:r>
            <a:r>
              <a:rPr lang="en-US" sz="1200" dirty="0">
                <a:solidFill>
                  <a:srgbClr val="3D4C53"/>
                </a:solidFill>
              </a:rPr>
              <a:t>. What’s the best / worst thing about your job?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é a melhor / pior coisa do seu trabalho?</a:t>
            </a: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Websites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7. What websites do you spend the most time on?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quais sites você passa mais tempo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pt-BR" sz="1200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8. What are some truly bizarre websites you’ve been to?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alguns sites verdadeiramente bizarros em que você já esteve?</a:t>
            </a: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9</a:t>
            </a:r>
            <a:r>
              <a:rPr lang="en-US" sz="1200" dirty="0">
                <a:solidFill>
                  <a:srgbClr val="3D4C53"/>
                </a:solidFill>
              </a:rPr>
              <a:t>. What is the most useful site you’ve used?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é o site mais útil que você já usou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pt-BR" sz="1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21</a:t>
            </a:fld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264565"/>
            <a:ext cx="329224" cy="3292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2055" y="942623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559698" y="979199"/>
            <a:ext cx="29578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59698" y="1739885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3055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81A66E8E-7DE5-4FE5-8C0F-C0370123A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1017"/>
              </p:ext>
            </p:extLst>
          </p:nvPr>
        </p:nvGraphicFramePr>
        <p:xfrm>
          <a:off x="368300" y="344488"/>
          <a:ext cx="6192838" cy="9181402"/>
        </p:xfrm>
        <a:graphic>
          <a:graphicData uri="http://schemas.openxmlformats.org/drawingml/2006/table">
            <a:tbl>
              <a:tblPr firstRow="1" firstCol="1" bandRow="1"/>
              <a:tblGrid>
                <a:gridCol w="3096419">
                  <a:extLst>
                    <a:ext uri="{9D8B030D-6E8A-4147-A177-3AD203B41FA5}">
                      <a16:colId xmlns="" xmlns:a16="http://schemas.microsoft.com/office/drawing/2014/main" val="3401088966"/>
                    </a:ext>
                  </a:extLst>
                </a:gridCol>
                <a:gridCol w="3096419">
                  <a:extLst>
                    <a:ext uri="{9D8B030D-6E8A-4147-A177-3AD203B41FA5}">
                      <a16:colId xmlns="" xmlns:a16="http://schemas.microsoft.com/office/drawing/2014/main" val="345431471"/>
                    </a:ext>
                  </a:extLst>
                </a:gridCol>
              </a:tblGrid>
              <a:tr h="11571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REGULAR VERBS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135461"/>
                  </a:ext>
                </a:extLst>
              </a:tr>
              <a:tr h="61691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accept 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aceitar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accepted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achieve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achieved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admit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admitted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affect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afetar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affected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agree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concordar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agreed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announce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anunciar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announced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answer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answered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appear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appeared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apply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applied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argue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argued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arrive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(chegar)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arrived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ask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perguntar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asked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attend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attended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avoid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avoided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believe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acreditar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believed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(chamar)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carregar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change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(mudar)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changed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close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closed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compare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compared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consider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considered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 contained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continue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continued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count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counted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create 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pt-BR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dance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(dançar)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danced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decide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decided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define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defined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determine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determined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develop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developed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discover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discovered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enter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entered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exist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existed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explain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explained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(terminar [uma atividade])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follow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followed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happen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acontecer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happened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help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helped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hope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esperança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hug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abraçar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hugged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imagine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imagined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improve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melhorar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improved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include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included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introduce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introduced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jump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(pular)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jumped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beijar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live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lived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maintain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maintained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mention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mencionar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mentioned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(mover)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need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needed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notice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perceber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noticed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occur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occurred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pass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passed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play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played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prevent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prevented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protect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protected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raise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raised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reach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reached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receive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receber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received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recognize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reconhecer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recognized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remember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lembrar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remembered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remove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(remover) – removed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represent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represented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respond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responded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return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returned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save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saved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seem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seemed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serve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served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share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shared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sign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signed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sound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sounded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stop</a:t>
                      </a:r>
                      <a:r>
                        <a:rPr lang="en-US" sz="11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stopped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study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studied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support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apoiar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supported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touch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touched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travel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(viajar)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travelled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treat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treated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visit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visited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walk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walked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wash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watch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watched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preocupar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-se)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78308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767417" y="6748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os verbos na 3° Pessoa do Singular.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6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5BD23CB0-3839-4274-9CF9-DFB3F659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27697"/>
              </p:ext>
            </p:extLst>
          </p:nvPr>
        </p:nvGraphicFramePr>
        <p:xfrm>
          <a:off x="368300" y="344488"/>
          <a:ext cx="6192837" cy="4680395"/>
        </p:xfrm>
        <a:graphic>
          <a:graphicData uri="http://schemas.openxmlformats.org/drawingml/2006/table">
            <a:tbl>
              <a:tblPr firstRow="1" firstCol="1" bandRow="1"/>
              <a:tblGrid>
                <a:gridCol w="880004">
                  <a:extLst>
                    <a:ext uri="{9D8B030D-6E8A-4147-A177-3AD203B41FA5}">
                      <a16:colId xmlns="" xmlns:a16="http://schemas.microsoft.com/office/drawing/2014/main" val="1542711787"/>
                    </a:ext>
                  </a:extLst>
                </a:gridCol>
                <a:gridCol w="1071753">
                  <a:extLst>
                    <a:ext uri="{9D8B030D-6E8A-4147-A177-3AD203B41FA5}">
                      <a16:colId xmlns="" xmlns:a16="http://schemas.microsoft.com/office/drawing/2014/main" val="677894569"/>
                    </a:ext>
                  </a:extLst>
                </a:gridCol>
                <a:gridCol w="929582">
                  <a:extLst>
                    <a:ext uri="{9D8B030D-6E8A-4147-A177-3AD203B41FA5}">
                      <a16:colId xmlns="" xmlns:a16="http://schemas.microsoft.com/office/drawing/2014/main" val="2586135884"/>
                    </a:ext>
                  </a:extLst>
                </a:gridCol>
                <a:gridCol w="308403">
                  <a:extLst>
                    <a:ext uri="{9D8B030D-6E8A-4147-A177-3AD203B41FA5}">
                      <a16:colId xmlns="" xmlns:a16="http://schemas.microsoft.com/office/drawing/2014/main" val="1685687628"/>
                    </a:ext>
                  </a:extLst>
                </a:gridCol>
                <a:gridCol w="1028008">
                  <a:extLst>
                    <a:ext uri="{9D8B030D-6E8A-4147-A177-3AD203B41FA5}">
                      <a16:colId xmlns="" xmlns:a16="http://schemas.microsoft.com/office/drawing/2014/main" val="346587468"/>
                    </a:ext>
                  </a:extLst>
                </a:gridCol>
                <a:gridCol w="1065920">
                  <a:extLst>
                    <a:ext uri="{9D8B030D-6E8A-4147-A177-3AD203B41FA5}">
                      <a16:colId xmlns="" xmlns:a16="http://schemas.microsoft.com/office/drawing/2014/main" val="520501802"/>
                    </a:ext>
                  </a:extLst>
                </a:gridCol>
                <a:gridCol w="909167">
                  <a:extLst>
                    <a:ext uri="{9D8B030D-6E8A-4147-A177-3AD203B41FA5}">
                      <a16:colId xmlns="" xmlns:a16="http://schemas.microsoft.com/office/drawing/2014/main" val="50320370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IRREGULAR VERBS</a:t>
                      </a:r>
                      <a:endParaRPr lang="pt-BR" sz="1200" b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35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9796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Drink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Freeze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Leave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Was, were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Frozen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Escolher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Beber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Congelar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Ouvir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Ocultar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Aguarde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Conhecer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Deitar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Mentira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Shake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Shook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Slept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Stood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Stole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wrote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Passeio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Dizer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Procurar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Brilho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Dormir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Espalhar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 de pé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Roubar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Xingar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Ensinar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Pensar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Vestir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Escrever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6654851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1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3</a:t>
            </a:fld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9D432805-5E10-4D1B-B080-88D7C9284B2A}"/>
              </a:ext>
            </a:extLst>
          </p:cNvPr>
          <p:cNvSpPr txBox="1"/>
          <p:nvPr/>
        </p:nvSpPr>
        <p:spPr>
          <a:xfrm>
            <a:off x="369840" y="834969"/>
            <a:ext cx="6191298" cy="858696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Memorize os verbos.</a:t>
            </a:r>
            <a:endParaRPr lang="en-US" sz="1200" b="1" dirty="0">
              <a:solidFill>
                <a:srgbClr val="1F7872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never </a:t>
            </a:r>
            <a:r>
              <a:rPr lang="en-US" sz="1200" b="1" dirty="0">
                <a:solidFill>
                  <a:srgbClr val="1F7872"/>
                </a:solidFill>
              </a:rPr>
              <a:t>arrive</a:t>
            </a:r>
            <a:r>
              <a:rPr lang="en-US" sz="1200" dirty="0"/>
              <a:t> </a:t>
            </a:r>
            <a:r>
              <a:rPr lang="en-US" sz="1200" dirty="0" smtClean="0"/>
              <a:t>late </a:t>
            </a:r>
            <a:r>
              <a:rPr lang="en-US" sz="1200" dirty="0"/>
              <a:t>for my English Class</a:t>
            </a:r>
            <a:r>
              <a:rPr lang="en-US" sz="1200" dirty="0" smtClean="0"/>
              <a:t>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She </a:t>
            </a:r>
            <a:r>
              <a:rPr lang="en-US" sz="1200" b="1" dirty="0" smtClean="0">
                <a:solidFill>
                  <a:srgbClr val="1F7872"/>
                </a:solidFill>
              </a:rPr>
              <a:t>asks</a:t>
            </a:r>
            <a:r>
              <a:rPr lang="en-US" sz="1200" dirty="0" smtClean="0"/>
              <a:t> </a:t>
            </a:r>
            <a:r>
              <a:rPr lang="en-US" sz="1200" dirty="0"/>
              <a:t>him about his opinion.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b="1" dirty="0" smtClean="0">
                <a:solidFill>
                  <a:srgbClr val="1F7872"/>
                </a:solidFill>
              </a:rPr>
              <a:t>am</a:t>
            </a:r>
            <a:r>
              <a:rPr lang="en-US" sz="1200" dirty="0" smtClean="0"/>
              <a:t> </a:t>
            </a:r>
            <a:r>
              <a:rPr lang="en-US" sz="1200" dirty="0"/>
              <a:t>a good student.	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Prices </a:t>
            </a:r>
            <a:r>
              <a:rPr lang="en-US" sz="1200" b="1" dirty="0" smtClean="0">
                <a:solidFill>
                  <a:srgbClr val="1F7872"/>
                </a:solidFill>
              </a:rPr>
              <a:t>begin</a:t>
            </a:r>
            <a:r>
              <a:rPr lang="en-US" sz="1200" dirty="0" smtClean="0"/>
              <a:t> </a:t>
            </a:r>
            <a:r>
              <a:rPr lang="en-US" sz="1200" dirty="0"/>
              <a:t>at $110 per night.		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b="1" dirty="0" smtClean="0">
                <a:solidFill>
                  <a:srgbClr val="1F7872"/>
                </a:solidFill>
              </a:rPr>
              <a:t>Break</a:t>
            </a:r>
            <a:r>
              <a:rPr lang="en-US" sz="1200" dirty="0" smtClean="0"/>
              <a:t> </a:t>
            </a:r>
            <a:r>
              <a:rPr lang="en-US" sz="1200" dirty="0"/>
              <a:t>the chocolate bar in half.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pt-BR" sz="1200" dirty="0" smtClean="0"/>
              <a:t>Winter </a:t>
            </a:r>
            <a:r>
              <a:rPr lang="pt-BR" sz="1200" b="1" dirty="0" smtClean="0">
                <a:solidFill>
                  <a:srgbClr val="1F7872"/>
                </a:solidFill>
              </a:rPr>
              <a:t>brings</a:t>
            </a:r>
            <a:r>
              <a:rPr lang="pt-BR" sz="1200" dirty="0" smtClean="0"/>
              <a:t> </a:t>
            </a:r>
            <a:r>
              <a:rPr lang="pt-BR" sz="1200" dirty="0"/>
              <a:t>snow.			 </a:t>
            </a:r>
            <a:endParaRPr lang="pt-BR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Now </a:t>
            </a:r>
            <a:r>
              <a:rPr lang="en-US" sz="1200" dirty="0"/>
              <a:t>is a good time to </a:t>
            </a:r>
            <a:r>
              <a:rPr lang="en-US" sz="1200" b="1" dirty="0">
                <a:solidFill>
                  <a:srgbClr val="1F7872"/>
                </a:solidFill>
              </a:rPr>
              <a:t>buy</a:t>
            </a:r>
            <a:r>
              <a:rPr lang="en-US" sz="1200" b="1" dirty="0"/>
              <a:t> </a:t>
            </a:r>
            <a:r>
              <a:rPr lang="en-US" sz="1200" dirty="0"/>
              <a:t>dollars.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need to </a:t>
            </a:r>
            <a:r>
              <a:rPr lang="en-US" sz="1200" b="1" dirty="0">
                <a:solidFill>
                  <a:srgbClr val="1F7872"/>
                </a:solidFill>
              </a:rPr>
              <a:t>call</a:t>
            </a:r>
            <a:r>
              <a:rPr lang="en-US" sz="1200" dirty="0"/>
              <a:t> for help!	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want to </a:t>
            </a:r>
            <a:r>
              <a:rPr lang="en-US" sz="1200" b="1" dirty="0">
                <a:solidFill>
                  <a:srgbClr val="1F7872"/>
                </a:solidFill>
              </a:rPr>
              <a:t>choose</a:t>
            </a:r>
            <a:r>
              <a:rPr lang="en-US" sz="1200" dirty="0"/>
              <a:t> a good career.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have to </a:t>
            </a:r>
            <a:r>
              <a:rPr lang="en-US" sz="1200" b="1" dirty="0">
                <a:solidFill>
                  <a:srgbClr val="1F7872"/>
                </a:solidFill>
              </a:rPr>
              <a:t>clean</a:t>
            </a:r>
            <a:r>
              <a:rPr lang="en-US" sz="1200" dirty="0"/>
              <a:t> up that mess.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endParaRPr lang="en-US" sz="1200" dirty="0"/>
          </a:p>
          <a:p>
            <a:pPr lvl="0"/>
            <a:r>
              <a:rPr lang="en-US" sz="1200" b="1" dirty="0">
                <a:solidFill>
                  <a:srgbClr val="1F7872"/>
                </a:solidFill>
              </a:rPr>
              <a:t>2.2 Complete </a:t>
            </a:r>
            <a:r>
              <a:rPr lang="en-US" sz="1200" b="1" dirty="0" smtClean="0">
                <a:solidFill>
                  <a:srgbClr val="1F7872"/>
                </a:solidFill>
              </a:rPr>
              <a:t>as sentenças com os verbos.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She__________________ to the bank every day. (go) </a:t>
            </a:r>
            <a:endParaRPr lang="pt-BR" sz="1200" dirty="0"/>
          </a:p>
          <a:p>
            <a:r>
              <a:rPr lang="en-US" sz="1200" dirty="0"/>
              <a:t>b)	He __________________ Italian once a week. (study) </a:t>
            </a:r>
            <a:endParaRPr lang="pt-BR" sz="1200" dirty="0"/>
          </a:p>
          <a:p>
            <a:r>
              <a:rPr lang="en-US" sz="1200" dirty="0"/>
              <a:t>c)	They ___________________coffee in the morning. (not drink</a:t>
            </a:r>
            <a:endParaRPr lang="pt-BR" sz="1200" dirty="0"/>
          </a:p>
          <a:p>
            <a:r>
              <a:rPr lang="en-US" sz="1200" dirty="0"/>
              <a:t>d)	_________ she ___________ the guitar? (play)</a:t>
            </a:r>
            <a:endParaRPr lang="pt-BR" sz="1200" dirty="0"/>
          </a:p>
          <a:p>
            <a:r>
              <a:rPr lang="en-US" sz="1200" dirty="0"/>
              <a:t>e)	What _________ you ____________ for lunch? (have) </a:t>
            </a:r>
            <a:endParaRPr lang="pt-BR" sz="1200" dirty="0"/>
          </a:p>
          <a:p>
            <a:r>
              <a:rPr lang="en-US" sz="1200" dirty="0"/>
              <a:t>f)	Henry _______________ television in the morning. (watch) </a:t>
            </a:r>
            <a:endParaRPr lang="pt-BR" sz="1200" dirty="0"/>
          </a:p>
          <a:p>
            <a:r>
              <a:rPr lang="en-US" sz="1200" dirty="0"/>
              <a:t>g)	We ___________________to the radio every afternoon. (listen)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DO, DOES, DON’T or DOESN’T.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 ________ they live in London? No, ________________. 		</a:t>
            </a:r>
            <a:endParaRPr lang="pt-BR" sz="1200" dirty="0"/>
          </a:p>
          <a:p>
            <a:r>
              <a:rPr lang="en-US" sz="1200" dirty="0"/>
              <a:t>b)	 ________your mother buy many shoes? No, _________.</a:t>
            </a:r>
            <a:endParaRPr lang="pt-BR" sz="1200" dirty="0"/>
          </a:p>
          <a:p>
            <a:r>
              <a:rPr lang="en-US" sz="1200" dirty="0"/>
              <a:t>c)	 ________ your boss love using WhatsApp? Yes, ________.</a:t>
            </a:r>
            <a:endParaRPr lang="pt-BR" sz="1200" dirty="0"/>
          </a:p>
          <a:p>
            <a:r>
              <a:rPr lang="en-US" sz="1200" dirty="0"/>
              <a:t>d)	 ________Mary watch television at night? Yes, ________.</a:t>
            </a:r>
            <a:endParaRPr lang="pt-BR" sz="1200" dirty="0"/>
          </a:p>
          <a:p>
            <a:r>
              <a:rPr lang="en-US" sz="1200" dirty="0"/>
              <a:t>e)	 ________ John and Milla work in bank? No, __________.</a:t>
            </a:r>
            <a:endParaRPr lang="pt-BR" sz="1200" dirty="0"/>
          </a:p>
          <a:p>
            <a:r>
              <a:rPr lang="en-US" sz="1200" dirty="0"/>
              <a:t>f)	_________ the boys usually play volleyball? Yes, _______.</a:t>
            </a:r>
            <a:endParaRPr lang="pt-BR" sz="1200" dirty="0"/>
          </a:p>
          <a:p>
            <a:r>
              <a:rPr lang="en-US" sz="1200" dirty="0"/>
              <a:t>g)	 ________ the boy have a new bike? No, ________.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pt-BR" sz="1200" b="1" dirty="0">
                <a:solidFill>
                  <a:srgbClr val="1F7872"/>
                </a:solidFill>
              </a:rPr>
              <a:t>2.4 Passe as frases abaixo para as formas negativa e interrogativa: </a:t>
            </a:r>
          </a:p>
          <a:p>
            <a:r>
              <a:rPr lang="pt-BR" sz="1200" dirty="0"/>
              <a:t> </a:t>
            </a:r>
            <a:r>
              <a:rPr lang="en-US" sz="1200" dirty="0"/>
              <a:t>a)	They work hard every day.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b)	He has a good job.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c)	You do your best every day.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d)	She talks a lot every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e)	I miss the English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 smtClean="0"/>
              <a:t>__________________________________</a:t>
            </a:r>
            <a:endParaRPr lang="pt-BR" sz="1050" dirty="0"/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368300" y="499207"/>
            <a:ext cx="6192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  	     </a:t>
            </a:r>
            <a:r>
              <a:rPr lang="en-US" sz="1200" b="1" i="1" dirty="0" smtClean="0">
                <a:solidFill>
                  <a:srgbClr val="1F7872"/>
                </a:solidFill>
              </a:rPr>
              <a:t>: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51275" y="1015722"/>
            <a:ext cx="3085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nunca chego atrasado para a minha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pergunta sobre sua opinião.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sou um bom estudante.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preços começam em US 110 por noite.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Quebre a barra de chocolate ao meio.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inverno traz neve.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Agora é uma boa hora para comprar dólares.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pedir ajuda!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escolher uma boa carreira.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limpar essa bagunça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98" y="851110"/>
            <a:ext cx="329224" cy="3292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70511" y="537391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2329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299" y="529409"/>
            <a:ext cx="6192837" cy="4401205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400" b="1" dirty="0" smtClean="0">
              <a:solidFill>
                <a:srgbClr val="00B050"/>
              </a:solidFill>
            </a:endParaRPr>
          </a:p>
          <a:p>
            <a:pPr lvl="0"/>
            <a:endParaRPr lang="pt-BR" sz="1200" b="1" dirty="0"/>
          </a:p>
          <a:p>
            <a:pPr lvl="0"/>
            <a:r>
              <a:rPr lang="en-US" sz="1200" b="1" dirty="0">
                <a:solidFill>
                  <a:srgbClr val="00B050"/>
                </a:solidFill>
              </a:rPr>
              <a:t>1. </a:t>
            </a:r>
            <a:r>
              <a:rPr lang="en-US" sz="1200" dirty="0"/>
              <a:t>My son lives in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.(Brazil)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2. </a:t>
            </a:r>
            <a:r>
              <a:rPr lang="en-US" sz="1200" dirty="0" smtClean="0"/>
              <a:t>He plays </a:t>
            </a:r>
            <a:r>
              <a:rPr lang="en-US" sz="1200" u="sng" dirty="0"/>
              <a:t>basketball</a:t>
            </a:r>
            <a:r>
              <a:rPr lang="en-US" sz="1200" dirty="0" smtClean="0"/>
              <a:t>.(soccer)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3. </a:t>
            </a:r>
            <a:r>
              <a:rPr lang="en-US" sz="1200" dirty="0" smtClean="0"/>
              <a:t>She </a:t>
            </a:r>
            <a:r>
              <a:rPr lang="en-US" sz="1200" dirty="0"/>
              <a:t>catches the </a:t>
            </a:r>
            <a:r>
              <a:rPr lang="en-US" sz="1200" b="1" dirty="0" smtClean="0">
                <a:solidFill>
                  <a:srgbClr val="C00000"/>
                </a:solidFill>
              </a:rPr>
              <a:t>TRAIN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every </a:t>
            </a:r>
            <a:r>
              <a:rPr lang="en-US" sz="1200" u="sng" dirty="0"/>
              <a:t>morning</a:t>
            </a:r>
            <a:r>
              <a:rPr lang="en-US" sz="1200" dirty="0" smtClean="0"/>
              <a:t>.(afternoon)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4. </a:t>
            </a:r>
            <a:r>
              <a:rPr lang="en-US" sz="1200" dirty="0" smtClean="0"/>
              <a:t>Bob doesn’t </a:t>
            </a:r>
            <a:r>
              <a:rPr lang="en-US" sz="1200" u="sng" dirty="0"/>
              <a:t>work</a:t>
            </a:r>
            <a:r>
              <a:rPr lang="en-US" sz="1200" dirty="0" smtClean="0"/>
              <a:t>. (study)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5. </a:t>
            </a:r>
            <a:r>
              <a:rPr lang="en-US" sz="1200" dirty="0"/>
              <a:t>My father doesn’t speak </a:t>
            </a:r>
            <a:r>
              <a:rPr lang="en-US" sz="1200" u="sng" dirty="0"/>
              <a:t>good</a:t>
            </a:r>
            <a:r>
              <a:rPr lang="en-US" sz="1200" dirty="0"/>
              <a:t> </a:t>
            </a:r>
            <a:r>
              <a:rPr lang="en-US" sz="1200" u="sng" dirty="0"/>
              <a:t>English</a:t>
            </a:r>
            <a:r>
              <a:rPr lang="en-US" sz="1200" dirty="0" smtClean="0"/>
              <a:t>.(well)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6. </a:t>
            </a:r>
            <a:r>
              <a:rPr lang="en-US" sz="1200" dirty="0"/>
              <a:t>He goes to </a:t>
            </a:r>
            <a:r>
              <a:rPr lang="en-US" sz="1200" dirty="0" smtClean="0"/>
              <a:t>the </a:t>
            </a:r>
            <a:r>
              <a:rPr lang="en-US" sz="1200" u="sng" dirty="0" smtClean="0"/>
              <a:t>beach</a:t>
            </a:r>
            <a:r>
              <a:rPr lang="en-US" sz="1200" dirty="0" smtClean="0"/>
              <a:t> every </a:t>
            </a:r>
            <a:r>
              <a:rPr lang="en-US" sz="1200" dirty="0"/>
              <a:t>day</a:t>
            </a:r>
            <a:r>
              <a:rPr lang="en-US" sz="1200" dirty="0" smtClean="0"/>
              <a:t>.(park)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7. </a:t>
            </a:r>
            <a:r>
              <a:rPr lang="en-US" sz="1200" dirty="0"/>
              <a:t>He loves to play </a:t>
            </a:r>
            <a:r>
              <a:rPr lang="en-US" sz="1200" u="sng" dirty="0" smtClean="0"/>
              <a:t>soccer</a:t>
            </a:r>
            <a:r>
              <a:rPr lang="en-US" sz="1200" dirty="0" smtClean="0"/>
              <a:t>.(tennis)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8</a:t>
            </a:r>
            <a:r>
              <a:rPr lang="en-US" sz="1200" dirty="0"/>
              <a:t>. He goes to </a:t>
            </a:r>
            <a:r>
              <a:rPr lang="en-US" sz="1200" u="sng" dirty="0"/>
              <a:t>school</a:t>
            </a:r>
            <a:r>
              <a:rPr lang="en-US" sz="1200" dirty="0" smtClean="0"/>
              <a:t>. (work)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9. </a:t>
            </a:r>
            <a:r>
              <a:rPr lang="en-US" sz="1200" dirty="0"/>
              <a:t>Does he go to </a:t>
            </a:r>
            <a:r>
              <a:rPr lang="en-US" sz="1200" u="sng" dirty="0"/>
              <a:t>school</a:t>
            </a:r>
            <a:r>
              <a:rPr lang="en-US" sz="1200" dirty="0"/>
              <a:t>?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10. </a:t>
            </a:r>
            <a:r>
              <a:rPr lang="en-US" sz="1200" dirty="0" smtClean="0"/>
              <a:t>He writes </a:t>
            </a:r>
            <a:r>
              <a:rPr lang="en-US" sz="1200" dirty="0"/>
              <a:t>an e-mail to </a:t>
            </a:r>
            <a:r>
              <a:rPr lang="en-US" sz="1200" dirty="0" smtClean="0"/>
              <a:t>his </a:t>
            </a:r>
            <a:r>
              <a:rPr lang="en-US" sz="1200" u="sng" dirty="0" smtClean="0"/>
              <a:t>best </a:t>
            </a:r>
            <a:r>
              <a:rPr lang="en-US" sz="1200" u="sng" dirty="0"/>
              <a:t>friend</a:t>
            </a:r>
            <a:r>
              <a:rPr lang="en-US" sz="1200" u="sng" dirty="0" smtClean="0"/>
              <a:t>.</a:t>
            </a:r>
            <a:r>
              <a:rPr lang="en-US" sz="1200" u="sng" dirty="0"/>
              <a:t/>
            </a:r>
            <a:br>
              <a:rPr lang="en-US" sz="1200" u="sng" dirty="0"/>
            </a:br>
            <a:r>
              <a:rPr lang="en-US" sz="1200" b="1" dirty="0">
                <a:solidFill>
                  <a:srgbClr val="00B050"/>
                </a:solidFill>
              </a:rPr>
              <a:t>11. </a:t>
            </a:r>
            <a:r>
              <a:rPr lang="en-US" sz="1200" dirty="0"/>
              <a:t>He thinks he is very </a:t>
            </a:r>
            <a:r>
              <a:rPr lang="en-US" sz="1200" u="sng" dirty="0"/>
              <a:t>handsome</a:t>
            </a:r>
            <a:r>
              <a:rPr lang="en-US" sz="1200" dirty="0" smtClean="0"/>
              <a:t>.(tall)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12. </a:t>
            </a:r>
            <a:r>
              <a:rPr lang="en-US" sz="1200" dirty="0"/>
              <a:t>It usually rains every </a:t>
            </a:r>
            <a:r>
              <a:rPr lang="en-US" sz="1200" u="sng" dirty="0"/>
              <a:t>day</a:t>
            </a:r>
            <a:r>
              <a:rPr lang="en-US" sz="1200" dirty="0"/>
              <a:t> here</a:t>
            </a:r>
            <a:r>
              <a:rPr lang="en-US" sz="1200" dirty="0" smtClean="0"/>
              <a:t>. (night)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13. </a:t>
            </a:r>
            <a:r>
              <a:rPr lang="en-US" sz="1200" dirty="0"/>
              <a:t>It smells very delicious in the </a:t>
            </a:r>
            <a:r>
              <a:rPr lang="en-US" sz="1200" u="sng" dirty="0"/>
              <a:t>kitchen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14. </a:t>
            </a:r>
            <a:r>
              <a:rPr lang="en-US" sz="1200" dirty="0"/>
              <a:t>We </a:t>
            </a:r>
            <a:r>
              <a:rPr lang="en-US" sz="1200" u="sng" dirty="0" smtClean="0"/>
              <a:t>sing songs </a:t>
            </a:r>
            <a:r>
              <a:rPr lang="en-US" sz="1200" dirty="0" smtClean="0"/>
              <a:t>at night.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15. </a:t>
            </a:r>
            <a:r>
              <a:rPr lang="en-US" sz="1200" dirty="0"/>
              <a:t>We go to </a:t>
            </a:r>
            <a:r>
              <a:rPr lang="en-US" sz="1200" dirty="0" smtClean="0"/>
              <a:t>church </a:t>
            </a:r>
            <a:r>
              <a:rPr lang="en-US" sz="1200" dirty="0"/>
              <a:t>every </a:t>
            </a:r>
            <a:r>
              <a:rPr lang="en-US" sz="1200" b="1" u="sng" dirty="0" smtClean="0">
                <a:solidFill>
                  <a:srgbClr val="CC9900"/>
                </a:solidFill>
              </a:rPr>
              <a:t>SUNDAY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16. </a:t>
            </a:r>
            <a:r>
              <a:rPr lang="en-US" sz="1200" dirty="0"/>
              <a:t>Does he write </a:t>
            </a:r>
            <a:r>
              <a:rPr lang="en-US" sz="1200" u="sng" dirty="0"/>
              <a:t>an email</a:t>
            </a:r>
            <a:r>
              <a:rPr lang="en-US" sz="1200" dirty="0" smtClean="0"/>
              <a:t>?(a letter)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17. </a:t>
            </a:r>
            <a:r>
              <a:rPr lang="en-US" sz="1200" dirty="0"/>
              <a:t>The sun rises at the </a:t>
            </a:r>
            <a:r>
              <a:rPr lang="en-US" sz="1200" u="sng" dirty="0"/>
              <a:t>east</a:t>
            </a:r>
            <a:r>
              <a:rPr lang="en-US" sz="1200" dirty="0" smtClean="0"/>
              <a:t>.(west)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18. </a:t>
            </a:r>
            <a:r>
              <a:rPr lang="en-US" sz="1200" dirty="0" smtClean="0"/>
              <a:t>Bob </a:t>
            </a:r>
            <a:r>
              <a:rPr lang="en-US" sz="1200" u="sng" dirty="0" smtClean="0"/>
              <a:t>always</a:t>
            </a:r>
            <a:r>
              <a:rPr lang="en-US" sz="1200" dirty="0" smtClean="0"/>
              <a:t> brushes his teeth .(never)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19. </a:t>
            </a:r>
            <a:r>
              <a:rPr lang="en-US" sz="1200" dirty="0" smtClean="0"/>
              <a:t>She </a:t>
            </a:r>
            <a:r>
              <a:rPr lang="en-US" sz="1200" dirty="0"/>
              <a:t>gets up </a:t>
            </a:r>
            <a:r>
              <a:rPr lang="en-US" sz="1200" u="sng" dirty="0"/>
              <a:t>early</a:t>
            </a:r>
            <a:r>
              <a:rPr lang="en-US" sz="1200" dirty="0"/>
              <a:t> every day</a:t>
            </a:r>
            <a:r>
              <a:rPr lang="en-US" sz="1200" dirty="0" smtClean="0"/>
              <a:t>.(late)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20. </a:t>
            </a:r>
            <a:r>
              <a:rPr lang="en-US" sz="1200" dirty="0"/>
              <a:t>They speak </a:t>
            </a:r>
            <a:r>
              <a:rPr lang="en-US" sz="1200" u="sng" dirty="0"/>
              <a:t>English</a:t>
            </a:r>
            <a:r>
              <a:rPr lang="en-US" sz="1200" dirty="0"/>
              <a:t> in USA</a:t>
            </a:r>
            <a:r>
              <a:rPr lang="en-US" sz="1200" dirty="0" smtClean="0"/>
              <a:t>.(Spanish)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8298" y="5146071"/>
            <a:ext cx="6192837" cy="43704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4. PERGUNTAS</a:t>
            </a:r>
          </a:p>
          <a:p>
            <a:pPr lvl="0"/>
            <a:endParaRPr lang="pt-BR" sz="1200" b="1" dirty="0" smtClean="0">
              <a:solidFill>
                <a:srgbClr val="0070C0"/>
              </a:solidFill>
            </a:endParaRPr>
          </a:p>
          <a:p>
            <a:pPr lvl="0"/>
            <a:endParaRPr lang="pt-BR" sz="1200" b="1" dirty="0"/>
          </a:p>
          <a:p>
            <a:r>
              <a:rPr lang="en-US" sz="1200" b="1" dirty="0" smtClean="0">
                <a:solidFill>
                  <a:srgbClr val="0070C0"/>
                </a:solidFill>
              </a:rPr>
              <a:t>1. </a:t>
            </a:r>
            <a:r>
              <a:rPr lang="en-US" sz="1200" dirty="0" smtClean="0"/>
              <a:t>Where</a:t>
            </a:r>
            <a:r>
              <a:rPr lang="en-US" sz="1200" dirty="0"/>
              <a:t> do you work?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2. </a:t>
            </a:r>
            <a:r>
              <a:rPr lang="en-US" sz="1200" dirty="0" smtClean="0"/>
              <a:t>What</a:t>
            </a:r>
            <a:r>
              <a:rPr lang="en-US" sz="1200" dirty="0"/>
              <a:t> does he do?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3. </a:t>
            </a:r>
            <a:r>
              <a:rPr lang="en-US" sz="1200" dirty="0" smtClean="0"/>
              <a:t>How</a:t>
            </a:r>
            <a:r>
              <a:rPr lang="en-US" sz="1200" dirty="0"/>
              <a:t> do they come here?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4</a:t>
            </a:r>
            <a:r>
              <a:rPr lang="en-US" sz="1200" dirty="0" smtClean="0"/>
              <a:t>. When</a:t>
            </a:r>
            <a:r>
              <a:rPr lang="en-US" sz="1200" dirty="0"/>
              <a:t> do we start?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5. </a:t>
            </a:r>
            <a:r>
              <a:rPr lang="en-US" sz="1200" dirty="0" smtClean="0"/>
              <a:t>Why</a:t>
            </a:r>
            <a:r>
              <a:rPr lang="en-US" sz="1200" dirty="0"/>
              <a:t> do they play </a:t>
            </a:r>
            <a:r>
              <a:rPr lang="en-US" sz="1200" dirty="0" smtClean="0"/>
              <a:t>so </a:t>
            </a:r>
            <a:r>
              <a:rPr lang="en-US" sz="1200" dirty="0"/>
              <a:t>late?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6. </a:t>
            </a:r>
            <a:r>
              <a:rPr lang="en-US" sz="1200" dirty="0" smtClean="0"/>
              <a:t>What</a:t>
            </a:r>
            <a:r>
              <a:rPr lang="en-US" sz="1200" dirty="0"/>
              <a:t> does she </a:t>
            </a:r>
            <a:r>
              <a:rPr lang="en-US" sz="1200" dirty="0" smtClean="0"/>
              <a:t>like?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7. </a:t>
            </a:r>
            <a:r>
              <a:rPr lang="en-US" sz="1200" dirty="0" smtClean="0"/>
              <a:t>Where</a:t>
            </a:r>
            <a:r>
              <a:rPr lang="en-US" sz="1200" dirty="0"/>
              <a:t> do you go to the cinema?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8. </a:t>
            </a:r>
            <a:r>
              <a:rPr lang="en-US" sz="1200" dirty="0" smtClean="0"/>
              <a:t>When</a:t>
            </a:r>
            <a:r>
              <a:rPr lang="en-US" sz="1200" dirty="0"/>
              <a:t> do we leave?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9. </a:t>
            </a:r>
            <a:r>
              <a:rPr lang="en-US" sz="1200" dirty="0" smtClean="0"/>
              <a:t>Do you study a lot?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10. </a:t>
            </a:r>
            <a:r>
              <a:rPr lang="en-US" sz="1200" dirty="0" smtClean="0"/>
              <a:t>Do you have kids</a:t>
            </a:r>
            <a:r>
              <a:rPr lang="en-US" sz="1200" dirty="0"/>
              <a:t>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11. </a:t>
            </a:r>
            <a:r>
              <a:rPr lang="en-US" sz="1200" dirty="0" smtClean="0"/>
              <a:t>Do you have the time?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12. </a:t>
            </a:r>
            <a:r>
              <a:rPr lang="en-US" sz="1200" dirty="0" smtClean="0"/>
              <a:t>Does she drink beer?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13. </a:t>
            </a:r>
            <a:r>
              <a:rPr lang="en-US" sz="1200" dirty="0" smtClean="0"/>
              <a:t>Do you like to be late?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14. </a:t>
            </a:r>
            <a:r>
              <a:rPr lang="pt-BR" sz="1200" dirty="0"/>
              <a:t>Does she study Italian?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15. </a:t>
            </a:r>
            <a:r>
              <a:rPr lang="en-US" sz="1200" dirty="0" smtClean="0"/>
              <a:t>Why</a:t>
            </a:r>
            <a:r>
              <a:rPr lang="en-US" sz="1200" dirty="0"/>
              <a:t> </a:t>
            </a:r>
            <a:r>
              <a:rPr lang="en-US" sz="1200" dirty="0" smtClean="0"/>
              <a:t>do you come here?</a:t>
            </a:r>
            <a:endParaRPr lang="en-US" sz="1200" dirty="0"/>
          </a:p>
          <a:p>
            <a:pPr lvl="0"/>
            <a:r>
              <a:rPr lang="pt-BR" sz="1200" b="1" dirty="0" smtClean="0">
                <a:solidFill>
                  <a:schemeClr val="accent1"/>
                </a:solidFill>
              </a:rPr>
              <a:t>16. </a:t>
            </a:r>
            <a:r>
              <a:rPr lang="pt-BR" sz="1200" dirty="0" smtClean="0"/>
              <a:t>Do you read books?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17. </a:t>
            </a:r>
            <a:r>
              <a:rPr lang="en-US" sz="1200" dirty="0" smtClean="0"/>
              <a:t>Do </a:t>
            </a:r>
            <a:r>
              <a:rPr lang="en-US" sz="1200" dirty="0"/>
              <a:t>you see the stars?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18. </a:t>
            </a:r>
            <a:r>
              <a:rPr lang="en-US" sz="1200" dirty="0" smtClean="0"/>
              <a:t>Do </a:t>
            </a:r>
            <a:r>
              <a:rPr lang="en-US" sz="1200" dirty="0"/>
              <a:t>they speak Chinese?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19. </a:t>
            </a:r>
            <a:r>
              <a:rPr lang="en-US" sz="1200" dirty="0" smtClean="0"/>
              <a:t>Does </a:t>
            </a:r>
            <a:r>
              <a:rPr lang="en-US" sz="1200" dirty="0"/>
              <a:t>he swim?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20. </a:t>
            </a:r>
            <a:r>
              <a:rPr lang="en-US" sz="1200" dirty="0" smtClean="0"/>
              <a:t>Does </a:t>
            </a:r>
            <a:r>
              <a:rPr lang="en-US" sz="1200" dirty="0"/>
              <a:t>she listen to jazz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7084" y="1134213"/>
            <a:ext cx="3332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Meu</a:t>
            </a:r>
            <a:r>
              <a:rPr lang="pt-BR" sz="1200" dirty="0" smtClean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filho mora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na Itália.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joga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basquete. 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       3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 o trem todas as manhãs.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não trabalha.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Meu pai não fala bem inglês.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Ele vai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 praia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Ele adora jogar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futebol.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Ele vai para a escola.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Ele vai à escola?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escreve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um e-mail para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seu melhor amigo.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Ele se acha muito bonito.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Normalmente chove todos os dias aqui.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Cheira muito bem na cozinha.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C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antamos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músicas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à noite.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Vamos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igreja todos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domingos.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Ele escreve um e-mail?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O sol nasce no leste.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escova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dentes duas vezes por dia.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 levanta cedo 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Eles falam inglês nos EUA.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26102" y="5712939"/>
            <a:ext cx="22804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Onde você trabalha?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O que ele faz?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3. Como eles vêm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Quando começamos?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Por que eles jogam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tão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tarde?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O que ela gosta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Aonde você vai ao cinema?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Quando partimos?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Você estuda muito?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Você tem filhos?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Você tem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as horas?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Ela bebe cerveja?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Você gosta de se atrasar?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estuda Italiano?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Por que você vem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Você lê livros?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Você vê as estrelas?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Eles falam chinês?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Ele nada?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Ela ouve jazz?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54" y="1158045"/>
            <a:ext cx="329224" cy="3292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36" y="5284249"/>
            <a:ext cx="329224" cy="32922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349556" y="529043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15535" y="553498"/>
            <a:ext cx="42355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0651" y="744587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7064" y="5411648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4111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3F935AC-F215-4943-85FE-5DBCFF149422}"/>
              </a:ext>
            </a:extLst>
          </p:cNvPr>
          <p:cNvSpPr txBox="1"/>
          <p:nvPr/>
        </p:nvSpPr>
        <p:spPr>
          <a:xfrm>
            <a:off x="3527538" y="729867"/>
            <a:ext cx="3046226" cy="85869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6 – CONVERSATION BY </a:t>
            </a:r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TOPIC </a:t>
            </a:r>
            <a:r>
              <a:rPr lang="pt-BR" sz="1200" b="1" i="1" dirty="0" smtClean="0">
                <a:solidFill>
                  <a:srgbClr val="CC9900"/>
                </a:solidFill>
              </a:rPr>
              <a:t>Family</a:t>
            </a:r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t-B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b="1" i="1" dirty="0">
              <a:solidFill>
                <a:srgbClr val="CC9900"/>
              </a:solidFill>
            </a:endParaRPr>
          </a:p>
          <a:p>
            <a:endParaRPr lang="pt-B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– SHORT DIALOGUE</a:t>
            </a:r>
          </a:p>
          <a:p>
            <a:endParaRPr lang="pt-BR" sz="1200" dirty="0">
              <a:solidFill>
                <a:srgbClr val="CC9900"/>
              </a:solidFill>
            </a:endParaRPr>
          </a:p>
          <a:p>
            <a:endParaRPr lang="en-US" sz="1200" b="1" dirty="0" smtClean="0"/>
          </a:p>
          <a:p>
            <a:r>
              <a:rPr lang="en-US" sz="1200" b="1" dirty="0" smtClean="0"/>
              <a:t>1</a:t>
            </a:r>
            <a:r>
              <a:rPr lang="en-US" sz="1200" b="1" dirty="0" smtClean="0"/>
              <a:t>. Where </a:t>
            </a:r>
            <a:r>
              <a:rPr lang="en-US" sz="1200" b="1" dirty="0"/>
              <a:t>do you live?</a:t>
            </a:r>
            <a:endParaRPr lang="en-US" sz="1200" dirty="0"/>
          </a:p>
          <a:p>
            <a:r>
              <a:rPr lang="en-US" sz="1200" b="1" dirty="0"/>
              <a:t> </a:t>
            </a:r>
            <a:r>
              <a:rPr lang="en-US" sz="1200" dirty="0"/>
              <a:t>I live in Paris.</a:t>
            </a:r>
          </a:p>
          <a:p>
            <a:r>
              <a:rPr lang="en-US" sz="1200" dirty="0"/>
              <a:t>  </a:t>
            </a:r>
          </a:p>
          <a:p>
            <a:r>
              <a:rPr lang="en-US" sz="1200" b="1" dirty="0" smtClean="0"/>
              <a:t>2. Do </a:t>
            </a:r>
            <a:r>
              <a:rPr lang="en-US" sz="1200" b="1" dirty="0"/>
              <a:t>you have a boyfriend/ girlfriend</a:t>
            </a:r>
            <a:r>
              <a:rPr lang="en-US" sz="1200" b="1" dirty="0" smtClean="0"/>
              <a:t>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a boyfriend/ girlfriend.</a:t>
            </a:r>
          </a:p>
          <a:p>
            <a:r>
              <a:rPr lang="en-US" sz="1200" dirty="0" smtClean="0"/>
              <a:t>I’m </a:t>
            </a:r>
            <a:r>
              <a:rPr lang="en-US" sz="1200" dirty="0"/>
              <a:t>not dating anyone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3. How </a:t>
            </a:r>
            <a:r>
              <a:rPr lang="en-US" sz="1200" b="1" dirty="0"/>
              <a:t>many children do you have?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2 children.</a:t>
            </a:r>
          </a:p>
          <a:p>
            <a:r>
              <a:rPr lang="en-US" sz="1200" dirty="0" smtClean="0"/>
              <a:t>I </a:t>
            </a:r>
            <a:r>
              <a:rPr lang="en-US" sz="1200" dirty="0"/>
              <a:t>do not have any children.</a:t>
            </a:r>
          </a:p>
          <a:p>
            <a:endParaRPr lang="en-US" sz="1200" dirty="0" smtClean="0"/>
          </a:p>
          <a:p>
            <a:r>
              <a:rPr lang="en-US" sz="1200" b="1" dirty="0" smtClean="0"/>
              <a:t>4. What </a:t>
            </a:r>
            <a:r>
              <a:rPr lang="en-US" sz="1200" b="1" dirty="0"/>
              <a:t>time do you get up?</a:t>
            </a:r>
            <a:endParaRPr lang="en-US" sz="1200" dirty="0"/>
          </a:p>
          <a:p>
            <a:r>
              <a:rPr lang="en-US" sz="1200" dirty="0" smtClean="0"/>
              <a:t>I</a:t>
            </a:r>
            <a:r>
              <a:rPr lang="en-US" sz="1200" dirty="0"/>
              <a:t> usually get up at 5.30am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5. What </a:t>
            </a:r>
            <a:r>
              <a:rPr lang="en-US" sz="1200" b="1" dirty="0"/>
              <a:t>time do you have breakfast?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breakfast at 6.30am.</a:t>
            </a:r>
          </a:p>
          <a:p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b="1" dirty="0" smtClean="0"/>
              <a:t>6. What </a:t>
            </a:r>
            <a:r>
              <a:rPr lang="en-US" sz="1200" b="1" dirty="0"/>
              <a:t>kinds of films do you like?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really interested in horror, action film.</a:t>
            </a:r>
          </a:p>
          <a:p>
            <a:endParaRPr lang="en-US" sz="1200" dirty="0"/>
          </a:p>
          <a:p>
            <a:r>
              <a:rPr lang="en-US" sz="1200" b="1" dirty="0"/>
              <a:t> </a:t>
            </a:r>
            <a:r>
              <a:rPr lang="en-US" sz="1200" b="1" dirty="0" smtClean="0"/>
              <a:t>7. Where </a:t>
            </a:r>
            <a:r>
              <a:rPr lang="en-US" sz="1200" b="1" dirty="0"/>
              <a:t>do you study?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a student at Stanford University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8. Where do you work?</a:t>
            </a:r>
          </a:p>
          <a:p>
            <a:r>
              <a:rPr lang="en-US" sz="1200" dirty="0" smtClean="0"/>
              <a:t>I work at the hospital.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b="1" dirty="0" smtClean="0"/>
              <a:t>9. What do you like to eat?</a:t>
            </a:r>
          </a:p>
          <a:p>
            <a:r>
              <a:rPr lang="en-US" sz="1200" dirty="0" smtClean="0"/>
              <a:t>I like to eat pizza , …</a:t>
            </a:r>
          </a:p>
          <a:p>
            <a:endParaRPr lang="en-US" sz="1200" dirty="0"/>
          </a:p>
          <a:p>
            <a:r>
              <a:rPr lang="en-US" sz="1200" b="1" dirty="0" smtClean="0"/>
              <a:t>10. Do you study English everyday?</a:t>
            </a:r>
          </a:p>
          <a:p>
            <a:r>
              <a:rPr lang="en-US" sz="1200" dirty="0" smtClean="0"/>
              <a:t>I study English a lot. Everyday.</a:t>
            </a:r>
          </a:p>
          <a:p>
            <a:r>
              <a:rPr lang="en-US" sz="1200" dirty="0" smtClean="0"/>
              <a:t>Unfortunately, I don´t study everyday.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 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68300" y="727835"/>
            <a:ext cx="3046226" cy="858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- FLUÊNCIA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Family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228600">
              <a:buAutoNum type="arabicPeriod"/>
            </a:pPr>
            <a:r>
              <a:rPr lang="en-US" sz="1200" dirty="0"/>
              <a:t>How many siblings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irmãos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2. Do you live close to your family?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mora perto da sua família?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3</a:t>
            </a:r>
            <a:r>
              <a:rPr lang="en-US" sz="1200" dirty="0"/>
              <a:t>. Do you still go to a lot of family gatherings?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ainda vai a muitas reuniões de família?</a:t>
            </a:r>
          </a:p>
          <a:p>
            <a:pPr lvl="0"/>
            <a:r>
              <a:rPr lang="pt-BR" sz="1200" dirty="0" smtClean="0"/>
              <a:t>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/>
              <a:t>What do you think doesn’t get enough news coverage?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não recebe cobertura de notícias suficiente?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/>
              <a:t>What gets too much attention in the news?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recebe muita atenção nas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en-US" sz="1200" dirty="0"/>
              <a:t>How do you get your news?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você recebe suas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Free time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/>
              <a:t>What do you do in your free time?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no seu tempo livre?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/>
              <a:t>How much free time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 tempo livre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/>
              <a:t>What do you wish you had more time for?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Para que você gostaria de ter mais tempo?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96" y="1365427"/>
            <a:ext cx="329224" cy="3292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6527" y="934914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92476" y="943733"/>
            <a:ext cx="29578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92476" y="1711817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7201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2440215" y="523785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761887" y="7005703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3E01CF71-F111-4A35-B1D4-4D479408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1" y="843462"/>
          <a:ext cx="6192837" cy="39467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30279">
                  <a:extLst>
                    <a:ext uri="{9D8B030D-6E8A-4147-A177-3AD203B41FA5}">
                      <a16:colId xmlns="" xmlns:a16="http://schemas.microsoft.com/office/drawing/2014/main" val="1182680826"/>
                    </a:ext>
                  </a:extLst>
                </a:gridCol>
                <a:gridCol w="633674">
                  <a:extLst>
                    <a:ext uri="{9D8B030D-6E8A-4147-A177-3AD203B41FA5}">
                      <a16:colId xmlns="" xmlns:a16="http://schemas.microsoft.com/office/drawing/2014/main" val="67958504"/>
                    </a:ext>
                  </a:extLst>
                </a:gridCol>
                <a:gridCol w="625031">
                  <a:extLst>
                    <a:ext uri="{9D8B030D-6E8A-4147-A177-3AD203B41FA5}">
                      <a16:colId xmlns="" xmlns:a16="http://schemas.microsoft.com/office/drawing/2014/main" val="866377485"/>
                    </a:ext>
                  </a:extLst>
                </a:gridCol>
                <a:gridCol w="1463173">
                  <a:extLst>
                    <a:ext uri="{9D8B030D-6E8A-4147-A177-3AD203B41FA5}">
                      <a16:colId xmlns="" xmlns:a16="http://schemas.microsoft.com/office/drawing/2014/main" val="1636284523"/>
                    </a:ext>
                  </a:extLst>
                </a:gridCol>
                <a:gridCol w="2340680">
                  <a:extLst>
                    <a:ext uri="{9D8B030D-6E8A-4147-A177-3AD203B41FA5}">
                      <a16:colId xmlns="" xmlns:a16="http://schemas.microsoft.com/office/drawing/2014/main" val="1994839666"/>
                    </a:ext>
                  </a:extLst>
                </a:gridCol>
              </a:tblGrid>
              <a:tr h="1500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 TO BE – PRESENTE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6238878"/>
                  </a:ext>
                </a:extLst>
              </a:tr>
              <a:tr h="81917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Singular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    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am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happy.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at school.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  hungry.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She        is         a nurse.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It            is         small.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          am not     sad.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You    </a:t>
                      </a:r>
                      <a:r>
                        <a:rPr lang="en-US" sz="1200" u="none" kern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aren´t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        at home 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He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     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thirsty.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She     is not        a pilot.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It         isn´t          big.</a:t>
                      </a:r>
                      <a:endParaRPr lang="pt-BR" sz="12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566169241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Plural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are 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are       quiet.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     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aren´t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  aren´t     quiet.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158771488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They are sad.  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She is poor.                          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Question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Are they sad?                              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Is she poor?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Short Answer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Yes, they are.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No, they aren´t.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685632870"/>
                  </a:ext>
                </a:extLst>
              </a:tr>
              <a:tr h="1125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Contractions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0530392"/>
                  </a:ext>
                </a:extLst>
              </a:tr>
              <a:tr h="4301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am not …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----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is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e´s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not…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 not 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He´s not…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isn´t…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You´re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aren´t 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…</a:t>
                      </a:r>
                      <a:endParaRPr lang="pt-BR" dirty="0">
                        <a:effectLst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63316565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="" xmlns:a16="http://schemas.microsoft.com/office/drawing/2014/main" id="{3AA6A8A0-18E4-4D91-8E4C-21AA18017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5033211"/>
          <a:ext cx="6192838" cy="179393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05611">
                  <a:extLst>
                    <a:ext uri="{9D8B030D-6E8A-4147-A177-3AD203B41FA5}">
                      <a16:colId xmlns="" xmlns:a16="http://schemas.microsoft.com/office/drawing/2014/main" val="617626984"/>
                    </a:ext>
                  </a:extLst>
                </a:gridCol>
                <a:gridCol w="1648253">
                  <a:extLst>
                    <a:ext uri="{9D8B030D-6E8A-4147-A177-3AD203B41FA5}">
                      <a16:colId xmlns="" xmlns:a16="http://schemas.microsoft.com/office/drawing/2014/main" val="3832500411"/>
                    </a:ext>
                  </a:extLst>
                </a:gridCol>
                <a:gridCol w="1276781">
                  <a:extLst>
                    <a:ext uri="{9D8B030D-6E8A-4147-A177-3AD203B41FA5}">
                      <a16:colId xmlns="" xmlns:a16="http://schemas.microsoft.com/office/drawing/2014/main" val="1153239491"/>
                    </a:ext>
                  </a:extLst>
                </a:gridCol>
                <a:gridCol w="1662193">
                  <a:extLst>
                    <a:ext uri="{9D8B030D-6E8A-4147-A177-3AD203B41FA5}">
                      <a16:colId xmlns="" xmlns:a16="http://schemas.microsoft.com/office/drawing/2014/main" val="70496563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 To Be - </a:t>
                      </a:r>
                      <a:r>
                        <a:rPr lang="en-US" sz="14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Passado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239036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27587"/>
                  </a:ext>
                </a:extLst>
              </a:tr>
              <a:tr h="115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7384853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You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weren´t / were not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64306319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8771307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They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384586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487622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0963434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3820096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12D6ECC-CC91-413D-B2C8-A0E8889CD97D}"/>
              </a:ext>
            </a:extLst>
          </p:cNvPr>
          <p:cNvSpPr/>
          <p:nvPr/>
        </p:nvSpPr>
        <p:spPr>
          <a:xfrm>
            <a:off x="368301" y="7429650"/>
            <a:ext cx="6192837" cy="2123658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2.1 Memorize os verbos.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any excuse to visit her.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pulo a qualquer desculpa para visitá-la.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staring at the floor.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apenas ficou olhando para o chão.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baby all day long.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quero beijar esse bebê o dia inteiro.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she meant.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sabia o que ela queria dizer.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control myself.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aprender a me controlar.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keys in the car.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Deixei as chaves no carro.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money.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 emprestar-lhe dinheiro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go.	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deixo você ir.</a:t>
            </a:r>
          </a:p>
          <a:p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realmente gostei dela.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You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your heart.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que ouvir seu coração.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E2ECBC1-A7FD-4B6E-AA99-AB65E71A1CCD}"/>
              </a:ext>
            </a:extLst>
          </p:cNvPr>
          <p:cNvSpPr txBox="1"/>
          <p:nvPr/>
        </p:nvSpPr>
        <p:spPr>
          <a:xfrm>
            <a:off x="368300" y="508919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8300" y="6982620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93" y="6957783"/>
            <a:ext cx="329224" cy="32922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657856" y="377149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74" y="284190"/>
            <a:ext cx="501205" cy="5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73553" y="683019"/>
            <a:ext cx="6187585" cy="8071825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 2.2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“AM, IS, ARE, AM NOT, ISN’T, AREN’T”: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a) It </a:t>
            </a:r>
            <a:r>
              <a:rPr lang="en-US" sz="1200" dirty="0"/>
              <a:t>……………. an apple.  (+) 				</a:t>
            </a:r>
            <a:endParaRPr lang="pt-BR" sz="1200" dirty="0"/>
          </a:p>
          <a:p>
            <a:r>
              <a:rPr lang="en-US" sz="1200" dirty="0" smtClean="0"/>
              <a:t>b) Brazil </a:t>
            </a:r>
            <a:r>
              <a:rPr lang="en-US" sz="1200" dirty="0"/>
              <a:t>………….. a city.  (-)			</a:t>
            </a:r>
            <a:endParaRPr lang="pt-BR" sz="1200" dirty="0"/>
          </a:p>
          <a:p>
            <a:r>
              <a:rPr lang="en-US" sz="1200" dirty="0" smtClean="0"/>
              <a:t>c) Jasmine </a:t>
            </a:r>
            <a:r>
              <a:rPr lang="en-US" sz="1200" dirty="0"/>
              <a:t>……….. a student. (-) 		</a:t>
            </a:r>
            <a:endParaRPr lang="pt-BR" sz="1200" dirty="0"/>
          </a:p>
          <a:p>
            <a:r>
              <a:rPr lang="en-US" sz="1200" dirty="0" smtClean="0"/>
              <a:t>d) He </a:t>
            </a:r>
            <a:r>
              <a:rPr lang="en-US" sz="1200" dirty="0"/>
              <a:t>……… a policeman. (+)						</a:t>
            </a:r>
            <a:endParaRPr lang="pt-BR" sz="1200" dirty="0"/>
          </a:p>
          <a:p>
            <a:r>
              <a:rPr lang="en-US" sz="1200" dirty="0" smtClean="0"/>
              <a:t>e) We </a:t>
            </a:r>
            <a:r>
              <a:rPr lang="en-US" sz="1200" dirty="0"/>
              <a:t>……….friends. (+) 			</a:t>
            </a:r>
            <a:endParaRPr lang="pt-BR" sz="1200" dirty="0"/>
          </a:p>
          <a:p>
            <a:r>
              <a:rPr lang="en-US" sz="1200" dirty="0" smtClean="0"/>
              <a:t>f) It </a:t>
            </a:r>
            <a:r>
              <a:rPr lang="en-US" sz="1200" dirty="0"/>
              <a:t>………. nine o’clock. (+)		</a:t>
            </a:r>
            <a:endParaRPr lang="pt-BR" sz="1200" dirty="0"/>
          </a:p>
          <a:p>
            <a:r>
              <a:rPr lang="en-US" sz="1200" dirty="0" smtClean="0"/>
              <a:t>g) I </a:t>
            </a:r>
            <a:r>
              <a:rPr lang="en-US" sz="1200" dirty="0"/>
              <a:t>………. hungry. (-) 	</a:t>
            </a:r>
            <a:endParaRPr lang="pt-BR" sz="1200" dirty="0"/>
          </a:p>
          <a:p>
            <a:r>
              <a:rPr lang="en-US" sz="1200" dirty="0"/>
              <a:t>		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</a:t>
            </a:r>
            <a:r>
              <a:rPr lang="en-US" sz="1200" b="1" dirty="0" smtClean="0">
                <a:solidFill>
                  <a:srgbClr val="1F7872"/>
                </a:solidFill>
              </a:rPr>
              <a:t>Change </a:t>
            </a:r>
            <a:r>
              <a:rPr lang="en-US" sz="1200" b="1" dirty="0">
                <a:solidFill>
                  <a:srgbClr val="1F7872"/>
                </a:solidFill>
              </a:rPr>
              <a:t>the sentences into questions: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</a:t>
            </a:r>
            <a:r>
              <a:rPr lang="en-US" sz="1200" dirty="0" smtClean="0"/>
              <a:t>) You </a:t>
            </a:r>
            <a:r>
              <a:rPr lang="en-US" sz="1200" dirty="0"/>
              <a:t>are ill.</a:t>
            </a:r>
            <a:endParaRPr lang="pt-BR" sz="1200" dirty="0"/>
          </a:p>
          <a:p>
            <a:r>
              <a:rPr lang="en-US" sz="1200" dirty="0"/>
              <a:t>b</a:t>
            </a:r>
            <a:r>
              <a:rPr lang="en-US" sz="1200" dirty="0" smtClean="0"/>
              <a:t>) Sophia </a:t>
            </a:r>
            <a:r>
              <a:rPr lang="en-US" sz="1200" dirty="0"/>
              <a:t>is a pretty girl.					</a:t>
            </a:r>
            <a:endParaRPr lang="pt-BR" sz="1200" dirty="0"/>
          </a:p>
          <a:p>
            <a:r>
              <a:rPr lang="en-US" sz="1200" dirty="0"/>
              <a:t>c</a:t>
            </a:r>
            <a:r>
              <a:rPr lang="en-US" sz="1200" dirty="0" smtClean="0"/>
              <a:t>) Sophia </a:t>
            </a:r>
            <a:r>
              <a:rPr lang="en-US" sz="1200" dirty="0"/>
              <a:t>is a singer.  		</a:t>
            </a:r>
            <a:endParaRPr lang="pt-BR" sz="1200" dirty="0"/>
          </a:p>
          <a:p>
            <a:r>
              <a:rPr lang="en-US" sz="1200" dirty="0"/>
              <a:t>d</a:t>
            </a:r>
            <a:r>
              <a:rPr lang="en-US" sz="1200" dirty="0" smtClean="0"/>
              <a:t>) Nick </a:t>
            </a:r>
            <a:r>
              <a:rPr lang="en-US" sz="1200" dirty="0"/>
              <a:t>is an actor.	</a:t>
            </a:r>
            <a:endParaRPr lang="pt-BR" sz="1200" dirty="0"/>
          </a:p>
          <a:p>
            <a:r>
              <a:rPr lang="en-US" sz="1200" dirty="0"/>
              <a:t>e</a:t>
            </a:r>
            <a:r>
              <a:rPr lang="en-US" sz="1200" dirty="0" smtClean="0"/>
              <a:t>) We </a:t>
            </a:r>
            <a:r>
              <a:rPr lang="en-US" sz="1200" dirty="0"/>
              <a:t>are good friends. </a:t>
            </a:r>
            <a:endParaRPr lang="pt-BR" sz="1200" dirty="0"/>
          </a:p>
          <a:p>
            <a:r>
              <a:rPr lang="en-US" sz="1200" dirty="0" smtClean="0"/>
              <a:t>f) He </a:t>
            </a:r>
            <a:r>
              <a:rPr lang="en-US" sz="1200" dirty="0"/>
              <a:t>is a driver.</a:t>
            </a:r>
            <a:endParaRPr lang="pt-BR" sz="1200" dirty="0"/>
          </a:p>
          <a:p>
            <a:r>
              <a:rPr lang="en-US" sz="1200" dirty="0" smtClean="0"/>
              <a:t>g) It </a:t>
            </a:r>
            <a:r>
              <a:rPr lang="en-US" sz="1200" dirty="0"/>
              <a:t>is a house.  	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2.4 Write </a:t>
            </a:r>
            <a:r>
              <a:rPr lang="en-US" sz="1200" b="1" dirty="0">
                <a:solidFill>
                  <a:srgbClr val="1F7872"/>
                </a:solidFill>
              </a:rPr>
              <a:t>questions using simple past of the verb To Be. </a:t>
            </a:r>
            <a:r>
              <a:rPr lang="en-US" sz="1200" i="1" dirty="0"/>
              <a:t>Answer the questions!</a:t>
            </a:r>
            <a:endParaRPr lang="pt-BR" sz="1200" dirty="0"/>
          </a:p>
          <a:p>
            <a:r>
              <a:rPr lang="en-US" sz="1200" i="1" dirty="0"/>
              <a:t>The girl / in the bedroom / last night?</a:t>
            </a:r>
            <a:endParaRPr lang="pt-BR" sz="1200" dirty="0"/>
          </a:p>
          <a:p>
            <a:r>
              <a:rPr lang="en-US" sz="1200" i="1" dirty="0"/>
              <a:t>Was the girl in the bedroom last night?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Your </a:t>
            </a:r>
            <a:r>
              <a:rPr lang="en-US" sz="1200" dirty="0"/>
              <a:t>grandpa / in Canada / last year</a:t>
            </a:r>
            <a:r>
              <a:rPr lang="en-US" sz="1200" i="1" dirty="0"/>
              <a:t>? </a:t>
            </a:r>
            <a:r>
              <a:rPr lang="en-US" sz="1200" i="1" dirty="0" smtClean="0"/>
              <a:t> </a:t>
            </a:r>
            <a:r>
              <a:rPr lang="en-US" sz="1200" dirty="0" smtClean="0"/>
              <a:t>_______________________________</a:t>
            </a:r>
            <a:endParaRPr lang="pt-BR" sz="1200" dirty="0"/>
          </a:p>
          <a:p>
            <a:r>
              <a:rPr lang="en-US" sz="1200" dirty="0" smtClean="0"/>
              <a:t>Our friends / at the park / last week?____________________________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brother / at the party / last Friday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cousins / in your house / last Sunday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/ at home / last night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daughter / at school / yesterday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 / in France / last year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2.5 Complete </a:t>
            </a:r>
            <a:r>
              <a:rPr lang="en-US" sz="1200" b="1" dirty="0">
                <a:solidFill>
                  <a:srgbClr val="1F7872"/>
                </a:solidFill>
              </a:rPr>
              <a:t>with WAS or WERE, and complete the SHORT.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b="1" dirty="0"/>
              <a:t> </a:t>
            </a:r>
            <a:endParaRPr lang="pt-BR" sz="1200" dirty="0"/>
          </a:p>
          <a:p>
            <a:r>
              <a:rPr lang="en-US" sz="1200" dirty="0"/>
              <a:t>a)	_____ your lessons interesting last week? No, ______.</a:t>
            </a:r>
            <a:endParaRPr lang="pt-BR" sz="1200" dirty="0"/>
          </a:p>
          <a:p>
            <a:r>
              <a:rPr lang="en-US" sz="1200" dirty="0"/>
              <a:t>b)	_____ she born in March? Yes, _____ ________.</a:t>
            </a:r>
            <a:endParaRPr lang="pt-BR" sz="1200" dirty="0"/>
          </a:p>
          <a:p>
            <a:r>
              <a:rPr lang="en-US" sz="1200" dirty="0"/>
              <a:t>c)	_____ there any nice dresses in the shop? No, _________</a:t>
            </a:r>
            <a:endParaRPr lang="pt-BR" sz="1200" dirty="0"/>
          </a:p>
          <a:p>
            <a:r>
              <a:rPr lang="en-US" sz="1200" dirty="0"/>
              <a:t>d)	_____ you at the cinema last Wednesday? Yes, _________.</a:t>
            </a:r>
            <a:endParaRPr lang="pt-BR" sz="1200" dirty="0"/>
          </a:p>
          <a:p>
            <a:r>
              <a:rPr lang="en-US" sz="1200" dirty="0"/>
              <a:t>e)	_____ your sandwich good yesterday? No, __________.</a:t>
            </a:r>
            <a:endParaRPr lang="pt-BR" sz="1200" dirty="0"/>
          </a:p>
          <a:p>
            <a:r>
              <a:rPr lang="en-US" sz="1200" dirty="0"/>
              <a:t>f)	_____ Helen born in Canada? Yes, ___________.</a:t>
            </a:r>
            <a:endParaRPr lang="pt-BR" sz="1200" dirty="0"/>
          </a:p>
          <a:p>
            <a:r>
              <a:rPr lang="en-US" sz="1200" dirty="0"/>
              <a:t>g)	_____ there any nice jackets in your wardrobe? No, ______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Verbo To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46291" y="8360980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33811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92442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171450" lvl="0" indent="-171450">
              <a:buFontTx/>
              <a:buChar char="-"/>
            </a:pPr>
            <a:endParaRPr lang="pt-BR" sz="1200" b="1" dirty="0" smtClean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b="1" dirty="0">
              <a:solidFill>
                <a:schemeClr val="accent6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1. 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am / was</a:t>
            </a:r>
            <a:r>
              <a:rPr lang="en-US" sz="1200" dirty="0">
                <a:cs typeface="Segoe UI"/>
              </a:rPr>
              <a:t> very brave / chatty /clever / a coward / </a:t>
            </a:r>
            <a:r>
              <a:rPr lang="en-US" sz="1200" dirty="0">
                <a:cs typeface="Calibri"/>
              </a:rPr>
              <a:t>easy-going.</a:t>
            </a:r>
            <a:endParaRPr lang="en-US" sz="1200" dirty="0"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corajoso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tagarela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covarde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fácil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lidar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2. You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are / were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Segoe UI"/>
              </a:rPr>
              <a:t>  friendly / 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 funny / </a:t>
            </a:r>
            <a:r>
              <a:rPr lang="en-US" sz="1200" dirty="0" smtClean="0">
                <a:ea typeface="+mn-lt"/>
                <a:cs typeface="+mn-lt"/>
              </a:rPr>
              <a:t>generous / hard-working / honest.</a:t>
            </a:r>
            <a:endParaRPr lang="en-US" sz="1200" dirty="0" smtClean="0">
              <a:cs typeface="Calibri" panose="020F0502020204030204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 era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amigável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engraçado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generoso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trabalhador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honesto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3. He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is / was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>
                <a:ea typeface="+mn-lt"/>
                <a:cs typeface="+mn-lt"/>
              </a:rPr>
              <a:t>kind </a:t>
            </a:r>
            <a:r>
              <a:rPr lang="en-US" sz="1200" dirty="0">
                <a:cs typeface="Calibri"/>
              </a:rPr>
              <a:t>/ </a:t>
            </a:r>
            <a:r>
              <a:rPr lang="en-US" sz="1200" dirty="0">
                <a:ea typeface="+mn-lt"/>
                <a:cs typeface="+mn-lt"/>
              </a:rPr>
              <a:t>lazy / loud / mean /moody.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preguiçoso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barulhento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mesquinho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mal-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humorado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4. She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/ nasty /neat / nervous / nice. 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desagradável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nervosa / legal.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5. It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polite / popular / quiet / rude / selfish.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educado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popular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quieto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rude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egoísta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6. We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 / were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serious / shy / smart / stupid / tidy.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Nós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éramos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sérios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tímidos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estúpidos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7. You </a:t>
            </a:r>
            <a:r>
              <a:rPr lang="en-US" sz="1200" b="1" dirty="0">
                <a:solidFill>
                  <a:schemeClr val="accent1"/>
                </a:solidFill>
                <a:cs typeface="Calibri"/>
              </a:rPr>
              <a:t>are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 / were 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unlucky / untidy / vain / wise.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teve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azar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desarrumado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vaidoso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sábio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8. They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 / were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boring / creative / impulsive / joyful / reliable.</a:t>
            </a:r>
            <a:endParaRPr lang="en-US" sz="1200" dirty="0">
              <a:solidFill>
                <a:srgbClr val="000000"/>
              </a:solidFill>
              <a:ea typeface="+mn-lt"/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eram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criativos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impulsivos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alegres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confiáveis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78146" y="672999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8300" y="5719308"/>
            <a:ext cx="6184179" cy="3847207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pt-BR" sz="1400" b="1" dirty="0">
              <a:solidFill>
                <a:srgbClr val="0070C0"/>
              </a:solidFill>
            </a:endParaRPr>
          </a:p>
          <a:p>
            <a:r>
              <a:rPr lang="pt-BR" sz="1200" dirty="0">
                <a:ea typeface="+mn-lt"/>
                <a:cs typeface="+mn-lt"/>
              </a:rPr>
              <a:t>1. Who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best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friend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2.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married</a:t>
            </a:r>
            <a:r>
              <a:rPr lang="pt-BR" sz="1200" dirty="0">
                <a:ea typeface="+mn-lt"/>
                <a:cs typeface="+mn-lt"/>
              </a:rPr>
              <a:t>?				</a:t>
            </a:r>
          </a:p>
          <a:p>
            <a:r>
              <a:rPr lang="pt-BR" sz="1200" dirty="0">
                <a:ea typeface="+mn-lt"/>
                <a:cs typeface="+mn-lt"/>
              </a:rPr>
              <a:t>3.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family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nice</a:t>
            </a:r>
            <a:r>
              <a:rPr lang="pt-BR" sz="1200" dirty="0">
                <a:ea typeface="+mn-lt"/>
                <a:cs typeface="+mn-lt"/>
              </a:rPr>
              <a:t>? </a:t>
            </a:r>
            <a:r>
              <a:rPr lang="pt-BR" sz="1200" dirty="0" err="1">
                <a:ea typeface="+mn-lt"/>
                <a:cs typeface="+mn-lt"/>
              </a:rPr>
              <a:t>Explain</a:t>
            </a:r>
            <a:r>
              <a:rPr lang="pt-BR" sz="1200" dirty="0">
                <a:ea typeface="+mn-lt"/>
                <a:cs typeface="+mn-lt"/>
              </a:rPr>
              <a:t>.</a:t>
            </a:r>
          </a:p>
          <a:p>
            <a:r>
              <a:rPr lang="pt-BR" sz="1200" dirty="0">
                <a:ea typeface="+mn-lt"/>
                <a:cs typeface="+mn-lt"/>
              </a:rPr>
              <a:t>4.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were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born</a:t>
            </a:r>
            <a:r>
              <a:rPr lang="pt-BR" sz="1200" dirty="0">
                <a:ea typeface="+mn-lt"/>
                <a:cs typeface="+mn-lt"/>
              </a:rPr>
              <a:t>?	</a:t>
            </a:r>
          </a:p>
          <a:p>
            <a:r>
              <a:rPr lang="pt-BR" sz="1200" dirty="0" smtClean="0">
                <a:ea typeface="+mn-lt"/>
                <a:cs typeface="+mn-lt"/>
              </a:rPr>
              <a:t>5</a:t>
            </a:r>
            <a:r>
              <a:rPr lang="pt-BR" sz="1200" dirty="0">
                <a:ea typeface="+mn-lt"/>
                <a:cs typeface="+mn-lt"/>
              </a:rPr>
              <a:t>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tired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6.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sick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7.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 smtClean="0">
                <a:ea typeface="+mn-lt"/>
                <a:cs typeface="+mn-lt"/>
              </a:rPr>
              <a:t>tall</a:t>
            </a:r>
            <a:r>
              <a:rPr lang="pt-BR" sz="1200" dirty="0" smtClean="0">
                <a:ea typeface="+mn-lt"/>
                <a:cs typeface="+mn-lt"/>
              </a:rPr>
              <a:t>?</a:t>
            </a:r>
            <a:endParaRPr lang="pt-BR" sz="1200" dirty="0">
              <a:ea typeface="+mn-lt"/>
              <a:cs typeface="+mn-lt"/>
            </a:endParaRPr>
          </a:p>
          <a:p>
            <a:r>
              <a:rPr lang="pt-BR" sz="1200" dirty="0">
                <a:ea typeface="+mn-lt"/>
                <a:cs typeface="+mn-lt"/>
              </a:rPr>
              <a:t>8. Are </a:t>
            </a:r>
            <a:r>
              <a:rPr lang="pt-BR" sz="1200" dirty="0" err="1">
                <a:ea typeface="+mn-lt"/>
                <a:cs typeface="+mn-lt"/>
              </a:rPr>
              <a:t>they</a:t>
            </a:r>
            <a:r>
              <a:rPr lang="pt-BR" sz="1200" dirty="0">
                <a:ea typeface="+mn-lt"/>
                <a:cs typeface="+mn-lt"/>
              </a:rPr>
              <a:t> Strong?</a:t>
            </a:r>
          </a:p>
          <a:p>
            <a:r>
              <a:rPr lang="pt-BR" sz="1200" dirty="0">
                <a:ea typeface="+mn-lt"/>
                <a:cs typeface="+mn-lt"/>
              </a:rPr>
              <a:t>9.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water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cold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10.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Brazilian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11.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happy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week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12. </a:t>
            </a: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name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13. </a:t>
            </a:r>
            <a:r>
              <a:rPr lang="en-US" sz="1200" dirty="0">
                <a:ea typeface="+mn-lt"/>
                <a:cs typeface="+mn-lt"/>
              </a:rPr>
              <a:t>What time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you usually get up</a:t>
            </a:r>
            <a:r>
              <a:rPr lang="en-US" sz="1200" dirty="0" smtClean="0">
                <a:solidFill>
                  <a:srgbClr val="70AD47"/>
                </a:solidFill>
              </a:rPr>
              <a:t>?</a:t>
            </a:r>
          </a:p>
          <a:p>
            <a:r>
              <a:rPr lang="en-US" sz="1200" dirty="0">
                <a:ea typeface="+mn-lt"/>
                <a:cs typeface="+mn-lt"/>
              </a:rPr>
              <a:t>14. What do you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after you get back home?</a:t>
            </a:r>
          </a:p>
          <a:p>
            <a:r>
              <a:rPr lang="en-US" sz="1200" dirty="0">
                <a:ea typeface="+mn-lt"/>
                <a:cs typeface="+mn-lt"/>
              </a:rPr>
              <a:t>15. How many hours are </a:t>
            </a:r>
            <a:r>
              <a:rPr lang="en-US" sz="1200" dirty="0" smtClean="0">
                <a:ea typeface="+mn-lt"/>
                <a:cs typeface="+mn-lt"/>
              </a:rPr>
              <a:t>you </a:t>
            </a:r>
            <a:r>
              <a:rPr lang="en-US" sz="1200" dirty="0">
                <a:ea typeface="+mn-lt"/>
                <a:cs typeface="+mn-lt"/>
              </a:rPr>
              <a:t>on-line every day?</a:t>
            </a:r>
          </a:p>
          <a:p>
            <a:r>
              <a:rPr lang="en-US" sz="1200" dirty="0">
                <a:ea typeface="+mn-lt"/>
                <a:cs typeface="+mn-lt"/>
              </a:rPr>
              <a:t>16. What do you like to do on weekends</a:t>
            </a:r>
            <a:r>
              <a:rPr lang="en-US" sz="1200" dirty="0" smtClean="0">
                <a:ea typeface="+mn-lt"/>
                <a:cs typeface="+mn-lt"/>
              </a:rPr>
              <a:t>?</a:t>
            </a:r>
          </a:p>
          <a:p>
            <a:r>
              <a:rPr lang="en-US" sz="1200" dirty="0" smtClean="0">
                <a:ea typeface="+mn-lt"/>
                <a:cs typeface="+mn-lt"/>
              </a:rPr>
              <a:t>17. Is the sky blue or red?</a:t>
            </a:r>
          </a:p>
          <a:p>
            <a:r>
              <a:rPr lang="en-US" sz="1200" dirty="0" smtClean="0">
                <a:ea typeface="+mn-lt"/>
                <a:cs typeface="+mn-lt"/>
              </a:rPr>
              <a:t>18. Is your house big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sz="1200" dirty="0">
              <a:ea typeface="+mn-lt"/>
              <a:cs typeface="+mn-lt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286127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07696" y="6152620"/>
            <a:ext cx="3044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1. Quem é seu melhor amigo?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2. Você é casado?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3. Sua família é legal? Explique.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4. Quando você nasceu?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5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Você está cansado?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6. Ele está doente?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7.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alto?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8. Eles são fortes?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9. A água está fria?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10. Você é brasileiro?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11. Você está feliz esta semana?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12. Qual é o seu nome?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13. A que horas você costuma se levantar?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14.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depois de voltar para casa?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15. Quantas horas você fica online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16.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 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nos finais de semana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17. O céu é azul ou vermelho?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18. Sua casa é grande?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927000"/>
            <a:ext cx="329224" cy="32922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178471" y="5721733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1119" y="5932002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  <a:endParaRPr lang="pt-BR" sz="1100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62542" y="908021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9814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DCD40EB7-51D2-41F7-939E-0067BE2336D9}"/>
              </a:ext>
            </a:extLst>
          </p:cNvPr>
          <p:cNvSpPr txBox="1"/>
          <p:nvPr/>
        </p:nvSpPr>
        <p:spPr>
          <a:xfrm>
            <a:off x="3514912" y="848364"/>
            <a:ext cx="3046226" cy="89870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6 – CONVERSATION BY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TOPIC  </a:t>
            </a:r>
            <a:r>
              <a:rPr lang="pt-BR" sz="1400" b="1" i="1" dirty="0" err="1" smtClean="0">
                <a:solidFill>
                  <a:srgbClr val="CC9900"/>
                </a:solidFill>
              </a:rPr>
              <a:t>Exercise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400" b="1" i="1" dirty="0" smtClean="0">
              <a:solidFill>
                <a:srgbClr val="CC9900"/>
              </a:solidFill>
            </a:endParaRPr>
          </a:p>
          <a:p>
            <a:endParaRPr lang="pt-BR" sz="1400" b="1" i="1" dirty="0">
              <a:solidFill>
                <a:srgbClr val="CC9900"/>
              </a:solidFill>
            </a:endParaRPr>
          </a:p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7 – SHORT DIALOGUE</a:t>
            </a:r>
          </a:p>
          <a:p>
            <a:endParaRPr lang="pt-B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b="1" dirty="0" smtClean="0"/>
              <a:t>1. What’s </a:t>
            </a:r>
            <a:r>
              <a:rPr lang="en-US" sz="1400" b="1" dirty="0"/>
              <a:t>your name?</a:t>
            </a:r>
            <a:endParaRPr lang="en-US" sz="1400" dirty="0"/>
          </a:p>
          <a:p>
            <a:r>
              <a:rPr lang="en-US" sz="1400" dirty="0" smtClean="0"/>
              <a:t>My </a:t>
            </a:r>
            <a:r>
              <a:rPr lang="en-US" sz="1400" dirty="0"/>
              <a:t>name is Sophia.</a:t>
            </a:r>
          </a:p>
          <a:p>
            <a:r>
              <a:rPr lang="en-US" sz="1400" dirty="0" smtClean="0"/>
              <a:t>I’m </a:t>
            </a:r>
            <a:r>
              <a:rPr lang="en-US" sz="1400" dirty="0"/>
              <a:t>Liam.</a:t>
            </a:r>
          </a:p>
          <a:p>
            <a:r>
              <a:rPr lang="en-US" sz="1400" dirty="0"/>
              <a:t> </a:t>
            </a:r>
            <a:endParaRPr lang="en-US" sz="1400" dirty="0" smtClean="0"/>
          </a:p>
          <a:p>
            <a:r>
              <a:rPr lang="en-US" sz="1400" b="1" dirty="0" smtClean="0"/>
              <a:t>2. How </a:t>
            </a:r>
            <a:r>
              <a:rPr lang="en-US" sz="1400" b="1" dirty="0"/>
              <a:t>old are you?</a:t>
            </a:r>
            <a:endParaRPr lang="en-US" sz="1400" dirty="0"/>
          </a:p>
          <a:p>
            <a:r>
              <a:rPr lang="en-US" sz="1400" dirty="0" smtClean="0"/>
              <a:t>I’m </a:t>
            </a:r>
            <a:r>
              <a:rPr lang="en-US" sz="1400" dirty="0"/>
              <a:t>26 years old.</a:t>
            </a:r>
          </a:p>
          <a:p>
            <a:r>
              <a:rPr lang="en-US" sz="1400" dirty="0" smtClean="0"/>
              <a:t>I’m </a:t>
            </a:r>
            <a:r>
              <a:rPr lang="en-US" sz="1400" dirty="0"/>
              <a:t>28.</a:t>
            </a:r>
          </a:p>
          <a:p>
            <a:endParaRPr lang="en-US" sz="1400" dirty="0" smtClean="0"/>
          </a:p>
          <a:p>
            <a:r>
              <a:rPr lang="en-US" sz="1400" b="1" dirty="0" smtClean="0"/>
              <a:t>3. When </a:t>
            </a:r>
            <a:r>
              <a:rPr lang="en-US" sz="1400" b="1" dirty="0"/>
              <a:t>is your </a:t>
            </a:r>
            <a:r>
              <a:rPr lang="en-US" sz="1400" b="1" dirty="0" smtClean="0"/>
              <a:t>birthday?</a:t>
            </a:r>
            <a:endParaRPr lang="en-US" sz="1400" dirty="0"/>
          </a:p>
          <a:p>
            <a:r>
              <a:rPr lang="en-US" sz="1400" dirty="0" smtClean="0"/>
              <a:t>My </a:t>
            </a:r>
            <a:r>
              <a:rPr lang="en-US" sz="1400" dirty="0"/>
              <a:t>birthday is on January 1st.</a:t>
            </a:r>
          </a:p>
          <a:p>
            <a:endParaRPr lang="en-US" sz="1400" dirty="0" smtClean="0"/>
          </a:p>
          <a:p>
            <a:r>
              <a:rPr lang="en-US" sz="1400" b="1" dirty="0" smtClean="0"/>
              <a:t>4. What </a:t>
            </a:r>
            <a:r>
              <a:rPr lang="en-US" sz="1400" b="1" dirty="0"/>
              <a:t>do you do?/ What’s your job?</a:t>
            </a:r>
            <a:endParaRPr lang="en-US" sz="1400" dirty="0"/>
          </a:p>
          <a:p>
            <a:r>
              <a:rPr lang="en-US" sz="1400" dirty="0" smtClean="0"/>
              <a:t>I’m </a:t>
            </a:r>
            <a:r>
              <a:rPr lang="en-US" sz="1400" dirty="0"/>
              <a:t>a student.</a:t>
            </a:r>
          </a:p>
          <a:p>
            <a:r>
              <a:rPr lang="en-US" sz="1400" dirty="0" smtClean="0"/>
              <a:t>I </a:t>
            </a:r>
            <a:r>
              <a:rPr lang="en-US" sz="1400" dirty="0"/>
              <a:t>work in a bank.</a:t>
            </a:r>
          </a:p>
          <a:p>
            <a:r>
              <a:rPr lang="en-US" sz="1400" dirty="0" smtClean="0"/>
              <a:t>I’m </a:t>
            </a:r>
            <a:r>
              <a:rPr lang="en-US" sz="1400" dirty="0"/>
              <a:t>unemployed at the moment.</a:t>
            </a:r>
          </a:p>
          <a:p>
            <a:r>
              <a:rPr lang="en-US" sz="1400" dirty="0" smtClean="0"/>
              <a:t>I </a:t>
            </a:r>
            <a:r>
              <a:rPr lang="en-US" sz="1400" dirty="0"/>
              <a:t>work as a tour guide for a local tour company.</a:t>
            </a:r>
          </a:p>
          <a:p>
            <a:endParaRPr lang="en-US" sz="1400" dirty="0"/>
          </a:p>
          <a:p>
            <a:r>
              <a:rPr lang="en-US" sz="1400" b="1" dirty="0" smtClean="0"/>
              <a:t>5. What </a:t>
            </a:r>
            <a:r>
              <a:rPr lang="en-US" sz="1400" b="1" dirty="0"/>
              <a:t>religion are you ?</a:t>
            </a:r>
            <a:endParaRPr lang="en-US" sz="1400" dirty="0"/>
          </a:p>
          <a:p>
            <a:r>
              <a:rPr lang="en-US" sz="1400" dirty="0" smtClean="0"/>
              <a:t>I </a:t>
            </a:r>
            <a:r>
              <a:rPr lang="en-US" sz="1400" dirty="0"/>
              <a:t>am a Christian.</a:t>
            </a:r>
          </a:p>
          <a:p>
            <a:endParaRPr lang="en-US" sz="1400" dirty="0" smtClean="0"/>
          </a:p>
          <a:p>
            <a:r>
              <a:rPr lang="en-US" sz="1400" b="1" dirty="0" smtClean="0"/>
              <a:t>6. What </a:t>
            </a:r>
            <a:r>
              <a:rPr lang="en-US" sz="1400" b="1" dirty="0"/>
              <a:t>is your marital status?</a:t>
            </a:r>
            <a:endParaRPr lang="en-US" sz="1400" dirty="0"/>
          </a:p>
          <a:p>
            <a:r>
              <a:rPr lang="en-US" sz="1400" dirty="0" smtClean="0"/>
              <a:t>I’m </a:t>
            </a:r>
            <a:r>
              <a:rPr lang="en-US" sz="1400" dirty="0"/>
              <a:t>married.</a:t>
            </a:r>
          </a:p>
          <a:p>
            <a:r>
              <a:rPr lang="en-US" sz="1400" dirty="0" smtClean="0"/>
              <a:t>I’m </a:t>
            </a:r>
            <a:r>
              <a:rPr lang="en-US" sz="1400" dirty="0"/>
              <a:t>single.</a:t>
            </a:r>
          </a:p>
          <a:p>
            <a:r>
              <a:rPr lang="en-US" sz="1400" dirty="0"/>
              <a:t> </a:t>
            </a:r>
            <a:endParaRPr lang="en-US" sz="1400" dirty="0" smtClean="0"/>
          </a:p>
          <a:p>
            <a:r>
              <a:rPr lang="en-US" sz="1400" b="1" dirty="0" smtClean="0"/>
              <a:t>7. Is </a:t>
            </a:r>
            <a:r>
              <a:rPr lang="en-US" sz="1400" b="1" dirty="0"/>
              <a:t>that a good fit?</a:t>
            </a:r>
            <a:endParaRPr lang="en-US" sz="1400" dirty="0"/>
          </a:p>
          <a:p>
            <a:r>
              <a:rPr lang="en-US" sz="1400" dirty="0" smtClean="0"/>
              <a:t>It’s </a:t>
            </a:r>
            <a:r>
              <a:rPr lang="en-US" sz="1400" dirty="0"/>
              <a:t>a little too small.</a:t>
            </a:r>
          </a:p>
          <a:p>
            <a:r>
              <a:rPr lang="en-US" sz="1400" dirty="0" smtClean="0"/>
              <a:t>It’s </a:t>
            </a:r>
            <a:r>
              <a:rPr lang="en-US" sz="1400" dirty="0"/>
              <a:t>just right.</a:t>
            </a:r>
          </a:p>
          <a:p>
            <a:endParaRPr lang="en-US" sz="1400" dirty="0" smtClean="0"/>
          </a:p>
          <a:p>
            <a:r>
              <a:rPr lang="en-US" sz="1400" b="1" dirty="0" smtClean="0"/>
              <a:t>8. What’s </a:t>
            </a:r>
            <a:r>
              <a:rPr lang="en-US" sz="1400" b="1" dirty="0"/>
              <a:t>on your mind?</a:t>
            </a:r>
            <a:endParaRPr lang="en-US" sz="1400" dirty="0"/>
          </a:p>
          <a:p>
            <a:r>
              <a:rPr lang="en-US" sz="1400" dirty="0" smtClean="0"/>
              <a:t>I </a:t>
            </a:r>
            <a:r>
              <a:rPr lang="en-US" sz="1400" dirty="0"/>
              <a:t>am just thinking.</a:t>
            </a:r>
          </a:p>
          <a:p>
            <a:r>
              <a:rPr lang="en-US" sz="1400" dirty="0" smtClean="0"/>
              <a:t>I </a:t>
            </a:r>
            <a:r>
              <a:rPr lang="en-US" sz="1400" dirty="0"/>
              <a:t>was just daydreaming.</a:t>
            </a:r>
          </a:p>
          <a:p>
            <a:r>
              <a:rPr lang="en-US" sz="1400" dirty="0" smtClean="0"/>
              <a:t>It’s </a:t>
            </a:r>
            <a:r>
              <a:rPr lang="en-US" sz="1400" dirty="0"/>
              <a:t>none of your business.</a:t>
            </a:r>
          </a:p>
          <a:p>
            <a:endParaRPr lang="en-US" sz="1400" dirty="0"/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755C3B55-76D1-422E-92E1-2FE0DEEC0454}"/>
              </a:ext>
            </a:extLst>
          </p:cNvPr>
          <p:cNvSpPr txBox="1"/>
          <p:nvPr/>
        </p:nvSpPr>
        <p:spPr>
          <a:xfrm>
            <a:off x="382268" y="354588"/>
            <a:ext cx="2961857" cy="932563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5 - FLUÊNCIA</a:t>
            </a:r>
          </a:p>
          <a:p>
            <a:endParaRPr lang="en-US" sz="1400" b="1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Change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3D4C53"/>
                </a:solidFill>
              </a:rPr>
              <a:t>How </a:t>
            </a:r>
            <a:r>
              <a:rPr lang="en-US" sz="1200" dirty="0">
                <a:solidFill>
                  <a:srgbClr val="3D4C53"/>
                </a:solidFill>
              </a:rPr>
              <a:t>comfortable are you with change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Quão confortável você está com a mudança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i="1" dirty="0"/>
          </a:p>
          <a:p>
            <a:r>
              <a:rPr lang="en-US" sz="1200" dirty="0" smtClean="0">
                <a:solidFill>
                  <a:srgbClr val="3D4C53"/>
                </a:solidFill>
              </a:rPr>
              <a:t>2. Do </a:t>
            </a:r>
            <a:r>
              <a:rPr lang="en-US" sz="1200" dirty="0">
                <a:solidFill>
                  <a:srgbClr val="3D4C53"/>
                </a:solidFill>
              </a:rPr>
              <a:t>you think a lot of change is healthy or unhealthy for a person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muitas mudanças são saudáveis ​​ou prejudiciais para uma pessoa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do you think about the speed of change happening in the world today?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você acha da velocidade da mudança que está acontecendo no mundo hoje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0AD47">
                    <a:lumMod val="50000"/>
                  </a:srgbClr>
                </a:solidFill>
              </a:rPr>
              <a:t>Exercise / Being active</a:t>
            </a:r>
            <a:endParaRPr lang="pt-BR" sz="1400" b="1" dirty="0" smtClean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</a:t>
            </a:r>
            <a:r>
              <a:rPr lang="en-US" sz="1200" dirty="0">
                <a:solidFill>
                  <a:srgbClr val="3D4C53"/>
                </a:solidFill>
              </a:rPr>
              <a:t>. What do you do to stay active?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para se manter ativo?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5. Do you like exercising or lifting weights?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exercitar ou levantar pesos?</a:t>
            </a:r>
          </a:p>
          <a:p>
            <a:r>
              <a:rPr lang="pt-BR" sz="1200" i="1" dirty="0" smtClean="0"/>
              <a:t>_______________________________________________________________________</a:t>
            </a: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6. What’s your favorite outdoor activity?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é a sua atividade ao ar livre favorita?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Retirement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3D4C53"/>
                </a:solidFill>
              </a:rPr>
              <a:t>7. At what age would you like to retire?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que idade você gostaria de se aposentar?</a:t>
            </a:r>
          </a:p>
          <a:p>
            <a:r>
              <a:rPr lang="pt-BR" sz="1200" i="1" dirty="0" smtClean="0"/>
              <a:t>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3D4C53"/>
                </a:solidFill>
              </a:rPr>
              <a:t>8. What would you like to do once you retire?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gostaria de fazer quando se aposentar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9</a:t>
            </a:r>
            <a:r>
              <a:rPr lang="en-US" sz="1200" dirty="0">
                <a:solidFill>
                  <a:srgbClr val="3D4C53"/>
                </a:solidFill>
              </a:rPr>
              <a:t>. How do you think you’ll adapt to retirement?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você acha que vai se adaptar à aposentadoria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pt-BR" sz="12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4246402" y="151891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01" y="179876"/>
            <a:ext cx="329224" cy="32922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34354" y="586754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559094" y="1135278"/>
            <a:ext cx="295786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59094" y="1704665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224868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21537</TotalTime>
  <Words>5491</Words>
  <Application>Microsoft Office PowerPoint</Application>
  <PresentationFormat>Papel A4 (210 x 297 mm)</PresentationFormat>
  <Paragraphs>1719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Adobe Gothic Std B</vt:lpstr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512</cp:revision>
  <cp:lastPrinted>2021-09-02T11:47:37Z</cp:lastPrinted>
  <dcterms:created xsi:type="dcterms:W3CDTF">2020-07-01T11:55:05Z</dcterms:created>
  <dcterms:modified xsi:type="dcterms:W3CDTF">2021-09-15T17:50:04Z</dcterms:modified>
</cp:coreProperties>
</file>