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9" r:id="rId2"/>
    <p:sldId id="293" r:id="rId3"/>
    <p:sldId id="296" r:id="rId4"/>
    <p:sldId id="299" r:id="rId5"/>
    <p:sldId id="302" r:id="rId6"/>
    <p:sldId id="308" r:id="rId7"/>
    <p:sldId id="311" r:id="rId8"/>
    <p:sldId id="314" r:id="rId9"/>
    <p:sldId id="317" r:id="rId10"/>
    <p:sldId id="320" r:id="rId11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4B211223-FD00-45C0-B82F-6D7E0F036A2F}"/>
              </a:ext>
            </a:extLst>
          </p:cNvPr>
          <p:cNvSpPr/>
          <p:nvPr/>
        </p:nvSpPr>
        <p:spPr>
          <a:xfrm>
            <a:off x="368300" y="369532"/>
            <a:ext cx="6192838" cy="91919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5C92D65-44D0-42E6-8B4B-DE4DC49F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9" y="7575531"/>
            <a:ext cx="1538847" cy="17542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EC6DB10F-47F7-4A6C-AA35-8B6C80EA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6686643"/>
            <a:ext cx="1538848" cy="1754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136B748B-832C-4B54-89B5-AD5B38DB2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4798704"/>
            <a:ext cx="1056936" cy="12048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2B54EB82-9275-45BF-B7E7-555932E7F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7" y="2569421"/>
            <a:ext cx="1294627" cy="14758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5011EA7F-4CDD-4BB1-B8AF-95CA98DB4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84" y="8230147"/>
            <a:ext cx="853400" cy="9728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430FDE45-0394-4B6A-A7D5-39189F92DB3C}"/>
              </a:ext>
            </a:extLst>
          </p:cNvPr>
          <p:cNvSpPr txBox="1"/>
          <p:nvPr/>
        </p:nvSpPr>
        <p:spPr>
          <a:xfrm>
            <a:off x="3430691" y="7073679"/>
            <a:ext cx="18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PRATICAR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9341E0B3-5656-4B3F-8220-A3F9DAAE01CC}"/>
              </a:ext>
            </a:extLst>
          </p:cNvPr>
          <p:cNvSpPr txBox="1"/>
          <p:nvPr/>
        </p:nvSpPr>
        <p:spPr>
          <a:xfrm>
            <a:off x="1031477" y="4116604"/>
            <a:ext cx="13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OUVIR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1487A839-14CF-4A06-9268-4731D4BEF308}"/>
              </a:ext>
            </a:extLst>
          </p:cNvPr>
          <p:cNvSpPr txBox="1"/>
          <p:nvPr/>
        </p:nvSpPr>
        <p:spPr>
          <a:xfrm>
            <a:off x="904128" y="6250899"/>
            <a:ext cx="1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ESCREVER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4B92B38E-F6E9-4F1F-A807-BD6AA1ADEF4C}"/>
              </a:ext>
            </a:extLst>
          </p:cNvPr>
          <p:cNvSpPr txBox="1"/>
          <p:nvPr/>
        </p:nvSpPr>
        <p:spPr>
          <a:xfrm>
            <a:off x="1234434" y="2036049"/>
            <a:ext cx="77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545507" y="733442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TrainUp</a:t>
            </a:r>
            <a:endParaRPr lang="pt-BR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3263107" y="267530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</a:rPr>
              <a:t>Ebook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3830530" y="3125436"/>
            <a:ext cx="131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chemeClr val="accent4"/>
                </a:solidFill>
              </a:rPr>
              <a:t>15 </a:t>
            </a:r>
            <a:r>
              <a:rPr lang="pt-BR" sz="2400" i="1" dirty="0">
                <a:solidFill>
                  <a:schemeClr val="accent4"/>
                </a:solidFill>
              </a:rPr>
              <a:t>Lições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1BAF1ECF-8D36-4F6D-A039-2499A36980A9}"/>
              </a:ext>
            </a:extLst>
          </p:cNvPr>
          <p:cNvSpPr txBox="1"/>
          <p:nvPr/>
        </p:nvSpPr>
        <p:spPr>
          <a:xfrm>
            <a:off x="2340989" y="3587101"/>
            <a:ext cx="4046301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8000" dirty="0" smtClean="0">
                <a:solidFill>
                  <a:schemeClr val="accent4"/>
                </a:solidFill>
              </a:rPr>
              <a:t>Daily Use</a:t>
            </a:r>
            <a:endParaRPr lang="pt-BR" sz="8000" dirty="0">
              <a:solidFill>
                <a:schemeClr val="accent4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15DB4197-052E-4B99-AE8E-D5566E123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5246" y="6982367"/>
            <a:ext cx="1555715" cy="15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9822"/>
            <a:ext cx="110959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 smtClean="0">
                <a:solidFill>
                  <a:srgbClr val="002060"/>
                </a:solidFill>
                <a:cs typeface="Calibri"/>
              </a:rPr>
              <a:t>Lesson 09</a:t>
            </a: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1139537"/>
            <a:ext cx="6163540" cy="6740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r>
              <a:rPr lang="en" sz="1200" b="1" dirty="0">
                <a:cs typeface="Calibri"/>
              </a:rPr>
              <a:t>Inviting</a:t>
            </a:r>
            <a:endParaRPr lang="en" sz="1200" b="1" dirty="0"/>
          </a:p>
          <a:p>
            <a:r>
              <a:rPr lang="en" sz="1200" dirty="0" smtClean="0">
                <a:solidFill>
                  <a:srgbClr val="70AD47"/>
                </a:solidFill>
              </a:rPr>
              <a:t>a) What </a:t>
            </a:r>
            <a:r>
              <a:rPr lang="en" sz="1200" dirty="0">
                <a:solidFill>
                  <a:srgbClr val="70AD47"/>
                </a:solidFill>
              </a:rPr>
              <a:t>are you doing next Saturday? 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O que você vai fazer no próximo sábado?</a:t>
            </a:r>
            <a:endParaRPr lang="en" dirty="0"/>
          </a:p>
          <a:p>
            <a:r>
              <a:rPr lang="en" sz="1200" dirty="0" smtClean="0">
                <a:solidFill>
                  <a:srgbClr val="70AD47"/>
                </a:solidFill>
              </a:rPr>
              <a:t>b) Are </a:t>
            </a:r>
            <a:r>
              <a:rPr lang="en" sz="1200" dirty="0">
                <a:solidFill>
                  <a:srgbClr val="70AD47"/>
                </a:solidFill>
              </a:rPr>
              <a:t>you doing anything next weekend?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</a:rPr>
              <a:t>Você vai fazer alguma coisa no próximo fim de semana?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c) Would </a:t>
            </a:r>
            <a:r>
              <a:rPr lang="en" sz="1200" dirty="0">
                <a:solidFill>
                  <a:srgbClr val="70AD47"/>
                </a:solidFill>
              </a:rPr>
              <a:t>you like to join Sally and I for a bite to eat after work?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Você gostaria de se juntar a Sally e eu para comer alguma coisa depois do trabalho?</a:t>
            </a:r>
            <a:endParaRPr lang="en" dirty="0"/>
          </a:p>
          <a:p>
            <a:r>
              <a:rPr lang="en" sz="1200" dirty="0" smtClean="0">
                <a:solidFill>
                  <a:srgbClr val="70AD47"/>
                </a:solidFill>
              </a:rPr>
              <a:t>d) How </a:t>
            </a:r>
            <a:r>
              <a:rPr lang="en" sz="1200" dirty="0">
                <a:solidFill>
                  <a:srgbClr val="70AD47"/>
                </a:solidFill>
              </a:rPr>
              <a:t>do you fancy going out for a meal at the weekend?</a:t>
            </a:r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você acha de sair para comer no fim de semana?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" sz="1200" b="1" dirty="0">
                <a:cs typeface="Calibri"/>
              </a:rPr>
              <a:t>Accepting</a:t>
            </a:r>
          </a:p>
          <a:p>
            <a:r>
              <a:rPr lang="en" sz="1200" dirty="0"/>
              <a:t>If your invitation starts with a phrase like:  “Would you like to…”</a:t>
            </a:r>
            <a:endParaRPr lang="en" sz="1200" dirty="0">
              <a:cs typeface="Calibri"/>
            </a:endParaRPr>
          </a:p>
          <a:p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a) I’d </a:t>
            </a:r>
            <a:r>
              <a:rPr lang="en" sz="1200" dirty="0">
                <a:solidFill>
                  <a:srgbClr val="70AD47"/>
                </a:solidFill>
              </a:rPr>
              <a:t>love to, thanks.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b) That’s </a:t>
            </a:r>
            <a:r>
              <a:rPr lang="en" sz="1200" dirty="0">
                <a:solidFill>
                  <a:srgbClr val="70AD47"/>
                </a:solidFill>
              </a:rPr>
              <a:t>very kind of you, thanks.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c) That </a:t>
            </a:r>
            <a:r>
              <a:rPr lang="en" sz="1200" dirty="0">
                <a:solidFill>
                  <a:srgbClr val="70AD47"/>
                </a:solidFill>
              </a:rPr>
              <a:t>sounds lovely, thanks.</a:t>
            </a:r>
          </a:p>
          <a:p>
            <a:endParaRPr lang="en" sz="1200" b="1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-US" sz="1200" dirty="0"/>
              <a:t>If the invitation begins:  Do you fancy coming to the cinema tonight?</a:t>
            </a: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What </a:t>
            </a:r>
            <a:r>
              <a:rPr lang="en-US" sz="1200" dirty="0">
                <a:solidFill>
                  <a:srgbClr val="70AD47"/>
                </a:solidFill>
              </a:rPr>
              <a:t>a great idea, thanks.</a:t>
            </a:r>
          </a:p>
          <a:p>
            <a:r>
              <a:rPr lang="en-US" sz="1200" dirty="0" smtClean="0">
                <a:solidFill>
                  <a:srgbClr val="70AD47"/>
                </a:solidFill>
              </a:rPr>
              <a:t>b) Sure</a:t>
            </a:r>
            <a:r>
              <a:rPr lang="en-US" sz="1200" dirty="0">
                <a:solidFill>
                  <a:srgbClr val="70AD47"/>
                </a:solidFill>
              </a:rPr>
              <a:t>! What’s on?</a:t>
            </a:r>
          </a:p>
          <a:p>
            <a:r>
              <a:rPr lang="en-US" sz="1200" dirty="0" smtClean="0">
                <a:solidFill>
                  <a:srgbClr val="70AD47"/>
                </a:solidFill>
              </a:rPr>
              <a:t>c) Yeah</a:t>
            </a:r>
            <a:r>
              <a:rPr lang="en-US" sz="1200" dirty="0">
                <a:solidFill>
                  <a:srgbClr val="70AD47"/>
                </a:solidFill>
              </a:rPr>
              <a:t>, why not! 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Declining</a:t>
            </a:r>
          </a:p>
          <a:p>
            <a:r>
              <a:rPr lang="en-US" sz="1200" dirty="0" smtClean="0">
                <a:solidFill>
                  <a:srgbClr val="70AD47"/>
                </a:solidFill>
              </a:rPr>
              <a:t>a) That’s </a:t>
            </a:r>
            <a:r>
              <a:rPr lang="en-US" sz="1200" dirty="0">
                <a:solidFill>
                  <a:srgbClr val="70AD47"/>
                </a:solidFill>
              </a:rPr>
              <a:t>very kind of you, but actually I’m doing something else on Saturday.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da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parte, mas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verdade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vou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fazer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outra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coisa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no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sábado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b) Well</a:t>
            </a:r>
            <a:r>
              <a:rPr lang="en-US" sz="1200" dirty="0">
                <a:solidFill>
                  <a:srgbClr val="70AD47"/>
                </a:solidFill>
              </a:rPr>
              <a:t>, I’d love to, but I’m already going out to the cinema.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Bem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adoraria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mas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já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estou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indo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ao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cinema.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c) I’m </a:t>
            </a:r>
            <a:r>
              <a:rPr lang="en-US" sz="1200" dirty="0">
                <a:solidFill>
                  <a:srgbClr val="70AD47"/>
                </a:solidFill>
              </a:rPr>
              <a:t>really sorry, but I’ve got something else on.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realmente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sinto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, mas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tenho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outra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</a:rPr>
              <a:t>coisa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d) I </a:t>
            </a:r>
            <a:r>
              <a:rPr lang="en-US" sz="1200" dirty="0">
                <a:solidFill>
                  <a:srgbClr val="70AD47"/>
                </a:solidFill>
              </a:rPr>
              <a:t>really don’t think I can – I’ve planned to go away that weekend.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realmente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-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planejei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embora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naquele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semana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544DE35-D27C-44F3-9FC5-3594A8BFD8F0}"/>
              </a:ext>
            </a:extLst>
          </p:cNvPr>
          <p:cNvSpPr txBox="1"/>
          <p:nvPr/>
        </p:nvSpPr>
        <p:spPr>
          <a:xfrm>
            <a:off x="351558" y="8110104"/>
            <a:ext cx="616354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rgbClr val="70AD47"/>
                </a:solidFill>
              </a:rPr>
              <a:t>a) It’s </a:t>
            </a:r>
            <a:r>
              <a:rPr lang="en-US" sz="1200" dirty="0">
                <a:solidFill>
                  <a:srgbClr val="70AD47"/>
                </a:solidFill>
              </a:rPr>
              <a:t>said that he lives abroad now.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b) It’s </a:t>
            </a:r>
            <a:r>
              <a:rPr lang="en" sz="1200" dirty="0">
                <a:solidFill>
                  <a:srgbClr val="70AD47"/>
                </a:solidFill>
              </a:rPr>
              <a:t>said that the man is a thief.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c) It’s </a:t>
            </a:r>
            <a:r>
              <a:rPr lang="en" sz="1200" dirty="0">
                <a:solidFill>
                  <a:srgbClr val="70AD47"/>
                </a:solidFill>
              </a:rPr>
              <a:t>said that he was rich in the past.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d) It’s </a:t>
            </a:r>
            <a:r>
              <a:rPr lang="en" sz="1200" dirty="0">
                <a:solidFill>
                  <a:srgbClr val="70AD47"/>
                </a:solidFill>
              </a:rPr>
              <a:t>said that he was working very hard.</a:t>
            </a:r>
          </a:p>
          <a:p>
            <a:endParaRPr lang="en" sz="1200" dirty="0">
              <a:solidFill>
                <a:srgbClr val="70AD47"/>
              </a:solidFill>
            </a:endParaRPr>
          </a:p>
          <a:p>
            <a:endParaRPr lang="en" sz="1200" dirty="0">
              <a:solidFill>
                <a:srgbClr val="70AD47"/>
              </a:solidFill>
            </a:endParaRPr>
          </a:p>
        </p:txBody>
      </p:sp>
      <p:sp>
        <p:nvSpPr>
          <p:cNvPr id="9" name="CaixaDeTexto 1">
            <a:extLst>
              <a:ext uri="{FF2B5EF4-FFF2-40B4-BE49-F238E27FC236}">
                <a16:creationId xmlns="" xmlns:a16="http://schemas.microsoft.com/office/drawing/2014/main" id="{0B8FFDFF-5C92-47D2-BE02-A1CE8CCCD1B7}"/>
              </a:ext>
            </a:extLst>
          </p:cNvPr>
          <p:cNvSpPr txBox="1"/>
          <p:nvPr/>
        </p:nvSpPr>
        <p:spPr>
          <a:xfrm>
            <a:off x="4473285" y="1217468"/>
            <a:ext cx="183399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solidFill>
                  <a:srgbClr val="C00000"/>
                </a:solidFill>
              </a:rPr>
              <a:t>Invitation …</a:t>
            </a:r>
            <a:endParaRPr lang="en-US" sz="1400" b="1" i="1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0" name="CaixaDeTexto 1">
            <a:extLst>
              <a:ext uri="{FF2B5EF4-FFF2-40B4-BE49-F238E27FC236}">
                <a16:creationId xmlns="" xmlns:a16="http://schemas.microsoft.com/office/drawing/2014/main" id="{0EDB932A-A759-4ABB-8D47-B85FA3686380}"/>
              </a:ext>
            </a:extLst>
          </p:cNvPr>
          <p:cNvSpPr txBox="1"/>
          <p:nvPr/>
        </p:nvSpPr>
        <p:spPr>
          <a:xfrm>
            <a:off x="5027468" y="8118764"/>
            <a:ext cx="132310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solidFill>
                  <a:srgbClr val="C00000"/>
                </a:solidFill>
              </a:rPr>
              <a:t>It´s said that …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600A1371-0192-46A1-A31C-BE161AC9A5D7}"/>
              </a:ext>
            </a:extLst>
          </p:cNvPr>
          <p:cNvSpPr txBox="1"/>
          <p:nvPr/>
        </p:nvSpPr>
        <p:spPr>
          <a:xfrm>
            <a:off x="2758786" y="4081030"/>
            <a:ext cx="3280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adoraria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obrigado.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sua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parte, obrigado.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Parece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ótimo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obrigado.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1C4059A0-D2BE-4AB1-8FF5-09E97C428343}"/>
              </a:ext>
            </a:extLst>
          </p:cNvPr>
          <p:cNvSpPr txBox="1"/>
          <p:nvPr/>
        </p:nvSpPr>
        <p:spPr>
          <a:xfrm>
            <a:off x="2758786" y="520238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ótima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ideia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obrigado.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Certo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está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acontecendo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  <a:endParaRPr lang="en-US" sz="1200" i="1" dirty="0">
              <a:solidFill>
                <a:srgbClr val="843C0C"/>
              </a:solidFill>
              <a:cs typeface="Calibri" panose="020F0502020204030204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Sim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porque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E5278C63-E50E-4D7D-8EB5-3FAA746A8CB3}"/>
              </a:ext>
            </a:extLst>
          </p:cNvPr>
          <p:cNvSpPr txBox="1"/>
          <p:nvPr/>
        </p:nvSpPr>
        <p:spPr>
          <a:xfrm>
            <a:off x="3070514" y="847378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Dizem que agora ele mora no exterior.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Diz-se que o homem é um ladrão.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Diz-se que ele era rico no passado.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Diz-se que ele estava trabalhando muito.</a:t>
            </a:r>
          </a:p>
        </p:txBody>
      </p:sp>
    </p:spTree>
    <p:extLst>
      <p:ext uri="{BB962C8B-B14F-4D97-AF65-F5344CB8AC3E}">
        <p14:creationId xmlns:p14="http://schemas.microsoft.com/office/powerpoint/2010/main" val="5705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96471" y="157822"/>
            <a:ext cx="992579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Lesson 1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368300" y="803815"/>
            <a:ext cx="6855450" cy="4339650"/>
            <a:chOff x="368299" y="5415477"/>
            <a:chExt cx="6820814" cy="4339650"/>
          </a:xfrm>
        </p:grpSpPr>
        <p:sp>
          <p:nvSpPr>
            <p:cNvPr id="16" name="Retângulo 15"/>
            <p:cNvSpPr/>
            <p:nvPr/>
          </p:nvSpPr>
          <p:spPr>
            <a:xfrm>
              <a:off x="368299" y="5415477"/>
              <a:ext cx="6156325" cy="4339650"/>
            </a:xfrm>
            <a:prstGeom prst="rect">
              <a:avLst/>
            </a:prstGeom>
            <a:ln w="3175">
              <a:solidFill>
                <a:srgbClr val="C00000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Asking for permission</a:t>
              </a:r>
            </a:p>
            <a:p>
              <a:r>
                <a:rPr lang="en-US" sz="1200" b="1" dirty="0">
                  <a:ea typeface="+mn-lt"/>
                  <a:cs typeface="+mn-lt"/>
                </a:rPr>
                <a:t>Can I</a:t>
              </a:r>
              <a:r>
                <a:rPr lang="en-US" sz="1200" dirty="0">
                  <a:ea typeface="+mn-lt"/>
                  <a:cs typeface="+mn-lt"/>
                </a:rPr>
                <a:t> use your pen, please?</a:t>
              </a:r>
              <a:br>
                <a:rPr lang="en-US" sz="1200" dirty="0">
                  <a:ea typeface="+mn-lt"/>
                  <a:cs typeface="+mn-lt"/>
                </a:rPr>
              </a:br>
              <a:r>
                <a:rPr lang="en-US" sz="1200" b="1" dirty="0">
                  <a:ea typeface="+mn-lt"/>
                  <a:cs typeface="+mn-lt"/>
                </a:rPr>
                <a:t>May I</a:t>
              </a:r>
              <a:r>
                <a:rPr lang="en-US" sz="1200" dirty="0">
                  <a:ea typeface="+mn-lt"/>
                  <a:cs typeface="+mn-lt"/>
                </a:rPr>
                <a:t> come in?</a:t>
              </a:r>
              <a:endParaRPr lang="en-US" sz="1200" b="1" dirty="0">
                <a:cs typeface="Calibri"/>
              </a:endParaRPr>
            </a:p>
            <a:p>
              <a:r>
                <a:rPr lang="en-US" sz="1200" b="1" dirty="0">
                  <a:ea typeface="+mn-lt"/>
                  <a:cs typeface="+mn-lt"/>
                </a:rPr>
                <a:t>Do you mind if I</a:t>
              </a:r>
              <a:r>
                <a:rPr lang="en-US" sz="1200" dirty="0">
                  <a:ea typeface="+mn-lt"/>
                  <a:cs typeface="+mn-lt"/>
                </a:rPr>
                <a:t> use your phone?</a:t>
              </a:r>
              <a:endParaRPr lang="en-US" dirty="0"/>
            </a:p>
            <a:p>
              <a:pPr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fontAlgn="base"/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Giving permission</a:t>
              </a:r>
            </a:p>
            <a:p>
              <a:r>
                <a:rPr lang="en-US" sz="1200" dirty="0">
                  <a:ea typeface="+mn-lt"/>
                  <a:cs typeface="+mn-lt"/>
                </a:rPr>
                <a:t>Sure, go ahead.</a:t>
              </a:r>
              <a:br>
                <a:rPr lang="en-US" sz="1200" dirty="0">
                  <a:ea typeface="+mn-lt"/>
                  <a:cs typeface="+mn-lt"/>
                </a:rPr>
              </a:br>
              <a:r>
                <a:rPr lang="en-US" sz="1200" dirty="0">
                  <a:ea typeface="+mn-lt"/>
                  <a:cs typeface="+mn-lt"/>
                </a:rPr>
                <a:t>No problem.</a:t>
              </a:r>
              <a:br>
                <a:rPr lang="en-US" sz="1200" dirty="0">
                  <a:ea typeface="+mn-lt"/>
                  <a:cs typeface="+mn-lt"/>
                </a:rPr>
              </a:br>
              <a:r>
                <a:rPr lang="en-US" sz="1200" dirty="0">
                  <a:ea typeface="+mn-lt"/>
                  <a:cs typeface="+mn-lt"/>
                </a:rPr>
                <a:t>Yes, you can.</a:t>
              </a:r>
              <a:br>
                <a:rPr lang="en-US" sz="1200" dirty="0">
                  <a:ea typeface="+mn-lt"/>
                  <a:cs typeface="+mn-lt"/>
                </a:rPr>
              </a:br>
              <a:r>
                <a:rPr lang="en-US" sz="1200" dirty="0">
                  <a:ea typeface="+mn-lt"/>
                  <a:cs typeface="+mn-lt"/>
                </a:rPr>
                <a:t>Please feel free.</a:t>
              </a:r>
              <a:br>
                <a:rPr lang="en-US" sz="1200" dirty="0">
                  <a:ea typeface="+mn-lt"/>
                  <a:cs typeface="+mn-lt"/>
                </a:rPr>
              </a:br>
              <a:r>
                <a:rPr lang="en-US" sz="1200" dirty="0">
                  <a:ea typeface="+mn-lt"/>
                  <a:cs typeface="+mn-lt"/>
                </a:rPr>
                <a:t>I don’t mind.</a:t>
              </a:r>
              <a:endParaRPr lang="en-US" dirty="0"/>
            </a:p>
            <a:p>
              <a:pPr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cs typeface="Calibri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Refusing to give permission:</a:t>
              </a:r>
            </a:p>
            <a:p>
              <a:r>
                <a:rPr lang="en-US" sz="1200" dirty="0">
                  <a:ea typeface="+mn-lt"/>
                  <a:cs typeface="+mn-lt"/>
                </a:rPr>
                <a:t>No, please don’t.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I’m sorry, but that’s not possible.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I'm afraid, but you can't.</a:t>
              </a:r>
              <a:endParaRPr lang="en-US" dirty="0">
                <a:ea typeface="+mn-lt"/>
                <a:cs typeface="+mn-lt"/>
              </a:endParaRPr>
            </a:p>
            <a:p>
              <a:endParaRPr lang="en-US" sz="1200" dirty="0">
                <a:cs typeface="Calibri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25477" y="5892751"/>
              <a:ext cx="3429000" cy="646331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Posso usar sua caneta, por favor?</a:t>
              </a:r>
              <a:endParaRPr lang="pt-BR" sz="1200" i="1">
                <a:solidFill>
                  <a:srgbClr val="843C0C"/>
                </a:solidFill>
                <a:latin typeface="Calibri" panose="020F0502020204030204" pitchFamily="34" charset="0"/>
              </a:endParaRPr>
            </a:p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Posso entrar?</a:t>
              </a:r>
              <a:endParaRPr lang="pt-BR" sz="1200" i="1">
                <a:solidFill>
                  <a:srgbClr val="843C0C"/>
                </a:solidFill>
                <a:latin typeface="Calibri" panose="020F0502020204030204" pitchFamily="34" charset="0"/>
              </a:endParaRPr>
            </a:p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Você se importa se eu usar seu telefone?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60373" y="6998269"/>
              <a:ext cx="1425518" cy="1015663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pt-BR" sz="1200">
                  <a:solidFill>
                    <a:srgbClr val="000000"/>
                  </a:solidFill>
                  <a:latin typeface="Calibri" panose="020F0502020204030204"/>
                  <a:cs typeface="Calibri" panose="020F0502020204030204"/>
                </a:rPr>
                <a:t>C</a:t>
              </a:r>
              <a:r>
                <a:rPr lang="pt-BR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laro, vá em frente.</a:t>
              </a:r>
            </a:p>
            <a:p>
              <a:r>
                <a:rPr lang="pt-BR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Não tem problema.</a:t>
              </a:r>
            </a:p>
            <a:p>
              <a:r>
                <a:rPr lang="pt-BR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Sim você pode.</a:t>
              </a:r>
            </a:p>
            <a:p>
              <a:r>
                <a:rPr lang="pt-BR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Fique à vontade.</a:t>
              </a:r>
            </a:p>
            <a:p>
              <a:r>
                <a:rPr lang="pt-BR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Eu não me importo.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033474" y="5486235"/>
              <a:ext cx="2495803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pt-BR" sz="1400" b="1" i="1">
                  <a:solidFill>
                    <a:srgbClr val="C00000"/>
                  </a:solidFill>
                </a:rPr>
                <a:t>Asking for Permission</a:t>
              </a:r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60113" y="8544379"/>
              <a:ext cx="3429000" cy="646331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Não, por favor, não.</a:t>
              </a:r>
            </a:p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Sinto muito, mas isso não é possível.</a:t>
              </a:r>
            </a:p>
            <a:p>
              <a:r>
                <a:rPr lang="en-US" sz="1200" i="1">
                  <a:solidFill>
                    <a:srgbClr val="843C0C"/>
                  </a:solidFill>
                  <a:latin typeface="Calibri"/>
                  <a:cs typeface="Calibri"/>
                </a:rPr>
                <a:t>Sinto muito, mas você não pode.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60" y="5407567"/>
            <a:ext cx="620957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rgbClr val="70AD47">
                    <a:lumMod val="50000"/>
                  </a:srgbClr>
                </a:solidFill>
              </a:rPr>
              <a:t>Be </a:t>
            </a:r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careful with the wet paint.</a:t>
            </a:r>
            <a:r>
              <a:rPr lang="en-US" dirty="0"/>
              <a:t/>
            </a:r>
            <a:br>
              <a:rPr lang="en-US" dirty="0"/>
            </a:br>
            <a:r>
              <a:rPr lang="en-US" sz="1200" i="1" dirty="0" err="1">
                <a:solidFill>
                  <a:srgbClr val="843C0C"/>
                </a:solidFill>
                <a:latin typeface="Calibri" panose="020F0502020204030204" pitchFamily="34" charset="0"/>
              </a:rPr>
              <a:t>Cuidado</a:t>
            </a:r>
            <a:r>
              <a:rPr lang="en-US" sz="1200" i="1" dirty="0">
                <a:solidFill>
                  <a:srgbClr val="843C0C"/>
                </a:solidFill>
                <a:latin typeface="Calibri" panose="020F0502020204030204" pitchFamily="34" charset="0"/>
              </a:rPr>
              <a:t> com a </a:t>
            </a:r>
            <a:r>
              <a:rPr lang="en-US" sz="1200" i="1" dirty="0" err="1">
                <a:solidFill>
                  <a:srgbClr val="843C0C"/>
                </a:solidFill>
                <a:latin typeface="Calibri" panose="020F0502020204030204" pitchFamily="34" charset="0"/>
              </a:rPr>
              <a:t>tinta</a:t>
            </a:r>
            <a:r>
              <a:rPr lang="en-US" sz="1200" i="1" dirty="0">
                <a:solidFill>
                  <a:srgbClr val="843C0C"/>
                </a:solidFill>
                <a:latin typeface="Calibri" panose="020F0502020204030204" pitchFamily="34" charset="0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 panose="020F0502020204030204" pitchFamily="34" charset="0"/>
              </a:rPr>
              <a:t>úmida</a:t>
            </a:r>
            <a:endParaRPr lang="pt-BR" sz="1200" i="1" dirty="0">
              <a:solidFill>
                <a:srgbClr val="843C0C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rgbClr val="0A0A0A"/>
              </a:solidFill>
              <a:latin typeface="Georgia"/>
            </a:endParaRPr>
          </a:p>
          <a:p>
            <a:r>
              <a:rPr lang="en" sz="1200" dirty="0">
                <a:solidFill>
                  <a:srgbClr val="70AD47">
                    <a:lumMod val="50000"/>
                  </a:srgbClr>
                </a:solidFill>
              </a:rPr>
              <a:t>Be carefull with your jacket.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Tenha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cuidado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seu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casaco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</a:p>
          <a:p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 </a:t>
            </a:r>
            <a:r>
              <a:rPr lang="en" sz="1200" dirty="0">
                <a:solidFill>
                  <a:srgbClr val="70AD47">
                    <a:lumMod val="50000"/>
                  </a:srgbClr>
                </a:solidFill>
              </a:rPr>
              <a:t>Be carefull, he's not allowed to drink.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Cuidado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ele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pode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beber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  <a:endParaRPr lang="pt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5E62390-D96B-4455-9F2A-05DE4B68841F}"/>
              </a:ext>
            </a:extLst>
          </p:cNvPr>
          <p:cNvSpPr txBox="1"/>
          <p:nvPr/>
        </p:nvSpPr>
        <p:spPr>
          <a:xfrm>
            <a:off x="4933083" y="5602652"/>
            <a:ext cx="1626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Be </a:t>
            </a:r>
            <a:r>
              <a:rPr lang="en-US" sz="1400" b="1" i="1" dirty="0" err="1">
                <a:solidFill>
                  <a:srgbClr val="C00000"/>
                </a:solidFill>
              </a:rPr>
              <a:t>carefull</a:t>
            </a:r>
            <a:r>
              <a:rPr lang="en-US" sz="1400" b="1" i="1" dirty="0">
                <a:solidFill>
                  <a:srgbClr val="C00000"/>
                </a:solidFill>
              </a:rPr>
              <a:t> with ...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0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91121" y="157822"/>
            <a:ext cx="1109599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Lesson 02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02936" y="803815"/>
            <a:ext cx="6838133" cy="6740307"/>
            <a:chOff x="368299" y="5415477"/>
            <a:chExt cx="6838133" cy="6740307"/>
          </a:xfrm>
        </p:grpSpPr>
        <p:sp>
          <p:nvSpPr>
            <p:cNvPr id="16" name="Retângulo 15"/>
            <p:cNvSpPr/>
            <p:nvPr/>
          </p:nvSpPr>
          <p:spPr>
            <a:xfrm>
              <a:off x="368299" y="5415477"/>
              <a:ext cx="6156325" cy="6740307"/>
            </a:xfrm>
            <a:prstGeom prst="rect">
              <a:avLst/>
            </a:prstGeom>
            <a:ln w="3175">
              <a:solidFill>
                <a:srgbClr val="C00000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1. “Yes/No” Questions</a:t>
              </a:r>
            </a:p>
            <a:p>
              <a:endParaRPr lang="en-US" sz="1200" b="1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r>
                <a:rPr lang="en-US" sz="1200" i="1" dirty="0">
                  <a:ea typeface="+mn-lt"/>
                  <a:cs typeface="+mn-lt"/>
                </a:rPr>
                <a:t>Do you speak English?</a:t>
              </a:r>
              <a:endParaRPr lang="en-US" dirty="0">
                <a:cs typeface="Calibri" panose="020F0502020204030204"/>
              </a:endParaRPr>
            </a:p>
            <a:p>
              <a:r>
                <a:rPr lang="en-US" sz="1200" i="1" dirty="0">
                  <a:ea typeface="+mn-lt"/>
                  <a:cs typeface="+mn-lt"/>
                </a:rPr>
                <a:t>Does your brother live in Brazil?</a:t>
              </a:r>
              <a:endParaRPr lang="en-US" i="1" dirty="0">
                <a:ea typeface="+mn-lt"/>
                <a:cs typeface="+mn-lt"/>
              </a:endParaRPr>
            </a:p>
            <a:p>
              <a:r>
                <a:rPr lang="en-US" sz="1200" i="1" dirty="0">
                  <a:ea typeface="+mn-lt"/>
                  <a:cs typeface="+mn-lt"/>
                </a:rPr>
                <a:t>Did you go to school yesterday?</a:t>
              </a:r>
              <a:endParaRPr lang="en-US" i="1" dirty="0">
                <a:ea typeface="+mn-lt"/>
                <a:cs typeface="+mn-lt"/>
              </a:endParaRPr>
            </a:p>
            <a:p>
              <a:endParaRPr lang="en-US" sz="1200" dirty="0">
                <a:cs typeface="Calibri"/>
              </a:endParaRPr>
            </a:p>
            <a:p>
              <a:pPr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2. “</a:t>
              </a:r>
              <a:r>
                <a:rPr lang="en-US" sz="1200" b="1" dirty="0" err="1">
                  <a:solidFill>
                    <a:srgbClr val="C00000"/>
                  </a:solidFill>
                  <a:latin typeface="Calibri"/>
                  <a:cs typeface="Calibri"/>
                </a:rPr>
                <a:t>Wh</a:t>
              </a:r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-” Questions</a:t>
              </a:r>
            </a:p>
            <a:p>
              <a:endParaRPr lang="en-US" sz="1200" b="1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r>
                <a:rPr lang="en-US" sz="1200" b="1" dirty="0">
                  <a:cs typeface="Calibri"/>
                </a:rPr>
                <a:t>What </a:t>
              </a:r>
              <a:r>
                <a:rPr lang="en-US" sz="1200" dirty="0">
                  <a:cs typeface="Calibri"/>
                </a:rPr>
                <a:t>is your last name?</a:t>
              </a:r>
            </a:p>
            <a:p>
              <a:r>
                <a:rPr lang="en-US" sz="1200" b="1" dirty="0">
                  <a:cs typeface="Calibri"/>
                </a:rPr>
                <a:t>Which </a:t>
              </a:r>
              <a:r>
                <a:rPr lang="en-US" sz="1200" dirty="0">
                  <a:cs typeface="Calibri"/>
                </a:rPr>
                <a:t>car do you </a:t>
              </a:r>
              <a:r>
                <a:rPr lang="en-US" sz="1200" dirty="0" err="1">
                  <a:cs typeface="Calibri"/>
                </a:rPr>
                <a:t>profer</a:t>
              </a:r>
              <a:r>
                <a:rPr lang="en-US" sz="1200" dirty="0">
                  <a:cs typeface="Calibri"/>
                </a:rPr>
                <a:t>: fast or safe?</a:t>
              </a:r>
            </a:p>
            <a:p>
              <a:r>
                <a:rPr lang="en-US" sz="1200" b="1" dirty="0">
                  <a:cs typeface="Calibri"/>
                </a:rPr>
                <a:t>When </a:t>
              </a:r>
              <a:r>
                <a:rPr lang="en-US" sz="1200" dirty="0">
                  <a:cs typeface="Calibri"/>
                </a:rPr>
                <a:t>is your birthday?</a:t>
              </a:r>
              <a:endParaRPr lang="en-US" dirty="0">
                <a:cs typeface="Calibri"/>
              </a:endParaRPr>
            </a:p>
            <a:p>
              <a:r>
                <a:rPr lang="en-US" sz="1200" b="1" dirty="0">
                  <a:cs typeface="Calibri"/>
                </a:rPr>
                <a:t>Where </a:t>
              </a:r>
              <a:r>
                <a:rPr lang="en-US" sz="1200" dirty="0">
                  <a:cs typeface="Calibri"/>
                </a:rPr>
                <a:t>do you live?</a:t>
              </a:r>
              <a:endParaRPr lang="en-US" dirty="0">
                <a:cs typeface="Calibri"/>
              </a:endParaRPr>
            </a:p>
            <a:p>
              <a:r>
                <a:rPr lang="en-US" sz="1200" b="1" dirty="0">
                  <a:cs typeface="Calibri"/>
                </a:rPr>
                <a:t>Who </a:t>
              </a:r>
              <a:r>
                <a:rPr lang="en-US" sz="1200" dirty="0">
                  <a:cs typeface="Calibri"/>
                </a:rPr>
                <a:t>called last night?</a:t>
              </a:r>
              <a:endParaRPr lang="en-US" dirty="0">
                <a:cs typeface="Calibri"/>
              </a:endParaRPr>
            </a:p>
            <a:p>
              <a:r>
                <a:rPr lang="en-US" sz="1200" b="1" dirty="0">
                  <a:cs typeface="Calibri"/>
                </a:rPr>
                <a:t>Why </a:t>
              </a:r>
              <a:r>
                <a:rPr lang="en-US" sz="1200" dirty="0">
                  <a:cs typeface="Calibri"/>
                </a:rPr>
                <a:t>do you study English?</a:t>
              </a:r>
              <a:endParaRPr lang="en-US" dirty="0">
                <a:cs typeface="Calibri"/>
              </a:endParaRPr>
            </a:p>
            <a:p>
              <a:r>
                <a:rPr lang="en-US" sz="1200" b="1" dirty="0">
                  <a:solidFill>
                    <a:srgbClr val="000000"/>
                  </a:solidFill>
                  <a:latin typeface="Calibri" panose="020F0502020204030204"/>
                  <a:cs typeface="Calibri"/>
                </a:rPr>
                <a:t>How </a:t>
              </a: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/>
                </a:rPr>
                <a:t>do you like your salad?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Calibri" panose="020F0502020204030204"/>
                  <a:cs typeface="Calibri"/>
                </a:rPr>
                <a:t>How much</a:t>
              </a: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/>
                </a:rPr>
                <a:t> did you pay for it?</a:t>
              </a:r>
              <a:endParaRPr lang="en-US" dirty="0">
                <a:solidFill>
                  <a:srgbClr val="000000"/>
                </a:solidFill>
                <a:latin typeface="Calibri" panose="020F0502020204030204"/>
                <a:cs typeface="Calibri"/>
              </a:endParaRPr>
            </a:p>
            <a:p>
              <a:r>
                <a:rPr lang="en-US" sz="1200" b="1" dirty="0">
                  <a:solidFill>
                    <a:srgbClr val="000000"/>
                  </a:solidFill>
                  <a:latin typeface="Calibri" panose="020F0502020204030204"/>
                  <a:cs typeface="Calibri"/>
                </a:rPr>
                <a:t>How many</a:t>
              </a: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/>
                </a:rPr>
                <a:t> days per week do you work?</a:t>
              </a:r>
              <a:endParaRPr lang="en-US" dirty="0">
                <a:cs typeface="Calibri"/>
              </a:endParaRPr>
            </a:p>
            <a:p>
              <a:pPr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3. Tag Questions</a:t>
              </a:r>
            </a:p>
            <a:p>
              <a:endParaRPr lang="en-US" sz="1200" b="1" dirty="0">
                <a:solidFill>
                  <a:srgbClr val="C00000"/>
                </a:solidFill>
                <a:cs typeface="Calibri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He's a doctor, </a:t>
              </a:r>
              <a:r>
                <a:rPr lang="en-US" sz="1200" b="1" dirty="0">
                  <a:ea typeface="+mn-lt"/>
                  <a:cs typeface="+mn-lt"/>
                </a:rPr>
                <a:t>isn't he</a:t>
              </a:r>
              <a:r>
                <a:rPr lang="en-US" sz="1200" dirty="0" smtClean="0">
                  <a:ea typeface="+mn-lt"/>
                  <a:cs typeface="+mn-lt"/>
                </a:rPr>
                <a:t>?</a:t>
              </a:r>
              <a:endParaRPr lang="en-US" dirty="0">
                <a:cs typeface="Calibri" panose="020F0502020204030204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She isn't here, </a:t>
              </a:r>
              <a:r>
                <a:rPr lang="en-US" sz="1200" b="1" dirty="0">
                  <a:ea typeface="+mn-lt"/>
                  <a:cs typeface="+mn-lt"/>
                </a:rPr>
                <a:t>is she</a:t>
              </a:r>
              <a:r>
                <a:rPr lang="en-US" sz="1200" dirty="0">
                  <a:ea typeface="+mn-lt"/>
                  <a:cs typeface="+mn-lt"/>
                </a:rPr>
                <a:t>?</a:t>
              </a:r>
              <a:endParaRPr lang="en-US" dirty="0">
                <a:cs typeface="Calibri" panose="020F0502020204030204"/>
              </a:endParaRPr>
            </a:p>
            <a:p>
              <a:r>
                <a:rPr lang="pt-BR" sz="1200" dirty="0">
                  <a:ea typeface="+mn-lt"/>
                  <a:cs typeface="+mn-lt"/>
                </a:rPr>
                <a:t>It </a:t>
              </a:r>
              <a:r>
                <a:rPr lang="pt-BR" sz="1200" dirty="0" err="1">
                  <a:ea typeface="+mn-lt"/>
                  <a:cs typeface="+mn-lt"/>
                </a:rPr>
                <a:t>was</a:t>
              </a:r>
              <a:r>
                <a:rPr lang="pt-BR" sz="1200" dirty="0">
                  <a:ea typeface="+mn-lt"/>
                  <a:cs typeface="+mn-lt"/>
                </a:rPr>
                <a:t> hot </a:t>
              </a:r>
              <a:r>
                <a:rPr lang="pt-BR" sz="1200" dirty="0" err="1">
                  <a:ea typeface="+mn-lt"/>
                  <a:cs typeface="+mn-lt"/>
                </a:rPr>
                <a:t>yesterday</a:t>
              </a:r>
              <a:r>
                <a:rPr lang="pt-BR" sz="1200" b="1" dirty="0">
                  <a:ea typeface="+mn-lt"/>
                  <a:cs typeface="+mn-lt"/>
                </a:rPr>
                <a:t>, </a:t>
              </a:r>
              <a:r>
                <a:rPr lang="pt-BR" sz="1200" b="1" dirty="0" err="1">
                  <a:ea typeface="+mn-lt"/>
                  <a:cs typeface="+mn-lt"/>
                </a:rPr>
                <a:t>wasn't</a:t>
              </a:r>
              <a:r>
                <a:rPr lang="pt-BR" sz="1200" b="1" dirty="0">
                  <a:ea typeface="+mn-lt"/>
                  <a:cs typeface="+mn-lt"/>
                </a:rPr>
                <a:t> it?</a:t>
              </a:r>
              <a:endParaRPr lang="en-US" dirty="0"/>
            </a:p>
            <a:p>
              <a:r>
                <a:rPr lang="pt-BR" sz="1200" dirty="0" err="1">
                  <a:ea typeface="+mn-lt"/>
                  <a:cs typeface="+mn-lt"/>
                </a:rPr>
                <a:t>She</a:t>
              </a:r>
              <a:r>
                <a:rPr lang="pt-BR" sz="1200" dirty="0">
                  <a:ea typeface="+mn-lt"/>
                  <a:cs typeface="+mn-lt"/>
                </a:rPr>
                <a:t> </a:t>
              </a:r>
              <a:r>
                <a:rPr lang="pt-BR" sz="1200" dirty="0" err="1">
                  <a:ea typeface="+mn-lt"/>
                  <a:cs typeface="+mn-lt"/>
                </a:rPr>
                <a:t>went</a:t>
              </a:r>
              <a:r>
                <a:rPr lang="pt-BR" sz="1200" dirty="0">
                  <a:ea typeface="+mn-lt"/>
                  <a:cs typeface="+mn-lt"/>
                </a:rPr>
                <a:t> to </a:t>
              </a:r>
              <a:r>
                <a:rPr lang="pt-BR" sz="1200" dirty="0" err="1">
                  <a:ea typeface="+mn-lt"/>
                  <a:cs typeface="+mn-lt"/>
                </a:rPr>
                <a:t>the</a:t>
              </a:r>
              <a:r>
                <a:rPr lang="pt-BR" sz="1200" dirty="0">
                  <a:ea typeface="+mn-lt"/>
                  <a:cs typeface="+mn-lt"/>
                </a:rPr>
                <a:t> </a:t>
              </a:r>
              <a:r>
                <a:rPr lang="pt-BR" sz="1200" dirty="0" err="1">
                  <a:ea typeface="+mn-lt"/>
                  <a:cs typeface="+mn-lt"/>
                </a:rPr>
                <a:t>party</a:t>
              </a:r>
              <a:r>
                <a:rPr lang="pt-BR" sz="1200" dirty="0">
                  <a:ea typeface="+mn-lt"/>
                  <a:cs typeface="+mn-lt"/>
                </a:rPr>
                <a:t> </a:t>
              </a:r>
              <a:r>
                <a:rPr lang="pt-BR" sz="1200" dirty="0" err="1">
                  <a:ea typeface="+mn-lt"/>
                  <a:cs typeface="+mn-lt"/>
                </a:rPr>
                <a:t>last</a:t>
              </a:r>
              <a:r>
                <a:rPr lang="pt-BR" sz="1200" dirty="0">
                  <a:ea typeface="+mn-lt"/>
                  <a:cs typeface="+mn-lt"/>
                </a:rPr>
                <a:t> </a:t>
              </a:r>
              <a:r>
                <a:rPr lang="pt-BR" sz="1200" dirty="0" err="1">
                  <a:ea typeface="+mn-lt"/>
                  <a:cs typeface="+mn-lt"/>
                </a:rPr>
                <a:t>night</a:t>
              </a:r>
              <a:r>
                <a:rPr lang="pt-BR" sz="1200" dirty="0">
                  <a:ea typeface="+mn-lt"/>
                  <a:cs typeface="+mn-lt"/>
                </a:rPr>
                <a:t>, </a:t>
              </a:r>
              <a:r>
                <a:rPr lang="pt-BR" sz="1200" b="1" dirty="0" err="1">
                  <a:ea typeface="+mn-lt"/>
                  <a:cs typeface="+mn-lt"/>
                </a:rPr>
                <a:t>didn't</a:t>
              </a:r>
              <a:r>
                <a:rPr lang="pt-BR" sz="1200" b="1" dirty="0">
                  <a:ea typeface="+mn-lt"/>
                  <a:cs typeface="+mn-lt"/>
                </a:rPr>
                <a:t> </a:t>
              </a:r>
              <a:r>
                <a:rPr lang="pt-BR" sz="1200" b="1" dirty="0" err="1">
                  <a:ea typeface="+mn-lt"/>
                  <a:cs typeface="+mn-lt"/>
                </a:rPr>
                <a:t>she</a:t>
              </a:r>
              <a:r>
                <a:rPr lang="pt-BR" sz="1200" dirty="0">
                  <a:ea typeface="+mn-lt"/>
                  <a:cs typeface="+mn-lt"/>
                </a:rPr>
                <a:t>?</a:t>
              </a:r>
              <a:endParaRPr lang="pt-BR" dirty="0">
                <a:ea typeface="+mn-lt"/>
                <a:cs typeface="+mn-lt"/>
              </a:endParaRPr>
            </a:p>
            <a:p>
              <a:r>
                <a:rPr lang="pt-BR" sz="1200" dirty="0" err="1">
                  <a:ea typeface="+mn-lt"/>
                  <a:cs typeface="+mn-lt"/>
                </a:rPr>
                <a:t>They</a:t>
              </a:r>
              <a:r>
                <a:rPr lang="pt-BR" sz="1200" dirty="0">
                  <a:ea typeface="+mn-lt"/>
                  <a:cs typeface="+mn-lt"/>
                </a:rPr>
                <a:t> </a:t>
              </a:r>
              <a:r>
                <a:rPr lang="pt-BR" sz="1200" dirty="0" err="1">
                  <a:ea typeface="+mn-lt"/>
                  <a:cs typeface="+mn-lt"/>
                </a:rPr>
                <a:t>live</a:t>
              </a:r>
              <a:r>
                <a:rPr lang="pt-BR" sz="1200" dirty="0">
                  <a:ea typeface="+mn-lt"/>
                  <a:cs typeface="+mn-lt"/>
                </a:rPr>
                <a:t> in </a:t>
              </a:r>
              <a:r>
                <a:rPr lang="pt-BR" sz="1200" dirty="0" err="1">
                  <a:ea typeface="+mn-lt"/>
                  <a:cs typeface="+mn-lt"/>
                </a:rPr>
                <a:t>Brazil</a:t>
              </a:r>
              <a:r>
                <a:rPr lang="pt-BR" sz="1200" dirty="0">
                  <a:ea typeface="+mn-lt"/>
                  <a:cs typeface="+mn-lt"/>
                </a:rPr>
                <a:t>, </a:t>
              </a:r>
              <a:r>
                <a:rPr lang="pt-BR" sz="1200" b="1" dirty="0" err="1">
                  <a:ea typeface="+mn-lt"/>
                  <a:cs typeface="+mn-lt"/>
                </a:rPr>
                <a:t>don't</a:t>
              </a:r>
              <a:r>
                <a:rPr lang="pt-BR" sz="1200" b="1" dirty="0">
                  <a:ea typeface="+mn-lt"/>
                  <a:cs typeface="+mn-lt"/>
                </a:rPr>
                <a:t> </a:t>
              </a:r>
              <a:r>
                <a:rPr lang="pt-BR" sz="1200" b="1" dirty="0" err="1">
                  <a:ea typeface="+mn-lt"/>
                  <a:cs typeface="+mn-lt"/>
                </a:rPr>
                <a:t>they</a:t>
              </a:r>
              <a:r>
                <a:rPr lang="pt-BR" sz="1200" dirty="0">
                  <a:ea typeface="+mn-lt"/>
                  <a:cs typeface="+mn-lt"/>
                </a:rPr>
                <a:t>?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pt-BR" sz="1200" dirty="0" err="1">
                  <a:solidFill>
                    <a:srgbClr val="000000"/>
                  </a:solidFill>
                  <a:cs typeface="Calibri"/>
                </a:rPr>
                <a:t>You</a:t>
              </a:r>
              <a:r>
                <a:rPr lang="pt-BR" sz="1200" dirty="0">
                  <a:solidFill>
                    <a:srgbClr val="000000"/>
                  </a:solidFill>
                  <a:cs typeface="Calibri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cs typeface="Calibri"/>
                </a:rPr>
                <a:t>have</a:t>
              </a:r>
              <a:r>
                <a:rPr lang="pt-BR" sz="1200" dirty="0">
                  <a:solidFill>
                    <a:srgbClr val="000000"/>
                  </a:solidFill>
                  <a:cs typeface="Calibri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cs typeface="Calibri"/>
                </a:rPr>
                <a:t>two</a:t>
              </a:r>
              <a:r>
                <a:rPr lang="pt-BR" sz="1200" dirty="0">
                  <a:solidFill>
                    <a:srgbClr val="000000"/>
                  </a:solidFill>
                  <a:cs typeface="Calibri"/>
                </a:rPr>
                <a:t> </a:t>
              </a:r>
              <a:r>
                <a:rPr lang="pt-BR" sz="1200" dirty="0" err="1">
                  <a:solidFill>
                    <a:srgbClr val="000000"/>
                  </a:solidFill>
                  <a:cs typeface="Calibri"/>
                </a:rPr>
                <a:t>cars</a:t>
              </a:r>
              <a:r>
                <a:rPr lang="pt-BR" sz="1200" dirty="0">
                  <a:solidFill>
                    <a:srgbClr val="000000"/>
                  </a:solidFill>
                  <a:cs typeface="Calibri"/>
                </a:rPr>
                <a:t>, </a:t>
              </a:r>
              <a:r>
                <a:rPr lang="pt-BR" sz="1200" b="1" dirty="0" err="1">
                  <a:solidFill>
                    <a:srgbClr val="000000"/>
                  </a:solidFill>
                  <a:cs typeface="Calibri"/>
                </a:rPr>
                <a:t>haven´t</a:t>
              </a:r>
              <a:r>
                <a:rPr lang="pt-BR" sz="1200" b="1" dirty="0">
                  <a:solidFill>
                    <a:srgbClr val="000000"/>
                  </a:solidFill>
                  <a:cs typeface="Calibri"/>
                </a:rPr>
                <a:t> </a:t>
              </a:r>
              <a:r>
                <a:rPr lang="pt-BR" sz="1200" b="1" dirty="0" err="1">
                  <a:solidFill>
                    <a:srgbClr val="000000"/>
                  </a:solidFill>
                  <a:cs typeface="Calibri"/>
                </a:rPr>
                <a:t>you</a:t>
              </a:r>
              <a:r>
                <a:rPr lang="pt-BR" sz="1200" dirty="0">
                  <a:solidFill>
                    <a:srgbClr val="000000"/>
                  </a:solidFill>
                  <a:cs typeface="Calibri"/>
                </a:rPr>
                <a:t>?</a:t>
              </a:r>
            </a:p>
            <a:p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/>
              </a:endParaRPr>
            </a:p>
            <a:p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77432" y="6100569"/>
              <a:ext cx="3429000" cy="646331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r>
                <a:rPr lang="en-US" sz="1200" i="1">
                  <a:solidFill>
                    <a:srgbClr val="843C0C"/>
                  </a:solidFill>
                  <a:latin typeface="Calibri"/>
                  <a:cs typeface="Calibri"/>
                </a:rPr>
                <a:t>Você fala ingles?</a:t>
              </a:r>
              <a:endParaRPr lang="pt-BR" sz="1200" i="1">
                <a:solidFill>
                  <a:srgbClr val="843C0C"/>
                </a:solidFill>
                <a:latin typeface="Calibri"/>
                <a:cs typeface="Calibri"/>
              </a:endParaRPr>
            </a:p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Seu irmão mora no brasil?</a:t>
              </a:r>
              <a:endParaRPr lang="pt-BR" sz="1200" i="1">
                <a:solidFill>
                  <a:srgbClr val="843C0C"/>
                </a:solidFill>
                <a:latin typeface="Calibri" panose="020F0502020204030204" pitchFamily="34" charset="0"/>
              </a:endParaRPr>
            </a:p>
            <a:p>
              <a:r>
                <a:rPr lang="en-US" sz="1200" i="1">
                  <a:solidFill>
                    <a:srgbClr val="843C0C"/>
                  </a:solidFill>
                  <a:latin typeface="Calibri" panose="020F0502020204030204" pitchFamily="34" charset="0"/>
                </a:rPr>
                <a:t>Você foi à escola ontem?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033474" y="5486235"/>
              <a:ext cx="2495803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pt-BR" sz="1400" b="1" i="1">
                  <a:solidFill>
                    <a:srgbClr val="C00000"/>
                  </a:solidFill>
                </a:rPr>
                <a:t>Asking questions</a:t>
              </a:r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638886" y="7531266"/>
              <a:ext cx="3429000" cy="1754326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Qual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o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seu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ultimo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nome</a:t>
              </a:r>
              <a:endParaRPr lang="pt-BR" sz="1200" i="1" dirty="0">
                <a:solidFill>
                  <a:srgbClr val="843C0C"/>
                </a:solidFill>
                <a:latin typeface="Calibri" panose="020F0502020204030204" pitchFamily="34" charset="0"/>
              </a:endParaRP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Qual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carro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você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oferece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: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rápido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ou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seguro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?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Quando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é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seu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 smtClean="0">
                  <a:solidFill>
                    <a:srgbClr val="843C0C"/>
                  </a:solidFill>
                  <a:latin typeface="Calibri" panose="020F0502020204030204" pitchFamily="34" charset="0"/>
                </a:rPr>
                <a:t>aniversário</a:t>
              </a:r>
              <a:r>
                <a:rPr lang="en-US" sz="1200" i="1" dirty="0" smtClean="0">
                  <a:solidFill>
                    <a:srgbClr val="843C0C"/>
                  </a:solidFill>
                  <a:latin typeface="Calibri" panose="020F0502020204030204" pitchFamily="34" charset="0"/>
                </a:rPr>
                <a:t>?</a:t>
              </a:r>
              <a:endParaRPr lang="en-US" sz="1200" i="1" dirty="0">
                <a:solidFill>
                  <a:srgbClr val="843C0C"/>
                </a:solidFill>
                <a:latin typeface="Calibri" panose="020F0502020204030204" pitchFamily="34" charset="0"/>
              </a:endParaRPr>
            </a:p>
            <a:p>
              <a:r>
                <a:rPr lang="en-US" sz="1200" i="1" dirty="0" err="1" smtClean="0">
                  <a:solidFill>
                    <a:srgbClr val="843C0C"/>
                  </a:solidFill>
                  <a:latin typeface="Calibri" panose="020F0502020204030204" pitchFamily="34" charset="0"/>
                </a:rPr>
                <a:t>Aonde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 smtClean="0">
                  <a:solidFill>
                    <a:srgbClr val="843C0C"/>
                  </a:solidFill>
                  <a:latin typeface="Calibri" panose="020F0502020204030204" pitchFamily="34" charset="0"/>
                </a:rPr>
                <a:t>você</a:t>
              </a:r>
              <a:r>
                <a:rPr lang="en-US" sz="1200" i="1" dirty="0" smtClean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 smtClean="0">
                  <a:solidFill>
                    <a:srgbClr val="843C0C"/>
                  </a:solidFill>
                  <a:latin typeface="Calibri" panose="020F0502020204030204" pitchFamily="34" charset="0"/>
                </a:rPr>
                <a:t>mora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?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Quem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ligou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ontem</a:t>
              </a:r>
              <a:r>
                <a:rPr lang="en-US" sz="1200" dirty="0">
                  <a:ea typeface="+mn-lt"/>
                  <a:cs typeface="+mn-lt"/>
                </a:rPr>
                <a:t> 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à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noite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?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Por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que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você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estuda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inglês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?</a:t>
              </a:r>
            </a:p>
            <a:p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Como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você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gosta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da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sua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salada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?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Quanto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você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pagou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por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isso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?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Quantos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dias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por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semana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você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trabalha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?</a:t>
              </a:r>
              <a:endParaRPr lang="en-US" sz="1200" i="1" dirty="0">
                <a:solidFill>
                  <a:srgbClr val="843C0C"/>
                </a:solidFill>
                <a:latin typeface="Calibri" panose="020F0502020204030204" pitchFamily="34" charset="0"/>
                <a:cs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7711787"/>
            <a:ext cx="616354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AD47">
                    <a:lumMod val="50000"/>
                  </a:srgbClr>
                </a:solidFill>
              </a:rPr>
              <a:t>By the way, how is your work.</a:t>
            </a:r>
            <a:r>
              <a:rPr lang="en-US" dirty="0"/>
              <a:t/>
            </a:r>
            <a:br>
              <a:rPr lang="en-US" dirty="0"/>
            </a:b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Aliás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como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está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o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seu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trabalho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  <a:endParaRPr lang="pt-BR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dirty="0">
              <a:solidFill>
                <a:srgbClr val="0A0A0A"/>
              </a:solidFill>
              <a:latin typeface="Georgia"/>
            </a:endParaRPr>
          </a:p>
          <a:p>
            <a:r>
              <a:rPr lang="en" sz="1200" dirty="0">
                <a:solidFill>
                  <a:srgbClr val="70AD47">
                    <a:lumMod val="50000"/>
                  </a:srgbClr>
                </a:solidFill>
              </a:rPr>
              <a:t>By the way, I'm your number-one fan.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A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propósito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sou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seu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fã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número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um.</a:t>
            </a:r>
          </a:p>
          <a:p>
            <a:endParaRPr lang="en-US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>
                <a:solidFill>
                  <a:srgbClr val="70AD47">
                    <a:lumMod val="50000"/>
                  </a:srgbClr>
                </a:solidFill>
              </a:rPr>
              <a:t>By the way, what time is it?</a:t>
            </a:r>
          </a:p>
          <a:p>
            <a:r>
              <a:rPr lang="en-US" sz="1200" i="1" dirty="0">
                <a:solidFill>
                  <a:srgbClr val="843C0C"/>
                </a:solidFill>
                <a:ea typeface="+mn-lt"/>
                <a:cs typeface="+mn-lt"/>
              </a:rPr>
              <a:t>A </a:t>
            </a:r>
            <a:r>
              <a:rPr lang="en-US" sz="1200" i="1" dirty="0" err="1">
                <a:solidFill>
                  <a:srgbClr val="843C0C"/>
                </a:solidFill>
                <a:ea typeface="+mn-lt"/>
                <a:cs typeface="+mn-lt"/>
              </a:rPr>
              <a:t>propósito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horas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?</a:t>
            </a:r>
            <a:endParaRPr lang="pt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5E62390-D96B-4455-9F2A-05DE4B68841F}"/>
              </a:ext>
            </a:extLst>
          </p:cNvPr>
          <p:cNvSpPr txBox="1"/>
          <p:nvPr/>
        </p:nvSpPr>
        <p:spPr>
          <a:xfrm>
            <a:off x="4888922" y="7798378"/>
            <a:ext cx="1626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solidFill>
                  <a:srgbClr val="C00000"/>
                </a:solidFill>
              </a:rPr>
              <a:t>By the way ...</a:t>
            </a:r>
            <a:endParaRPr lang="en-US" sz="1400" b="1" i="1">
              <a:solidFill>
                <a:srgbClr val="C00000"/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5 - USO </a:t>
            </a:r>
            <a:r>
              <a:rPr lang="en-US" b="1" i="1" dirty="0">
                <a:solidFill>
                  <a:srgbClr val="C00000"/>
                </a:solidFill>
              </a:rPr>
              <a:t>DIÁRIO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F10259EA-34B4-4E85-A52C-0C6CDD291454}"/>
              </a:ext>
            </a:extLst>
          </p:cNvPr>
          <p:cNvSpPr/>
          <p:nvPr/>
        </p:nvSpPr>
        <p:spPr>
          <a:xfrm>
            <a:off x="3704696" y="5572743"/>
            <a:ext cx="3429000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Ele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é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médico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é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?</a:t>
            </a:r>
            <a:endParaRPr lang="pt-BR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Ela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está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aqui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está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?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Ontem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estava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quente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estava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?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Ela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foi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à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festa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ontem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à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noite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foi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?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Eles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moram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no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Brasil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é?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tem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dois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carros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é?</a:t>
            </a:r>
          </a:p>
        </p:txBody>
      </p:sp>
    </p:spTree>
    <p:extLst>
      <p:ext uri="{BB962C8B-B14F-4D97-AF65-F5344CB8AC3E}">
        <p14:creationId xmlns:p14="http://schemas.microsoft.com/office/powerpoint/2010/main" val="40479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96475" y="157822"/>
            <a:ext cx="992579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 smtClean="0">
                <a:solidFill>
                  <a:srgbClr val="002060"/>
                </a:solidFill>
                <a:latin typeface="Calibri"/>
                <a:cs typeface="Calibri"/>
              </a:rPr>
              <a:t>Lesson 3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350981" y="699906"/>
            <a:ext cx="6642101" cy="7109639"/>
            <a:chOff x="368299" y="5415477"/>
            <a:chExt cx="6642101" cy="7109639"/>
          </a:xfrm>
        </p:grpSpPr>
        <p:sp>
          <p:nvSpPr>
            <p:cNvPr id="16" name="Retângulo 15"/>
            <p:cNvSpPr/>
            <p:nvPr/>
          </p:nvSpPr>
          <p:spPr>
            <a:xfrm>
              <a:off x="368299" y="5415477"/>
              <a:ext cx="6164984" cy="7109639"/>
            </a:xfrm>
            <a:prstGeom prst="rect">
              <a:avLst/>
            </a:prstGeom>
            <a:ln w="3175">
              <a:solidFill>
                <a:srgbClr val="C00000"/>
              </a:solidFill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 smtClean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 smtClean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1. Making a complaint</a:t>
              </a:r>
            </a:p>
            <a:p>
              <a:endParaRPr lang="en-US" sz="1200" b="1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r>
                <a:rPr lang="en-US" sz="1200" dirty="0">
                  <a:cs typeface="Calibri"/>
                </a:rPr>
                <a:t>I´m afraid I have to make a complaint.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Receio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ter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que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fazer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uma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reclamação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.</a:t>
              </a:r>
              <a:endParaRPr lang="en-US" dirty="0"/>
            </a:p>
            <a:p>
              <a:endParaRPr lang="en-US" sz="1200" i="1" dirty="0">
                <a:solidFill>
                  <a:srgbClr val="843C0C"/>
                </a:solidFill>
                <a:cs typeface="Calibri"/>
              </a:endParaRPr>
            </a:p>
            <a:p>
              <a:r>
                <a:rPr lang="en-US" sz="1200" dirty="0">
                  <a:cs typeface="Calibri"/>
                </a:rPr>
                <a:t>I am sorry but I would like to make a complaint.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Lamento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, mas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gostaria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de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apresentar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uma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 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reclamação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.</a:t>
              </a:r>
              <a:endParaRPr lang="en-US" dirty="0"/>
            </a:p>
            <a:p>
              <a:endParaRPr lang="en-US" sz="1200" dirty="0">
                <a:cs typeface="Calibri"/>
              </a:endParaRPr>
            </a:p>
            <a:p>
              <a:r>
                <a:rPr lang="en-US" sz="1200" dirty="0">
                  <a:cs typeface="Calibri"/>
                </a:rPr>
                <a:t>Excuse, I believe there is something wrong with …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Desculpe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,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eu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acredito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que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há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algo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cs typeface="Calibri"/>
                </a:rPr>
                <a:t>errado</a:t>
              </a:r>
              <a:r>
                <a:rPr lang="en-US" sz="1200" i="1" dirty="0">
                  <a:solidFill>
                    <a:srgbClr val="843C0C"/>
                  </a:solidFill>
                  <a:cs typeface="Calibri"/>
                </a:rPr>
                <a:t> com ...</a:t>
              </a:r>
              <a:endParaRPr lang="en-US" sz="1200" dirty="0">
                <a:ea typeface="+mn-lt"/>
                <a:cs typeface="+mn-lt"/>
              </a:endParaRPr>
            </a:p>
            <a:p>
              <a:endParaRPr lang="en-US" sz="1200" dirty="0">
                <a:cs typeface="Calibri"/>
              </a:endParaRPr>
            </a:p>
            <a:p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2. Apologizing</a:t>
              </a:r>
            </a:p>
            <a:p>
              <a:endParaRPr lang="en-US" sz="1200" b="1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I´m sorry about that..</a:t>
              </a:r>
            </a:p>
            <a:p>
              <a:r>
                <a:rPr lang="en-US" sz="1200" dirty="0">
                  <a:ea typeface="+mn-lt"/>
                  <a:cs typeface="+mn-lt"/>
                </a:rPr>
                <a:t>I´m sorry to hear that.</a:t>
              </a:r>
            </a:p>
            <a:p>
              <a:r>
                <a:rPr lang="en-US" sz="1200" dirty="0">
                  <a:ea typeface="+mn-lt"/>
                  <a:cs typeface="+mn-lt"/>
                </a:rPr>
                <a:t>My apologies …</a:t>
              </a:r>
            </a:p>
            <a:p>
              <a:r>
                <a:rPr lang="en-US" sz="1200" dirty="0">
                  <a:ea typeface="+mn-lt"/>
                  <a:cs typeface="+mn-lt"/>
                </a:rPr>
                <a:t>I apologize for the inconvenience.</a:t>
              </a:r>
            </a:p>
            <a:p>
              <a:endParaRPr lang="en-US" sz="1200" b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3. Giving reasons</a:t>
              </a:r>
            </a:p>
            <a:p>
              <a:endParaRPr lang="en-US" sz="1200" b="1" dirty="0">
                <a:solidFill>
                  <a:srgbClr val="C00000"/>
                </a:solidFill>
                <a:cs typeface="Calibri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This was because …</a:t>
              </a:r>
            </a:p>
            <a:p>
              <a:r>
                <a:rPr lang="en-US" sz="1200" dirty="0">
                  <a:ea typeface="+mn-lt"/>
                  <a:cs typeface="+mn-lt"/>
                </a:rPr>
                <a:t>The main reason for this was …</a:t>
              </a:r>
            </a:p>
            <a:p>
              <a:r>
                <a:rPr lang="en-US" sz="1200" dirty="0">
                  <a:cs typeface="Calibri" panose="020F0502020204030204"/>
                </a:rPr>
                <a:t>I believe it happened because ...</a:t>
              </a:r>
            </a:p>
            <a:p>
              <a:endParaRPr lang="en-US" sz="1200" dirty="0">
                <a:solidFill>
                  <a:srgbClr val="000000"/>
                </a:solidFill>
                <a:cs typeface="Calibri"/>
              </a:endParaRPr>
            </a:p>
            <a:p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/>
              </a:endParaRPr>
            </a:p>
            <a:p>
              <a:r>
                <a:rPr lang="en-US" sz="1200" b="1" dirty="0">
                  <a:solidFill>
                    <a:srgbClr val="C00000"/>
                  </a:solidFill>
                  <a:latin typeface="Calibri"/>
                  <a:cs typeface="Calibri"/>
                </a:rPr>
                <a:t>4. Making promises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This will not happen again.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In the future, we will ...</a:t>
              </a:r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fontAlgn="base"/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033474" y="5486235"/>
              <a:ext cx="2495803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1400" b="1" i="1" dirty="0">
                  <a:solidFill>
                    <a:srgbClr val="C00000"/>
                  </a:solidFill>
                  <a:ea typeface="+mn-lt"/>
                  <a:cs typeface="+mn-lt"/>
                </a:rPr>
                <a:t>Complaining &amp; Apologies</a:t>
              </a:r>
              <a:endParaRPr lang="pt-BR" sz="1400" b="1" i="1" dirty="0">
                <a:solidFill>
                  <a:srgbClr val="C00000"/>
                </a:solidFill>
                <a:ea typeface="+mn-lt"/>
                <a:cs typeface="+mn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581400" y="8933175"/>
              <a:ext cx="3429000" cy="1015663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endParaRPr lang="en-US" sz="1200" i="1" dirty="0">
                <a:solidFill>
                  <a:srgbClr val="843C0C"/>
                </a:solidFill>
                <a:latin typeface="Calibri" panose="020F0502020204030204" pitchFamily="34" charset="0"/>
                <a:cs typeface="Calibri"/>
              </a:endParaRP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Eu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sinto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muito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sobre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/>
                  <a:cs typeface="Calibri"/>
                </a:rPr>
                <a:t>aquilo</a:t>
              </a:r>
              <a:r>
                <a:rPr lang="en-US" sz="1200" i="1" dirty="0">
                  <a:solidFill>
                    <a:srgbClr val="843C0C"/>
                  </a:solidFill>
                  <a:latin typeface="Calibri"/>
                  <a:cs typeface="Calibri"/>
                </a:rPr>
                <a:t>..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Lamento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ouvir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isso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.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Minhas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desculpas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...</a:t>
              </a:r>
            </a:p>
            <a:p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Peço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desculpas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pela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200" i="1" dirty="0" err="1">
                  <a:solidFill>
                    <a:srgbClr val="843C0C"/>
                  </a:solidFill>
                  <a:latin typeface="Calibri" panose="020F0502020204030204" pitchFamily="34" charset="0"/>
                </a:rPr>
                <a:t>inconveniência</a:t>
              </a:r>
              <a:r>
                <a:rPr lang="en-US" sz="1200" i="1" dirty="0">
                  <a:solidFill>
                    <a:srgbClr val="843C0C"/>
                  </a:solidFill>
                  <a:latin typeface="Calibri" panose="020F0502020204030204" pitchFamily="34" charset="0"/>
                </a:rPr>
                <a:t>.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7711787"/>
            <a:ext cx="6163540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I don't ever want to see this boy in your bedroom again.</a:t>
            </a:r>
          </a:p>
          <a:p>
            <a:r>
              <a:rPr lang="en" sz="1200" i="1" dirty="0">
                <a:solidFill>
                  <a:srgbClr val="843C0C"/>
                </a:solidFill>
                <a:latin typeface="Calibri"/>
                <a:cs typeface="Calibri"/>
              </a:rPr>
              <a:t>Eu nunca mais quero ver esse garoto em seu quarto novamente.</a:t>
            </a:r>
          </a:p>
          <a:p>
            <a:endParaRPr lang="en" sz="1200" i="1" dirty="0">
              <a:solidFill>
                <a:srgbClr val="843C0C"/>
              </a:solidFill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Don´t ever go over there again.</a:t>
            </a:r>
          </a:p>
          <a:p>
            <a:r>
              <a:rPr lang="pt" sz="1200" i="1" dirty="0">
                <a:solidFill>
                  <a:srgbClr val="843C0C"/>
                </a:solidFill>
                <a:latin typeface="Calibri"/>
                <a:cs typeface="Calibri"/>
              </a:rPr>
              <a:t>Nunca mais vá lá.</a:t>
            </a:r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And don´t ever say it again.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pt" sz="1200" i="1" dirty="0">
                <a:solidFill>
                  <a:srgbClr val="843C0C"/>
                </a:solidFill>
                <a:latin typeface="Calibri"/>
                <a:cs typeface="Calibri"/>
              </a:rPr>
              <a:t>E nunca mais diga isso</a:t>
            </a:r>
            <a:r>
              <a:rPr lang="pt" sz="1200" i="1" dirty="0" smtClean="0">
                <a:solidFill>
                  <a:srgbClr val="843C0C"/>
                </a:solidFill>
                <a:latin typeface="Calibri"/>
                <a:cs typeface="Calibri"/>
              </a:rPr>
              <a:t>.</a:t>
            </a:r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5E62390-D96B-4455-9F2A-05DE4B68841F}"/>
              </a:ext>
            </a:extLst>
          </p:cNvPr>
          <p:cNvSpPr txBox="1"/>
          <p:nvPr/>
        </p:nvSpPr>
        <p:spPr>
          <a:xfrm>
            <a:off x="4888922" y="7798378"/>
            <a:ext cx="16261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Don´t ever ...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F10259EA-34B4-4E85-A52C-0C6CDD291454}"/>
              </a:ext>
            </a:extLst>
          </p:cNvPr>
          <p:cNvSpPr/>
          <p:nvPr/>
        </p:nvSpPr>
        <p:spPr>
          <a:xfrm>
            <a:off x="3564082" y="5843997"/>
            <a:ext cx="282286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foi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porque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  <a:endParaRPr lang="pt-BR" dirty="0"/>
          </a:p>
          <a:p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O principal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motivo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para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foi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ea typeface="+mn-lt"/>
                <a:cs typeface="+mn-lt"/>
              </a:rPr>
              <a:t>acredito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aconteceu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porque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  <a:endParaRPr lang="en-US" sz="1200" i="1" dirty="0">
              <a:solidFill>
                <a:srgbClr val="843C0C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EFC5E633-04E5-4EEC-BFF5-341051A4A4FB}"/>
              </a:ext>
            </a:extLst>
          </p:cNvPr>
          <p:cNvSpPr txBox="1"/>
          <p:nvPr/>
        </p:nvSpPr>
        <p:spPr>
          <a:xfrm>
            <a:off x="3564082" y="68171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vai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acontecer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novo.</a:t>
            </a:r>
            <a:endParaRPr lang="pt-BR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No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futuro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vamos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68300" y="1138944"/>
            <a:ext cx="673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3D4C53"/>
                </a:solidFill>
              </a:rPr>
              <a:t>Pense em exemplos de quando usar </a:t>
            </a:r>
          </a:p>
          <a:p>
            <a:r>
              <a:rPr lang="pt-BR" sz="1400" b="1" dirty="0" smtClean="0">
                <a:solidFill>
                  <a:srgbClr val="3D4C53"/>
                </a:solidFill>
              </a:rPr>
              <a:t>as situações 1,2,3 e 4. </a:t>
            </a:r>
            <a:endParaRPr lang="pt-BR" sz="1400" b="1" dirty="0">
              <a:solidFill>
                <a:srgbClr val="3D4C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2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0500" y="147189"/>
            <a:ext cx="110959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 smtClean="0">
                <a:solidFill>
                  <a:srgbClr val="002060"/>
                </a:solidFill>
                <a:latin typeface="Calibri"/>
                <a:ea typeface="+mn-lt"/>
                <a:cs typeface="Calibri"/>
              </a:rPr>
              <a:t>Lesson 04</a:t>
            </a: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8" y="1078923"/>
            <a:ext cx="6209579" cy="3600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endParaRPr lang="en" sz="1200" i="1" dirty="0">
              <a:solidFill>
                <a:srgbClr val="843C0C"/>
              </a:solidFill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I feel like doing something different today.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I feel like going to the beach.</a:t>
            </a:r>
          </a:p>
          <a:p>
            <a:r>
              <a:rPr lang="en" sz="1200" dirty="0">
                <a:solidFill>
                  <a:srgbClr val="70AD47"/>
                </a:solidFill>
              </a:rPr>
              <a:t>I feel like eating out tonight.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endParaRPr lang="en" sz="1200" dirty="0">
              <a:solidFill>
                <a:srgbClr val="70AD47"/>
              </a:solidFill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I don't feel like going to bed.</a:t>
            </a:r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I don't feel like leaving yet."</a:t>
            </a:r>
          </a:p>
          <a:p>
            <a:r>
              <a:rPr lang="en" sz="1200" dirty="0">
                <a:solidFill>
                  <a:srgbClr val="70AD47"/>
                </a:solidFill>
              </a:rPr>
              <a:t>I don´t feel like going out today.</a:t>
            </a:r>
          </a:p>
          <a:p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Do you feel like taking a day off tomorrow?</a:t>
            </a:r>
          </a:p>
          <a:p>
            <a:r>
              <a:rPr lang="en" sz="1200" dirty="0">
                <a:solidFill>
                  <a:srgbClr val="70AD47"/>
                </a:solidFill>
              </a:rPr>
              <a:t>Do you feel like talking to them?</a:t>
            </a:r>
          </a:p>
          <a:p>
            <a:r>
              <a:rPr lang="en" sz="1200" dirty="0">
                <a:solidFill>
                  <a:srgbClr val="70AD47"/>
                </a:solidFill>
              </a:rPr>
              <a:t>Do you feel like going to the cinema?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10" name="CaixaDeTexto 1">
            <a:extLst>
              <a:ext uri="{FF2B5EF4-FFF2-40B4-BE49-F238E27FC236}">
                <a16:creationId xmlns="" xmlns:a16="http://schemas.microsoft.com/office/drawing/2014/main" id="{0EDB932A-A759-4ABB-8D47-B85FA3686380}"/>
              </a:ext>
            </a:extLst>
          </p:cNvPr>
          <p:cNvSpPr txBox="1"/>
          <p:nvPr/>
        </p:nvSpPr>
        <p:spPr>
          <a:xfrm>
            <a:off x="4888922" y="1156855"/>
            <a:ext cx="162617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  <a:ea typeface="+mn-lt"/>
                <a:cs typeface="+mn-lt"/>
              </a:rPr>
              <a:t>Do you feel</a:t>
            </a:r>
            <a:r>
              <a:rPr lang="en-US" sz="1400" b="1" i="1" dirty="0">
                <a:solidFill>
                  <a:srgbClr val="C00000"/>
                </a:solidFill>
              </a:rPr>
              <a:t> like …</a:t>
            </a: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C991A67F-E6FA-4DF2-B999-9DEED6217E93}"/>
              </a:ext>
            </a:extLst>
          </p:cNvPr>
          <p:cNvSpPr txBox="1"/>
          <p:nvPr/>
        </p:nvSpPr>
        <p:spPr>
          <a:xfrm>
            <a:off x="3226377" y="1754332"/>
            <a:ext cx="433647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Estou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fazer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algo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diferente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hoje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</a:p>
          <a:p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Tenho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à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praia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Estou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comer fora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noite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estou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para a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cama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Ainda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estou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embora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 "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estou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sair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hoje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</a:t>
            </a: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i="1" err="1">
                <a:solidFill>
                  <a:srgbClr val="843C0C"/>
                </a:solidFill>
                <a:latin typeface="Calibri"/>
                <a:cs typeface="Calibri"/>
              </a:rPr>
              <a:t>Quer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tirar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um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dia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folga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amanhã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?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tem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falar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com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eles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?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tem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vontade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ao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cinema?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97598" y="4922731"/>
            <a:ext cx="6163540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 dirty="0" smtClean="0">
                <a:solidFill>
                  <a:srgbClr val="C00000"/>
                </a:solidFill>
                <a:ea typeface="+mn-lt"/>
                <a:cs typeface="+mn-lt"/>
              </a:rPr>
              <a:t>I</a:t>
            </a:r>
            <a:r>
              <a:rPr lang="en-US" sz="1200" b="1" i="1" dirty="0">
                <a:solidFill>
                  <a:srgbClr val="C00000"/>
                </a:solidFill>
              </a:rPr>
              <a:t> can hardly believe that ...</a:t>
            </a:r>
            <a:endParaRPr lang="en-US" sz="1200" dirty="0">
              <a:cs typeface="Calibri"/>
            </a:endParaRPr>
          </a:p>
          <a:p>
            <a:endParaRPr lang="en" sz="1200" dirty="0" smtClean="0">
              <a:solidFill>
                <a:srgbClr val="70AD47"/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a) I </a:t>
            </a:r>
            <a:r>
              <a:rPr lang="en" sz="1200" dirty="0">
                <a:solidFill>
                  <a:srgbClr val="70AD47"/>
                </a:solidFill>
              </a:rPr>
              <a:t>can hardly believe you did that.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-US" sz="1200" i="1" dirty="0">
                <a:solidFill>
                  <a:srgbClr val="843C0C"/>
                </a:solidFill>
                <a:cs typeface="Calibri"/>
              </a:rPr>
              <a:t>Mal </a:t>
            </a:r>
            <a:r>
              <a:rPr lang="en-US" sz="1200" i="1" dirty="0" err="1">
                <a:solidFill>
                  <a:srgbClr val="843C0C"/>
                </a:solidFill>
                <a:cs typeface="Calibri"/>
              </a:rPr>
              <a:t>posso</a:t>
            </a:r>
            <a:r>
              <a:rPr lang="en-US" sz="1200" i="1" dirty="0">
                <a:solidFill>
                  <a:srgbClr val="843C0C"/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cs typeface="Calibri"/>
              </a:rPr>
              <a:t>acreditar</a:t>
            </a:r>
            <a:r>
              <a:rPr lang="en-US" sz="1200" i="1" dirty="0">
                <a:solidFill>
                  <a:srgbClr val="843C0C"/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cs typeface="Calibri"/>
              </a:rPr>
              <a:t>que</a:t>
            </a:r>
            <a:r>
              <a:rPr lang="en-US" sz="1200" i="1" dirty="0">
                <a:solidFill>
                  <a:srgbClr val="843C0C"/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cs typeface="Calibri"/>
              </a:rPr>
              <a:t> fez </a:t>
            </a:r>
            <a:r>
              <a:rPr lang="en-US" sz="1200" i="1" dirty="0" err="1">
                <a:solidFill>
                  <a:srgbClr val="843C0C"/>
                </a:solidFill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cs typeface="Calibri"/>
              </a:rPr>
              <a:t>.</a:t>
            </a:r>
            <a:endParaRPr lang="en" dirty="0"/>
          </a:p>
          <a:p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b) The </a:t>
            </a:r>
            <a:r>
              <a:rPr lang="en" sz="1200" dirty="0">
                <a:solidFill>
                  <a:srgbClr val="70AD47"/>
                </a:solidFill>
              </a:rPr>
              <a:t>truth is, I can hardly believe that it is actually going to happen.</a:t>
            </a:r>
          </a:p>
          <a:p>
            <a:r>
              <a:rPr lang="en" sz="1200" i="1" dirty="0">
                <a:solidFill>
                  <a:srgbClr val="843C0C"/>
                </a:solidFill>
                <a:cs typeface="Calibri"/>
              </a:rPr>
              <a:t>A verdade é que mal posso acreditar que isso realmente vai acontecer.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c) I</a:t>
            </a:r>
            <a:r>
              <a:rPr lang="en" sz="1200" dirty="0">
                <a:solidFill>
                  <a:srgbClr val="70AD47"/>
                </a:solidFill>
              </a:rPr>
              <a:t> can hardly believe it, but it's about $ 15, 000 already.</a:t>
            </a:r>
          </a:p>
          <a:p>
            <a:r>
              <a:rPr lang="en" sz="1200" i="1" dirty="0">
                <a:solidFill>
                  <a:srgbClr val="843C0C"/>
                </a:solidFill>
                <a:cs typeface="Calibri"/>
              </a:rPr>
              <a:t>Mal posso acreditar, mas já custa cerca de US $ 15.000.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88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0489" y="157822"/>
            <a:ext cx="110959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 smtClean="0">
                <a:solidFill>
                  <a:srgbClr val="002060"/>
                </a:solidFill>
                <a:ea typeface="+mn-lt"/>
                <a:cs typeface="+mn-lt"/>
              </a:rPr>
              <a:t>Lesson 05</a:t>
            </a: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1139537"/>
            <a:ext cx="616354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a) I’ve </a:t>
            </a:r>
            <a:r>
              <a:rPr lang="en" sz="1200" dirty="0">
                <a:solidFill>
                  <a:srgbClr val="70AD47"/>
                </a:solidFill>
              </a:rPr>
              <a:t>got some good news for you…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b) I </a:t>
            </a:r>
            <a:r>
              <a:rPr lang="en" sz="1200" dirty="0">
                <a:solidFill>
                  <a:srgbClr val="70AD47"/>
                </a:solidFill>
              </a:rPr>
              <a:t>have some amazing news for you…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c) I’m </a:t>
            </a:r>
            <a:r>
              <a:rPr lang="en" sz="1200" dirty="0">
                <a:solidFill>
                  <a:srgbClr val="70AD47"/>
                </a:solidFill>
              </a:rPr>
              <a:t>really pleased to tell you…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d) I’m </a:t>
            </a:r>
            <a:r>
              <a:rPr lang="en" sz="1200" dirty="0">
                <a:solidFill>
                  <a:srgbClr val="70AD47"/>
                </a:solidFill>
              </a:rPr>
              <a:t>so excited to tell you that 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e) I’m </a:t>
            </a:r>
            <a:r>
              <a:rPr lang="en" sz="1200" dirty="0">
                <a:solidFill>
                  <a:srgbClr val="70AD47"/>
                </a:solidFill>
              </a:rPr>
              <a:t>really happy to inform you that…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f) I’m </a:t>
            </a:r>
            <a:r>
              <a:rPr lang="en" sz="1200" dirty="0">
                <a:solidFill>
                  <a:srgbClr val="70AD47"/>
                </a:solidFill>
              </a:rPr>
              <a:t>so glad to hear that!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 smtClean="0">
                <a:solidFill>
                  <a:srgbClr val="70AD47"/>
                </a:solidFill>
              </a:rPr>
              <a:t>g) That’s </a:t>
            </a:r>
            <a:r>
              <a:rPr lang="en" sz="1200" dirty="0">
                <a:solidFill>
                  <a:srgbClr val="70AD47"/>
                </a:solidFill>
              </a:rPr>
              <a:t>great!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 smtClean="0">
                <a:solidFill>
                  <a:srgbClr val="70AD47"/>
                </a:solidFill>
              </a:rPr>
              <a:t>h) Sounds </a:t>
            </a:r>
            <a:r>
              <a:rPr lang="en" sz="1200" dirty="0">
                <a:solidFill>
                  <a:srgbClr val="70AD47"/>
                </a:solidFill>
              </a:rPr>
              <a:t>great!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 smtClean="0">
                <a:solidFill>
                  <a:srgbClr val="70AD47"/>
                </a:solidFill>
              </a:rPr>
              <a:t>i) That’s </a:t>
            </a:r>
            <a:r>
              <a:rPr lang="en" sz="1200" dirty="0">
                <a:solidFill>
                  <a:srgbClr val="70AD47"/>
                </a:solidFill>
              </a:rPr>
              <a:t>wonderful!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pt-BR" sz="1200" dirty="0" smtClean="0">
                <a:solidFill>
                  <a:srgbClr val="70AD47"/>
                </a:solidFill>
              </a:rPr>
              <a:t>J</a:t>
            </a:r>
            <a:r>
              <a:rPr lang="en" sz="1200" dirty="0" smtClean="0">
                <a:solidFill>
                  <a:srgbClr val="70AD47"/>
                </a:solidFill>
              </a:rPr>
              <a:t>) Incredible</a:t>
            </a:r>
            <a:r>
              <a:rPr lang="en" sz="1200" dirty="0">
                <a:solidFill>
                  <a:srgbClr val="70AD47"/>
                </a:solidFill>
              </a:rPr>
              <a:t>!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l) Really</a:t>
            </a:r>
            <a:r>
              <a:rPr lang="en" sz="1200" dirty="0">
                <a:solidFill>
                  <a:srgbClr val="70AD47"/>
                </a:solidFill>
              </a:rPr>
              <a:t>? Are you serious?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 smtClean="0">
                <a:solidFill>
                  <a:srgbClr val="70AD47"/>
                </a:solidFill>
              </a:rPr>
              <a:t>m) I </a:t>
            </a:r>
            <a:r>
              <a:rPr lang="en" sz="1200" dirty="0">
                <a:solidFill>
                  <a:srgbClr val="70AD47"/>
                </a:solidFill>
              </a:rPr>
              <a:t>can’t believe that!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10" name="CaixaDeTexto 1">
            <a:extLst>
              <a:ext uri="{FF2B5EF4-FFF2-40B4-BE49-F238E27FC236}">
                <a16:creationId xmlns="" xmlns:a16="http://schemas.microsoft.com/office/drawing/2014/main" id="{0EDB932A-A759-4ABB-8D47-B85FA3686380}"/>
              </a:ext>
            </a:extLst>
          </p:cNvPr>
          <p:cNvSpPr txBox="1"/>
          <p:nvPr/>
        </p:nvSpPr>
        <p:spPr>
          <a:xfrm>
            <a:off x="4681104" y="6664037"/>
            <a:ext cx="162617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I </a:t>
            </a:r>
            <a:r>
              <a:rPr lang="en-US" sz="1400" b="1" i="1" dirty="0" err="1">
                <a:solidFill>
                  <a:srgbClr val="C00000"/>
                </a:solidFill>
              </a:rPr>
              <a:t>can not</a:t>
            </a:r>
            <a:r>
              <a:rPr lang="en-US" sz="1400" b="1" i="1" dirty="0">
                <a:solidFill>
                  <a:srgbClr val="C00000"/>
                </a:solidFill>
              </a:rPr>
              <a:t> wait to …</a:t>
            </a: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C991A67F-E6FA-4DF2-B999-9DEED6217E93}"/>
              </a:ext>
            </a:extLst>
          </p:cNvPr>
          <p:cNvSpPr txBox="1"/>
          <p:nvPr/>
        </p:nvSpPr>
        <p:spPr>
          <a:xfrm>
            <a:off x="3217718" y="1849582"/>
            <a:ext cx="43364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Tenho boas notícias para você ...</a:t>
            </a:r>
            <a:endParaRPr lang="pt-BR" sz="1200" i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tenho algumas notícias incríveis para você ...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 muito feliz em dizer a você ...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 tão feliz em dizer que ...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 muito feliz em informar que 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544DE35-D27C-44F3-9FC5-3594A8BFD8F0}"/>
              </a:ext>
            </a:extLst>
          </p:cNvPr>
          <p:cNvSpPr txBox="1"/>
          <p:nvPr/>
        </p:nvSpPr>
        <p:spPr>
          <a:xfrm>
            <a:off x="351559" y="6456218"/>
            <a:ext cx="6163540" cy="2400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n) </a:t>
            </a:r>
            <a:r>
              <a:rPr lang="en" sz="1200" b="1" dirty="0" smtClean="0">
                <a:ea typeface="+mn-lt"/>
                <a:cs typeface="+mn-lt"/>
              </a:rPr>
              <a:t>I </a:t>
            </a:r>
            <a:r>
              <a:rPr lang="en" sz="1200" b="1" dirty="0">
                <a:ea typeface="+mn-lt"/>
                <a:cs typeface="+mn-lt"/>
              </a:rPr>
              <a:t>can't wait</a:t>
            </a:r>
            <a:r>
              <a:rPr lang="en" sz="1200" dirty="0">
                <a:ea typeface="+mn-lt"/>
                <a:cs typeface="+mn-lt"/>
              </a:rPr>
              <a:t> to see my parents this weekend!</a:t>
            </a:r>
            <a:endParaRPr lang="en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Mal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esperar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para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ver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meus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neste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semana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sz="1200" dirty="0" smtClean="0">
                <a:ea typeface="+mn-lt"/>
                <a:cs typeface="+mn-lt"/>
              </a:rPr>
              <a:t>o) 7 </a:t>
            </a:r>
            <a:r>
              <a:rPr lang="en" sz="1200" dirty="0">
                <a:ea typeface="+mn-lt"/>
                <a:cs typeface="+mn-lt"/>
              </a:rPr>
              <a:t>more days until vacation!</a:t>
            </a:r>
            <a:r>
              <a:rPr lang="en" dirty="0">
                <a:ea typeface="+mn-lt"/>
                <a:cs typeface="+mn-lt"/>
              </a:rPr>
              <a:t> </a:t>
            </a:r>
            <a:r>
              <a:rPr lang="en" sz="1200" b="1" dirty="0">
                <a:ea typeface="+mn-lt"/>
                <a:cs typeface="+mn-lt"/>
              </a:rPr>
              <a:t>I can't wait</a:t>
            </a:r>
            <a:r>
              <a:rPr lang="en" sz="1200" dirty="0">
                <a:ea typeface="+mn-lt"/>
                <a:cs typeface="+mn-lt"/>
              </a:rPr>
              <a:t>!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Mais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7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até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as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férias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 Mal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esperar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</a:t>
            </a:r>
            <a:endParaRPr lang="en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" sz="1200" dirty="0">
              <a:ea typeface="+mn-lt"/>
              <a:cs typeface="+mn-lt"/>
            </a:endParaRPr>
          </a:p>
          <a:p>
            <a:r>
              <a:rPr lang="en" sz="1200" dirty="0" smtClean="0">
                <a:ea typeface="+mn-lt"/>
                <a:cs typeface="+mn-lt"/>
              </a:rPr>
              <a:t>p) Oh</a:t>
            </a:r>
            <a:r>
              <a:rPr lang="en" sz="1200" dirty="0">
                <a:ea typeface="+mn-lt"/>
                <a:cs typeface="+mn-lt"/>
              </a:rPr>
              <a:t>, I just </a:t>
            </a:r>
            <a:r>
              <a:rPr lang="en" sz="1200" b="1" dirty="0">
                <a:ea typeface="+mn-lt"/>
                <a:cs typeface="+mn-lt"/>
              </a:rPr>
              <a:t>can't wait</a:t>
            </a:r>
            <a:r>
              <a:rPr lang="en" sz="1200" dirty="0">
                <a:ea typeface="+mn-lt"/>
                <a:cs typeface="+mn-lt"/>
              </a:rPr>
              <a:t> until it's time to go to the </a:t>
            </a:r>
            <a:endParaRPr lang="en" dirty="0"/>
          </a:p>
          <a:p>
            <a:r>
              <a:rPr lang="en" sz="1200" dirty="0">
                <a:solidFill>
                  <a:srgbClr val="000000"/>
                </a:solidFill>
                <a:cs typeface="Calibri"/>
              </a:rPr>
              <a:t>Beach.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Oh,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simplesmente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não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posso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esperar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até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seja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hora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para 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praia</a:t>
            </a: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" sz="1200" dirty="0">
              <a:solidFill>
                <a:srgbClr val="70AD47"/>
              </a:solidFill>
            </a:endParaRPr>
          </a:p>
        </p:txBody>
      </p:sp>
      <p:sp>
        <p:nvSpPr>
          <p:cNvPr id="9" name="CaixaDeTexto 1">
            <a:extLst>
              <a:ext uri="{FF2B5EF4-FFF2-40B4-BE49-F238E27FC236}">
                <a16:creationId xmlns="" xmlns:a16="http://schemas.microsoft.com/office/drawing/2014/main" id="{0B8FFDFF-5C92-47D2-BE02-A1CE8CCCD1B7}"/>
              </a:ext>
            </a:extLst>
          </p:cNvPr>
          <p:cNvSpPr txBox="1"/>
          <p:nvPr/>
        </p:nvSpPr>
        <p:spPr>
          <a:xfrm>
            <a:off x="4473285" y="1217468"/>
            <a:ext cx="183399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Giving good news …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1" name="CaixaDeTexto 1">
            <a:extLst>
              <a:ext uri="{FF2B5EF4-FFF2-40B4-BE49-F238E27FC236}">
                <a16:creationId xmlns="" xmlns:a16="http://schemas.microsoft.com/office/drawing/2014/main" id="{6362E73C-FF76-4594-80E7-F0C2EF169981}"/>
              </a:ext>
            </a:extLst>
          </p:cNvPr>
          <p:cNvSpPr txBox="1"/>
          <p:nvPr/>
        </p:nvSpPr>
        <p:spPr>
          <a:xfrm>
            <a:off x="3997035" y="2992581"/>
            <a:ext cx="235354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Responding to good news …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1440BD3-D0CE-41F2-92E4-677AAD50E51F}"/>
              </a:ext>
            </a:extLst>
          </p:cNvPr>
          <p:cNvSpPr txBox="1"/>
          <p:nvPr/>
        </p:nvSpPr>
        <p:spPr>
          <a:xfrm>
            <a:off x="3217718" y="3590059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 tão feliz em ouvir isso!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 é ótimo!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Parece ótimo!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 é maravilhoso!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Incrível!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Realmente? Ta falando serio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não posso acreditar nisso!</a:t>
            </a:r>
          </a:p>
        </p:txBody>
      </p:sp>
    </p:spTree>
    <p:extLst>
      <p:ext uri="{BB962C8B-B14F-4D97-AF65-F5344CB8AC3E}">
        <p14:creationId xmlns:p14="http://schemas.microsoft.com/office/powerpoint/2010/main" val="127726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91129" y="157822"/>
            <a:ext cx="110959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 smtClean="0">
                <a:solidFill>
                  <a:srgbClr val="002060"/>
                </a:solidFill>
                <a:ea typeface="+mn-lt"/>
                <a:cs typeface="+mn-lt"/>
              </a:rPr>
              <a:t>Lesson 06</a:t>
            </a: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25582" y="5711537"/>
            <a:ext cx="6163540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endParaRPr lang="en" sz="1200" i="1" dirty="0">
              <a:solidFill>
                <a:srgbClr val="843C0C"/>
              </a:solidFill>
            </a:endParaRPr>
          </a:p>
          <a:p>
            <a:endParaRPr lang="en" sz="1200" dirty="0">
              <a:solidFill>
                <a:srgbClr val="70AD47"/>
              </a:solidFill>
              <a:cs typeface="Calibri"/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l</a:t>
            </a:r>
            <a:r>
              <a:rPr lang="en" sz="1200" dirty="0" smtClean="0">
                <a:solidFill>
                  <a:srgbClr val="70AD47"/>
                </a:solidFill>
              </a:rPr>
              <a:t>) I´d </a:t>
            </a:r>
            <a:r>
              <a:rPr lang="en" sz="1200" dirty="0">
                <a:solidFill>
                  <a:srgbClr val="70AD47"/>
                </a:solidFill>
              </a:rPr>
              <a:t>like you to contact your superior.</a:t>
            </a:r>
          </a:p>
          <a:p>
            <a:r>
              <a:rPr lang="en" sz="1200" dirty="0">
                <a:solidFill>
                  <a:srgbClr val="70AD47"/>
                </a:solidFill>
              </a:rPr>
              <a:t>m</a:t>
            </a:r>
            <a:r>
              <a:rPr lang="en" sz="1200" dirty="0" smtClean="0">
                <a:solidFill>
                  <a:srgbClr val="70AD47"/>
                </a:solidFill>
              </a:rPr>
              <a:t>) I</a:t>
            </a:r>
            <a:r>
              <a:rPr lang="en" sz="1200" dirty="0">
                <a:solidFill>
                  <a:srgbClr val="70AD47"/>
                </a:solidFill>
              </a:rPr>
              <a:t> would like you to read it.</a:t>
            </a:r>
          </a:p>
          <a:p>
            <a:r>
              <a:rPr lang="en" sz="1200" dirty="0">
                <a:solidFill>
                  <a:srgbClr val="70AD47"/>
                </a:solidFill>
              </a:rPr>
              <a:t>n</a:t>
            </a:r>
            <a:r>
              <a:rPr lang="en" sz="1200" dirty="0" smtClean="0">
                <a:solidFill>
                  <a:srgbClr val="70AD47"/>
                </a:solidFill>
              </a:rPr>
              <a:t>)I</a:t>
            </a:r>
            <a:r>
              <a:rPr lang="en" sz="1200" dirty="0">
                <a:solidFill>
                  <a:srgbClr val="70AD47"/>
                </a:solidFill>
              </a:rPr>
              <a:t> would like you to forgive me.</a:t>
            </a:r>
          </a:p>
          <a:p>
            <a:r>
              <a:rPr lang="en" sz="1200" dirty="0">
                <a:solidFill>
                  <a:srgbClr val="70AD47"/>
                </a:solidFill>
              </a:rPr>
              <a:t>o</a:t>
            </a:r>
            <a:r>
              <a:rPr lang="en" sz="1200" dirty="0" smtClean="0">
                <a:solidFill>
                  <a:srgbClr val="70AD47"/>
                </a:solidFill>
              </a:rPr>
              <a:t>) I’d </a:t>
            </a:r>
            <a:r>
              <a:rPr lang="en" sz="1200" dirty="0">
                <a:solidFill>
                  <a:srgbClr val="70AD47"/>
                </a:solidFill>
              </a:rPr>
              <a:t>like you to have a talk with us.</a:t>
            </a:r>
          </a:p>
          <a:p>
            <a:r>
              <a:rPr lang="en" sz="1200" dirty="0">
                <a:solidFill>
                  <a:srgbClr val="70AD47"/>
                </a:solidFill>
              </a:rPr>
              <a:t>p</a:t>
            </a:r>
            <a:r>
              <a:rPr lang="en" sz="1200" dirty="0" smtClean="0">
                <a:solidFill>
                  <a:srgbClr val="70AD47"/>
                </a:solidFill>
              </a:rPr>
              <a:t>) She´d </a:t>
            </a:r>
            <a:r>
              <a:rPr lang="en" sz="1200" dirty="0">
                <a:solidFill>
                  <a:srgbClr val="70AD47"/>
                </a:solidFill>
              </a:rPr>
              <a:t>like me to invite her.</a:t>
            </a:r>
          </a:p>
          <a:p>
            <a:r>
              <a:rPr lang="en" sz="1200" dirty="0">
                <a:solidFill>
                  <a:srgbClr val="70AD47"/>
                </a:solidFill>
              </a:rPr>
              <a:t>q</a:t>
            </a:r>
            <a:r>
              <a:rPr lang="en" sz="1200" dirty="0" smtClean="0">
                <a:solidFill>
                  <a:srgbClr val="70AD47"/>
                </a:solidFill>
              </a:rPr>
              <a:t>) They´d </a:t>
            </a:r>
            <a:r>
              <a:rPr lang="en" sz="1200" dirty="0">
                <a:solidFill>
                  <a:srgbClr val="70AD47"/>
                </a:solidFill>
              </a:rPr>
              <a:t>like us to thank them.</a:t>
            </a:r>
          </a:p>
          <a:p>
            <a:endParaRPr lang="en" sz="1200" i="1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61059"/>
            <a:ext cx="1513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10" name="CaixaDeTexto 1">
            <a:extLst>
              <a:ext uri="{FF2B5EF4-FFF2-40B4-BE49-F238E27FC236}">
                <a16:creationId xmlns="" xmlns:a16="http://schemas.microsoft.com/office/drawing/2014/main" id="{0EDB932A-A759-4ABB-8D47-B85FA3686380}"/>
              </a:ext>
            </a:extLst>
          </p:cNvPr>
          <p:cNvSpPr txBox="1"/>
          <p:nvPr/>
        </p:nvSpPr>
        <p:spPr>
          <a:xfrm>
            <a:off x="4862945" y="5884719"/>
            <a:ext cx="162617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>
                <a:solidFill>
                  <a:srgbClr val="C00000"/>
                </a:solidFill>
              </a:rPr>
              <a:t>I´d like you to …</a:t>
            </a: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1D3B8E6D-1915-4A04-A03C-9FF836FD6430}"/>
              </a:ext>
            </a:extLst>
          </p:cNvPr>
          <p:cNvSpPr txBox="1"/>
          <p:nvPr/>
        </p:nvSpPr>
        <p:spPr>
          <a:xfrm>
            <a:off x="351559" y="1096242"/>
            <a:ext cx="6163540" cy="3600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ea typeface="+mn-lt"/>
                <a:cs typeface="+mn-lt"/>
              </a:rPr>
              <a:t>Giving bad news: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  <a:p>
            <a:r>
              <a:rPr lang="en" sz="1200" dirty="0" smtClean="0">
                <a:solidFill>
                  <a:srgbClr val="70AD47"/>
                </a:solidFill>
              </a:rPr>
              <a:t>a) I’m </a:t>
            </a:r>
            <a:r>
              <a:rPr lang="en" sz="1200" dirty="0">
                <a:solidFill>
                  <a:srgbClr val="70AD47"/>
                </a:solidFill>
              </a:rPr>
              <a:t>afraid I’ve got some bad news for you…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b) I’m </a:t>
            </a:r>
            <a:r>
              <a:rPr lang="en" sz="1200" dirty="0">
                <a:solidFill>
                  <a:srgbClr val="70AD47"/>
                </a:solidFill>
              </a:rPr>
              <a:t>so sorry but…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c) I’m </a:t>
            </a:r>
            <a:r>
              <a:rPr lang="en" sz="1200" dirty="0">
                <a:solidFill>
                  <a:srgbClr val="70AD47"/>
                </a:solidFill>
              </a:rPr>
              <a:t>sorry to have to tell you that …</a:t>
            </a:r>
          </a:p>
          <a:p>
            <a:r>
              <a:rPr lang="en" sz="1200" dirty="0" smtClean="0">
                <a:solidFill>
                  <a:srgbClr val="70AD47"/>
                </a:solidFill>
              </a:rPr>
              <a:t>d) I </a:t>
            </a:r>
            <a:r>
              <a:rPr lang="en" sz="1200" dirty="0">
                <a:solidFill>
                  <a:srgbClr val="70AD47"/>
                </a:solidFill>
              </a:rPr>
              <a:t>really feel bad to have to say this, </a:t>
            </a:r>
          </a:p>
          <a:p>
            <a:r>
              <a:rPr lang="en" sz="1200" dirty="0">
                <a:solidFill>
                  <a:srgbClr val="70AD47"/>
                </a:solidFill>
              </a:rPr>
              <a:t>but …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 </a:t>
            </a:r>
            <a:r>
              <a:rPr lang="en" sz="1200" dirty="0" smtClean="0">
                <a:solidFill>
                  <a:srgbClr val="70AD47"/>
                </a:solidFill>
              </a:rPr>
              <a:t>e) I </a:t>
            </a:r>
            <a:r>
              <a:rPr lang="en" sz="1200" dirty="0">
                <a:solidFill>
                  <a:srgbClr val="70AD47"/>
                </a:solidFill>
              </a:rPr>
              <a:t>really don’t know how to say it, but …</a:t>
            </a:r>
            <a:endParaRPr lang="en" dirty="0"/>
          </a:p>
          <a:p>
            <a:endParaRPr lang="en" sz="1200" dirty="0">
              <a:solidFill>
                <a:srgbClr val="70AD47"/>
              </a:solidFill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b="1" dirty="0">
                <a:solidFill>
                  <a:srgbClr val="C00000"/>
                </a:solidFill>
                <a:ea typeface="+mn-lt"/>
                <a:cs typeface="+mn-lt"/>
              </a:rPr>
              <a:t>Responding to bad news:</a:t>
            </a:r>
            <a:r>
              <a:rPr lang="en" sz="1200" b="1" u="sng" dirty="0">
                <a:ea typeface="+mn-lt"/>
                <a:cs typeface="+mn-lt"/>
              </a:rPr>
              <a:t/>
            </a:r>
            <a:br>
              <a:rPr lang="en" sz="1200" b="1" u="sng" dirty="0">
                <a:ea typeface="+mn-lt"/>
                <a:cs typeface="+mn-lt"/>
              </a:rPr>
            </a:br>
            <a:endParaRPr lang="en" sz="1200" b="1" u="sng" dirty="0">
              <a:ea typeface="+mn-lt"/>
              <a:cs typeface="+mn-lt"/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 </a:t>
            </a:r>
            <a:r>
              <a:rPr lang="en" sz="1200" dirty="0" smtClean="0">
                <a:solidFill>
                  <a:srgbClr val="70AD47"/>
                </a:solidFill>
              </a:rPr>
              <a:t>f) I’m </a:t>
            </a:r>
            <a:r>
              <a:rPr lang="en" sz="1200" dirty="0">
                <a:solidFill>
                  <a:srgbClr val="70AD47"/>
                </a:solidFill>
              </a:rPr>
              <a:t>sorry to hear that…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 </a:t>
            </a:r>
            <a:r>
              <a:rPr lang="en" sz="1200" dirty="0" smtClean="0">
                <a:solidFill>
                  <a:srgbClr val="70AD47"/>
                </a:solidFill>
              </a:rPr>
              <a:t>g) You </a:t>
            </a:r>
            <a:r>
              <a:rPr lang="en" sz="1200" dirty="0">
                <a:solidFill>
                  <a:srgbClr val="70AD47"/>
                </a:solidFill>
              </a:rPr>
              <a:t>must be feeling terrible …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 </a:t>
            </a:r>
            <a:r>
              <a:rPr lang="en" sz="1200" dirty="0" smtClean="0">
                <a:solidFill>
                  <a:srgbClr val="70AD47"/>
                </a:solidFill>
              </a:rPr>
              <a:t>i) That’s </a:t>
            </a:r>
            <a:r>
              <a:rPr lang="en" sz="1200" dirty="0">
                <a:solidFill>
                  <a:srgbClr val="70AD47"/>
                </a:solidFill>
              </a:rPr>
              <a:t>awful!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 </a:t>
            </a:r>
            <a:r>
              <a:rPr lang="pt-BR" sz="1200" dirty="0" smtClean="0">
                <a:solidFill>
                  <a:srgbClr val="70AD47"/>
                </a:solidFill>
              </a:rPr>
              <a:t>J)</a:t>
            </a:r>
            <a:r>
              <a:rPr lang="en" sz="1200" dirty="0" smtClean="0">
                <a:solidFill>
                  <a:srgbClr val="70AD47"/>
                </a:solidFill>
              </a:rPr>
              <a:t> Too </a:t>
            </a:r>
            <a:r>
              <a:rPr lang="en" sz="1200" dirty="0">
                <a:solidFill>
                  <a:srgbClr val="70AD47"/>
                </a:solidFill>
              </a:rPr>
              <a:t>bad!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 </a:t>
            </a:r>
            <a:r>
              <a:rPr lang="pt-BR" sz="1200" dirty="0">
                <a:solidFill>
                  <a:srgbClr val="70AD47"/>
                </a:solidFill>
              </a:rPr>
              <a:t>k</a:t>
            </a:r>
            <a:r>
              <a:rPr lang="en" sz="1200" dirty="0" smtClean="0">
                <a:solidFill>
                  <a:srgbClr val="70AD47"/>
                </a:solidFill>
              </a:rPr>
              <a:t>) Poor </a:t>
            </a:r>
            <a:r>
              <a:rPr lang="en" sz="1200" dirty="0">
                <a:solidFill>
                  <a:srgbClr val="70AD47"/>
                </a:solidFill>
              </a:rPr>
              <a:t>you!</a:t>
            </a: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B1AF3C5-39A9-41E5-86DA-DEB98726549A}"/>
              </a:ext>
            </a:extLst>
          </p:cNvPr>
          <p:cNvSpPr txBox="1"/>
          <p:nvPr/>
        </p:nvSpPr>
        <p:spPr>
          <a:xfrm>
            <a:off x="4914900" y="663286"/>
            <a:ext cx="15136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  <a:ea typeface="+mn-lt"/>
                <a:cs typeface="+mn-lt"/>
              </a:rPr>
              <a:t>Giving bad news</a:t>
            </a:r>
            <a:endParaRPr lang="pt-BR" sz="1400" b="1" i="1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5222B719-E8B4-480D-96F7-BEB31593E749}"/>
              </a:ext>
            </a:extLst>
          </p:cNvPr>
          <p:cNvSpPr txBox="1"/>
          <p:nvPr/>
        </p:nvSpPr>
        <p:spPr>
          <a:xfrm>
            <a:off x="3139785" y="1459924"/>
            <a:ext cx="325408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	</a:t>
            </a:r>
            <a:r>
              <a:rPr lang="en-US" sz="1200" i="1" dirty="0" err="1" smtClean="0">
                <a:solidFill>
                  <a:srgbClr val="843C0C"/>
                </a:solidFill>
                <a:latin typeface="Calibri"/>
                <a:cs typeface="Calibri"/>
              </a:rPr>
              <a:t>Receio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más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notícias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para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  <a:endParaRPr lang="pt-BR" dirty="0"/>
          </a:p>
          <a:p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 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	</a:t>
            </a:r>
            <a:r>
              <a:rPr lang="en-US" sz="1200" i="1" dirty="0" err="1" smtClean="0">
                <a:solidFill>
                  <a:srgbClr val="843C0C"/>
                </a:solidFill>
                <a:latin typeface="Calibri"/>
                <a:cs typeface="Calibri"/>
              </a:rPr>
              <a:t>Eu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sinto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muito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mas ...</a:t>
            </a:r>
          </a:p>
          <a:p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	</a:t>
            </a:r>
            <a:r>
              <a:rPr lang="en-US" sz="1200" i="1" dirty="0" err="1" smtClean="0">
                <a:solidFill>
                  <a:srgbClr val="843C0C"/>
                </a:solidFill>
                <a:latin typeface="Calibri"/>
                <a:cs typeface="Calibri"/>
              </a:rPr>
              <a:t>Sinto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muito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dizer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</a:p>
          <a:p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	</a:t>
            </a:r>
            <a:r>
              <a:rPr lang="en-US" sz="1200" i="1" dirty="0" err="1" smtClean="0">
                <a:solidFill>
                  <a:srgbClr val="843C0C"/>
                </a:solidFill>
                <a:latin typeface="Calibri"/>
                <a:cs typeface="Calibri"/>
              </a:rPr>
              <a:t>Eu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realmente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me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sinto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mal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por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ter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	</a:t>
            </a:r>
            <a:r>
              <a:rPr lang="en-US" sz="1200" i="1" dirty="0" err="1" smtClean="0">
                <a:solidFill>
                  <a:srgbClr val="843C0C"/>
                </a:solidFill>
                <a:latin typeface="Calibri"/>
                <a:cs typeface="Calibri"/>
              </a:rPr>
              <a:t>dizer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, mas 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...</a:t>
            </a:r>
            <a:endParaRPr lang="en-US" dirty="0"/>
          </a:p>
          <a:p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	</a:t>
            </a:r>
            <a:r>
              <a:rPr lang="en-US" sz="1200" i="1" dirty="0" err="1" smtClean="0">
                <a:solidFill>
                  <a:srgbClr val="843C0C"/>
                </a:solidFill>
                <a:latin typeface="Calibri"/>
                <a:cs typeface="Calibri"/>
              </a:rPr>
              <a:t>Realmente</a:t>
            </a:r>
            <a:r>
              <a:rPr lang="en-US" sz="1200" i="1" dirty="0" smtClean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não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sei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como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dizer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, mas …</a:t>
            </a: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Lamento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ouvir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deve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estar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se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sentindo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péssimo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...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Isso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é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horrível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!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Que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pena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!</a:t>
            </a:r>
          </a:p>
          <a:p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Pobre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 de </a:t>
            </a:r>
            <a:r>
              <a:rPr lang="en-US" sz="1200" i="1" dirty="0" err="1">
                <a:solidFill>
                  <a:srgbClr val="843C0C"/>
                </a:solidFill>
                <a:latin typeface="Calibri"/>
                <a:cs typeface="Calibri"/>
              </a:rPr>
              <a:t>você</a:t>
            </a:r>
            <a:r>
              <a:rPr lang="en-US" sz="1200" i="1" dirty="0">
                <a:solidFill>
                  <a:srgbClr val="843C0C"/>
                </a:solidFill>
                <a:latin typeface="Calibri"/>
                <a:cs typeface="Calibri"/>
              </a:rPr>
              <a:t>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2349FD52-44EB-4CB2-A322-3FB9C6414FFE}"/>
              </a:ext>
            </a:extLst>
          </p:cNvPr>
          <p:cNvSpPr txBox="1"/>
          <p:nvPr/>
        </p:nvSpPr>
        <p:spPr>
          <a:xfrm>
            <a:off x="2880014" y="6594764"/>
            <a:ext cx="34359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rgbClr val="843C0C"/>
                </a:solidFill>
                <a:latin typeface="Calibri"/>
                <a:cs typeface="Calibri"/>
              </a:rPr>
              <a:t>Eu gostaria que você contatasse seu superior.</a:t>
            </a:r>
            <a:endParaRPr lang="pt-BR"/>
          </a:p>
          <a:p>
            <a:r>
              <a:rPr lang="en-US" sz="1200" i="1">
                <a:solidFill>
                  <a:srgbClr val="843C0C"/>
                </a:solidFill>
                <a:latin typeface="Calibri"/>
                <a:cs typeface="Calibri"/>
              </a:rPr>
              <a:t>Eu gostaria que você lesse.</a:t>
            </a:r>
          </a:p>
          <a:p>
            <a:r>
              <a:rPr lang="en-US" sz="1200" i="1">
                <a:solidFill>
                  <a:srgbClr val="843C0C"/>
                </a:solidFill>
                <a:latin typeface="Calibri"/>
                <a:cs typeface="Calibri"/>
              </a:rPr>
              <a:t>Eu gostaria que você me perdoasse.</a:t>
            </a:r>
          </a:p>
          <a:p>
            <a:r>
              <a:rPr lang="en-US" sz="1200" i="1">
                <a:solidFill>
                  <a:srgbClr val="843C0C"/>
                </a:solidFill>
                <a:latin typeface="Calibri"/>
                <a:cs typeface="Calibri"/>
              </a:rPr>
              <a:t>Eu gostaria que você tivesse uma conversa conosco.</a:t>
            </a:r>
          </a:p>
          <a:p>
            <a:r>
              <a:rPr lang="en-US" sz="1200" i="1">
                <a:solidFill>
                  <a:srgbClr val="843C0C"/>
                </a:solidFill>
                <a:latin typeface="Calibri"/>
                <a:cs typeface="Calibri"/>
              </a:rPr>
              <a:t>Ela gostaria que eu a convidasse.</a:t>
            </a:r>
          </a:p>
          <a:p>
            <a:r>
              <a:rPr lang="en-US" sz="1200" i="1">
                <a:solidFill>
                  <a:srgbClr val="843C0C"/>
                </a:solidFill>
                <a:latin typeface="Calibri"/>
                <a:cs typeface="Calibri"/>
              </a:rPr>
              <a:t>Eles gostariam que nós os agradecêssemos.</a:t>
            </a:r>
          </a:p>
        </p:txBody>
      </p:sp>
    </p:spTree>
    <p:extLst>
      <p:ext uri="{BB962C8B-B14F-4D97-AF65-F5344CB8AC3E}">
        <p14:creationId xmlns:p14="http://schemas.microsoft.com/office/powerpoint/2010/main" val="420157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68300" y="159822"/>
            <a:ext cx="1109599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 smtClean="0">
                <a:solidFill>
                  <a:srgbClr val="002060"/>
                </a:solidFill>
                <a:cs typeface="Calibri"/>
              </a:rPr>
              <a:t>Lesson 07</a:t>
            </a: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1139537"/>
            <a:ext cx="616354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b="1" i="1" dirty="0">
              <a:cs typeface="Calibri"/>
            </a:endParaRPr>
          </a:p>
          <a:p>
            <a:r>
              <a:rPr lang="en" sz="1200" b="1" dirty="0">
                <a:cs typeface="Calibri"/>
              </a:rPr>
              <a:t>Typical Questions</a:t>
            </a:r>
            <a:endParaRPr lang="en" sz="1200" b="1" dirty="0"/>
          </a:p>
          <a:p>
            <a:endParaRPr lang="en" sz="1200" dirty="0">
              <a:solidFill>
                <a:srgbClr val="70AD47"/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What´s your first/last name?</a:t>
            </a:r>
            <a:endParaRPr lang="en" sz="1200" dirty="0">
              <a:solidFill>
                <a:srgbClr val="70AD47"/>
              </a:solidFill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Do you have a nickname?</a:t>
            </a: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000000"/>
              </a:solidFill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cs typeface="Calibri"/>
              </a:rPr>
              <a:t>When is your birthday?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How old are you?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Where were you born?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What´s you marital status?</a:t>
            </a:r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  <a:latin typeface="Calibri"/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Do you have a boyfriend / girlfriend?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Do you have any children?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How many brothers and sisters do you have?</a:t>
            </a: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  <a:latin typeface="Calibri"/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What´s your address?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Do you live in a house or apartment?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Where are you from? 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What´s your cell phone number?</a:t>
            </a: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  <a:latin typeface="Calibri"/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What do you do?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Where do you work?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Do you like your job?</a:t>
            </a:r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  <a:latin typeface="Calibri"/>
                <a:cs typeface="Calibri"/>
              </a:rPr>
              <a:t>What do you do in your free time?</a:t>
            </a: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9" name="CaixaDeTexto 1">
            <a:extLst>
              <a:ext uri="{FF2B5EF4-FFF2-40B4-BE49-F238E27FC236}">
                <a16:creationId xmlns="" xmlns:a16="http://schemas.microsoft.com/office/drawing/2014/main" id="{0B8FFDFF-5C92-47D2-BE02-A1CE8CCCD1B7}"/>
              </a:ext>
            </a:extLst>
          </p:cNvPr>
          <p:cNvSpPr txBox="1"/>
          <p:nvPr/>
        </p:nvSpPr>
        <p:spPr>
          <a:xfrm>
            <a:off x="3780558" y="1217468"/>
            <a:ext cx="252672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Giving Personal Information …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E285DE6F-6829-4733-9908-2E174E14D637}"/>
              </a:ext>
            </a:extLst>
          </p:cNvPr>
          <p:cNvSpPr txBox="1"/>
          <p:nvPr/>
        </p:nvSpPr>
        <p:spPr>
          <a:xfrm>
            <a:off x="351558" y="6612083"/>
            <a:ext cx="616354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r>
              <a:rPr lang="en" sz="1200" dirty="0">
                <a:solidFill>
                  <a:srgbClr val="70AD47"/>
                </a:solidFill>
              </a:rPr>
              <a:t>I’ve got some good news for you…</a:t>
            </a:r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3" name="CaixaDeTexto 1">
            <a:extLst>
              <a:ext uri="{FF2B5EF4-FFF2-40B4-BE49-F238E27FC236}">
                <a16:creationId xmlns="" xmlns:a16="http://schemas.microsoft.com/office/drawing/2014/main" id="{856115CB-3AD6-4BED-8842-D5BA764C2DA3}"/>
              </a:ext>
            </a:extLst>
          </p:cNvPr>
          <p:cNvSpPr txBox="1"/>
          <p:nvPr/>
        </p:nvSpPr>
        <p:spPr>
          <a:xfrm>
            <a:off x="4473284" y="6750626"/>
            <a:ext cx="183399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I`m thinking about …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D5F47E99-AB35-40D8-9EF8-0141F3795F1A}"/>
              </a:ext>
            </a:extLst>
          </p:cNvPr>
          <p:cNvSpPr txBox="1"/>
          <p:nvPr/>
        </p:nvSpPr>
        <p:spPr>
          <a:xfrm>
            <a:off x="3503467" y="72701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feliz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ouvir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isso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!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B711740B-C621-453B-8896-DE6552FDB8D3}"/>
              </a:ext>
            </a:extLst>
          </p:cNvPr>
          <p:cNvSpPr txBox="1"/>
          <p:nvPr/>
        </p:nvSpPr>
        <p:spPr>
          <a:xfrm>
            <a:off x="3503468" y="1970809"/>
            <a:ext cx="28471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é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nome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sobrenome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apelido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Quando é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aniversário</a:t>
            </a:r>
            <a:endParaRPr lang="en-US" sz="1200" i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quantos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anos</a:t>
            </a:r>
            <a:endParaRPr lang="en-US" sz="1200" i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Onde voce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nasceu</a:t>
            </a:r>
            <a:endParaRPr lang="en-US" sz="1200" i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é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civil?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namorado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namorada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filhos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Quantos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irmãos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irmãs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endereço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mora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uma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casa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apartamento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onde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Qual 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número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celular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Aonde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do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tempo livre?</a:t>
            </a:r>
          </a:p>
        </p:txBody>
      </p:sp>
    </p:spTree>
    <p:extLst>
      <p:ext uri="{BB962C8B-B14F-4D97-AF65-F5344CB8AC3E}">
        <p14:creationId xmlns:p14="http://schemas.microsoft.com/office/powerpoint/2010/main" val="299364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8B48F9B-479B-4C87-AB1D-F7A7F3752692}"/>
              </a:ext>
            </a:extLst>
          </p:cNvPr>
          <p:cNvSpPr/>
          <p:nvPr/>
        </p:nvSpPr>
        <p:spPr>
          <a:xfrm>
            <a:off x="386195" y="159822"/>
            <a:ext cx="110959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b="1" i="1" dirty="0" smtClean="0">
                <a:solidFill>
                  <a:srgbClr val="002060"/>
                </a:solidFill>
                <a:cs typeface="Calibri"/>
              </a:rPr>
              <a:t>Lesson 08</a:t>
            </a:r>
            <a:endParaRPr lang="pt-BR" b="1" i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E1394C3-DCCB-409A-B0E6-7BF3E9BAE741}"/>
              </a:ext>
            </a:extLst>
          </p:cNvPr>
          <p:cNvSpPr txBox="1"/>
          <p:nvPr/>
        </p:nvSpPr>
        <p:spPr>
          <a:xfrm>
            <a:off x="351559" y="1139537"/>
            <a:ext cx="6163540" cy="4708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endParaRPr lang="en" sz="1200" dirty="0">
              <a:solidFill>
                <a:srgbClr val="70AD47"/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What do you think I should do?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What should I do?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What do you suggest?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What do you advise me to do?</a:t>
            </a: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If you were me what would you do?</a:t>
            </a:r>
          </a:p>
          <a:p>
            <a:pPr marL="228600" indent="-228600">
              <a:buFont typeface="+mj-lt"/>
              <a:buAutoNum type="alphaLcParenR"/>
            </a:pPr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endParaRPr lang="en" sz="1200" i="1" dirty="0">
              <a:solidFill>
                <a:srgbClr val="843C0C"/>
              </a:solidFill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I suggest taking a holiday.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I suggest (that) you take a holiday.</a:t>
            </a: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dirty="0">
                <a:solidFill>
                  <a:srgbClr val="70AD47"/>
                </a:solidFill>
              </a:rPr>
              <a:t>I recommend going to bed earlier.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dirty="0">
                <a:solidFill>
                  <a:srgbClr val="70AD47"/>
                </a:solidFill>
              </a:rPr>
              <a:t>I recommend (that) you go to bed earlier.</a:t>
            </a: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pPr marL="228600" indent="-228600">
              <a:buFont typeface="+mj-lt"/>
              <a:buAutoNum type="alphaLcParenR"/>
            </a:pPr>
            <a:r>
              <a:rPr lang="en" sz="1200" b="1" dirty="0">
                <a:solidFill>
                  <a:srgbClr val="70AD47"/>
                </a:solidFill>
              </a:rPr>
              <a:t>Start </a:t>
            </a:r>
            <a:r>
              <a:rPr lang="en" sz="1200" dirty="0">
                <a:solidFill>
                  <a:srgbClr val="70AD47"/>
                </a:solidFill>
              </a:rPr>
              <a:t>go</a:t>
            </a:r>
            <a:r>
              <a:rPr lang="en" sz="1200" b="1" dirty="0">
                <a:solidFill>
                  <a:srgbClr val="70AD47"/>
                </a:solidFill>
              </a:rPr>
              <a:t>ing</a:t>
            </a:r>
            <a:r>
              <a:rPr lang="en" sz="1200" dirty="0">
                <a:solidFill>
                  <a:srgbClr val="70AD47"/>
                </a:solidFill>
              </a:rPr>
              <a:t> to the gym.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b="1" dirty="0">
                <a:solidFill>
                  <a:srgbClr val="70AD47"/>
                </a:solidFill>
              </a:rPr>
              <a:t>Stop </a:t>
            </a:r>
            <a:r>
              <a:rPr lang="en" sz="1200" dirty="0">
                <a:solidFill>
                  <a:srgbClr val="70AD47"/>
                </a:solidFill>
              </a:rPr>
              <a:t>drink</a:t>
            </a:r>
            <a:r>
              <a:rPr lang="en" sz="1200" b="1" dirty="0">
                <a:solidFill>
                  <a:srgbClr val="70AD47"/>
                </a:solidFill>
              </a:rPr>
              <a:t>ing</a:t>
            </a:r>
            <a:r>
              <a:rPr lang="en" sz="1200" dirty="0">
                <a:solidFill>
                  <a:srgbClr val="70AD47"/>
                </a:solidFill>
              </a:rPr>
              <a:t> so much beer.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b="1" dirty="0">
                <a:solidFill>
                  <a:srgbClr val="70AD47"/>
                </a:solidFill>
              </a:rPr>
              <a:t>Consider </a:t>
            </a:r>
            <a:r>
              <a:rPr lang="en" sz="1200" dirty="0">
                <a:solidFill>
                  <a:srgbClr val="70AD47"/>
                </a:solidFill>
              </a:rPr>
              <a:t>switch</a:t>
            </a:r>
            <a:r>
              <a:rPr lang="en" sz="1200" b="1" dirty="0">
                <a:solidFill>
                  <a:srgbClr val="70AD47"/>
                </a:solidFill>
              </a:rPr>
              <a:t>ing</a:t>
            </a:r>
            <a:r>
              <a:rPr lang="en" sz="1200" dirty="0">
                <a:solidFill>
                  <a:srgbClr val="70AD47"/>
                </a:solidFill>
              </a:rPr>
              <a:t> to fish.</a:t>
            </a:r>
            <a:br>
              <a:rPr lang="en" sz="1200" dirty="0">
                <a:solidFill>
                  <a:srgbClr val="70AD47"/>
                </a:solidFill>
              </a:rPr>
            </a:br>
            <a:r>
              <a:rPr lang="en" sz="1200" b="1" dirty="0">
                <a:solidFill>
                  <a:srgbClr val="70AD47"/>
                </a:solidFill>
              </a:rPr>
              <a:t>Try </a:t>
            </a:r>
            <a:r>
              <a:rPr lang="en" sz="1200" dirty="0">
                <a:solidFill>
                  <a:srgbClr val="70AD47"/>
                </a:solidFill>
              </a:rPr>
              <a:t>walk</a:t>
            </a:r>
            <a:r>
              <a:rPr lang="en" sz="1200" b="1" dirty="0">
                <a:solidFill>
                  <a:srgbClr val="70AD47"/>
                </a:solidFill>
              </a:rPr>
              <a:t>ing</a:t>
            </a:r>
            <a:r>
              <a:rPr lang="en" sz="1200" dirty="0">
                <a:solidFill>
                  <a:srgbClr val="70AD47"/>
                </a:solidFill>
              </a:rPr>
              <a:t> to work.</a:t>
            </a:r>
          </a:p>
          <a:p>
            <a:endParaRPr lang="en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  <a:p>
            <a:endParaRPr lang="en-US" sz="1200" dirty="0">
              <a:solidFill>
                <a:srgbClr val="70AD47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15B2F45-E776-40A4-8D5D-C5B08122ECBA}"/>
              </a:ext>
            </a:extLst>
          </p:cNvPr>
          <p:cNvSpPr txBox="1"/>
          <p:nvPr/>
        </p:nvSpPr>
        <p:spPr>
          <a:xfrm>
            <a:off x="4975514" y="17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USO DIÁRIO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C991A67F-E6FA-4DF2-B999-9DEED6217E93}"/>
              </a:ext>
            </a:extLst>
          </p:cNvPr>
          <p:cNvSpPr txBox="1"/>
          <p:nvPr/>
        </p:nvSpPr>
        <p:spPr>
          <a:xfrm>
            <a:off x="3217718" y="1849582"/>
            <a:ext cx="433647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você acha que eu devo fazer?</a:t>
            </a:r>
            <a:endParaRPr lang="pt-BR"/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devo fazer?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você sugere?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O que você me aconselha a fazer?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 você fosse eu o que você faria?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sugiro tirar férias.</a:t>
            </a:r>
            <a:endParaRPr lang="pt-BR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sugiro (que) você tire férias.</a:t>
            </a:r>
          </a:p>
          <a:p>
            <a:endParaRPr lang="en-US" sz="1200" i="1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recomendo ir para a cama mais cedo.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 recomendo (que) você vá para a cama mais cedo.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Comece a ir para a academia.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Pare de beber tanta cerveja.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Considere mudar para peixes.</a:t>
            </a:r>
          </a:p>
          <a:p>
            <a:r>
              <a:rPr lang="en-US" sz="1200" i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Tente caminhar para o trabalho.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544DE35-D27C-44F3-9FC5-3594A8BFD8F0}"/>
              </a:ext>
            </a:extLst>
          </p:cNvPr>
          <p:cNvSpPr txBox="1"/>
          <p:nvPr/>
        </p:nvSpPr>
        <p:spPr>
          <a:xfrm>
            <a:off x="386195" y="6378286"/>
            <a:ext cx="616354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" sz="1200" i="1" dirty="0">
              <a:solidFill>
                <a:srgbClr val="843C0C"/>
              </a:solidFill>
              <a:latin typeface="Calibri"/>
              <a:cs typeface="Calibri"/>
            </a:endParaRPr>
          </a:p>
          <a:p>
            <a:endParaRPr lang="en-US" sz="1200" i="1" dirty="0">
              <a:solidFill>
                <a:srgbClr val="843C0C"/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a) Those </a:t>
            </a:r>
            <a:r>
              <a:rPr lang="en" sz="1200" dirty="0">
                <a:ea typeface="+mn-lt"/>
                <a:cs typeface="+mn-lt"/>
              </a:rPr>
              <a:t>are the ones that really go for it.</a:t>
            </a:r>
            <a:endParaRPr lang="en-US" sz="1200" dirty="0">
              <a:ea typeface="+mn-lt"/>
              <a:cs typeface="+mn-lt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essas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com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tudo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" sz="1200" dirty="0" smtClean="0">
                <a:ea typeface="+mn-lt"/>
                <a:cs typeface="+mn-lt"/>
              </a:rPr>
              <a:t>b) I </a:t>
            </a:r>
            <a:r>
              <a:rPr lang="en" sz="1200" dirty="0">
                <a:ea typeface="+mn-lt"/>
                <a:cs typeface="+mn-lt"/>
              </a:rPr>
              <a:t>could really go for a nice walk this afternoon.</a:t>
            </a:r>
            <a:endParaRPr lang="en-US" dirty="0"/>
          </a:p>
          <a:p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realmente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poderia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um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belo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passeio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tarde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" sz="1200" dirty="0" smtClean="0">
                <a:ea typeface="+mn-lt"/>
                <a:cs typeface="+mn-lt"/>
              </a:rPr>
              <a:t>c) Now </a:t>
            </a:r>
            <a:r>
              <a:rPr lang="en" sz="1200" dirty="0">
                <a:ea typeface="+mn-lt"/>
                <a:cs typeface="+mn-lt"/>
              </a:rPr>
              <a:t>just really go for it.</a:t>
            </a:r>
            <a:endParaRPr lang="en" dirty="0"/>
          </a:p>
          <a:p>
            <a:r>
              <a:rPr lang="en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Agora vá em frente.</a:t>
            </a:r>
          </a:p>
          <a:p>
            <a:endParaRPr lang="en" sz="1200" dirty="0">
              <a:solidFill>
                <a:srgbClr val="70AD47"/>
              </a:solidFill>
              <a:cs typeface="Calibri" panose="020F0502020204030204"/>
            </a:endParaRPr>
          </a:p>
        </p:txBody>
      </p:sp>
      <p:sp>
        <p:nvSpPr>
          <p:cNvPr id="9" name="CaixaDeTexto 1">
            <a:extLst>
              <a:ext uri="{FF2B5EF4-FFF2-40B4-BE49-F238E27FC236}">
                <a16:creationId xmlns="" xmlns:a16="http://schemas.microsoft.com/office/drawing/2014/main" id="{0B8FFDFF-5C92-47D2-BE02-A1CE8CCCD1B7}"/>
              </a:ext>
            </a:extLst>
          </p:cNvPr>
          <p:cNvSpPr txBox="1"/>
          <p:nvPr/>
        </p:nvSpPr>
        <p:spPr>
          <a:xfrm>
            <a:off x="4473285" y="1217468"/>
            <a:ext cx="183399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Giving advice …</a:t>
            </a:r>
            <a:endParaRPr lang="en-US" sz="1400" b="1" i="1" dirty="0">
              <a:solidFill>
                <a:srgbClr val="C00000"/>
              </a:solidFill>
              <a:cs typeface="Calibri"/>
            </a:endParaRP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0" name="CaixaDeTexto 1">
            <a:extLst>
              <a:ext uri="{FF2B5EF4-FFF2-40B4-BE49-F238E27FC236}">
                <a16:creationId xmlns="" xmlns:a16="http://schemas.microsoft.com/office/drawing/2014/main" id="{0EDB932A-A759-4ABB-8D47-B85FA3686380}"/>
              </a:ext>
            </a:extLst>
          </p:cNvPr>
          <p:cNvSpPr txBox="1"/>
          <p:nvPr/>
        </p:nvSpPr>
        <p:spPr>
          <a:xfrm>
            <a:off x="4681104" y="6664037"/>
            <a:ext cx="162617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C00000"/>
                </a:solidFill>
              </a:rPr>
              <a:t>I really go for…</a:t>
            </a:r>
          </a:p>
          <a:p>
            <a:endParaRPr lang="en-US" sz="1400" b="1" i="1" dirty="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810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10040</TotalTime>
  <Words>1307</Words>
  <Application>Microsoft Office PowerPoint</Application>
  <PresentationFormat>Papel A4 (210 x 297 mm)</PresentationFormat>
  <Paragraphs>478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Georgia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201</cp:revision>
  <cp:lastPrinted>2020-07-06T21:06:37Z</cp:lastPrinted>
  <dcterms:created xsi:type="dcterms:W3CDTF">2020-07-01T11:55:05Z</dcterms:created>
  <dcterms:modified xsi:type="dcterms:W3CDTF">2021-08-25T14:41:15Z</dcterms:modified>
</cp:coreProperties>
</file>