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9" r:id="rId2"/>
    <p:sldId id="301" r:id="rId3"/>
    <p:sldId id="319" r:id="rId4"/>
    <p:sldId id="316" r:id="rId5"/>
    <p:sldId id="313" r:id="rId6"/>
    <p:sldId id="310" r:id="rId7"/>
    <p:sldId id="307" r:id="rId8"/>
    <p:sldId id="298" r:id="rId9"/>
    <p:sldId id="295" r:id="rId10"/>
    <p:sldId id="304" r:id="rId11"/>
    <p:sldId id="324" r:id="rId12"/>
    <p:sldId id="292" r:id="rId1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4B211223-FD00-45C0-B82F-6D7E0F036A2F}"/>
              </a:ext>
            </a:extLst>
          </p:cNvPr>
          <p:cNvSpPr/>
          <p:nvPr/>
        </p:nvSpPr>
        <p:spPr>
          <a:xfrm>
            <a:off x="368300" y="369532"/>
            <a:ext cx="6192838" cy="91919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5C92D65-44D0-42E6-8B4B-DE4DC49F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9" y="7575531"/>
            <a:ext cx="1538847" cy="1754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C6DB10F-47F7-4A6C-AA35-8B6C80EA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6686643"/>
            <a:ext cx="1538848" cy="1754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36B748B-832C-4B54-89B5-AD5B38DB2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4798704"/>
            <a:ext cx="1056936" cy="1204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2B54EB82-9275-45BF-B7E7-555932E7F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7" y="2569421"/>
            <a:ext cx="1294627" cy="14758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011EA7F-4CDD-4BB1-B8AF-95CA98DB4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4" y="8230147"/>
            <a:ext cx="853400" cy="9728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30FDE45-0394-4B6A-A7D5-39189F92DB3C}"/>
              </a:ext>
            </a:extLst>
          </p:cNvPr>
          <p:cNvSpPr txBox="1"/>
          <p:nvPr/>
        </p:nvSpPr>
        <p:spPr>
          <a:xfrm>
            <a:off x="3430691" y="7073679"/>
            <a:ext cx="18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PRATICAR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341E0B3-5656-4B3F-8220-A3F9DAAE01CC}"/>
              </a:ext>
            </a:extLst>
          </p:cNvPr>
          <p:cNvSpPr txBox="1"/>
          <p:nvPr/>
        </p:nvSpPr>
        <p:spPr>
          <a:xfrm>
            <a:off x="1031477" y="4116604"/>
            <a:ext cx="13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OUVIR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487A839-14CF-4A06-9268-4731D4BEF308}"/>
              </a:ext>
            </a:extLst>
          </p:cNvPr>
          <p:cNvSpPr txBox="1"/>
          <p:nvPr/>
        </p:nvSpPr>
        <p:spPr>
          <a:xfrm>
            <a:off x="904128" y="6250899"/>
            <a:ext cx="1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ESCREVER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B92B38E-F6E9-4F1F-A807-BD6AA1ADEF4C}"/>
              </a:ext>
            </a:extLst>
          </p:cNvPr>
          <p:cNvSpPr txBox="1"/>
          <p:nvPr/>
        </p:nvSpPr>
        <p:spPr>
          <a:xfrm>
            <a:off x="1234434" y="2036049"/>
            <a:ext cx="7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CE430C7-22BE-48BC-BFEA-E331DC618B47}"/>
              </a:ext>
            </a:extLst>
          </p:cNvPr>
          <p:cNvSpPr txBox="1"/>
          <p:nvPr/>
        </p:nvSpPr>
        <p:spPr>
          <a:xfrm>
            <a:off x="545507" y="73344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TrainUp</a:t>
            </a:r>
            <a:endParaRPr lang="pt-BR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15DB4197-052E-4B99-AE8E-D5566E123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5246" y="6982367"/>
            <a:ext cx="1555715" cy="1555715"/>
          </a:xfrm>
          <a:prstGeom prst="rect">
            <a:avLst/>
          </a:prstGeom>
        </p:spPr>
      </p:pic>
      <p:sp>
        <p:nvSpPr>
          <p:cNvPr id="20" name="CaixaDeTexto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F2D56B19-77C9-4D2C-9336-EC81921B08F7}"/>
              </a:ext>
            </a:extLst>
          </p:cNvPr>
          <p:cNvSpPr txBox="1"/>
          <p:nvPr/>
        </p:nvSpPr>
        <p:spPr>
          <a:xfrm>
            <a:off x="3224080" y="284783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solidFill>
                  <a:schemeClr val="accent4"/>
                </a:solidFill>
              </a:rPr>
              <a:t>Ebook </a:t>
            </a:r>
          </a:p>
        </p:txBody>
      </p:sp>
      <p:sp>
        <p:nvSpPr>
          <p:cNvPr id="21" name="CaixaDeTexto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280FBC4D-CCC7-447C-9C9E-2949471E2910}"/>
              </a:ext>
            </a:extLst>
          </p:cNvPr>
          <p:cNvSpPr txBox="1"/>
          <p:nvPr/>
        </p:nvSpPr>
        <p:spPr>
          <a:xfrm>
            <a:off x="3791503" y="3297959"/>
            <a:ext cx="13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 smtClean="0">
                <a:solidFill>
                  <a:schemeClr val="accent4"/>
                </a:solidFill>
              </a:rPr>
              <a:t>15 </a:t>
            </a:r>
            <a:r>
              <a:rPr lang="pt-BR" sz="2400" i="1" dirty="0">
                <a:solidFill>
                  <a:schemeClr val="accent4"/>
                </a:solidFill>
              </a:rPr>
              <a:t>Lições</a:t>
            </a:r>
          </a:p>
        </p:txBody>
      </p:sp>
      <p:sp>
        <p:nvSpPr>
          <p:cNvPr id="24" name="CaixaDeTexto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1BAF1ECF-8D36-4F6D-A039-2499A36980A9}"/>
              </a:ext>
            </a:extLst>
          </p:cNvPr>
          <p:cNvSpPr txBox="1"/>
          <p:nvPr/>
        </p:nvSpPr>
        <p:spPr>
          <a:xfrm>
            <a:off x="2442184" y="3720335"/>
            <a:ext cx="4001416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dirty="0" smtClean="0">
                <a:solidFill>
                  <a:schemeClr val="accent4"/>
                </a:solidFill>
              </a:rPr>
              <a:t>Vocabulary</a:t>
            </a:r>
            <a:endParaRPr lang="pt-BR" sz="6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67100" y="693214"/>
            <a:ext cx="3104070" cy="526297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 smtClean="0">
                <a:solidFill>
                  <a:schemeClr val="accent6"/>
                </a:solidFill>
              </a:rPr>
              <a:t>FRASES</a:t>
            </a:r>
            <a:endParaRPr lang="en" sz="1200" b="1" i="1" dirty="0">
              <a:solidFill>
                <a:schemeClr val="accent6"/>
              </a:solidFill>
            </a:endParaRP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  <a:endParaRPr lang="en" sz="1200" b="1" dirty="0">
              <a:solidFill>
                <a:srgbClr val="C00000"/>
              </a:solidFill>
              <a:ea typeface="+mn-lt"/>
              <a:cs typeface="+mn-lt"/>
            </a:endParaRPr>
          </a:p>
          <a:p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 smtClean="0">
                <a:cs typeface="Calibri"/>
              </a:rPr>
              <a:t>a) How </a:t>
            </a:r>
            <a:r>
              <a:rPr lang="en-US" sz="1200" dirty="0">
                <a:cs typeface="Calibri"/>
              </a:rPr>
              <a:t>do I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cs typeface="Calibri"/>
              </a:rPr>
              <a:t>shopping</a:t>
            </a:r>
            <a:r>
              <a:rPr lang="en-US" sz="1200" dirty="0">
                <a:cs typeface="Calibri"/>
              </a:rPr>
              <a:t>?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chego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shopping?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Where </a:t>
            </a:r>
            <a:r>
              <a:rPr lang="en-US" sz="1200" dirty="0">
                <a:ea typeface="+mn-lt"/>
                <a:cs typeface="+mn-lt"/>
              </a:rPr>
              <a:t>is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supermarket</a:t>
            </a:r>
            <a:r>
              <a:rPr lang="en-US" sz="1200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Onde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supermercado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Can </a:t>
            </a:r>
            <a:r>
              <a:rPr lang="en-US" sz="1200" dirty="0">
                <a:ea typeface="+mn-lt"/>
                <a:cs typeface="+mn-lt"/>
              </a:rPr>
              <a:t>you tell me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the </a:t>
            </a:r>
            <a:r>
              <a:rPr lang="en-US" sz="1200" dirty="0">
                <a:ea typeface="+mn-lt"/>
                <a:cs typeface="+mn-lt"/>
              </a:rPr>
              <a:t>Big Park?</a:t>
            </a:r>
            <a:endParaRPr lang="en-US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me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dizer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o Big Park?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Excuse </a:t>
            </a:r>
            <a:r>
              <a:rPr lang="en-US" sz="1200" dirty="0">
                <a:ea typeface="+mn-lt"/>
                <a:cs typeface="+mn-lt"/>
              </a:rPr>
              <a:t>me, How can I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…?</a:t>
            </a:r>
            <a:endParaRPr lang="en-US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licença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...?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I’m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this </a:t>
            </a:r>
            <a:r>
              <a:rPr lang="en-US" sz="1200" dirty="0">
                <a:ea typeface="+mn-lt"/>
                <a:cs typeface="+mn-lt"/>
              </a:rPr>
              <a:t>address.</a:t>
            </a:r>
            <a:endParaRPr lang="en-US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procurando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por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endereço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76868" y="157822"/>
            <a:ext cx="2101666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09 - Directions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0982" y="7089775"/>
            <a:ext cx="6156695" cy="2492990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</a:rPr>
              <a:t>PERGUNTAS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Risque as palavras incorretas e responta as perguntas.</a:t>
            </a: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How </a:t>
            </a:r>
            <a:r>
              <a:rPr lang="en-US" sz="1200" dirty="0">
                <a:solidFill>
                  <a:srgbClr val="70AD47"/>
                </a:solidFill>
              </a:rPr>
              <a:t>do I get </a:t>
            </a:r>
            <a:r>
              <a:rPr lang="en-US" sz="1200" dirty="0" smtClean="0">
                <a:solidFill>
                  <a:srgbClr val="70AD47"/>
                </a:solidFill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</a:rPr>
              <a:t>git</a:t>
            </a:r>
            <a:r>
              <a:rPr lang="en-US" sz="1200" dirty="0" smtClean="0">
                <a:solidFill>
                  <a:srgbClr val="70AD47"/>
                </a:solidFill>
              </a:rPr>
              <a:t> to</a:t>
            </a:r>
            <a:r>
              <a:rPr lang="en-US" sz="1200" dirty="0">
                <a:solidFill>
                  <a:srgbClr val="70AD47"/>
                </a:solidFill>
              </a:rPr>
              <a:t> shopping?</a:t>
            </a:r>
            <a:endParaRPr lang="en" sz="1200" dirty="0">
              <a:solidFill>
                <a:srgbClr val="70AD47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Como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chego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shopping?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70AD47"/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Where is / are </a:t>
            </a:r>
            <a:r>
              <a:rPr lang="en-US" sz="1200" dirty="0">
                <a:solidFill>
                  <a:srgbClr val="70AD47"/>
                </a:solidFill>
              </a:rPr>
              <a:t> the nearest supermarket?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Onde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fica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supermercado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mais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próximo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How </a:t>
            </a:r>
            <a:r>
              <a:rPr lang="en-US" sz="1200" dirty="0">
                <a:solidFill>
                  <a:srgbClr val="70AD47"/>
                </a:solidFill>
              </a:rPr>
              <a:t>can I </a:t>
            </a:r>
            <a:r>
              <a:rPr lang="en-US" sz="1200" dirty="0" smtClean="0">
                <a:solidFill>
                  <a:srgbClr val="70AD47"/>
                </a:solidFill>
              </a:rPr>
              <a:t>go / </a:t>
            </a:r>
            <a:r>
              <a:rPr lang="en-US" sz="1200" dirty="0" err="1" smtClean="0">
                <a:solidFill>
                  <a:srgbClr val="70AD47"/>
                </a:solidFill>
              </a:rPr>
              <a:t>gou</a:t>
            </a:r>
            <a:r>
              <a:rPr lang="en-US" sz="1200" dirty="0" smtClean="0">
                <a:solidFill>
                  <a:srgbClr val="70AD47"/>
                </a:solidFill>
              </a:rPr>
              <a:t> </a:t>
            </a:r>
            <a:r>
              <a:rPr lang="en-US" sz="1200" dirty="0">
                <a:solidFill>
                  <a:srgbClr val="70AD47"/>
                </a:solidFill>
              </a:rPr>
              <a:t>to your </a:t>
            </a:r>
            <a:r>
              <a:rPr lang="en-US" sz="1200" dirty="0" smtClean="0">
                <a:solidFill>
                  <a:srgbClr val="70AD47"/>
                </a:solidFill>
              </a:rPr>
              <a:t>work?</a:t>
            </a:r>
            <a:endParaRPr lang="en-US" sz="1200" dirty="0">
              <a:solidFill>
                <a:srgbClr val="70AD47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Como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posso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ir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para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trabalho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0982" y="600882"/>
            <a:ext cx="2944668" cy="61863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</a:t>
            </a:r>
          </a:p>
          <a:p>
            <a:endParaRPr lang="pt-BR" sz="1200" b="1" i="1" dirty="0">
              <a:solidFill>
                <a:srgbClr val="70AD47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GO UP / DOWN …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Acima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abaixo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GO STRAIGHT AHEAD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frente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CROSS… -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Atravesse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TURN LEFT / RIGHT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Vire</a:t>
            </a:r>
            <a:r>
              <a:rPr lang="en-US" sz="1200" b="1" dirty="0">
                <a:ea typeface="+mn-lt"/>
                <a:cs typeface="+mn-lt"/>
              </a:rPr>
              <a:t>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TURN LEFT INTO  … STREET - 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	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Vire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... RUA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6.    IT’S </a:t>
            </a:r>
            <a:r>
              <a:rPr lang="en-US" sz="1200" b="1" dirty="0">
                <a:ea typeface="+mn-lt"/>
                <a:cs typeface="+mn-lt"/>
              </a:rPr>
              <a:t>IN THE MIDDLE OF THE BLOCK - 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	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bloco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ON THE CORNER - 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	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esquina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7. YOU </a:t>
            </a:r>
            <a:r>
              <a:rPr lang="en-US" sz="1200" b="1" dirty="0">
                <a:ea typeface="+mn-lt"/>
                <a:cs typeface="+mn-lt"/>
              </a:rPr>
              <a:t>WILL PASS A SÜPERMARKET ON YOUR LEFT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passará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süpermercado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8. TAKE </a:t>
            </a:r>
            <a:r>
              <a:rPr lang="en-US" sz="1200" b="1" dirty="0">
                <a:ea typeface="+mn-lt"/>
                <a:cs typeface="+mn-lt"/>
              </a:rPr>
              <a:t>THIS ROAD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estrada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9. IT’S </a:t>
            </a:r>
            <a:r>
              <a:rPr lang="en-US" sz="1200" b="1" dirty="0">
                <a:ea typeface="+mn-lt"/>
                <a:cs typeface="+mn-lt"/>
              </a:rPr>
              <a:t>ON YOUR LEFT /RIGHT 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10. IT’S </a:t>
            </a:r>
            <a:r>
              <a:rPr lang="en-US" sz="1200" b="1" dirty="0">
                <a:ea typeface="+mn-lt"/>
                <a:cs typeface="+mn-lt"/>
              </a:rPr>
              <a:t>ABOUT 100 METERS FROM HERE </a:t>
            </a:r>
            <a:r>
              <a:rPr lang="en-US" sz="1200" b="1" dirty="0" smtClean="0">
                <a:ea typeface="+mn-lt"/>
                <a:cs typeface="+mn-lt"/>
              </a:rPr>
              <a:t>-</a:t>
            </a:r>
            <a:endParaRPr lang="en-US" sz="1200" b="1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cerca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100 metros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daqui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11. TAKE </a:t>
            </a:r>
            <a:r>
              <a:rPr lang="en-US" sz="1200" b="1" dirty="0">
                <a:ea typeface="+mn-lt"/>
                <a:cs typeface="+mn-lt"/>
              </a:rPr>
              <a:t>THE FIRST ROAD ON THE RIGHT </a:t>
            </a:r>
            <a:r>
              <a:rPr lang="en-US" sz="1200" b="1" dirty="0" smtClean="0">
                <a:ea typeface="+mn-lt"/>
                <a:cs typeface="+mn-lt"/>
              </a:rPr>
              <a:t>-</a:t>
            </a:r>
            <a:endParaRPr lang="en-US" sz="1200" b="1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Pegue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primeira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12. IT’S </a:t>
            </a:r>
            <a:r>
              <a:rPr lang="en-US" sz="1200" b="1" dirty="0">
                <a:ea typeface="+mn-lt"/>
                <a:cs typeface="+mn-lt"/>
              </a:rPr>
              <a:t>NEXT TO…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...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13. NEXT </a:t>
            </a:r>
            <a:r>
              <a:rPr lang="en-US" sz="1200" b="1" dirty="0">
                <a:ea typeface="+mn-lt"/>
                <a:cs typeface="+mn-lt"/>
              </a:rPr>
              <a:t>TO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</a:t>
            </a:r>
          </a:p>
          <a:p>
            <a:r>
              <a:rPr lang="en-US" sz="1200" b="1" dirty="0" smtClean="0">
                <a:ea typeface="+mn-lt"/>
                <a:cs typeface="+mn-lt"/>
              </a:rPr>
              <a:t>14. OPPOSITE </a:t>
            </a:r>
            <a:r>
              <a:rPr lang="en-US" sz="1200" b="1" dirty="0">
                <a:ea typeface="+mn-lt"/>
                <a:cs typeface="+mn-lt"/>
              </a:rPr>
              <a:t>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Oposto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15. BETWEEN </a:t>
            </a:r>
            <a:r>
              <a:rPr lang="en-US" sz="1200" b="1" dirty="0">
                <a:ea typeface="+mn-lt"/>
                <a:cs typeface="+mn-lt"/>
              </a:rPr>
              <a:t>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Entre</a:t>
            </a:r>
          </a:p>
        </p:txBody>
      </p:sp>
    </p:spTree>
    <p:extLst>
      <p:ext uri="{BB962C8B-B14F-4D97-AF65-F5344CB8AC3E}">
        <p14:creationId xmlns:p14="http://schemas.microsoft.com/office/powerpoint/2010/main" val="421843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09500" y="561329"/>
            <a:ext cx="3351638" cy="803296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  <a:endParaRPr lang="en" sz="1200" b="1" dirty="0">
              <a:solidFill>
                <a:srgbClr val="C00000"/>
              </a:solidFill>
              <a:ea typeface="+mn-lt"/>
              <a:cs typeface="+mn-lt"/>
            </a:endParaRPr>
          </a:p>
          <a:p>
            <a:endParaRPr lang="en-US" sz="1200" dirty="0" smtClean="0"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a) He </a:t>
            </a:r>
            <a:r>
              <a:rPr lang="en-US" sz="1200" dirty="0">
                <a:ea typeface="+mn-lt"/>
                <a:cs typeface="+mn-lt"/>
              </a:rPr>
              <a:t>was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-US" sz="1200" dirty="0" smtClean="0">
                <a:ea typeface="+mn-lt"/>
                <a:cs typeface="+mn-lt"/>
              </a:rPr>
              <a:t>in </a:t>
            </a:r>
            <a:r>
              <a:rPr lang="en-US" sz="1200" dirty="0">
                <a:ea typeface="+mn-lt"/>
                <a:cs typeface="+mn-lt"/>
              </a:rPr>
              <a:t>an </a:t>
            </a:r>
            <a:r>
              <a:rPr lang="en-US" sz="1200" i="1" dirty="0">
                <a:ea typeface="+mn-lt"/>
                <a:cs typeface="+mn-lt"/>
              </a:rPr>
              <a:t>accident</a:t>
            </a:r>
            <a:r>
              <a:rPr lang="en-US" sz="1200" dirty="0">
                <a:ea typeface="+mn-lt"/>
                <a:cs typeface="+mn-lt"/>
              </a:rPr>
              <a:t> at work.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feriu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acidente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Please </a:t>
            </a:r>
            <a:r>
              <a:rPr lang="en-US" sz="1200" dirty="0">
                <a:ea typeface="+mn-lt"/>
                <a:cs typeface="+mn-lt"/>
              </a:rPr>
              <a:t>send an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Envie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ambulância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Can </a:t>
            </a:r>
            <a:r>
              <a:rPr lang="en-US" sz="1200" dirty="0">
                <a:ea typeface="+mn-lt"/>
                <a:cs typeface="+mn-lt"/>
              </a:rPr>
              <a:t>you give me date for another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data para outro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compromisso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The </a:t>
            </a:r>
            <a:r>
              <a:rPr lang="en-US" sz="1200" dirty="0">
                <a:ea typeface="+mn-lt"/>
                <a:cs typeface="+mn-lt"/>
              </a:rPr>
              <a:t>pain in his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became more and more intense.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braço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tornou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intensa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Bob </a:t>
            </a:r>
            <a:r>
              <a:rPr lang="en-US" sz="1200" dirty="0">
                <a:ea typeface="+mn-lt"/>
                <a:cs typeface="+mn-lt"/>
              </a:rPr>
              <a:t>is losing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perdendo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sangue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f) She </a:t>
            </a:r>
            <a:r>
              <a:rPr lang="en-US" sz="1200" dirty="0">
                <a:ea typeface="+mn-lt"/>
                <a:cs typeface="+mn-lt"/>
              </a:rPr>
              <a:t>was so nervous that her whole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shook.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nervosa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corpo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tremia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g) I </a:t>
            </a:r>
            <a:r>
              <a:rPr lang="en-US" sz="1200" dirty="0">
                <a:ea typeface="+mn-lt"/>
                <a:cs typeface="+mn-lt"/>
              </a:rPr>
              <a:t>have a terminal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tumor.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tumor cerebral terminal...</a:t>
            </a: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200" dirty="0" err="1" smtClean="0">
                <a:ea typeface="+mn-lt"/>
                <a:cs typeface="+mn-lt"/>
              </a:rPr>
              <a:t>i</a:t>
            </a:r>
            <a:r>
              <a:rPr lang="en-US" sz="1200" dirty="0" smtClean="0">
                <a:ea typeface="+mn-lt"/>
                <a:cs typeface="+mn-lt"/>
              </a:rPr>
              <a:t>) The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is over.</a:t>
            </a:r>
            <a:endParaRPr lang="en-US" dirty="0"/>
          </a:p>
          <a:p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perigo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acabou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j) It's </a:t>
            </a:r>
            <a:r>
              <a:rPr lang="en-US" sz="1200" dirty="0">
                <a:ea typeface="+mn-lt"/>
                <a:cs typeface="+mn-lt"/>
              </a:rPr>
              <a:t>extremely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extremamente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k) A </a:t>
            </a:r>
            <a:r>
              <a:rPr lang="en-US" sz="1200" dirty="0">
                <a:ea typeface="+mn-lt"/>
                <a:cs typeface="+mn-lt"/>
              </a:rPr>
              <a:t>living dog is better than a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lion.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cachorro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vivo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melhor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que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morto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l) His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were turning red.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orelhas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estavam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vermelhas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m) Bob </a:t>
            </a:r>
            <a:r>
              <a:rPr lang="en-US" sz="1200" dirty="0">
                <a:ea typeface="+mn-lt"/>
                <a:cs typeface="+mn-lt"/>
              </a:rPr>
              <a:t>is blind in one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cego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olho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6189" y="137884"/>
            <a:ext cx="2966611" cy="3886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10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Health &amp; Medicine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7125" y="8590946"/>
            <a:ext cx="6174013" cy="1015663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 smtClean="0">
                <a:solidFill>
                  <a:schemeClr val="accent6"/>
                </a:solidFill>
              </a:rPr>
              <a:t>PERGUNTAS	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Risque as palavras incorretas e responta as perguntas.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a) Are </a:t>
            </a:r>
            <a:r>
              <a:rPr lang="en" sz="1200" dirty="0">
                <a:solidFill>
                  <a:srgbClr val="70AD47"/>
                </a:solidFill>
              </a:rPr>
              <a:t>you </a:t>
            </a:r>
            <a:r>
              <a:rPr lang="en" sz="1200" dirty="0" smtClean="0">
                <a:solidFill>
                  <a:srgbClr val="70AD47"/>
                </a:solidFill>
              </a:rPr>
              <a:t>healthy / healfi?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b) What </a:t>
            </a:r>
            <a:r>
              <a:rPr lang="en" sz="1200" dirty="0">
                <a:solidFill>
                  <a:srgbClr val="70AD47"/>
                </a:solidFill>
              </a:rPr>
              <a:t>are some ways to deal with stress?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What </a:t>
            </a:r>
            <a:r>
              <a:rPr lang="en" sz="1200" dirty="0">
                <a:solidFill>
                  <a:srgbClr val="70AD47"/>
                </a:solidFill>
              </a:rPr>
              <a:t>is alternative </a:t>
            </a:r>
            <a:r>
              <a:rPr lang="en" sz="1200" dirty="0" smtClean="0">
                <a:solidFill>
                  <a:srgbClr val="70AD47"/>
                </a:solidFill>
              </a:rPr>
              <a:t>medisini / medicine</a:t>
            </a:r>
            <a:r>
              <a:rPr lang="en" sz="1200" dirty="0">
                <a:solidFill>
                  <a:srgbClr val="70AD47"/>
                </a:solidFill>
              </a:rPr>
              <a:t>?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d) Do </a:t>
            </a:r>
            <a:r>
              <a:rPr lang="en" sz="1200" dirty="0">
                <a:solidFill>
                  <a:srgbClr val="70AD47"/>
                </a:solidFill>
              </a:rPr>
              <a:t>you sleep </a:t>
            </a:r>
            <a:r>
              <a:rPr lang="en" sz="1200" dirty="0" smtClean="0">
                <a:solidFill>
                  <a:srgbClr val="70AD47"/>
                </a:solidFill>
              </a:rPr>
              <a:t>well / weul ?</a:t>
            </a:r>
            <a:endParaRPr lang="en" sz="1200" dirty="0">
              <a:solidFill>
                <a:srgbClr val="70AD47"/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791" y="542279"/>
            <a:ext cx="2695239" cy="803296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ACCIDENT </a:t>
            </a:r>
            <a:r>
              <a:rPr lang="en-US" sz="1200" b="1" dirty="0">
                <a:ea typeface="+mn-lt"/>
                <a:cs typeface="+mn-lt"/>
              </a:rPr>
              <a:t>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Acidente</a:t>
            </a:r>
            <a:endParaRPr lang="en-US" b="1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AMBULANCE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Ambulância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APPOINTMENT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Compromisso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ARM -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Braço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BLOOD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Sangue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BODY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Corpo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BRAIN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Cérebro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DANGER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DANGEROUS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Perigoso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DEAD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Morto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EAR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Orelha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EXERCISE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Exercício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EYE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Olho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FACE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Rosto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 FEEL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Sentir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FINGER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Dedo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FOOT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Pé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HAND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Mão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HEAD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Cabeça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HEALTH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Saúde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HEART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Coração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HOSPITAL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Hospital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 HURT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Machucar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ILL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Doente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LEG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Perna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LIE DOWN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Deitar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MEDICINE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Medicina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NECK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Pescoço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NOSE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Nariz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NURSE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Enfermeira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PAIN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PROBLEM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Problema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SICK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STOMACH ACHE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estômago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TEMPERATURE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Temperatura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TIRED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Cansado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TOOTH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TOOTHACHE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dente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TOOTHBRUSH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Escova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dente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WELL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Bem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5D77627-B494-41B6-B336-DAD0C81AAB8F}"/>
              </a:ext>
            </a:extLst>
          </p:cNvPr>
          <p:cNvSpPr txBox="1"/>
          <p:nvPr/>
        </p:nvSpPr>
        <p:spPr>
          <a:xfrm>
            <a:off x="3158418" y="8791311"/>
            <a:ext cx="3652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saudavel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Quais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maneiras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lidar com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estresse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medicina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alternativa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dorme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521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D820939D-25A7-432E-A76A-0169DBEEFB2F}"/>
              </a:ext>
            </a:extLst>
          </p:cNvPr>
          <p:cNvSpPr/>
          <p:nvPr/>
        </p:nvSpPr>
        <p:spPr>
          <a:xfrm>
            <a:off x="368300" y="745444"/>
            <a:ext cx="2799148" cy="3416320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i="1" dirty="0" smtClean="0">
                <a:solidFill>
                  <a:schemeClr val="accent6"/>
                </a:solidFill>
              </a:rPr>
              <a:t>Palavras</a:t>
            </a:r>
            <a:endParaRPr lang="pt-BR" sz="1400" b="1" i="1" dirty="0">
              <a:solidFill>
                <a:schemeClr val="accent6"/>
              </a:solidFill>
            </a:endParaRPr>
          </a:p>
          <a:p>
            <a:endParaRPr lang="pt-BR" sz="1200" b="1" i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/>
              <a:t>AISLE SEAT – 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Corredor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BAGGAGE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Mala</a:t>
            </a:r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BUSINESS CLASS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Classe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Executiva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ea typeface="+mn-lt"/>
                <a:cs typeface="+mn-lt"/>
              </a:rPr>
              <a:t>BOARDING PASS – 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Cartão de Embarque 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CHECK IN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Check in</a:t>
            </a:r>
            <a:endParaRPr lang="en-US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ECONOMY CLASS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Classe Econômica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FLIGHT ATTENDANT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Comissário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FIRST CLASS 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Primeira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Classe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GATE NUMBER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número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portão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JET LAG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Fuso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horário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 LAND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Pousar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PASSENGER</a:t>
            </a:r>
            <a:r>
              <a:rPr lang="en-US" sz="1200" dirty="0">
                <a:ea typeface="+mn-lt"/>
                <a:cs typeface="+mn-lt"/>
              </a:rPr>
              <a:t> 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Passageiro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PILOT </a:t>
            </a:r>
            <a:r>
              <a:rPr lang="en-US" sz="1200" dirty="0">
                <a:ea typeface="+mn-lt"/>
                <a:cs typeface="+mn-lt"/>
              </a:rPr>
              <a:t>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Piloto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TO TAKE OFF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Decolar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F8A957C-970C-45DF-8FD5-EEFC975B6E9E}"/>
              </a:ext>
            </a:extLst>
          </p:cNvPr>
          <p:cNvSpPr/>
          <p:nvPr/>
        </p:nvSpPr>
        <p:spPr>
          <a:xfrm>
            <a:off x="3358020" y="745444"/>
            <a:ext cx="3203118" cy="5293757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i="1" dirty="0" smtClean="0">
                <a:solidFill>
                  <a:schemeClr val="accent6"/>
                </a:solidFill>
              </a:rPr>
              <a:t>Frases</a:t>
            </a:r>
            <a:endParaRPr lang="pt-BR" sz="1400" b="1" i="1" dirty="0">
              <a:solidFill>
                <a:schemeClr val="accent6"/>
              </a:solidFill>
            </a:endParaRPr>
          </a:p>
          <a:p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a) How </a:t>
            </a:r>
            <a:r>
              <a:rPr lang="en-US" sz="1200" dirty="0"/>
              <a:t>many pieces of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do </a:t>
            </a:r>
            <a:r>
              <a:rPr lang="en-US" sz="1200" dirty="0"/>
              <a:t>you have?</a:t>
            </a:r>
            <a:endParaRPr lang="pt-BR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peças de bagagem você tem?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b) Do </a:t>
            </a:r>
            <a:r>
              <a:rPr lang="en-US" sz="1200" dirty="0"/>
              <a:t>you usually travel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_______________</a:t>
            </a:r>
            <a:r>
              <a:rPr lang="en-US" sz="1200" dirty="0" smtClean="0"/>
              <a:t>?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costuma viajar em classe executiva?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c) All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</a:t>
            </a:r>
            <a:r>
              <a:rPr lang="en-US" sz="1200" dirty="0" smtClean="0"/>
              <a:t>, </a:t>
            </a:r>
            <a:r>
              <a:rPr lang="en-US" sz="1200" dirty="0"/>
              <a:t>please sit down.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os passageiros, por favor, sentem-se.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d) We </a:t>
            </a:r>
            <a:r>
              <a:rPr lang="en-US" sz="1200" dirty="0"/>
              <a:t>always fly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____________. 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sempre voamos na classe econômica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e) I </a:t>
            </a:r>
            <a:r>
              <a:rPr lang="en-US" sz="1200" dirty="0"/>
              <a:t>have a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ticket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um bilhete de primeira classe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f) My </a:t>
            </a:r>
            <a:r>
              <a:rPr lang="en-US" sz="1200" dirty="0"/>
              <a:t>plane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in </a:t>
            </a:r>
            <a:r>
              <a:rPr lang="en-US" sz="1200" dirty="0"/>
              <a:t>two hours.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Meu avião decola em duas horas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pt-BR" sz="1200" dirty="0" smtClean="0">
                <a:ea typeface="+mn-lt"/>
                <a:cs typeface="+mn-lt"/>
              </a:rPr>
              <a:t>g) l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flights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ordered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 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at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nearest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airfield</a:t>
            </a:r>
            <a:r>
              <a:rPr lang="pt-BR" sz="1200" dirty="0"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Todos os 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vôos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tem ordem para pousar no aeroporto mais próximo.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200" dirty="0" smtClean="0">
                <a:ea typeface="+mn-lt"/>
                <a:cs typeface="+mn-lt"/>
              </a:rPr>
              <a:t>h) Would </a:t>
            </a:r>
            <a:r>
              <a:rPr lang="en-US" sz="1200" dirty="0">
                <a:ea typeface="+mn-lt"/>
                <a:cs typeface="+mn-lt"/>
              </a:rPr>
              <a:t>you like an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>
                <a:ea typeface="+mn-lt"/>
                <a:cs typeface="+mn-lt"/>
              </a:rPr>
              <a:t> or would you prefer to be by the window?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 gostaria de um assento no corredor ou prefere ficar perto da janela?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00352DA-C225-4371-93F4-CEDA95786FFB}"/>
              </a:ext>
            </a:extLst>
          </p:cNvPr>
          <p:cNvSpPr/>
          <p:nvPr/>
        </p:nvSpPr>
        <p:spPr>
          <a:xfrm>
            <a:off x="395450" y="157822"/>
            <a:ext cx="2154564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01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Air Travel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1473C4E-6C66-4BF6-AEC9-C26F39B34342}"/>
              </a:ext>
            </a:extLst>
          </p:cNvPr>
          <p:cNvSpPr/>
          <p:nvPr/>
        </p:nvSpPr>
        <p:spPr>
          <a:xfrm>
            <a:off x="376959" y="6526759"/>
            <a:ext cx="6184179" cy="2893100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i="1" dirty="0" smtClean="0">
                <a:solidFill>
                  <a:schemeClr val="accent6"/>
                </a:solidFill>
              </a:rPr>
              <a:t>Perguntas</a:t>
            </a:r>
            <a:endParaRPr lang="pt-BR" sz="1400" b="1" i="1" dirty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a) Do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you like to travel by air? Why? / Why not? 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viajar de avião? Por quê? /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b) Which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do you prefer: window seats or aisle seats? Why?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prefere: assentos na janela ou no corredor? Por quê?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c) Do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you think air travel is safe? Why? / Why not? 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Você acha que viajar de avião é seguro? Por quê? /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d) What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do you hate most about flying? Why?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O que você mais odeia em voar? Por quê?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8328" y="46844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Crie frases interrogativas com as palavras.</a:t>
            </a:r>
            <a:endParaRPr lang="en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40519" y="255417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</a:t>
            </a:r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espaços.</a:t>
            </a:r>
            <a:endParaRPr lang="en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2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8020" y="506866"/>
            <a:ext cx="3203118" cy="5816977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 smtClean="0">
                <a:solidFill>
                  <a:schemeClr val="accent6"/>
                </a:solidFill>
              </a:rPr>
              <a:t>FRASES</a:t>
            </a:r>
            <a:endParaRPr lang="en" sz="1200" dirty="0" smtClean="0">
              <a:ea typeface="+mn-lt"/>
              <a:cs typeface="+mn-lt"/>
            </a:endParaRP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Escreva as palavras certas nos espaços.</a:t>
            </a:r>
          </a:p>
          <a:p>
            <a:endParaRPr lang="en" sz="1200" dirty="0"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a) It's </a:t>
            </a:r>
            <a:r>
              <a:rPr lang="en" sz="1200" dirty="0">
                <a:ea typeface="+mn-lt"/>
                <a:cs typeface="+mn-lt"/>
              </a:rPr>
              <a:t>time </a:t>
            </a:r>
            <a:r>
              <a:rPr lang="en" sz="1200" dirty="0" smtClean="0">
                <a:ea typeface="+mn-lt"/>
                <a:cs typeface="+mn-lt"/>
              </a:rPr>
              <a:t>to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_____________.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É hora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acordar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b) He </a:t>
            </a:r>
            <a:r>
              <a:rPr lang="en" sz="1200" dirty="0">
                <a:ea typeface="+mn-lt"/>
                <a:cs typeface="+mn-lt"/>
              </a:rPr>
              <a:t>likes </a:t>
            </a:r>
            <a:r>
              <a:rPr lang="en" sz="1200" dirty="0" smtClean="0">
                <a:ea typeface="+mn-lt"/>
                <a:cs typeface="+mn-lt"/>
              </a:rPr>
              <a:t>to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_____________</a:t>
            </a:r>
            <a:r>
              <a:rPr lang="en" sz="1200" dirty="0">
                <a:ea typeface="+mn-lt"/>
                <a:cs typeface="+mn-lt"/>
              </a:rPr>
              <a:t> in bed on a Saturday morning.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gosta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tomar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café da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manhã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cama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no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sábado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</a:rPr>
              <a:t>manhã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Most </a:t>
            </a:r>
            <a:r>
              <a:rPr lang="en-US" sz="1200" dirty="0">
                <a:ea typeface="+mn-lt"/>
                <a:cs typeface="+mn-lt"/>
              </a:rPr>
              <a:t>evenings we just stay in and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.</a:t>
            </a:r>
            <a:endParaRPr lang="en-US" sz="1200" b="1" i="1" dirty="0">
              <a:solidFill>
                <a:schemeClr val="accent6"/>
              </a:solidFill>
              <a:cs typeface="Calibri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Quase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todas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noites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ficamos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casa 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assistimos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TV.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You </a:t>
            </a:r>
            <a:r>
              <a:rPr lang="en-US" sz="1200" dirty="0">
                <a:ea typeface="+mn-lt"/>
                <a:cs typeface="+mn-lt"/>
              </a:rPr>
              <a:t>don´t need to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all </a:t>
            </a:r>
            <a:r>
              <a:rPr lang="en-US" sz="1200" dirty="0">
                <a:ea typeface="+mn-lt"/>
                <a:cs typeface="+mn-lt"/>
              </a:rPr>
              <a:t>day long.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precisa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online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todo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e)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_____________</a:t>
            </a:r>
            <a:r>
              <a:rPr lang="en-US" sz="1200" dirty="0">
                <a:ea typeface="+mn-lt"/>
                <a:cs typeface="+mn-lt"/>
              </a:rPr>
              <a:t> every day and you'll be back in condition.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Faça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exercícios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todos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dias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estará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volta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condição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ea typeface="+mn-lt"/>
                <a:cs typeface="+mn-lt"/>
              </a:rPr>
              <a:t>f) Never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_____________</a:t>
            </a:r>
            <a:r>
              <a:rPr lang="en-US" sz="1200" dirty="0">
                <a:ea typeface="+mn-lt"/>
                <a:cs typeface="+mn-lt"/>
              </a:rPr>
              <a:t> on an argument.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Nunca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para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discussão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g) You </a:t>
            </a:r>
            <a:r>
              <a:rPr lang="en-US" sz="1200" dirty="0">
                <a:ea typeface="+mn-lt"/>
                <a:cs typeface="+mn-lt"/>
              </a:rPr>
              <a:t>can't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 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_____________</a:t>
            </a:r>
            <a:r>
              <a:rPr lang="en-US" sz="1200" dirty="0">
                <a:ea typeface="+mn-lt"/>
                <a:cs typeface="+mn-lt"/>
              </a:rPr>
              <a:t> here without special permit.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pode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tirar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fotos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aqui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autorização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</a:rPr>
              <a:t>especial.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1072" y="157943"/>
            <a:ext cx="2601803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01 – Daily Activities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8300" y="6424064"/>
            <a:ext cx="6192838" cy="3231654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</a:rPr>
              <a:t>PERGUNTAS </a:t>
            </a:r>
            <a:endParaRPr lang="en-US" sz="1200" b="1" i="1" dirty="0" smtClean="0">
              <a:solidFill>
                <a:schemeClr val="accent6"/>
              </a:solidFill>
            </a:endParaRPr>
          </a:p>
          <a:p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Risque as palavras incorretas e responta as perguntas.</a:t>
            </a: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What </a:t>
            </a:r>
            <a:r>
              <a:rPr lang="en-US" sz="1200" dirty="0">
                <a:solidFill>
                  <a:srgbClr val="70AD47"/>
                </a:solidFill>
              </a:rPr>
              <a:t>time </a:t>
            </a:r>
            <a:r>
              <a:rPr lang="en-US" sz="1200" dirty="0" smtClean="0">
                <a:solidFill>
                  <a:srgbClr val="70AD47"/>
                </a:solidFill>
              </a:rPr>
              <a:t>do / does  </a:t>
            </a:r>
            <a:r>
              <a:rPr lang="en-US" sz="1200" dirty="0">
                <a:solidFill>
                  <a:srgbClr val="70AD47"/>
                </a:solidFill>
              </a:rPr>
              <a:t>you usually get up? 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A que horas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costuma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levantar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What </a:t>
            </a:r>
            <a:r>
              <a:rPr lang="en-US" sz="1200" dirty="0">
                <a:solidFill>
                  <a:srgbClr val="70AD47"/>
                </a:solidFill>
              </a:rPr>
              <a:t>do you usually </a:t>
            </a:r>
            <a:r>
              <a:rPr lang="en-US" sz="1200" dirty="0" smtClean="0">
                <a:solidFill>
                  <a:srgbClr val="70AD47"/>
                </a:solidFill>
              </a:rPr>
              <a:t>has / have </a:t>
            </a:r>
            <a:r>
              <a:rPr lang="en-US" sz="1200" dirty="0">
                <a:solidFill>
                  <a:srgbClr val="70AD47"/>
                </a:solidFill>
              </a:rPr>
              <a:t>for breakfast?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O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costuma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comer no café da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manhã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What </a:t>
            </a:r>
            <a:r>
              <a:rPr lang="en-US" sz="1200" dirty="0">
                <a:solidFill>
                  <a:srgbClr val="70AD47"/>
                </a:solidFill>
              </a:rPr>
              <a:t>do you like to do after </a:t>
            </a:r>
            <a:r>
              <a:rPr lang="en-US" sz="1200" dirty="0" smtClean="0">
                <a:solidFill>
                  <a:srgbClr val="70AD47"/>
                </a:solidFill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</a:rPr>
              <a:t>afiter</a:t>
            </a:r>
            <a:r>
              <a:rPr lang="en-US" sz="1200" dirty="0" smtClean="0">
                <a:solidFill>
                  <a:srgbClr val="70AD47"/>
                </a:solidFill>
              </a:rPr>
              <a:t> you </a:t>
            </a:r>
            <a:r>
              <a:rPr lang="en-US" sz="1200" dirty="0">
                <a:solidFill>
                  <a:srgbClr val="70AD47"/>
                </a:solidFill>
              </a:rPr>
              <a:t>get back home?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O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gostaria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fazer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depois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voltar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para casa?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d) About </a:t>
            </a:r>
            <a:r>
              <a:rPr lang="en-US" sz="1200" dirty="0">
                <a:solidFill>
                  <a:srgbClr val="70AD47"/>
                </a:solidFill>
              </a:rPr>
              <a:t>how many hours </a:t>
            </a:r>
            <a:r>
              <a:rPr lang="en-US" sz="1200" dirty="0" smtClean="0">
                <a:solidFill>
                  <a:srgbClr val="70AD47"/>
                </a:solidFill>
              </a:rPr>
              <a:t>are / is  </a:t>
            </a:r>
            <a:r>
              <a:rPr lang="en-US" sz="1200" dirty="0">
                <a:solidFill>
                  <a:srgbClr val="70AD47"/>
                </a:solidFill>
              </a:rPr>
              <a:t>you on-line every day?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Cerca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quantas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horas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fica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online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todos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dias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e) What </a:t>
            </a:r>
            <a:r>
              <a:rPr lang="en-US" sz="1200" dirty="0">
                <a:solidFill>
                  <a:srgbClr val="70AD47"/>
                </a:solidFill>
              </a:rPr>
              <a:t>do you like to </a:t>
            </a:r>
            <a:r>
              <a:rPr lang="en-US" sz="1200" dirty="0" smtClean="0">
                <a:solidFill>
                  <a:srgbClr val="70AD47"/>
                </a:solidFill>
              </a:rPr>
              <a:t>do / does </a:t>
            </a:r>
            <a:r>
              <a:rPr lang="en-US" sz="1200" dirty="0">
                <a:solidFill>
                  <a:srgbClr val="70AD47"/>
                </a:solidFill>
              </a:rPr>
              <a:t>on weekends?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O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gosta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fazer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finais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semana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1072" y="533495"/>
            <a:ext cx="2799148" cy="5078313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palavras.</a:t>
            </a:r>
          </a:p>
          <a:p>
            <a:endParaRPr lang="pt-BR" sz="1200" b="1" i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Get up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levantar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HAVE BREAKFAST</a:t>
            </a:r>
            <a:r>
              <a:rPr lang="en-US" sz="1200" dirty="0" smtClean="0">
                <a:ea typeface="+mn-lt"/>
                <a:cs typeface="+mn-lt"/>
              </a:rPr>
              <a:t>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tomar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café da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manhã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ARRIVE AT SCHOOL / WORK –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chegar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WATCH TV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assistir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tv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BE ONLINE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online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DO EXERCISE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fazer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exercício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TAKE SHOWER –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tomar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banho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START WORK 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começar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trabalhar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GO </a:t>
            </a:r>
            <a:r>
              <a:rPr lang="en-US" sz="1200" b="1" smtClean="0">
                <a:ea typeface="+mn-lt"/>
                <a:cs typeface="+mn-lt"/>
              </a:rPr>
              <a:t>TO BED </a:t>
            </a:r>
            <a:r>
              <a:rPr lang="en-US" sz="1200" b="1" dirty="0" smtClean="0">
                <a:ea typeface="+mn-lt"/>
                <a:cs typeface="+mn-lt"/>
              </a:rPr>
              <a:t>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IRON THE CLOTHES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roupa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DRIVE TO WORK –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dirigir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até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GET DRESSED – 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GO OUT WITH FRIENDS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sair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amigos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TAKE PICTURES –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tirar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fotos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FEED THE DOG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alimentar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cachorro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TAKE OUT THE RUBBISH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jogar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lixo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fora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READ THE NEWS –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as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notícias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DO THE DISHES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lavar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a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louça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2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35448" y="344488"/>
            <a:ext cx="3220436" cy="7201972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 smtClean="0">
                <a:solidFill>
                  <a:schemeClr val="accent6"/>
                </a:solidFill>
              </a:rPr>
              <a:t>FRASES</a:t>
            </a:r>
            <a:endParaRPr lang="en" sz="1200" b="1" i="1" dirty="0">
              <a:solidFill>
                <a:schemeClr val="accent6"/>
              </a:solidFill>
            </a:endParaRP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</a:p>
          <a:p>
            <a:endParaRPr lang="en-US" sz="1200" dirty="0" smtClean="0"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a) I'm </a:t>
            </a:r>
            <a:r>
              <a:rPr lang="en-US" sz="1200" dirty="0">
                <a:ea typeface="+mn-lt"/>
                <a:cs typeface="+mn-lt"/>
              </a:rPr>
              <a:t>waiting for the 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esperando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pela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balça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He </a:t>
            </a:r>
            <a:r>
              <a:rPr lang="en-US" sz="1200" dirty="0">
                <a:ea typeface="+mn-lt"/>
                <a:cs typeface="+mn-lt"/>
              </a:rPr>
              <a:t>came by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My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was </a:t>
            </a:r>
            <a:r>
              <a:rPr lang="en-US" sz="1200" dirty="0">
                <a:ea typeface="+mn-lt"/>
                <a:cs typeface="+mn-lt"/>
              </a:rPr>
              <a:t>stolen yesterday.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Minha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bicicleta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roubada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Who </a:t>
            </a:r>
            <a:r>
              <a:rPr lang="en-US" sz="1200" dirty="0">
                <a:ea typeface="+mn-lt"/>
                <a:cs typeface="+mn-lt"/>
              </a:rPr>
              <a:t>owns this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dono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Bob </a:t>
            </a:r>
            <a:r>
              <a:rPr lang="en-US" sz="1200" dirty="0">
                <a:ea typeface="+mn-lt"/>
                <a:cs typeface="+mn-lt"/>
              </a:rPr>
              <a:t>wants me to give him my old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minha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velha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motocicleta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f) We've </a:t>
            </a:r>
            <a:r>
              <a:rPr lang="en-US" sz="1200" dirty="0">
                <a:ea typeface="+mn-lt"/>
                <a:cs typeface="+mn-lt"/>
              </a:rPr>
              <a:t>got a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>
                <a:ea typeface="+mn-lt"/>
                <a:cs typeface="+mn-lt"/>
              </a:rPr>
              <a:t> on the way.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helicóptero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g) She </a:t>
            </a:r>
            <a:r>
              <a:rPr lang="en-US" sz="1200" dirty="0">
                <a:ea typeface="+mn-lt"/>
                <a:cs typeface="+mn-lt"/>
              </a:rPr>
              <a:t>missed the last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perdeu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último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h) I </a:t>
            </a:r>
            <a:r>
              <a:rPr lang="en-US" sz="1200" dirty="0">
                <a:ea typeface="+mn-lt"/>
                <a:cs typeface="+mn-lt"/>
              </a:rPr>
              <a:t>am afraid to fly in an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avião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sz="1200" dirty="0" err="1" smtClean="0">
                <a:ea typeface="+mn-lt"/>
                <a:cs typeface="+mn-lt"/>
              </a:rPr>
              <a:t>i</a:t>
            </a:r>
            <a:r>
              <a:rPr lang="en-US" sz="1200" dirty="0" smtClean="0">
                <a:ea typeface="+mn-lt"/>
                <a:cs typeface="+mn-lt"/>
              </a:rPr>
              <a:t>) "Be </a:t>
            </a:r>
            <a:r>
              <a:rPr lang="en-US" sz="1200" dirty="0">
                <a:ea typeface="+mn-lt"/>
                <a:cs typeface="+mn-lt"/>
              </a:rPr>
              <a:t>careful if you take the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,</a:t>
            </a:r>
            <a:r>
              <a:rPr lang="en-US" sz="1200" dirty="0">
                <a:ea typeface="+mn-lt"/>
                <a:cs typeface="+mn-lt"/>
              </a:rPr>
              <a:t> crime happens all the time there. "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"Cuidado se for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metrô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crime o tempo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."</a:t>
            </a: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j) We </a:t>
            </a:r>
            <a:r>
              <a:rPr lang="en-US" sz="1200" dirty="0">
                <a:ea typeface="+mn-lt"/>
                <a:cs typeface="+mn-lt"/>
              </a:rPr>
              <a:t>took the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-US" sz="1200" dirty="0" smtClean="0">
                <a:ea typeface="+mn-lt"/>
                <a:cs typeface="+mn-lt"/>
              </a:rPr>
              <a:t>to </a:t>
            </a:r>
            <a:r>
              <a:rPr lang="en-US" sz="1200" dirty="0">
                <a:ea typeface="+mn-lt"/>
                <a:cs typeface="+mn-lt"/>
              </a:rPr>
              <a:t>SP.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Pegamos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ônibus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o SP.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k) Let's </a:t>
            </a:r>
            <a:r>
              <a:rPr lang="en-US" sz="1200" dirty="0">
                <a:ea typeface="+mn-lt"/>
                <a:cs typeface="+mn-lt"/>
              </a:rPr>
              <a:t>take a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taxi</a:t>
            </a:r>
            <a:r>
              <a:rPr lang="en-US" sz="1200" dirty="0">
                <a:ea typeface="+mn-lt"/>
                <a:cs typeface="+mn-lt"/>
              </a:rPr>
              <a:t>.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Vamos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taxi.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68300" y="150140"/>
            <a:ext cx="2628899" cy="3886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02 - Transportation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8300" y="7745631"/>
            <a:ext cx="6192838" cy="1754326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 smtClean="0">
                <a:solidFill>
                  <a:schemeClr val="accent6"/>
                </a:solidFill>
              </a:rPr>
              <a:t>PERGUNTAS 	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Risque as palavras incorretas e responta as perguntas.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a) How </a:t>
            </a:r>
            <a:r>
              <a:rPr lang="en" sz="1200" dirty="0">
                <a:solidFill>
                  <a:srgbClr val="70AD47"/>
                </a:solidFill>
              </a:rPr>
              <a:t>often do you use public </a:t>
            </a:r>
            <a:r>
              <a:rPr lang="en" sz="1200" dirty="0" smtClean="0">
                <a:solidFill>
                  <a:srgbClr val="70AD47"/>
                </a:solidFill>
              </a:rPr>
              <a:t>/ pubric transportation</a:t>
            </a:r>
            <a:r>
              <a:rPr lang="en" sz="1200" dirty="0">
                <a:solidFill>
                  <a:srgbClr val="70AD47"/>
                </a:solidFill>
              </a:rPr>
              <a:t>?</a:t>
            </a:r>
            <a:endParaRPr lang="en-US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 que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frequência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usa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transporte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público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b) Is </a:t>
            </a:r>
            <a:r>
              <a:rPr lang="en" sz="1200" dirty="0">
                <a:solidFill>
                  <a:srgbClr val="70AD47"/>
                </a:solidFill>
              </a:rPr>
              <a:t>parking a problem in your </a:t>
            </a:r>
            <a:r>
              <a:rPr lang="en" sz="1200" dirty="0" smtClean="0">
                <a:solidFill>
                  <a:srgbClr val="70AD47"/>
                </a:solidFill>
              </a:rPr>
              <a:t>city / citi?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estacionamento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é um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problema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na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sua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cidade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What </a:t>
            </a:r>
            <a:r>
              <a:rPr lang="en" sz="1200" dirty="0">
                <a:solidFill>
                  <a:srgbClr val="70AD47"/>
                </a:solidFill>
              </a:rPr>
              <a:t>will the </a:t>
            </a:r>
            <a:r>
              <a:rPr lang="en" sz="1200" dirty="0" smtClean="0">
                <a:solidFill>
                  <a:srgbClr val="70AD47"/>
                </a:solidFill>
              </a:rPr>
              <a:t>transportaxion / transportation </a:t>
            </a:r>
            <a:r>
              <a:rPr lang="en" sz="1200" dirty="0">
                <a:solidFill>
                  <a:srgbClr val="70AD47"/>
                </a:solidFill>
              </a:rPr>
              <a:t>of the future be like?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será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transporte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futuro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8300" y="756159"/>
            <a:ext cx="2799148" cy="4339650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palavras.</a:t>
            </a:r>
          </a:p>
          <a:p>
            <a:endParaRPr lang="pt-BR" sz="1200" b="1" i="1" dirty="0">
              <a:solidFill>
                <a:srgbClr val="70AD47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FERRY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Balsa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CAR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Carro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BIKE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Bicicleta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TRUCK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MOTORCYCLE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Motocicleta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HELICOPTER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Heicóptero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TRAIN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AIRPLANE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Avião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SUBWAY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Metrô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BOAT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Barco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BUS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Onibus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SCOOTER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Lambreta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SKATEBOARD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Skate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TAXI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Táxi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SHIP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Navio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VAN</a:t>
            </a:r>
            <a:r>
              <a:rPr lang="en-US" sz="1200" dirty="0">
                <a:ea typeface="+mn-lt"/>
                <a:cs typeface="+mn-lt"/>
              </a:rPr>
              <a:t>  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Furgão</a:t>
            </a:r>
            <a:r>
              <a:rPr lang="en-US" sz="1200" dirty="0">
                <a:ea typeface="+mn-lt"/>
                <a:cs typeface="+mn-lt"/>
              </a:rPr>
              <a:t/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WAGON</a:t>
            </a:r>
            <a:r>
              <a:rPr lang="en-US" sz="1200" dirty="0">
                <a:ea typeface="+mn-lt"/>
                <a:cs typeface="+mn-lt"/>
              </a:rPr>
              <a:t>  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STREETCAR</a:t>
            </a:r>
            <a:r>
              <a:rPr lang="en-US" sz="1200" dirty="0">
                <a:ea typeface="+mn-lt"/>
                <a:cs typeface="+mn-lt"/>
              </a:rPr>
              <a:t>  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Bonde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MOTORBOAT</a:t>
            </a:r>
            <a:r>
              <a:rPr lang="en-US" sz="1200" dirty="0">
                <a:ea typeface="+mn-lt"/>
                <a:cs typeface="+mn-lt"/>
              </a:rPr>
              <a:t>  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Lancha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CRUISER</a:t>
            </a:r>
            <a:r>
              <a:rPr lang="en-US" sz="1200" dirty="0">
                <a:ea typeface="+mn-lt"/>
                <a:cs typeface="+mn-lt"/>
              </a:rPr>
              <a:t>  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Cruzeiro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8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48433" y="121435"/>
            <a:ext cx="1593962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03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Jobs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8167" y="8288084"/>
            <a:ext cx="6192838" cy="1200329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 smtClean="0">
                <a:solidFill>
                  <a:schemeClr val="accent6"/>
                </a:solidFill>
              </a:rPr>
              <a:t>PERGUNTAS 	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Risque as palavras incorretas e responta as perguntas.</a:t>
            </a:r>
          </a:p>
          <a:p>
            <a:r>
              <a:rPr lang="en-US" sz="1200" dirty="0" smtClean="0">
                <a:solidFill>
                  <a:srgbClr val="70AD47"/>
                </a:solidFill>
                <a:ea typeface="+mn-lt"/>
                <a:cs typeface="+mn-lt"/>
              </a:rPr>
              <a:t>a) What </a:t>
            </a:r>
            <a:r>
              <a:rPr lang="en-US" sz="1200" dirty="0">
                <a:solidFill>
                  <a:srgbClr val="70AD47"/>
                </a:solidFill>
                <a:ea typeface="+mn-lt"/>
                <a:cs typeface="+mn-lt"/>
              </a:rPr>
              <a:t>job </a:t>
            </a:r>
            <a:r>
              <a:rPr lang="en-US" sz="1200" dirty="0" smtClean="0">
                <a:solidFill>
                  <a:srgbClr val="70AD47"/>
                </a:solidFill>
                <a:ea typeface="+mn-lt"/>
                <a:cs typeface="+mn-lt"/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  <a:ea typeface="+mn-lt"/>
                <a:cs typeface="+mn-lt"/>
              </a:rPr>
              <a:t>jobi</a:t>
            </a:r>
            <a:r>
              <a:rPr lang="en-US" sz="1200" dirty="0" smtClean="0">
                <a:solidFill>
                  <a:srgbClr val="70AD47"/>
                </a:solidFill>
                <a:ea typeface="+mn-lt"/>
                <a:cs typeface="+mn-lt"/>
              </a:rPr>
              <a:t> pays </a:t>
            </a:r>
            <a:r>
              <a:rPr lang="en-US" sz="1200" dirty="0">
                <a:solidFill>
                  <a:srgbClr val="70AD47"/>
                </a:solidFill>
                <a:ea typeface="+mn-lt"/>
                <a:cs typeface="+mn-lt"/>
              </a:rPr>
              <a:t>better?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paga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melhor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" sz="1200" dirty="0" smtClean="0">
                <a:solidFill>
                  <a:srgbClr val="70AD47"/>
                </a:solidFill>
                <a:ea typeface="+mn-lt"/>
                <a:cs typeface="+mn-lt"/>
              </a:rPr>
              <a:t>b) What </a:t>
            </a:r>
            <a:r>
              <a:rPr lang="en" sz="1200" dirty="0">
                <a:solidFill>
                  <a:srgbClr val="70AD47"/>
                </a:solidFill>
                <a:ea typeface="+mn-lt"/>
                <a:cs typeface="+mn-lt"/>
              </a:rPr>
              <a:t>job </a:t>
            </a:r>
            <a:r>
              <a:rPr lang="en" sz="1200" dirty="0" smtClean="0">
                <a:solidFill>
                  <a:srgbClr val="70AD47"/>
                </a:solidFill>
                <a:ea typeface="+mn-lt"/>
                <a:cs typeface="+mn-lt"/>
              </a:rPr>
              <a:t>are / is </a:t>
            </a:r>
            <a:r>
              <a:rPr lang="en" sz="1200" dirty="0">
                <a:solidFill>
                  <a:srgbClr val="70AD47"/>
                </a:solidFill>
                <a:ea typeface="+mn-lt"/>
                <a:cs typeface="+mn-lt"/>
              </a:rPr>
              <a:t>more important para sociedade?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importante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sociedade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8300" y="569280"/>
            <a:ext cx="6212705" cy="7663636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 smtClean="0">
                <a:solidFill>
                  <a:schemeClr val="accent6"/>
                </a:solidFill>
              </a:rPr>
              <a:t>PALAVRAS / </a:t>
            </a:r>
            <a:r>
              <a:rPr lang="en" sz="1200" b="1" i="1" dirty="0" smtClean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</a:p>
          <a:p>
            <a:endParaRPr lang="pt-BR" sz="1200" b="1" i="1" dirty="0">
              <a:solidFill>
                <a:srgbClr val="70AD47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Baseball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Baseball - </a:t>
            </a:r>
            <a:r>
              <a:rPr lang="en-US" sz="1200" dirty="0">
                <a:ea typeface="+mn-lt"/>
                <a:cs typeface="+mn-lt"/>
              </a:rPr>
              <a:t>He is good at </a:t>
            </a:r>
            <a:r>
              <a:rPr lang="en-US" sz="1200" dirty="0" smtClean="0">
                <a:ea typeface="+mn-lt"/>
                <a:cs typeface="+mn-lt"/>
              </a:rPr>
              <a:t>___________.</a:t>
            </a:r>
            <a:endParaRPr lang="en-US" sz="1200" i="1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Actor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Ator</a:t>
            </a:r>
            <a:r>
              <a:rPr lang="en-US" sz="1200" b="1" dirty="0"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I want to be an ___________.</a:t>
            </a:r>
            <a:endParaRPr lang="en-US" b="1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Artist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Artista</a:t>
            </a:r>
            <a:r>
              <a:rPr lang="en-US" sz="1200" b="1" dirty="0"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 Not everybody wants to be an ___________.</a:t>
            </a:r>
            <a:endParaRPr lang="en-US" b="1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Businessman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Homem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negócios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I visualized him as a typical ___________.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Businesswoman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Empresária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She doesn't aspire to become a full-time 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Chemist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Químico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The young ___________ decided to open a pharmacy.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Cleaner –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Limpador</a:t>
            </a:r>
            <a:r>
              <a:rPr lang="en-US" sz="1200" b="1" dirty="0"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 I worked as a ___________ in a hospital.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Coach –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Treinador</a:t>
            </a:r>
            <a:r>
              <a:rPr lang="en-US" sz="1200" b="1" dirty="0"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I'm not your ___________ anymore.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Cook –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Cozinheiro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You're a good 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Dentist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Dentista - </a:t>
            </a:r>
            <a:r>
              <a:rPr lang="en-US" sz="1200" dirty="0">
                <a:ea typeface="+mn-lt"/>
                <a:cs typeface="+mn-lt"/>
              </a:rPr>
              <a:t>Tom has a son who is a ___________.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Doctor –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Doutor</a:t>
            </a:r>
            <a:r>
              <a:rPr lang="en-US" sz="1200" dirty="0">
                <a:ea typeface="+mn-lt"/>
                <a:cs typeface="+mn-lt"/>
              </a:rPr>
              <a:t> – We have the same 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Driver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Motorista</a:t>
            </a:r>
            <a:r>
              <a:rPr lang="en-US" sz="1200" dirty="0">
                <a:ea typeface="+mn-lt"/>
                <a:cs typeface="+mn-lt"/>
              </a:rPr>
              <a:t> - I don't trust this ___________.</a:t>
            </a:r>
            <a:endParaRPr lang="en-US" b="1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Engineer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Engenheiro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Many ___________ designed the new airplane.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Farmer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Agricultor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The ___________ milks the cows twice a day.</a:t>
            </a:r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Football player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Jogador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futebol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- </a:t>
            </a:r>
            <a:r>
              <a:rPr lang="en-US" sz="1200" dirty="0">
                <a:ea typeface="+mn-lt"/>
                <a:cs typeface="+mn-lt"/>
              </a:rPr>
              <a:t>___________ </a:t>
            </a:r>
            <a:r>
              <a:rPr lang="en-US" sz="1200" dirty="0" smtClean="0">
                <a:ea typeface="+mn-lt"/>
                <a:cs typeface="+mn-lt"/>
              </a:rPr>
              <a:t>make </a:t>
            </a:r>
            <a:r>
              <a:rPr lang="en-US" sz="1200" dirty="0">
                <a:ea typeface="+mn-lt"/>
                <a:cs typeface="+mn-lt"/>
              </a:rPr>
              <a:t>a lot of money.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Journalist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Journalist</a:t>
            </a:r>
            <a:r>
              <a:rPr lang="en-US" sz="1200" b="1" dirty="0">
                <a:ea typeface="+mn-lt"/>
                <a:cs typeface="+mn-lt"/>
              </a:rPr>
              <a:t> - </a:t>
            </a:r>
            <a:r>
              <a:rPr lang="en-US" sz="1200" dirty="0">
                <a:ea typeface="+mn-lt"/>
                <a:cs typeface="+mn-lt"/>
              </a:rPr>
              <a:t>___________are very important for democracy.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Manager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Gerente</a:t>
            </a:r>
            <a:r>
              <a:rPr lang="en-US" sz="1200" dirty="0">
                <a:ea typeface="+mn-lt"/>
                <a:cs typeface="+mn-lt"/>
              </a:rPr>
              <a:t> - He was promoted to ___________ last year.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Mechanic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Mecânico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A ___________ is trying to localize the fault.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Musician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Músico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He is a natural 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Nurse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Enfermeiro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The ___________ took my blood pressure. 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Painter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Pintor - </a:t>
            </a:r>
            <a:r>
              <a:rPr lang="en-US" sz="1200" dirty="0">
                <a:ea typeface="+mn-lt"/>
                <a:cs typeface="+mn-lt"/>
              </a:rPr>
              <a:t>The ___________ was busy mixing his </a:t>
            </a:r>
            <a:r>
              <a:rPr lang="en-US" sz="1200" dirty="0" err="1">
                <a:ea typeface="+mn-lt"/>
                <a:cs typeface="+mn-lt"/>
              </a:rPr>
              <a:t>colours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Photographer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Fotógrafo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ea typeface="+mn-lt"/>
                <a:cs typeface="+mn-lt"/>
              </a:rPr>
              <a:t>Thank you for being the best wedding ___________ we could ever wish for.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Pilot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Piloto</a:t>
            </a:r>
            <a:r>
              <a:rPr lang="en-US" sz="1200" b="1" dirty="0">
                <a:cs typeface="Calibri"/>
              </a:rPr>
              <a:t> - </a:t>
            </a:r>
            <a:r>
              <a:rPr lang="en-US" sz="1200" dirty="0">
                <a:ea typeface="+mn-lt"/>
                <a:cs typeface="+mn-lt"/>
              </a:rPr>
              <a:t>"That's not good," the ___________ said.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Police officer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Policial</a:t>
            </a:r>
            <a:r>
              <a:rPr lang="en-US" sz="1200" dirty="0">
                <a:ea typeface="+mn-lt"/>
                <a:cs typeface="+mn-lt"/>
              </a:rPr>
              <a:t> - Let the ___________ check him out!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Receptionist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Recepcionista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 </a:t>
            </a:r>
            <a:r>
              <a:rPr lang="en-US" sz="1200" dirty="0">
                <a:ea typeface="+mn-lt"/>
                <a:cs typeface="+mn-lt"/>
              </a:rPr>
              <a:t>My ___________will make you an appointment for next week.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Secretary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Secretária</a:t>
            </a:r>
            <a:r>
              <a:rPr lang="en-US" sz="1200" dirty="0">
                <a:ea typeface="+mn-lt"/>
                <a:cs typeface="+mn-lt"/>
              </a:rPr>
              <a:t> -  Are you the new ___________?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Shop assistant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Vendedor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A ___________ has to be a psychologist.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Singer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Cantora</a:t>
            </a:r>
            <a:r>
              <a:rPr lang="en-US" sz="1200" dirty="0">
                <a:ea typeface="+mn-lt"/>
                <a:cs typeface="+mn-lt"/>
              </a:rPr>
              <a:t> - It's the ___________ not the song.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Student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Aluna</a:t>
            </a:r>
            <a:r>
              <a:rPr lang="en-US" sz="1200" dirty="0">
                <a:ea typeface="+mn-lt"/>
                <a:cs typeface="+mn-lt"/>
              </a:rPr>
              <a:t> - The lonely ___________ is starving for friendship.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Teacher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Professor</a:t>
            </a:r>
            <a:r>
              <a:rPr lang="en-US" sz="1200" b="1" dirty="0">
                <a:cs typeface="Calibri"/>
              </a:rPr>
              <a:t> - </a:t>
            </a:r>
            <a:r>
              <a:rPr lang="en-US" sz="1200" dirty="0">
                <a:ea typeface="+mn-lt"/>
                <a:cs typeface="+mn-lt"/>
              </a:rPr>
              <a:t>A ___________ doesn't have to be smart—just brighter than the student. 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Tennis player -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Jogador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tênis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 </a:t>
            </a:r>
            <a:r>
              <a:rPr lang="en-US" sz="1200" dirty="0">
                <a:ea typeface="+mn-lt"/>
                <a:cs typeface="+mn-lt"/>
              </a:rPr>
              <a:t>Guga was the best Brazilian 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Tour guide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Guia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turístico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 </a:t>
            </a:r>
            <a:r>
              <a:rPr lang="en-US" sz="1200" dirty="0">
                <a:ea typeface="+mn-lt"/>
                <a:cs typeface="+mn-lt"/>
              </a:rPr>
              <a:t>Next trip, I want a tour ___________.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Waiter/ waitress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Garçom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garçonete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 </a:t>
            </a:r>
            <a:r>
              <a:rPr lang="en-US" sz="1200" dirty="0">
                <a:ea typeface="+mn-lt"/>
                <a:cs typeface="+mn-lt"/>
              </a:rPr>
              <a:t>No ___________ ever came near them. ...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cs typeface="Calibri"/>
              </a:rPr>
              <a:t>Writer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Escritor</a:t>
            </a:r>
            <a:r>
              <a:rPr lang="en-US" sz="1200" dirty="0">
                <a:ea typeface="+mn-lt"/>
                <a:cs typeface="+mn-lt"/>
              </a:rPr>
              <a:t> - She had a short career as a </a:t>
            </a:r>
            <a:r>
              <a:rPr lang="en-US" sz="1200" dirty="0" smtClean="0">
                <a:ea typeface="+mn-lt"/>
                <a:cs typeface="+mn-lt"/>
              </a:rPr>
              <a:t>___________.</a:t>
            </a:r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6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79511" y="157822"/>
            <a:ext cx="4649094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04 – Food &amp; Drinks &amp; Fruits &amp; Vegetables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6533" y="722109"/>
            <a:ext cx="2799148" cy="8771632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Apple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maça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To bake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assar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Banana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banana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Barbecue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barbecue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Biscuit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biscuit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To boil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ferver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Boiled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fervido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Bottle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frasco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Bowl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tigela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Box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caixa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Bread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pão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Burger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hambúrguer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Butter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manteiga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Cafe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café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Cafeteria - 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cafeteria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Cake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bolo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Can -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lata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Candy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bala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Carrot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cenoura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Cereal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cereal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Cheese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queijo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Chef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chef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Chicken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frango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Chips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chips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Chocolate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chocolate 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Coffee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café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Cola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cola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Cooker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fogão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Cream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creme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Cup 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copo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xícara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Curry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caril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Dessert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sobremesa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Dish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prato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Egg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ovo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Fish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peixe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Food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alimento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Fork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garfo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Fridge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geladeira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Fried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frito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Fruit –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fruta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Garlic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alho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endParaRPr lang="en-US" sz="1200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Glass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vidro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endParaRPr lang="en-US" sz="1200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Grape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uva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Grilled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grelhado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Honey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mel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cs typeface="Calibri"/>
              </a:rPr>
              <a:t>Hungry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com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fome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853DC2E9-F6F5-4C31-8DFB-6334B41DB56B}"/>
              </a:ext>
            </a:extLst>
          </p:cNvPr>
          <p:cNvSpPr/>
          <p:nvPr/>
        </p:nvSpPr>
        <p:spPr>
          <a:xfrm>
            <a:off x="3666860" y="722109"/>
            <a:ext cx="2790489" cy="8586966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  <a:endParaRPr lang="en-US" sz="1200" b="1" dirty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Ice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Ice cream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Jam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Juice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Kitchen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Knife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Lemon </a:t>
            </a:r>
            <a:endParaRPr lang="en-US" b="1" dirty="0" smtClean="0"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Lemonade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Main course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Meal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Meat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Melon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Milk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Mineral water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Mushroom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Oil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err="1" smtClean="0">
                <a:ea typeface="+mn-lt"/>
                <a:cs typeface="+mn-lt"/>
              </a:rPr>
              <a:t>Omelette</a:t>
            </a:r>
            <a:r>
              <a:rPr lang="en-US" sz="1200" b="1" dirty="0" smtClean="0">
                <a:ea typeface="+mn-lt"/>
                <a:cs typeface="+mn-lt"/>
              </a:rPr>
              <a:t>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Onion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Orange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Pasta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Pear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Pepper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Piece of cake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Pizza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Plate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Potato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Rice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Roast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Salad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Salt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Sandwich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Sauce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Sausage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Slice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Snack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Soup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Steak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Sugar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Sweet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Tea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Thirsty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Toast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Tomato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smtClean="0">
                <a:ea typeface="+mn-lt"/>
                <a:cs typeface="+mn-lt"/>
              </a:rPr>
              <a:t>Vegetable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 startAt="47"/>
            </a:pPr>
            <a:r>
              <a:rPr lang="en-US" sz="1200" b="1" dirty="0" err="1" smtClean="0">
                <a:ea typeface="+mn-lt"/>
                <a:cs typeface="+mn-lt"/>
              </a:rPr>
              <a:t>Yog</a:t>
            </a:r>
            <a:r>
              <a:rPr lang="en-US" sz="1200" b="1" dirty="0" smtClean="0">
                <a:ea typeface="+mn-lt"/>
                <a:cs typeface="+mn-lt"/>
              </a:rPr>
              <a:t>(h)</a:t>
            </a:r>
            <a:r>
              <a:rPr lang="en-US" sz="1200" b="1" dirty="0" err="1" smtClean="0">
                <a:ea typeface="+mn-lt"/>
                <a:cs typeface="+mn-lt"/>
              </a:rPr>
              <a:t>urt</a:t>
            </a:r>
            <a:endParaRPr lang="en-US" sz="1200" b="1" dirty="0" smtClean="0">
              <a:ea typeface="+mn-lt"/>
              <a:cs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AB1E2C7-C882-4876-9581-B8B7841A3950}"/>
              </a:ext>
            </a:extLst>
          </p:cNvPr>
          <p:cNvSpPr txBox="1"/>
          <p:nvPr/>
        </p:nvSpPr>
        <p:spPr>
          <a:xfrm>
            <a:off x="5151558" y="906775"/>
            <a:ext cx="1305791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Ice</a:t>
            </a:r>
            <a:endParaRPr lang="pt-BR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Sorvete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Geléia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Suco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Cozinha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Faca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Limão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Limonada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Curso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principal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Refeição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Carne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Melon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Leite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Água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mineral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Cogumelo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Óleo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Omelete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Cebola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Laranja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Massa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Pimenta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Pedaço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bolo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Pizza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Prato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Batata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Arroz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Assado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Salada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Sal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Sanduíche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Molho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Salsicha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Fatia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Lanche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Sopa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Bife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Açúcar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Doce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Tea</a:t>
            </a: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sede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Torrada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Tomate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Vegetal</a:t>
            </a:r>
          </a:p>
          <a:p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Yog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(h)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urt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7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40702" y="514112"/>
            <a:ext cx="3220436" cy="6001643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</a:p>
          <a:p>
            <a:endParaRPr lang="en" sz="1200" dirty="0" smtClean="0">
              <a:cs typeface="Calibri"/>
            </a:endParaRPr>
          </a:p>
          <a:p>
            <a:r>
              <a:rPr lang="en" sz="1200" dirty="0" smtClean="0">
                <a:cs typeface="Calibri"/>
              </a:rPr>
              <a:t>a) I </a:t>
            </a:r>
            <a:r>
              <a:rPr lang="en" sz="1200" dirty="0">
                <a:cs typeface="Calibri"/>
              </a:rPr>
              <a:t>love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</a:t>
            </a:r>
            <a:r>
              <a:rPr lang="en" sz="1200" i="1" dirty="0" smtClean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.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beisebol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Let's </a:t>
            </a:r>
            <a:r>
              <a:rPr lang="en-US" sz="1200" dirty="0">
                <a:ea typeface="+mn-lt"/>
                <a:cs typeface="+mn-lt"/>
              </a:rPr>
              <a:t>go and play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Vamos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jogar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basquete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Jane began </a:t>
            </a:r>
            <a:r>
              <a:rPr lang="en-US" sz="1200" dirty="0">
                <a:ea typeface="+mn-lt"/>
                <a:cs typeface="+mn-lt"/>
              </a:rPr>
              <a:t>to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 </a:t>
            </a:r>
            <a:r>
              <a:rPr lang="en-US" sz="1200" dirty="0" smtClean="0">
                <a:ea typeface="+mn-lt"/>
                <a:cs typeface="+mn-lt"/>
              </a:rPr>
              <a:t>the </a:t>
            </a:r>
            <a:r>
              <a:rPr lang="en-US" sz="1200" dirty="0">
                <a:ea typeface="+mn-lt"/>
                <a:cs typeface="+mn-lt"/>
              </a:rPr>
              <a:t>stairs.</a:t>
            </a:r>
            <a:endParaRPr lang="en-US" dirty="0"/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Jane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começou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subir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escadas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d) No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</a:t>
            </a:r>
            <a:r>
              <a:rPr lang="en" sz="1200" dirty="0">
                <a:ea typeface="+mn-lt"/>
                <a:cs typeface="+mn-lt"/>
              </a:rPr>
              <a:t> in the School.</a:t>
            </a:r>
            <a:endParaRPr lang="en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Proibido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andar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bicicleta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escola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e) __________</a:t>
            </a:r>
            <a:r>
              <a:rPr lang="en" sz="1200" dirty="0">
                <a:ea typeface="+mn-lt"/>
                <a:cs typeface="+mn-lt"/>
              </a:rPr>
              <a:t> is one of his hobbies.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um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hobbies.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f) __________</a:t>
            </a:r>
            <a:r>
              <a:rPr lang="en" sz="1200" dirty="0">
                <a:ea typeface="+mn-lt"/>
                <a:cs typeface="+mn-lt"/>
              </a:rPr>
              <a:t> is a religion for these people.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futebol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religião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essas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pessoas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g) There </a:t>
            </a:r>
            <a:r>
              <a:rPr lang="en" sz="1200" dirty="0">
                <a:ea typeface="+mn-lt"/>
                <a:cs typeface="+mn-lt"/>
              </a:rPr>
              <a:t>is also a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</a:t>
            </a:r>
            <a:r>
              <a:rPr lang="en" sz="1200" dirty="0">
                <a:ea typeface="+mn-lt"/>
                <a:cs typeface="+mn-lt"/>
              </a:rPr>
              <a:t> course five miles away.</a:t>
            </a:r>
            <a:endParaRPr lang="en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também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campo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golfe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8 km de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distância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h)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__________</a:t>
            </a:r>
            <a:r>
              <a:rPr lang="en-US" sz="1200" dirty="0">
                <a:ea typeface="+mn-lt"/>
                <a:cs typeface="+mn-lt"/>
              </a:rPr>
              <a:t> is great exercise.</a:t>
            </a:r>
            <a:endParaRPr lang="en-US" dirty="0"/>
          </a:p>
          <a:p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Andar de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bicicleta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é um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ótimo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exercício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err="1" smtClean="0">
                <a:ea typeface="+mn-lt"/>
                <a:cs typeface="+mn-lt"/>
              </a:rPr>
              <a:t>i</a:t>
            </a:r>
            <a:r>
              <a:rPr lang="en-US" sz="1200" dirty="0" smtClean="0">
                <a:ea typeface="+mn-lt"/>
                <a:cs typeface="+mn-lt"/>
              </a:rPr>
              <a:t>) Is </a:t>
            </a:r>
            <a:r>
              <a:rPr lang="en-US" sz="1200" dirty="0">
                <a:ea typeface="+mn-lt"/>
                <a:cs typeface="+mn-lt"/>
              </a:rPr>
              <a:t>it safe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__________ </a:t>
            </a:r>
            <a:r>
              <a:rPr lang="en-US" sz="1200" dirty="0">
                <a:ea typeface="+mn-lt"/>
                <a:cs typeface="+mn-lt"/>
              </a:rPr>
              <a:t> here?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seguro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nadar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aqui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404004" y="157822"/>
            <a:ext cx="1742593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05 - Sports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8596" y="7426255"/>
            <a:ext cx="6192542" cy="2123658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</a:rPr>
              <a:t>PERGUNTAS 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Risque as palavras incorretas e responta as perguntas.</a:t>
            </a:r>
          </a:p>
          <a:p>
            <a:endParaRPr lang="en-US" sz="1200" dirty="0" smtClean="0">
              <a:solidFill>
                <a:srgbClr val="70AD47"/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Is soccer / </a:t>
            </a:r>
            <a:r>
              <a:rPr lang="en-US" sz="1200" dirty="0" err="1" smtClean="0">
                <a:solidFill>
                  <a:srgbClr val="70AD47"/>
                </a:solidFill>
              </a:rPr>
              <a:t>soker</a:t>
            </a:r>
            <a:r>
              <a:rPr lang="en-US" sz="1200" dirty="0" smtClean="0">
                <a:solidFill>
                  <a:srgbClr val="70AD47"/>
                </a:solidFill>
              </a:rPr>
              <a:t> </a:t>
            </a:r>
            <a:r>
              <a:rPr lang="en-US" sz="1200" dirty="0">
                <a:solidFill>
                  <a:srgbClr val="70AD47"/>
                </a:solidFill>
              </a:rPr>
              <a:t>game a religion in Brazil?</a:t>
            </a:r>
            <a:endParaRPr lang="en" sz="1200" dirty="0">
              <a:solidFill>
                <a:srgbClr val="70AD47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futebol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religião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Brasil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Do </a:t>
            </a:r>
            <a:r>
              <a:rPr lang="en-US" sz="1200" dirty="0">
                <a:solidFill>
                  <a:srgbClr val="70AD47"/>
                </a:solidFill>
              </a:rPr>
              <a:t>you know how to </a:t>
            </a:r>
            <a:r>
              <a:rPr lang="en-US" sz="1200" dirty="0" err="1" smtClean="0">
                <a:solidFill>
                  <a:srgbClr val="70AD47"/>
                </a:solidFill>
              </a:rPr>
              <a:t>suim</a:t>
            </a:r>
            <a:r>
              <a:rPr lang="en-US" sz="1200" dirty="0" smtClean="0">
                <a:solidFill>
                  <a:srgbClr val="70AD47"/>
                </a:solidFill>
              </a:rPr>
              <a:t> / swim</a:t>
            </a:r>
            <a:r>
              <a:rPr lang="en-US" sz="1200" dirty="0">
                <a:solidFill>
                  <a:srgbClr val="70AD47"/>
                </a:solidFill>
              </a:rPr>
              <a:t>? Where did you learn? </a:t>
            </a:r>
            <a:endParaRPr lang="en" sz="1200" dirty="0">
              <a:solidFill>
                <a:srgbClr val="70AD47"/>
              </a:solidFill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sabe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nadar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 Onde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aprendeu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c) What </a:t>
            </a:r>
            <a:r>
              <a:rPr lang="en-US" sz="1200" dirty="0">
                <a:solidFill>
                  <a:srgbClr val="70AD47"/>
                </a:solidFill>
                <a:cs typeface="Calibri" panose="020F0502020204030204"/>
              </a:rPr>
              <a:t>sport </a:t>
            </a:r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  <a:cs typeface="Calibri" panose="020F0502020204030204"/>
              </a:rPr>
              <a:t>ixport</a:t>
            </a:r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 don´t </a:t>
            </a:r>
            <a:r>
              <a:rPr lang="en-US" sz="1200" dirty="0">
                <a:solidFill>
                  <a:srgbClr val="70AD47"/>
                </a:solidFill>
                <a:cs typeface="Calibri" panose="020F0502020204030204"/>
              </a:rPr>
              <a:t>you like?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esporte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3983" y="546518"/>
            <a:ext cx="2799148" cy="4339650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palavras.</a:t>
            </a:r>
          </a:p>
          <a:p>
            <a:pPr marL="228600" indent="-228600">
              <a:buFont typeface="+mj-lt"/>
              <a:buAutoNum type="arabicPeriod"/>
            </a:pPr>
            <a:endParaRPr lang="pt-BR" sz="1200" b="1" i="1" dirty="0" smtClean="0">
              <a:solidFill>
                <a:srgbClr val="70AD47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Baseball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basebal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Basketball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basquete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Climb (v)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escalar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Cycling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ciclismo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Fishing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pesca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Soccer-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futebol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Golf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golf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Riding a bike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andar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bicicleta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Rugby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rugby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Run -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correr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Sailing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navegando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Skate - 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patim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Ski (v)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esquiar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Snowboard (n) - 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snowboard </a:t>
            </a:r>
            <a:endParaRPr lang="en-US" b="1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To surf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surfar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To swim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nadar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Tennis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tênis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ea typeface="+mn-lt"/>
                <a:cs typeface="+mn-lt"/>
              </a:rPr>
              <a:t>Volleyball - 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voleibol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ea typeface="+mn-lt"/>
                <a:cs typeface="+mn-lt"/>
              </a:rPr>
              <a:t>  </a:t>
            </a:r>
            <a:endParaRPr lang="en-US" dirty="0"/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9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8020" y="515700"/>
            <a:ext cx="3203118" cy="6924973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</a:p>
          <a:p>
            <a:r>
              <a:rPr lang="en" sz="1200" dirty="0" smtClean="0">
                <a:ea typeface="+mn-lt"/>
                <a:cs typeface="+mn-lt"/>
              </a:rPr>
              <a:t>a) He </a:t>
            </a:r>
            <a:r>
              <a:rPr lang="en" sz="1200" dirty="0">
                <a:ea typeface="+mn-lt"/>
                <a:cs typeface="+mn-lt"/>
              </a:rPr>
              <a:t>was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" sz="1200" dirty="0">
                <a:ea typeface="+mn-lt"/>
                <a:cs typeface="+mn-lt"/>
              </a:rPr>
              <a:t> and quite good-looking.</a:t>
            </a:r>
            <a:endParaRPr lang="en" dirty="0">
              <a:cs typeface="Calibri" panose="020F0502020204030204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era alto 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bonito.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b) Lies</a:t>
            </a:r>
            <a:r>
              <a:rPr lang="en" sz="1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" sz="1200" dirty="0">
                <a:ea typeface="+mn-lt"/>
                <a:cs typeface="+mn-lt"/>
              </a:rPr>
              <a:t>have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" sz="1200" dirty="0" smtClean="0">
                <a:ea typeface="+mn-lt"/>
                <a:cs typeface="+mn-lt"/>
              </a:rPr>
              <a:t>legs</a:t>
            </a:r>
            <a:r>
              <a:rPr lang="en" sz="1200" dirty="0">
                <a:ea typeface="+mn-lt"/>
                <a:cs typeface="+mn-lt"/>
              </a:rPr>
              <a:t>.</a:t>
            </a:r>
            <a:endParaRPr lang="en" sz="1200" dirty="0">
              <a:cs typeface="Calibri"/>
            </a:endParaRPr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Mentiras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têm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pernas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curtas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c) He </a:t>
            </a:r>
            <a:r>
              <a:rPr lang="en" sz="1200" dirty="0">
                <a:ea typeface="+mn-lt"/>
                <a:cs typeface="+mn-lt"/>
              </a:rPr>
              <a:t>is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" sz="1200" dirty="0" smtClean="0">
                <a:ea typeface="+mn-lt"/>
                <a:cs typeface="+mn-lt"/>
              </a:rPr>
              <a:t>/ </a:t>
            </a:r>
            <a:r>
              <a:rPr lang="en" sz="1200" dirty="0">
                <a:ea typeface="+mn-lt"/>
                <a:cs typeface="+mn-lt"/>
              </a:rPr>
              <a:t>normal / medium height.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médio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normal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estatura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média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She </a:t>
            </a:r>
            <a:r>
              <a:rPr lang="en-US" sz="1200" dirty="0">
                <a:ea typeface="+mn-lt"/>
                <a:cs typeface="+mn-lt"/>
              </a:rPr>
              <a:t>has 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-US" sz="1200" dirty="0" smtClean="0">
                <a:ea typeface="+mn-lt"/>
                <a:cs typeface="+mn-lt"/>
              </a:rPr>
              <a:t>/ </a:t>
            </a:r>
            <a:r>
              <a:rPr lang="en-US" sz="1200" dirty="0">
                <a:ea typeface="+mn-lt"/>
                <a:cs typeface="+mn-lt"/>
              </a:rPr>
              <a:t>straight / long / black hair.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loiro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longo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cabelo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i="1" dirty="0" err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e) Her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" sz="1200" dirty="0">
                <a:ea typeface="+mn-lt"/>
                <a:cs typeface="+mn-lt"/>
              </a:rPr>
              <a:t> was as white as snow.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pele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estava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branca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neve.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f) She </a:t>
            </a:r>
            <a:r>
              <a:rPr lang="en" sz="1200" dirty="0">
                <a:ea typeface="+mn-lt"/>
                <a:cs typeface="+mn-lt"/>
              </a:rPr>
              <a:t>was toned and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" sz="1200" dirty="0" smtClean="0">
                <a:ea typeface="+mn-lt"/>
                <a:cs typeface="+mn-lt"/>
              </a:rPr>
              <a:t>, </a:t>
            </a:r>
            <a:r>
              <a:rPr lang="en" sz="1200" dirty="0">
                <a:ea typeface="+mn-lt"/>
                <a:cs typeface="+mn-lt"/>
              </a:rPr>
              <a:t>her skin as soft as her voice.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era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tonificada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curvilínea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pele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tão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macia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quanto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voz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g) He </a:t>
            </a:r>
            <a:r>
              <a:rPr lang="en" sz="1200" dirty="0">
                <a:ea typeface="+mn-lt"/>
                <a:cs typeface="+mn-lt"/>
              </a:rPr>
              <a:t>was short and bald and had a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era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baixo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careca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tinha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bigode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h) She </a:t>
            </a:r>
            <a:r>
              <a:rPr lang="en" sz="1200" dirty="0">
                <a:ea typeface="+mn-lt"/>
                <a:cs typeface="+mn-lt"/>
              </a:rPr>
              <a:t>raised an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" sz="1200" dirty="0">
                <a:ea typeface="+mn-lt"/>
                <a:cs typeface="+mn-lt"/>
              </a:rPr>
              <a:t> and leaned against the wall. ...</a:t>
            </a:r>
            <a:endParaRPr lang="en" dirty="0">
              <a:cs typeface="Calibri" panose="020F0502020204030204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levantou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sobrancelha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e se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encostou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parede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...</a:t>
            </a:r>
          </a:p>
          <a:p>
            <a:endParaRPr lang="en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i) She </a:t>
            </a:r>
            <a:r>
              <a:rPr lang="en" sz="1200" dirty="0">
                <a:ea typeface="+mn-lt"/>
                <a:cs typeface="+mn-lt"/>
              </a:rPr>
              <a:t>kissed me on the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me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beijou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boca.</a:t>
            </a: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j) The </a:t>
            </a:r>
            <a:r>
              <a:rPr lang="en" sz="1200" dirty="0">
                <a:ea typeface="+mn-lt"/>
                <a:cs typeface="+mn-lt"/>
              </a:rPr>
              <a:t>children brush their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" sz="1200" dirty="0">
                <a:ea typeface="+mn-lt"/>
                <a:cs typeface="+mn-lt"/>
              </a:rPr>
              <a:t> after every meal</a:t>
            </a:r>
            <a:r>
              <a:rPr lang="en" sz="1200" dirty="0" smtClean="0">
                <a:ea typeface="+mn-lt"/>
                <a:cs typeface="+mn-lt"/>
              </a:rPr>
              <a:t>. </a:t>
            </a:r>
            <a:r>
              <a:rPr lang="en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As 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crianças escovam os dentes após cada </a:t>
            </a:r>
            <a:r>
              <a:rPr lang="en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refeição.</a:t>
            </a:r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91639" y="157822"/>
            <a:ext cx="3194336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06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People´s Appearance</a:t>
            </a:r>
            <a:endParaRPr lang="pt-BR" b="1" i="1" dirty="0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8300" y="7611588"/>
            <a:ext cx="6192838" cy="1938992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</a:rPr>
              <a:t>PERGUNTAS </a:t>
            </a:r>
            <a:r>
              <a:rPr lang="en-US" sz="1200" b="1" i="1" dirty="0" smtClean="0">
                <a:solidFill>
                  <a:schemeClr val="accent6"/>
                </a:solidFill>
              </a:rPr>
              <a:t>	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Risque as palavras incorretas e responta as perguntas.</a:t>
            </a:r>
          </a:p>
          <a:p>
            <a:endParaRPr lang="en-US" sz="1200" dirty="0" smtClean="0">
              <a:solidFill>
                <a:srgbClr val="70AD47"/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Do </a:t>
            </a:r>
            <a:r>
              <a:rPr lang="en-US" sz="1200" dirty="0">
                <a:solidFill>
                  <a:srgbClr val="70AD47"/>
                </a:solidFill>
              </a:rPr>
              <a:t>you brush your </a:t>
            </a:r>
            <a:r>
              <a:rPr lang="en-US" sz="1200" dirty="0" err="1" smtClean="0">
                <a:solidFill>
                  <a:srgbClr val="70AD47"/>
                </a:solidFill>
              </a:rPr>
              <a:t>tiief</a:t>
            </a:r>
            <a:r>
              <a:rPr lang="en-US" sz="1200" dirty="0" smtClean="0">
                <a:solidFill>
                  <a:srgbClr val="70AD47"/>
                </a:solidFill>
              </a:rPr>
              <a:t> / teeth </a:t>
            </a:r>
            <a:r>
              <a:rPr lang="en-US" sz="1200" dirty="0">
                <a:solidFill>
                  <a:srgbClr val="70AD47"/>
                </a:solidFill>
              </a:rPr>
              <a:t>after every meal?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Você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escova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os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dentes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após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cada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refeição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</a:p>
          <a:p>
            <a:endParaRPr lang="en-US" sz="1200" dirty="0">
              <a:solidFill>
                <a:srgbClr val="70AD47"/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b) How </a:t>
            </a:r>
            <a:r>
              <a:rPr lang="en-US" sz="1200" dirty="0">
                <a:solidFill>
                  <a:srgbClr val="70AD47"/>
                </a:solidFill>
                <a:cs typeface="Calibri" panose="020F0502020204030204"/>
              </a:rPr>
              <a:t>do you describe your </a:t>
            </a:r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appearance / </a:t>
            </a:r>
            <a:r>
              <a:rPr lang="en-US" sz="1200" dirty="0" err="1" smtClean="0">
                <a:solidFill>
                  <a:srgbClr val="70AD47"/>
                </a:solidFill>
                <a:cs typeface="Calibri" panose="020F0502020204030204"/>
              </a:rPr>
              <a:t>apearenci</a:t>
            </a:r>
            <a:r>
              <a:rPr lang="en-US" sz="1200" dirty="0" smtClean="0">
                <a:solidFill>
                  <a:srgbClr val="70AD47"/>
                </a:solidFill>
                <a:cs typeface="Calibri" panose="020F0502020204030204"/>
              </a:rPr>
              <a:t>?</a:t>
            </a:r>
            <a:endParaRPr lang="en-US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Como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descreve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aparência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Is / Are  </a:t>
            </a:r>
            <a:r>
              <a:rPr lang="en-US" sz="1200" dirty="0">
                <a:solidFill>
                  <a:srgbClr val="70AD47"/>
                </a:solidFill>
              </a:rPr>
              <a:t>it true that a good-looking appearance leads to a better life?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verdade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aparência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bonita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leva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vida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melhor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-US" sz="1200" dirty="0">
              <a:solidFill>
                <a:srgbClr val="70AD47"/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1639" y="823813"/>
            <a:ext cx="2835660" cy="4893647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palavras.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TALL </a:t>
            </a:r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SHORT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AVAREGE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MEDIUM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BLOND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BROWN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RED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LONG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SHORT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SKIN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CURVY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MOUSTACHE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BEARD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CHIN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FOREHEAD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NOSTRILS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EYEBROWNS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CHEEKS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FRINGE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LIPS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TEETH</a:t>
            </a: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4F3FABF-85EB-4244-AE3F-848759B6BC03}"/>
              </a:ext>
            </a:extLst>
          </p:cNvPr>
          <p:cNvSpPr txBox="1"/>
          <p:nvPr/>
        </p:nvSpPr>
        <p:spPr>
          <a:xfrm>
            <a:off x="1988807" y="1418827"/>
            <a:ext cx="105467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Alto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Curto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Média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Médio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Loura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Marrom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Red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Long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Curto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Pele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Curvo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Bigode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Barba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Chin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Testa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Nostrils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Sobrancelhas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Bochechas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Franja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Lábios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Dentes</a:t>
            </a:r>
          </a:p>
        </p:txBody>
      </p:sp>
    </p:spTree>
    <p:extLst>
      <p:ext uri="{BB962C8B-B14F-4D97-AF65-F5344CB8AC3E}">
        <p14:creationId xmlns:p14="http://schemas.microsoft.com/office/powerpoint/2010/main" val="189083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8020" y="799936"/>
            <a:ext cx="3203118" cy="6370975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 smtClean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espaços.</a:t>
            </a:r>
          </a:p>
          <a:p>
            <a:endParaRPr lang="en" sz="1200" dirty="0"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a) Your </a:t>
            </a:r>
            <a:r>
              <a:rPr lang="en" sz="1200" dirty="0">
                <a:ea typeface="+mn-lt"/>
                <a:cs typeface="+mn-lt"/>
              </a:rPr>
              <a:t>neighbor owns a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</a:t>
            </a:r>
            <a:r>
              <a:rPr lang="en" sz="1200" dirty="0">
                <a:ea typeface="+mn-lt"/>
                <a:cs typeface="+mn-lt"/>
              </a:rPr>
              <a:t> Ferrari.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vizinho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dono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um Ferrari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preto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b) Only </a:t>
            </a:r>
            <a:r>
              <a:rPr lang="en" sz="1200" dirty="0">
                <a:ea typeface="+mn-lt"/>
                <a:cs typeface="+mn-lt"/>
              </a:rPr>
              <a:t>people in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</a:t>
            </a:r>
            <a:r>
              <a:rPr lang="en" sz="1200" dirty="0">
                <a:ea typeface="+mn-lt"/>
                <a:cs typeface="+mn-lt"/>
              </a:rPr>
              <a:t> shirts sat here.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Só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pessoas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camisas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azuis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sentaram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aqui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c) My </a:t>
            </a:r>
            <a:r>
              <a:rPr lang="en" sz="1200" dirty="0">
                <a:ea typeface="+mn-lt"/>
                <a:cs typeface="+mn-lt"/>
              </a:rPr>
              <a:t>eyes were nice and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Meus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olhos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estavam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bonitos e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castanhos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I </a:t>
            </a:r>
            <a:r>
              <a:rPr lang="en-US" sz="1200" dirty="0">
                <a:ea typeface="+mn-lt"/>
                <a:cs typeface="+mn-lt"/>
              </a:rPr>
              <a:t>lived a 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</a:t>
            </a:r>
            <a:r>
              <a:rPr lang="en-US" sz="1200" dirty="0" smtClean="0">
                <a:ea typeface="+mn-lt"/>
                <a:cs typeface="+mn-lt"/>
              </a:rPr>
              <a:t>moment </a:t>
            </a:r>
            <a:r>
              <a:rPr lang="en-US" sz="1200" dirty="0">
                <a:ea typeface="+mn-lt"/>
                <a:cs typeface="+mn-lt"/>
              </a:rPr>
              <a:t>last year.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vivi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momento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sombrio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ano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passado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The </a:t>
            </a:r>
            <a:r>
              <a:rPr lang="en-US" sz="1200" dirty="0">
                <a:ea typeface="+mn-lt"/>
                <a:cs typeface="+mn-lt"/>
              </a:rPr>
              <a:t>government built a 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>
                <a:ea typeface="+mn-lt"/>
                <a:cs typeface="+mn-lt"/>
              </a:rPr>
              <a:t>bridge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governo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construiu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ponte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dourada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f) I </a:t>
            </a:r>
            <a:r>
              <a:rPr lang="en-US" sz="1200" dirty="0">
                <a:ea typeface="+mn-lt"/>
                <a:cs typeface="+mn-lt"/>
              </a:rPr>
              <a:t>bought some 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 </a:t>
            </a:r>
            <a:r>
              <a:rPr lang="en-US" sz="1200" dirty="0" smtClean="0">
                <a:ea typeface="+mn-lt"/>
                <a:cs typeface="+mn-lt"/>
              </a:rPr>
              <a:t>plants </a:t>
            </a:r>
            <a:r>
              <a:rPr lang="en-US" sz="1200" dirty="0">
                <a:ea typeface="+mn-lt"/>
                <a:cs typeface="+mn-lt"/>
              </a:rPr>
              <a:t>for my garden.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Comprei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algumas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plantas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verdes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para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jardim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g) I </a:t>
            </a:r>
            <a:r>
              <a:rPr lang="en-US" sz="1200" dirty="0">
                <a:ea typeface="+mn-lt"/>
                <a:cs typeface="+mn-lt"/>
              </a:rPr>
              <a:t>painted my new house with 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color.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pintei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minha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nova casa com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amarela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clara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-US" sz="1200" dirty="0" smtClean="0">
                <a:ea typeface="+mn-lt"/>
                <a:cs typeface="+mn-lt"/>
              </a:rPr>
              <a:t>h) I </a:t>
            </a:r>
            <a:r>
              <a:rPr lang="en-US" sz="1200" dirty="0">
                <a:ea typeface="+mn-lt"/>
                <a:cs typeface="+mn-lt"/>
              </a:rPr>
              <a:t>never saw anybody with an </a:t>
            </a:r>
            <a:r>
              <a:rPr lang="en" sz="1200" dirty="0">
                <a:ea typeface="+mn-lt"/>
                <a:cs typeface="+mn-lt"/>
              </a:rPr>
              <a:t>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>
                <a:ea typeface="+mn-lt"/>
                <a:cs typeface="+mn-lt"/>
              </a:rPr>
              <a:t>hair </a:t>
            </a:r>
            <a:r>
              <a:rPr lang="en-US" sz="1200" dirty="0">
                <a:ea typeface="+mn-lt"/>
                <a:cs typeface="+mn-lt"/>
              </a:rPr>
              <a:t>before.</a:t>
            </a:r>
            <a:endParaRPr lang="en-US" dirty="0"/>
          </a:p>
          <a:p>
            <a:r>
              <a:rPr lang="en-US" sz="1200" dirty="0" err="1">
                <a:ea typeface="+mn-lt"/>
                <a:cs typeface="+mn-lt"/>
              </a:rPr>
              <a:t>N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unca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vi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ninguém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cabelo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laranja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antes.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err="1" smtClean="0">
                <a:ea typeface="+mn-lt"/>
                <a:cs typeface="+mn-lt"/>
              </a:rPr>
              <a:t>i</a:t>
            </a:r>
            <a:r>
              <a:rPr lang="en-US" sz="1200" dirty="0" smtClean="0">
                <a:ea typeface="+mn-lt"/>
                <a:cs typeface="+mn-lt"/>
              </a:rPr>
              <a:t>) After </a:t>
            </a:r>
            <a:r>
              <a:rPr lang="en-US" sz="1200" dirty="0">
                <a:ea typeface="+mn-lt"/>
                <a:cs typeface="+mn-lt"/>
              </a:rPr>
              <a:t>the accident, he looked pretty 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Após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acidente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parecia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pálido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76959" y="151250"/>
            <a:ext cx="177625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07 – Colors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6959" y="7376299"/>
            <a:ext cx="6184179" cy="2123658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 smtClean="0">
                <a:solidFill>
                  <a:schemeClr val="accent6"/>
                </a:solidFill>
              </a:rPr>
              <a:t>PERGUNTAS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Risque as palavras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incorretas e responta as perguntas.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Did </a:t>
            </a:r>
            <a:r>
              <a:rPr lang="en-US" sz="1200" dirty="0">
                <a:solidFill>
                  <a:srgbClr val="70AD47"/>
                </a:solidFill>
              </a:rPr>
              <a:t>you </a:t>
            </a:r>
            <a:r>
              <a:rPr lang="en-US" sz="1200" dirty="0" smtClean="0">
                <a:solidFill>
                  <a:srgbClr val="70AD47"/>
                </a:solidFill>
              </a:rPr>
              <a:t>paint / paintes </a:t>
            </a:r>
            <a:r>
              <a:rPr lang="en-US" sz="1200" dirty="0">
                <a:solidFill>
                  <a:srgbClr val="70AD47"/>
                </a:solidFill>
              </a:rPr>
              <a:t>your house last year? Why? Why not?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     Você pintou sua casa no ano passado? Por quê?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What's </a:t>
            </a:r>
            <a:r>
              <a:rPr lang="en-US" sz="1200" dirty="0">
                <a:solidFill>
                  <a:srgbClr val="70AD47"/>
                </a:solidFill>
              </a:rPr>
              <a:t>the </a:t>
            </a:r>
            <a:r>
              <a:rPr lang="en-US" sz="1200" dirty="0" smtClean="0">
                <a:solidFill>
                  <a:srgbClr val="70AD47"/>
                </a:solidFill>
              </a:rPr>
              <a:t>colors / color </a:t>
            </a:r>
            <a:r>
              <a:rPr lang="en-US" sz="1200" dirty="0">
                <a:solidFill>
                  <a:srgbClr val="70AD47"/>
                </a:solidFill>
              </a:rPr>
              <a:t>for happiness?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     Qual é a cor da felicidade?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What </a:t>
            </a:r>
            <a:r>
              <a:rPr lang="en-US" sz="1200" dirty="0">
                <a:solidFill>
                  <a:srgbClr val="70AD47"/>
                </a:solidFill>
              </a:rPr>
              <a:t>color towel </a:t>
            </a:r>
            <a:r>
              <a:rPr lang="en-US" sz="1200" dirty="0" smtClean="0">
                <a:solidFill>
                  <a:srgbClr val="70AD47"/>
                </a:solidFill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</a:rPr>
              <a:t>toel</a:t>
            </a:r>
            <a:r>
              <a:rPr lang="en-US" sz="1200" dirty="0" smtClean="0">
                <a:solidFill>
                  <a:srgbClr val="70AD47"/>
                </a:solidFill>
              </a:rPr>
              <a:t> did </a:t>
            </a:r>
            <a:r>
              <a:rPr lang="en-US" sz="1200" dirty="0">
                <a:solidFill>
                  <a:srgbClr val="70AD47"/>
                </a:solidFill>
              </a:rPr>
              <a:t>you use last time?</a:t>
            </a:r>
            <a:endParaRPr lang="en-US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   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toalha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usou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última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vez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0591" y="823583"/>
            <a:ext cx="2799148" cy="3600986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 smtClean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 Repita as palavras.</a:t>
            </a:r>
          </a:p>
          <a:p>
            <a:endParaRPr lang="pt-BR" sz="1200" b="1" i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BLACK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BLUE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Azul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BROWN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Castanho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DARK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Sombrio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escuro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GOLDEN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Dourado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GREEN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GREY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Cinzento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LIGHT -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Claro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ORANGE -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Laranja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PALE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Pálido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PINK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PURPLE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Roxa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RED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Vermelho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WHITE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Branco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YELLOW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Amarelo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0342" y="533374"/>
            <a:ext cx="3203118" cy="655564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" sz="1200" b="1" i="1" dirty="0">
                <a:solidFill>
                  <a:schemeClr val="accent6"/>
                </a:solidFill>
              </a:rPr>
              <a:t>FRASES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espaços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" sz="1200" b="1" dirty="0" smtClean="0">
              <a:solidFill>
                <a:srgbClr val="C00000"/>
              </a:solidFill>
              <a:ea typeface="+mn-lt"/>
              <a:cs typeface="+mn-lt"/>
            </a:endParaRPr>
          </a:p>
          <a:p>
            <a:endParaRPr lang="en" sz="1200" dirty="0" smtClean="0"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a) My </a:t>
            </a:r>
            <a:r>
              <a:rPr lang="en" sz="1200" dirty="0">
                <a:ea typeface="+mn-lt"/>
                <a:cs typeface="+mn-lt"/>
              </a:rPr>
              <a:t>keys are upstairs in my </a:t>
            </a:r>
            <a:r>
              <a:rPr lang="en" sz="1200" b="1" i="1" dirty="0" smtClean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minhas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chaves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lá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cima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minha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bolsa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b) All </a:t>
            </a:r>
            <a:r>
              <a:rPr lang="en" sz="1200" dirty="0">
                <a:ea typeface="+mn-lt"/>
                <a:cs typeface="+mn-lt"/>
              </a:rPr>
              <a:t>right, give me the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, </a:t>
            </a:r>
            <a:r>
              <a:rPr lang="en" sz="1200" dirty="0">
                <a:ea typeface="+mn-lt"/>
                <a:cs typeface="+mn-lt"/>
              </a:rPr>
              <a:t>too.</a:t>
            </a:r>
            <a:endParaRPr lang="en-US" sz="1200" dirty="0">
              <a:ea typeface="+mn-lt"/>
              <a:cs typeface="+mn-lt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-me 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cinto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também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c) By </a:t>
            </a:r>
            <a:r>
              <a:rPr lang="en" sz="1200" dirty="0">
                <a:ea typeface="+mn-lt"/>
                <a:cs typeface="+mn-lt"/>
              </a:rPr>
              <a:t>the way, I love your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Já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agora,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adoro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camisa.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d) This</a:t>
            </a:r>
            <a:r>
              <a:rPr lang="en" sz="1200" dirty="0">
                <a:ea typeface="+mn-lt"/>
                <a:cs typeface="+mn-lt"/>
              </a:rPr>
              <a:t>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>
                <a:ea typeface="+mn-lt"/>
                <a:cs typeface="+mn-lt"/>
              </a:rPr>
              <a:t> combines very well with you.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Este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brinco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combina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e) Don't </a:t>
            </a:r>
            <a:r>
              <a:rPr lang="en" sz="1200" dirty="0">
                <a:ea typeface="+mn-lt"/>
                <a:cs typeface="+mn-lt"/>
              </a:rPr>
              <a:t>forget your </a:t>
            </a:r>
            <a:r>
              <a:rPr lang="en" sz="1200" dirty="0">
                <a:solidFill>
                  <a:srgbClr val="000000"/>
                </a:solidFill>
                <a:cs typeface="Calibri"/>
              </a:rPr>
              <a:t>safety</a:t>
            </a:r>
            <a:r>
              <a:rPr lang="en" sz="1200" dirty="0">
                <a:ea typeface="+mn-lt"/>
                <a:cs typeface="+mn-lt"/>
              </a:rPr>
              <a:t>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esqueças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dos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teus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óculos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protecção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f) Just </a:t>
            </a:r>
            <a:r>
              <a:rPr lang="en" sz="1200" dirty="0">
                <a:ea typeface="+mn-lt"/>
                <a:cs typeface="+mn-lt"/>
              </a:rPr>
              <a:t>don't wear the tie with the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use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gravata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calça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jeans.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g) You </a:t>
            </a:r>
            <a:r>
              <a:rPr lang="en" sz="1200" dirty="0">
                <a:ea typeface="+mn-lt"/>
                <a:cs typeface="+mn-lt"/>
              </a:rPr>
              <a:t>can keep the engagement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pode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ficar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com 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anel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noivado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h) Tomorrow </a:t>
            </a:r>
            <a:r>
              <a:rPr lang="en" sz="1200" dirty="0">
                <a:ea typeface="+mn-lt"/>
                <a:cs typeface="+mn-lt"/>
              </a:rPr>
              <a:t>morning, bring your hiking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Amanhã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manhã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...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traga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seus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tênis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caminhar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i) He </a:t>
            </a:r>
            <a:r>
              <a:rPr lang="en" sz="1200" dirty="0">
                <a:ea typeface="+mn-lt"/>
                <a:cs typeface="+mn-lt"/>
              </a:rPr>
              <a:t>wears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>
                <a:ea typeface="+mn-lt"/>
                <a:cs typeface="+mn-lt"/>
              </a:rPr>
              <a:t> even at home.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usa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óculos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de sol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mesmo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casa.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j) I </a:t>
            </a:r>
            <a:r>
              <a:rPr lang="en" sz="1200" dirty="0">
                <a:ea typeface="+mn-lt"/>
                <a:cs typeface="+mn-lt"/>
              </a:rPr>
              <a:t>think you dropped your  </a:t>
            </a:r>
            <a:r>
              <a:rPr lang="en" sz="1200" b="1" i="1" dirty="0">
                <a:solidFill>
                  <a:schemeClr val="accent6"/>
                </a:solidFill>
                <a:cs typeface="Calibri"/>
              </a:rPr>
              <a:t>_________</a:t>
            </a:r>
            <a:r>
              <a:rPr lang="en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Eu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acho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deixou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carteira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419317" y="157822"/>
            <a:ext cx="184358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08 - Clothes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6959" y="7462116"/>
            <a:ext cx="6184179" cy="1938992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</a:rPr>
              <a:t>PERGUNTAS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Risque as palavras incorretas e responta as perguntas.</a:t>
            </a: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Do </a:t>
            </a:r>
            <a:r>
              <a:rPr lang="en-US" sz="1200" dirty="0">
                <a:solidFill>
                  <a:srgbClr val="70AD47"/>
                </a:solidFill>
              </a:rPr>
              <a:t>you like to take </a:t>
            </a:r>
            <a:r>
              <a:rPr lang="en-US" sz="1200" dirty="0" smtClean="0">
                <a:solidFill>
                  <a:srgbClr val="70AD47"/>
                </a:solidFill>
              </a:rPr>
              <a:t>money </a:t>
            </a:r>
            <a:r>
              <a:rPr lang="en-US" sz="1200" dirty="0">
                <a:solidFill>
                  <a:srgbClr val="70AD47"/>
                </a:solidFill>
              </a:rPr>
              <a:t>in your </a:t>
            </a:r>
            <a:r>
              <a:rPr lang="en-US" sz="1200" dirty="0" smtClean="0">
                <a:solidFill>
                  <a:srgbClr val="70AD47"/>
                </a:solidFill>
              </a:rPr>
              <a:t>wallet / </a:t>
            </a:r>
            <a:r>
              <a:rPr lang="en-US" sz="1200" dirty="0" err="1" smtClean="0">
                <a:solidFill>
                  <a:srgbClr val="70AD47"/>
                </a:solidFill>
              </a:rPr>
              <a:t>wallit</a:t>
            </a:r>
            <a:r>
              <a:rPr lang="en-US" sz="1200" dirty="0" smtClean="0">
                <a:solidFill>
                  <a:srgbClr val="70AD47"/>
                </a:solidFill>
              </a:rPr>
              <a:t>? </a:t>
            </a:r>
            <a:r>
              <a:rPr lang="en-US" sz="1200" dirty="0">
                <a:solidFill>
                  <a:srgbClr val="70AD47"/>
                </a:solidFill>
              </a:rPr>
              <a:t>Why? / Why not? 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     Você gosta de levar dinheiro na carteira? Por quê? /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How </a:t>
            </a:r>
            <a:r>
              <a:rPr lang="en-US" sz="1200" dirty="0">
                <a:solidFill>
                  <a:srgbClr val="70AD47"/>
                </a:solidFill>
              </a:rPr>
              <a:t>much would you </a:t>
            </a:r>
            <a:r>
              <a:rPr lang="en-US" sz="1200" dirty="0" smtClean="0">
                <a:solidFill>
                  <a:srgbClr val="70AD47"/>
                </a:solidFill>
              </a:rPr>
              <a:t>pays / pay </a:t>
            </a:r>
            <a:r>
              <a:rPr lang="en-US" sz="1200" dirty="0">
                <a:solidFill>
                  <a:srgbClr val="70AD47"/>
                </a:solidFill>
              </a:rPr>
              <a:t>for engagement ring? Why?</a:t>
            </a:r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pt-BR" sz="1200" dirty="0">
                <a:ea typeface="+mn-lt"/>
                <a:cs typeface="+mn-lt"/>
              </a:rPr>
              <a:t>   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 Quanto você pagaria pelo anel de noivado? Por quê?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6119" y="554715"/>
            <a:ext cx="2835660" cy="61863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</a:rPr>
              <a:t>PALAVRAS</a:t>
            </a:r>
          </a:p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Escute e Repita as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palavras</a:t>
            </a:r>
          </a:p>
          <a:p>
            <a:endParaRPr lang="pt-BR" sz="1200" b="1" i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ea typeface="+mn-lt"/>
                <a:cs typeface="+mn-lt"/>
              </a:rPr>
              <a:t>B</a:t>
            </a: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AG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Bolsa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BELT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Cinto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BLOUSE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Blusa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BOOT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BRACELET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Pulseira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CAP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Boné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COAT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Casaco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EARRING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Brinco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GLASSES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Óculos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GLOVE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Luva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HAT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Chapéu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JACKET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Jaqueta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JEANS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Jeans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solidFill>
                  <a:srgbClr val="000000"/>
                </a:solidFill>
                <a:ea typeface="+mn-lt"/>
                <a:cs typeface="+mn-lt"/>
              </a:rPr>
              <a:t>JEWELRY </a:t>
            </a: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joias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RING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Anel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SCARF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Cachecol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SHIRT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SHOES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Sapatos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SHORTS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Calção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SKIRT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Saia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SUIT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Traje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SUNGLASSES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Oculos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escuros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SWEATER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Suéter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TIE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gravata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TROUSERS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Calças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T-SHIRT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camiseta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UMBRELLA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Guarda-chuva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WALLET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Carteira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WATCH </a:t>
            </a:r>
            <a:r>
              <a:rPr lang="en-US" sz="1200" b="1" dirty="0" smtClean="0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Relógio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39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12088</TotalTime>
  <Words>805</Words>
  <Application>Microsoft Office PowerPoint</Application>
  <PresentationFormat>Papel A4 (210 x 297 mm)</PresentationFormat>
  <Paragraphs>817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231</cp:revision>
  <cp:lastPrinted>2020-07-06T21:06:37Z</cp:lastPrinted>
  <dcterms:created xsi:type="dcterms:W3CDTF">2020-07-01T11:55:05Z</dcterms:created>
  <dcterms:modified xsi:type="dcterms:W3CDTF">2021-08-25T14:43:00Z</dcterms:modified>
</cp:coreProperties>
</file>